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d9c44d3e4c145e2" /><Relationship Type="http://schemas.openxmlformats.org/officeDocument/2006/relationships/extended-properties" Target="/docProps/app.xml" Id="Rb338d60eaa0c4ecd" /><Relationship Type="http://schemas.openxmlformats.org/officeDocument/2006/relationships/officeDocument" Target="/ppt/presentation.xml" Id="R61fd61dea9b64f2b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ca715dbeba8e4f73"/>
  </p:sldMasterIdLst>
  <p:notesMasterIdLst>
    <p:notesMasterId xmlns:r="http://schemas.openxmlformats.org/officeDocument/2006/relationships" r:id="Rbc4adb8973ea49a3"/>
  </p:notesMasterIdLst>
  <p:sldIdLst>
    <p:sldId xmlns:r="http://schemas.openxmlformats.org/officeDocument/2006/relationships" id="256" r:id="Rb8923c87fce74f4b"/>
    <p:sldId xmlns:r="http://schemas.openxmlformats.org/officeDocument/2006/relationships" id="257" r:id="R72a5cd9a84ff4571"/>
    <p:sldId xmlns:r="http://schemas.openxmlformats.org/officeDocument/2006/relationships" id="258" r:id="R614338ae46324786"/>
    <p:sldId xmlns:r="http://schemas.openxmlformats.org/officeDocument/2006/relationships" id="259" r:id="R376ae81e835f4a7b"/>
    <p:sldId xmlns:r="http://schemas.openxmlformats.org/officeDocument/2006/relationships" id="260" r:id="R6e139d335f364ede"/>
    <p:sldId xmlns:r="http://schemas.openxmlformats.org/officeDocument/2006/relationships" id="261" r:id="R98f7f645d3c04177"/>
    <p:sldId xmlns:r="http://schemas.openxmlformats.org/officeDocument/2006/relationships" id="262" r:id="R2f797b41a5044c70"/>
    <p:sldId xmlns:r="http://schemas.openxmlformats.org/officeDocument/2006/relationships" id="263" r:id="R3243a81aff5f4433"/>
    <p:sldId xmlns:r="http://schemas.openxmlformats.org/officeDocument/2006/relationships" id="264" r:id="R8a43aafdf4c14b68"/>
    <p:sldId xmlns:r="http://schemas.openxmlformats.org/officeDocument/2006/relationships" id="265" r:id="R08b7a100c65e4d6c"/>
    <p:sldId xmlns:r="http://schemas.openxmlformats.org/officeDocument/2006/relationships" id="266" r:id="Rac541f1496f64c9e"/>
    <p:sldId xmlns:r="http://schemas.openxmlformats.org/officeDocument/2006/relationships" id="267" r:id="R0587ae057ec54553"/>
    <p:sldId xmlns:r="http://schemas.openxmlformats.org/officeDocument/2006/relationships" id="268" r:id="R0f43cd9c893f4c1b"/>
    <p:sldId xmlns:r="http://schemas.openxmlformats.org/officeDocument/2006/relationships" id="269" r:id="R02f4b5e2b5164ca7"/>
    <p:sldId xmlns:r="http://schemas.openxmlformats.org/officeDocument/2006/relationships" id="270" r:id="R3ee61f3ea24c4c03"/>
    <p:sldId xmlns:r="http://schemas.openxmlformats.org/officeDocument/2006/relationships" id="271" r:id="R122f1d6878264bb6"/>
    <p:sldId xmlns:r="http://schemas.openxmlformats.org/officeDocument/2006/relationships" id="272" r:id="Rfc09ec54d3054e0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19da0c8ec94949b1" /><Relationship Type="http://schemas.openxmlformats.org/officeDocument/2006/relationships/slideMaster" Target="/ppt/slideMasters/slideMaster1.xml" Id="Rca715dbeba8e4f73" /><Relationship Type="http://schemas.openxmlformats.org/officeDocument/2006/relationships/notesMaster" Target="/ppt/notesMasters/notesMaster1.xml" Id="Rbc4adb8973ea49a3" /><Relationship Type="http://schemas.openxmlformats.org/officeDocument/2006/relationships/presProps" Target="/ppt/presProps.xml" Id="Rc49cbb4367ba40a8" /><Relationship Type="http://schemas.openxmlformats.org/officeDocument/2006/relationships/tableStyles" Target="/ppt/tableStyles.xml" Id="Re02af1db06a84aae" /><Relationship Type="http://schemas.openxmlformats.org/officeDocument/2006/relationships/slide" Target="/ppt/slides/slide1.xml" Id="Rb8923c87fce74f4b" /><Relationship Type="http://schemas.openxmlformats.org/officeDocument/2006/relationships/slide" Target="/ppt/slides/slide2.xml" Id="R72a5cd9a84ff4571" /><Relationship Type="http://schemas.openxmlformats.org/officeDocument/2006/relationships/slide" Target="/ppt/slides/slide3.xml" Id="R614338ae46324786" /><Relationship Type="http://schemas.openxmlformats.org/officeDocument/2006/relationships/slide" Target="/ppt/slides/slide4.xml" Id="R376ae81e835f4a7b" /><Relationship Type="http://schemas.openxmlformats.org/officeDocument/2006/relationships/slide" Target="/ppt/slides/slide5.xml" Id="R6e139d335f364ede" /><Relationship Type="http://schemas.openxmlformats.org/officeDocument/2006/relationships/slide" Target="/ppt/slides/slide6.xml" Id="R98f7f645d3c04177" /><Relationship Type="http://schemas.openxmlformats.org/officeDocument/2006/relationships/slide" Target="/ppt/slides/slide7.xml" Id="R2f797b41a5044c70" /><Relationship Type="http://schemas.openxmlformats.org/officeDocument/2006/relationships/slide" Target="/ppt/slides/slide8.xml" Id="R3243a81aff5f4433" /><Relationship Type="http://schemas.openxmlformats.org/officeDocument/2006/relationships/slide" Target="/ppt/slides/slide9.xml" Id="R8a43aafdf4c14b68" /><Relationship Type="http://schemas.openxmlformats.org/officeDocument/2006/relationships/slide" Target="/ppt/slides/slide10.xml" Id="R08b7a100c65e4d6c" /><Relationship Type="http://schemas.openxmlformats.org/officeDocument/2006/relationships/slide" Target="/ppt/slides/slide11.xml" Id="Rac541f1496f64c9e" /><Relationship Type="http://schemas.openxmlformats.org/officeDocument/2006/relationships/slide" Target="/ppt/slides/slide12.xml" Id="R0587ae057ec54553" /><Relationship Type="http://schemas.openxmlformats.org/officeDocument/2006/relationships/slide" Target="/ppt/slides/slide13.xml" Id="R0f43cd9c893f4c1b" /><Relationship Type="http://schemas.openxmlformats.org/officeDocument/2006/relationships/slide" Target="/ppt/slides/slide14.xml" Id="R02f4b5e2b5164ca7" /><Relationship Type="http://schemas.openxmlformats.org/officeDocument/2006/relationships/slide" Target="/ppt/slides/slide15.xml" Id="R3ee61f3ea24c4c03" /><Relationship Type="http://schemas.openxmlformats.org/officeDocument/2006/relationships/slide" Target="/ppt/slides/slide16.xml" Id="R122f1d6878264bb6" /><Relationship Type="http://schemas.openxmlformats.org/officeDocument/2006/relationships/slide" Target="/ppt/slides/slide17.xml" Id="Rfc09ec54d3054e0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2c3df1c3ffe4ed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b6be56cbaf04751" /><Relationship Type="http://schemas.openxmlformats.org/officeDocument/2006/relationships/notesMaster" Target="/ppt/notesMasters/notesMaster1.xml" Id="Rf584d472dbee40da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9ee6bb29caac463e" /><Relationship Type="http://schemas.openxmlformats.org/officeDocument/2006/relationships/notesMaster" Target="/ppt/notesMasters/notesMaster1.xml" Id="Ra99100398d97495b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2f7b5a88c5f84de8" /><Relationship Type="http://schemas.openxmlformats.org/officeDocument/2006/relationships/notesMaster" Target="/ppt/notesMasters/notesMaster1.xml" Id="R590815f88e244782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a410d1b8f1e542dc" /><Relationship Type="http://schemas.openxmlformats.org/officeDocument/2006/relationships/notesMaster" Target="/ppt/notesMasters/notesMaster1.xml" Id="R6450fc5e0f7c48ab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46c29ae6a1654122" /><Relationship Type="http://schemas.openxmlformats.org/officeDocument/2006/relationships/notesMaster" Target="/ppt/notesMasters/notesMaster1.xml" Id="R1d5fa323fbc7492b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4fb4345fae564c1f" /><Relationship Type="http://schemas.openxmlformats.org/officeDocument/2006/relationships/notesMaster" Target="/ppt/notesMasters/notesMaster1.xml" Id="R1aeb6e18fa9042f5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f32c324b3a654141" /><Relationship Type="http://schemas.openxmlformats.org/officeDocument/2006/relationships/notesMaster" Target="/ppt/notesMasters/notesMaster1.xml" Id="R5307c0372aea4da8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1929bdd833334a90" /><Relationship Type="http://schemas.openxmlformats.org/officeDocument/2006/relationships/notesMaster" Target="/ppt/notesMasters/notesMaster1.xml" Id="Reffbe995da244663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f9037c3ffa454246" /><Relationship Type="http://schemas.openxmlformats.org/officeDocument/2006/relationships/notesMaster" Target="/ppt/notesMasters/notesMaster1.xml" Id="Rff3d418e2a174b2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a37f58d1bc8140f7" /><Relationship Type="http://schemas.openxmlformats.org/officeDocument/2006/relationships/notesMaster" Target="/ppt/notesMasters/notesMaster1.xml" Id="R7e9c747bc46c4842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0b7bb9f078a47cc" /><Relationship Type="http://schemas.openxmlformats.org/officeDocument/2006/relationships/notesMaster" Target="/ppt/notesMasters/notesMaster1.xml" Id="Ra130dc3c3475443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3c1572bdfa1e4e2f" /><Relationship Type="http://schemas.openxmlformats.org/officeDocument/2006/relationships/notesMaster" Target="/ppt/notesMasters/notesMaster1.xml" Id="R270eeddfcc3b4024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60dbbe1223804dcd" /><Relationship Type="http://schemas.openxmlformats.org/officeDocument/2006/relationships/notesMaster" Target="/ppt/notesMasters/notesMaster1.xml" Id="R440c2e5210b74ed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3194bb7723054ff8" /><Relationship Type="http://schemas.openxmlformats.org/officeDocument/2006/relationships/notesMaster" Target="/ppt/notesMasters/notesMaster1.xml" Id="R5e2310b71eb34a3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a7abebbec57746b6" /><Relationship Type="http://schemas.openxmlformats.org/officeDocument/2006/relationships/notesMaster" Target="/ppt/notesMasters/notesMaster1.xml" Id="R58d786cf5d194778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ad540e5edaae42dd" /><Relationship Type="http://schemas.openxmlformats.org/officeDocument/2006/relationships/notesMaster" Target="/ppt/notesMasters/notesMaster1.xml" Id="Rd6c35724078348a4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78ae46c4fe234b0b" /><Relationship Type="http://schemas.openxmlformats.org/officeDocument/2006/relationships/notesMaster" Target="/ppt/notesMasters/notesMaster1.xml" Id="R2d612d28460e4f5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Arrival,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Retrieval answers: State the pattern/features, using relevant values. | A scientific cause/reason linked to the observed consequence. | For a method limitation: issue, effect on evidence, justified improvement; weigh strengths/limits if asked.</a:t>
            </a:r>
          </a:p>
          <a:p xmlns:a="http://schemas.openxmlformats.org/drawingml/2006/main">
            <a:r>
              <a:t>Core explanation: The command word tells you the kind of answer. Marks depend on the question and its mark scheme, not magic words such as “whereas”.</a:t>
            </a:r>
          </a:p>
          <a:p xmlns:a="http://schemas.openxmlformats.org/drawingml/2006/main">
            <a:r>
              <a:t>Watch for: “Evaluate” is more than listing improvements: weigh relevant evidence or method strengths/limits and make a supported judgement where asked.</a:t>
            </a:r>
          </a:p>
          <a:p xmlns:a="http://schemas.openxmlformats.org/drawingml/2006/main">
            <a:r>
              <a:t>Least help first: Ask which command word sets the answer shape before prompting Biology content.</a:t>
            </a:r>
          </a:p>
          <a:p xmlns:a="http://schemas.openxmlformats.org/drawingml/2006/main">
            <a:r>
              <a:t>Support cue: Describe = say what happens. Explain = say why. Compare = link a similarity or difference. Calculate = show working. Evaluate = judge using evidence.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test/review preparation, expanded into a full Explore lesson.</a:t>
            </a:r>
          </a:p>
          <a:p xmlns:a="http://schemas.openxmlformats.org/drawingml/2006/main">
            <a:r>
              <a:t>Made by Matt LAUNCH Science draft, lesson-content.json, W7L2;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This describes a result, not the method quality.</a:t>
            </a:r>
          </a:p>
          <a:p xmlns:a="http://schemas.openxmlformats.org/drawingml/2006/main">
            <a:r>
              <a:t>This explains science but does not evaluate the method.</a:t>
            </a:r>
          </a:p>
          <a:p xmlns:a="http://schemas.openxmlformats.org/drawingml/2006/main">
            <a:r>
              <a:t>Correct weakness → consequence → improvement chain.</a:t>
            </a:r>
          </a:p>
          <a:p xmlns:a="http://schemas.openxmlformats.org/drawingml/2006/main">
            <a:r>
              <a:t>This does not identify or justify a method change.</a:t>
            </a:r>
          </a:p>
          <a:p xmlns:a="http://schemas.openxmlformats.org/drawingml/2006/main">
            <a:r>
              <a:t>Core explanation: The command word tells you the kind of answer. Marks depend on the question and its mark scheme, not magic words such as “whereas”.</a:t>
            </a:r>
          </a:p>
          <a:p xmlns:a="http://schemas.openxmlformats.org/drawingml/2006/main">
            <a:r>
              <a:t>Watch for: “Evaluate” is more than listing improvements: weigh relevant evidence or method strengths/limits and make a supported judgement where asked.</a:t>
            </a:r>
          </a:p>
          <a:p xmlns:a="http://schemas.openxmlformats.org/drawingml/2006/main">
            <a:r>
              <a:t>Least help first: Ask which command word sets the answer shape before prompting Biology content.</a:t>
            </a:r>
          </a:p>
          <a:p xmlns:a="http://schemas.openxmlformats.org/drawingml/2006/main">
            <a:r>
              <a:t>Support cue: Describe = say what happens. Explain = say why. Compare = link a similarity or difference. Calculate = show working. Evaluate = judge using evidence.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test/review preparation, expanded into a full Explore lesson.</a:t>
            </a:r>
          </a:p>
          <a:p xmlns:a="http://schemas.openxmlformats.org/drawingml/2006/main">
            <a:r>
              <a:t>Made by Matt LAUNCH Science draft, lesson-content.json, W7L2;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Pupils should justify, compare and revise rather than copy a complete answer before trying.</a:t>
            </a:r>
          </a:p>
          <a:p xmlns:a="http://schemas.openxmlformats.org/drawingml/2006/main">
            <a:r>
              <a:t>Core explanation: The command word tells you the kind of answer. Marks depend on the question and its mark scheme, not magic words such as “whereas”.</a:t>
            </a:r>
          </a:p>
          <a:p xmlns:a="http://schemas.openxmlformats.org/drawingml/2006/main">
            <a:r>
              <a:t>Watch for: “Evaluate” is more than listing improvements: weigh relevant evidence or method strengths/limits and make a supported judgement where asked.</a:t>
            </a:r>
          </a:p>
          <a:p xmlns:a="http://schemas.openxmlformats.org/drawingml/2006/main">
            <a:r>
              <a:t>Least help first: Ask which command word sets the answer shape before prompting Biology content.</a:t>
            </a:r>
          </a:p>
          <a:p xmlns:a="http://schemas.openxmlformats.org/drawingml/2006/main">
            <a:r>
              <a:t>Support cue: Describe = say what happens. Explain = say why. Compare = link a similarity or difference. Calculate = show working. Evaluate = judge using evidence.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test/review preparation, expanded into a full Explore lesson.</a:t>
            </a:r>
          </a:p>
          <a:p xmlns:a="http://schemas.openxmlformats.org/drawingml/2006/main">
            <a:r>
              <a:t>Made by Matt LAUNCH Science draft, lesson-content.json, W7L2;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Staff guide includes question-by-question answers. Do not distribute this presentation as a secure assessment paper.</a:t>
            </a:r>
          </a:p>
          <a:p xmlns:a="http://schemas.openxmlformats.org/drawingml/2006/main">
            <a:r>
              <a:t>Core explanation: The command word tells you the kind of answer. Marks depend on the question and its mark scheme, not magic words such as “whereas”.</a:t>
            </a:r>
          </a:p>
          <a:p xmlns:a="http://schemas.openxmlformats.org/drawingml/2006/main">
            <a:r>
              <a:t>Watch for: “Evaluate” is more than listing improvements: weigh relevant evidence or method strengths/limits and make a supported judgement where asked.</a:t>
            </a:r>
          </a:p>
          <a:p xmlns:a="http://schemas.openxmlformats.org/drawingml/2006/main">
            <a:r>
              <a:t>Least help first: Ask which command word sets the answer shape before prompting Biology content.</a:t>
            </a:r>
          </a:p>
          <a:p xmlns:a="http://schemas.openxmlformats.org/drawingml/2006/main">
            <a:r>
              <a:t>Support cue: Describe = say what happens. Explain = say why. Compare = link a similarity or difference. Calculate = show working. Evaluate = judge using evidence.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test/review preparation, expanded into a full Explore lesson.</a:t>
            </a:r>
          </a:p>
          <a:p xmlns:a="http://schemas.openxmlformats.org/drawingml/2006/main">
            <a:r>
              <a:t>Made by Matt LAUNCH Science draft, lesson-content.json, W7L2;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File buttons use relative links for downloaded/synced folders. OneDrive preview may not resolve relative links. Use the embedded pages or open the named file in the week folder.</a:t>
            </a:r>
          </a:p>
          <a:p xmlns:a="http://schemas.openxmlformats.org/drawingml/2006/main">
            <a:r>
              <a:t>Core explanation: The command word tells you the kind of answer. Marks depend on the question and its mark scheme, not magic words such as “whereas”.</a:t>
            </a:r>
          </a:p>
          <a:p xmlns:a="http://schemas.openxmlformats.org/drawingml/2006/main">
            <a:r>
              <a:t>Watch for: “Evaluate” is more than listing improvements: weigh relevant evidence or method strengths/limits and make a supported judgement where asked.</a:t>
            </a:r>
          </a:p>
          <a:p xmlns:a="http://schemas.openxmlformats.org/drawingml/2006/main">
            <a:r>
              <a:t>Least help first: Ask which command word sets the answer shape before prompting Biology content.</a:t>
            </a:r>
          </a:p>
          <a:p xmlns:a="http://schemas.openxmlformats.org/drawingml/2006/main">
            <a:r>
              <a:t>Support cue: Describe = say what happens. Explain = say why. Compare = link a similarity or difference. Calculate = show working. Evaluate = judge using evidence.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test/review preparation, expanded into a full Explore lesson.</a:t>
            </a:r>
          </a:p>
          <a:p xmlns:a="http://schemas.openxmlformats.org/drawingml/2006/main">
            <a:r>
              <a:t>Made by Matt LAUNCH Science draft, lesson-content.json, W7L2;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The command word tells you the kind of answer. Marks depend on the question and its mark scheme, not magic words such as “whereas”.</a:t>
            </a:r>
          </a:p>
          <a:p xmlns:a="http://schemas.openxmlformats.org/drawingml/2006/main">
            <a:r>
              <a:t>Watch for: “Evaluate” is more than listing improvements: weigh relevant evidence or method strengths/limits and make a supported judgement where asked.</a:t>
            </a:r>
          </a:p>
          <a:p xmlns:a="http://schemas.openxmlformats.org/drawingml/2006/main">
            <a:r>
              <a:t>Least help first: Ask which command word sets the answer shape before prompting Biology content.</a:t>
            </a:r>
          </a:p>
          <a:p xmlns:a="http://schemas.openxmlformats.org/drawingml/2006/main">
            <a:r>
              <a:t>Support cue: Describe = say what happens. Explain = say why. Compare = link a similarity or difference. Calculate = show working. Evaluate = judge using evidence.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test/review preparation, expanded into a full Explore lesson.</a:t>
            </a:r>
          </a:p>
          <a:p xmlns:a="http://schemas.openxmlformats.org/drawingml/2006/main">
            <a:r>
              <a:t>Made by Matt LAUNCH Science draft, lesson-content.json, W7L2;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Embedded worksheet reference; print the separate PDF at A4 for writable space.</a:t>
            </a:r>
          </a:p>
          <a:p xmlns:a="http://schemas.openxmlformats.org/drawingml/2006/main">
            <a:r>
              <a:t>Core explanation: The command word tells you the kind of answer. Marks depend on the question and its mark scheme, not magic words such as “whereas”.</a:t>
            </a:r>
          </a:p>
          <a:p xmlns:a="http://schemas.openxmlformats.org/drawingml/2006/main">
            <a:r>
              <a:t>Watch for: “Evaluate” is more than listing improvements: weigh relevant evidence or method strengths/limits and make a supported judgement where asked.</a:t>
            </a:r>
          </a:p>
          <a:p xmlns:a="http://schemas.openxmlformats.org/drawingml/2006/main">
            <a:r>
              <a:t>Least help first: Ask which command word sets the answer shape before prompting Biology content.</a:t>
            </a:r>
          </a:p>
          <a:p xmlns:a="http://schemas.openxmlformats.org/drawingml/2006/main">
            <a:r>
              <a:t>Support cue: Describe = say what happens. Explain = say why. Compare = link a similarity or difference. Calculate = show working. Evaluate = judge using evidence.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test/review preparation, expanded into a full Explore lesson.</a:t>
            </a:r>
          </a:p>
          <a:p xmlns:a="http://schemas.openxmlformats.org/drawingml/2006/main">
            <a:r>
              <a:t>Made by Matt LAUNCH Science draft, lesson-content.json, W7L2;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at most 90 seconds within I Do. Pause on the first relevant example; ask for a reason. This is an optional concept clip, not evidence of practical completion.</a:t>
            </a:r>
          </a:p>
          <a:p xmlns:a="http://schemas.openxmlformats.org/drawingml/2006/main">
            <a:r>
              <a:t>Core explanation: The command word tells you the kind of answer. Marks depend on the question and its mark scheme, not magic words such as “whereas”.</a:t>
            </a:r>
          </a:p>
          <a:p xmlns:a="http://schemas.openxmlformats.org/drawingml/2006/main">
            <a:r>
              <a:t>Watch for: “Evaluate” is more than listing improvements: weigh relevant evidence or method strengths/limits and make a supported judgement where asked.</a:t>
            </a:r>
          </a:p>
          <a:p xmlns:a="http://schemas.openxmlformats.org/drawingml/2006/main">
            <a:r>
              <a:t>Least help first: Ask which command word sets the answer shape before prompting Biology content.</a:t>
            </a:r>
          </a:p>
          <a:p xmlns:a="http://schemas.openxmlformats.org/drawingml/2006/main">
            <a:r>
              <a:t>Support cue: Describe = say what happens. Explain = say why. Compare = link a similarity or difference. Calculate = show working. Evaluate = judge using evidence.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test/review preparation, expanded into a full Explore lesson.</a:t>
            </a:r>
          </a:p>
          <a:p xmlns:a="http://schemas.openxmlformats.org/drawingml/2006/main">
            <a:r>
              <a:t>Made by Matt LAUNCH Science draft, lesson-content.json, W7L2;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Source image: https://madebymatt.uk/Lessons/Science_Teesside/Launch/SCI_L_W7_L2_CommandWords.html; existing vector illustration embedded for offline use.</a:t>
            </a:r>
          </a:p>
          <a:p xmlns:a="http://schemas.openxmlformats.org/drawingml/2006/main">
            <a:r>
              <a:t>Core explanation: The command word tells you the kind of answer. Marks depend on the question and its mark scheme, not magic words such as “whereas”.</a:t>
            </a:r>
          </a:p>
          <a:p xmlns:a="http://schemas.openxmlformats.org/drawingml/2006/main">
            <a:r>
              <a:t>Watch for: “Evaluate” is more than listing improvements: weigh relevant evidence or method strengths/limits and make a supported judgement where asked.</a:t>
            </a:r>
          </a:p>
          <a:p xmlns:a="http://schemas.openxmlformats.org/drawingml/2006/main">
            <a:r>
              <a:t>Least help first: Ask which command word sets the answer shape before prompting Biology content.</a:t>
            </a:r>
          </a:p>
          <a:p xmlns:a="http://schemas.openxmlformats.org/drawingml/2006/main">
            <a:r>
              <a:t>Support cue: Describe = say what happens. Explain = say why. Compare = link a similarity or difference. Calculate = show working. Evaluate = judge using evidence.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test/review preparation, expanded into a full Explore lesson.</a:t>
            </a:r>
          </a:p>
          <a:p xmlns:a="http://schemas.openxmlformats.org/drawingml/2006/main">
            <a:r>
              <a:t>Made by Matt LAUNCH Science draft, lesson-content.json, W7L2;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Starter,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Correct: State. Ask for the reason, then return to the original prediction.</a:t>
            </a:r>
          </a:p>
          <a:p xmlns:a="http://schemas.openxmlformats.org/drawingml/2006/main">
            <a:r>
              <a:t>Core explanation: The command word tells you the kind of answer. Marks depend on the question and its mark scheme, not magic words such as “whereas”.</a:t>
            </a:r>
          </a:p>
          <a:p xmlns:a="http://schemas.openxmlformats.org/drawingml/2006/main">
            <a:r>
              <a:t>Watch for: “Evaluate” is more than listing improvements: weigh relevant evidence or method strengths/limits and make a supported judgement where asked.</a:t>
            </a:r>
          </a:p>
          <a:p xmlns:a="http://schemas.openxmlformats.org/drawingml/2006/main">
            <a:r>
              <a:t>Least help first: Ask which command word sets the answer shape before prompting Biology content.</a:t>
            </a:r>
          </a:p>
          <a:p xmlns:a="http://schemas.openxmlformats.org/drawingml/2006/main">
            <a:r>
              <a:t>Support cue: Describe = say what happens. Explain = say why. Compare = link a similarity or difference. Calculate = show working. Evaluate = judge using evidence.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test/review preparation, expanded into a full Explore lesson.</a:t>
            </a:r>
          </a:p>
          <a:p xmlns:a="http://schemas.openxmlformats.org/drawingml/2006/main">
            <a:r>
              <a:t>Made by Matt LAUNCH Science draft, lesson-content.json, W7L2;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The Decoder contrasts short exemplars and highlights what changes when the command word changes.</a:t>
            </a:r>
          </a:p>
          <a:p xmlns:a="http://schemas.openxmlformats.org/drawingml/2006/main">
            <a:r>
              <a:t>Model limit: Answer-shape prompts are teaching scaffolds, not awarding-body mark schemes or guaranteed marks.</a:t>
            </a:r>
          </a:p>
          <a:p xmlns:a="http://schemas.openxmlformats.org/drawingml/2006/main">
            <a:r>
              <a:t>Video replaces up to 90 seconds of explanation; use the still diagram if unavailable.</a:t>
            </a:r>
          </a:p>
          <a:p xmlns:a="http://schemas.openxmlformats.org/drawingml/2006/main">
            <a:r>
              <a:t>Core explanation: The command word tells you the kind of answer. Marks depend on the question and its mark scheme, not magic words such as “whereas”.</a:t>
            </a:r>
          </a:p>
          <a:p xmlns:a="http://schemas.openxmlformats.org/drawingml/2006/main">
            <a:r>
              <a:t>Watch for: “Evaluate” is more than listing improvements: weigh relevant evidence or method strengths/limits and make a supported judgement where asked.</a:t>
            </a:r>
          </a:p>
          <a:p xmlns:a="http://schemas.openxmlformats.org/drawingml/2006/main">
            <a:r>
              <a:t>Least help first: Ask which command word sets the answer shape before prompting Biology content.</a:t>
            </a:r>
          </a:p>
          <a:p xmlns:a="http://schemas.openxmlformats.org/drawingml/2006/main">
            <a:r>
              <a:t>Support cue: Describe = say what happens. Explain = say why. Compare = link a similarity or difference. Calculate = show working. Evaluate = judge using evidence.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test/review preparation, expanded into a full Explore lesson.</a:t>
            </a:r>
          </a:p>
          <a:p xmlns:a="http://schemas.openxmlformats.org/drawingml/2006/main">
            <a:r>
              <a:t>Made by Matt LAUNCH Science draft, lesson-content.json, W7L2;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Do, 5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A: The mass decreased. — This describes a result, not the method quality.</a:t>
            </a:r>
          </a:p>
          <a:p xmlns:a="http://schemas.openxmlformats.org/drawingml/2006/main">
            <a:r>
              <a:t>B: Osmosis moved water out. — This explains science but does not evaluate the method.</a:t>
            </a:r>
          </a:p>
          <a:p xmlns:a="http://schemas.openxmlformats.org/drawingml/2006/main">
            <a:r>
              <a:t>C: Unequal cylinder diameter changes surface area, so concentration is not the only cause; use equal diameters. — Correct weakness → consequence → improvement chain.</a:t>
            </a:r>
          </a:p>
          <a:p xmlns:a="http://schemas.openxmlformats.org/drawingml/2006/main">
            <a:r>
              <a:t>D: Use potatoes. — This does not identify or justify a method change.</a:t>
            </a:r>
          </a:p>
          <a:p xmlns:a="http://schemas.openxmlformats.org/drawingml/2006/main">
            <a:r>
              <a:t>Core explanation: The command word tells you the kind of answer. Marks depend on the question and its mark scheme, not magic words such as “whereas”.</a:t>
            </a:r>
          </a:p>
          <a:p xmlns:a="http://schemas.openxmlformats.org/drawingml/2006/main">
            <a:r>
              <a:t>Watch for: “Evaluate” is more than listing improvements: weigh relevant evidence or method strengths/limits and make a supported judgement where asked.</a:t>
            </a:r>
          </a:p>
          <a:p xmlns:a="http://schemas.openxmlformats.org/drawingml/2006/main">
            <a:r>
              <a:t>Least help first: Ask which command word sets the answer shape before prompting Biology content.</a:t>
            </a:r>
          </a:p>
          <a:p xmlns:a="http://schemas.openxmlformats.org/drawingml/2006/main">
            <a:r>
              <a:t>Support cue: Describe = say what happens. Explain = say why. Compare = link a similarity or difference. Calculate = show working. Evaluate = judge using evidence.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test/review preparation, expanded into a full Explore lesson.</a:t>
            </a:r>
          </a:p>
          <a:p xmlns:a="http://schemas.openxmlformats.org/drawingml/2006/main">
            <a:r>
              <a:t>Made by Matt LAUNCH Science draft, lesson-content.json, W7L2;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 Do 2, 4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Answer-shape prompts are teaching scaffolds, not awarding-body mark schemes or guaranteed marks.</a:t>
            </a:r>
          </a:p>
          <a:p xmlns:a="http://schemas.openxmlformats.org/drawingml/2006/main">
            <a:r>
              <a:t>Core explanation: The command word tells you the kind of answer. Marks depend on the question and its mark scheme, not magic words such as “whereas”.</a:t>
            </a:r>
          </a:p>
          <a:p xmlns:a="http://schemas.openxmlformats.org/drawingml/2006/main">
            <a:r>
              <a:t>Watch for: “Evaluate” is more than listing improvements: weigh relevant evidence or method strengths/limits and make a supported judgement where asked.</a:t>
            </a:r>
          </a:p>
          <a:p xmlns:a="http://schemas.openxmlformats.org/drawingml/2006/main">
            <a:r>
              <a:t>Least help first: Ask which command word sets the answer shape before prompting Biology content.</a:t>
            </a:r>
          </a:p>
          <a:p xmlns:a="http://schemas.openxmlformats.org/drawingml/2006/main">
            <a:r>
              <a:t>Support cue: Describe = say what happens. Explain = say why. Compare = link a similarity or difference. Calculate = show working. Evaluate = judge using evidence.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test/review preparation, expanded into a full Explore lesson.</a:t>
            </a:r>
          </a:p>
          <a:p xmlns:a="http://schemas.openxmlformats.org/drawingml/2006/main">
            <a:r>
              <a:t>Made by Matt LAUNCH Science draft, lesson-content.json, W7L2;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We Do 2 · Task, 6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Describe a numerical pattern.</a:t>
            </a:r>
          </a:p>
          <a:p xmlns:a="http://schemas.openxmlformats.org/drawingml/2006/main">
            <a:r>
              <a:t>Explain: thin walls → short diffusion distance → faster exchange.</a:t>
            </a:r>
          </a:p>
          <a:p xmlns:a="http://schemas.openxmlformats.org/drawingml/2006/main">
            <a:r>
              <a:t>Evaluate: repeat each concentration to measure spread and calculate a mean; also standardise blotting. Repeats alone do not fix a systematic error.</a:t>
            </a:r>
          </a:p>
          <a:p xmlns:a="http://schemas.openxmlformats.org/drawingml/2006/main">
            <a:r>
              <a:t>Run the printed activity or this board; one route is enough.</a:t>
            </a:r>
          </a:p>
          <a:p xmlns:a="http://schemas.openxmlformats.org/drawingml/2006/main">
            <a:r>
              <a:t>Core explanation: The command word tells you the kind of answer. Marks depend on the question and its mark scheme, not magic words such as “whereas”.</a:t>
            </a:r>
          </a:p>
          <a:p xmlns:a="http://schemas.openxmlformats.org/drawingml/2006/main">
            <a:r>
              <a:t>Watch for: “Evaluate” is more than listing improvements: weigh relevant evidence or method strengths/limits and make a supported judgement where asked.</a:t>
            </a:r>
          </a:p>
          <a:p xmlns:a="http://schemas.openxmlformats.org/drawingml/2006/main">
            <a:r>
              <a:t>Least help first: Ask which command word sets the answer shape before prompting Biology content.</a:t>
            </a:r>
          </a:p>
          <a:p xmlns:a="http://schemas.openxmlformats.org/drawingml/2006/main">
            <a:r>
              <a:t>Support cue: Describe = say what happens. Explain = say why. Compare = link a similarity or difference. Calculate = show working. Evaluate = judge using evidence.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test/review preparation, expanded into a full Explore lesson.</a:t>
            </a:r>
          </a:p>
          <a:p xmlns:a="http://schemas.openxmlformats.org/drawingml/2006/main">
            <a:r>
              <a:t>Made by Matt LAUNCH Science draft, lesson-content.json, W7L2;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Independent Task, 10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Model answer: Describe: percentage change becomes less positive and then negative as concentration increases. Explain: a thin alveolar wall shortens diffusion distance, so oxygen reaches blood faster. Compare: both processes can move substances across membranes, whereas only active transport can move against a gradient using cellular energy. Evaluate: inconsistent blotting leaves different surface solution masses; standardise the blotting method and time. Calculate: 30 mm = 30,000 µm; magnification = 30,000 ÷ 75 = ×400.</a:t>
            </a:r>
          </a:p>
          <a:p xmlns:a="http://schemas.openxmlformats.org/drawingml/2006/main">
            <a:r>
              <a:t>Select only questions that fit the ten-minute slot. W7L3: Q2, Q3 and Q5 total 11 marks. The full paper needs a separate 25-minute slot.</a:t>
            </a:r>
          </a:p>
          <a:p xmlns:a="http://schemas.openxmlformats.org/drawingml/2006/main">
            <a:r>
              <a:t>Core explanation: The command word tells you the kind of answer. Marks depend on the question and its mark scheme, not magic words such as “whereas”.</a:t>
            </a:r>
          </a:p>
          <a:p xmlns:a="http://schemas.openxmlformats.org/drawingml/2006/main">
            <a:r>
              <a:t>Watch for: “Evaluate” is more than listing improvements: weigh relevant evidence or method strengths/limits and make a supported judgement where asked.</a:t>
            </a:r>
          </a:p>
          <a:p xmlns:a="http://schemas.openxmlformats.org/drawingml/2006/main">
            <a:r>
              <a:t>Least help first: Ask which command word sets the answer shape before prompting Biology content.</a:t>
            </a:r>
          </a:p>
          <a:p xmlns:a="http://schemas.openxmlformats.org/drawingml/2006/main">
            <a:r>
              <a:t>Support cue: Describe = say what happens. Explain = say why. Compare = link a similarity or difference. Calculate = show working. Evaluate = judge using evidence.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test/review preparation, expanded into a full Explore lesson.</a:t>
            </a:r>
          </a:p>
          <a:p xmlns:a="http://schemas.openxmlformats.org/drawingml/2006/main">
            <a:r>
              <a:t>Made by Matt LAUNCH Science draft, lesson-content.json, W7L2;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Stage: Exit, 3 minutes. Monday / Wednesday / Friday P1, 09:30–10:10. Use reveals within this slot; appendix slides are not added time.</a:t>
            </a:r>
          </a:p>
          <a:p xmlns:a="http://schemas.openxmlformats.org/drawingml/2006/main">
            <a:r>
              <a:t>Exit answer: Explain usually needs a scientific cause linked to a consequence; the actual wording still controls the answer.</a:t>
            </a:r>
          </a:p>
          <a:p xmlns:a="http://schemas.openxmlformats.org/drawingml/2006/main">
            <a:r>
              <a:t>Receive the request, record the agreed next action and check it next lesson. Keep responses private when requested.</a:t>
            </a:r>
          </a:p>
          <a:p xmlns:a="http://schemas.openxmlformats.org/drawingml/2006/main">
            <a:r>
              <a:t>Core explanation: The command word tells you the kind of answer. Marks depend on the question and its mark scheme, not magic words such as “whereas”.</a:t>
            </a:r>
          </a:p>
          <a:p xmlns:a="http://schemas.openxmlformats.org/drawingml/2006/main">
            <a:r>
              <a:t>Watch for: “Evaluate” is more than listing improvements: weigh relevant evidence or method strengths/limits and make a supported judgement where asked.</a:t>
            </a:r>
          </a:p>
          <a:p xmlns:a="http://schemas.openxmlformats.org/drawingml/2006/main">
            <a:r>
              <a:t>Least help first: Ask which command word sets the answer shape before prompting Biology content.</a:t>
            </a:r>
          </a:p>
          <a:p xmlns:a="http://schemas.openxmlformats.org/drawingml/2006/main">
            <a:r>
              <a:t>Support cue: Describe = say what happens. Explain = say why. Compare = link a similarity or difference. Calculate = show working. Evaluate = judge using evidence.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test/review preparation, expanded into a full Explore lesson.</a:t>
            </a:r>
          </a:p>
          <a:p xmlns:a="http://schemas.openxmlformats.org/drawingml/2006/main">
            <a:r>
              <a:t>Made by Matt LAUNCH Science draft, lesson-content.json, W7L2;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Read only after an attempt; retain the pupil’s first view.</a:t>
            </a:r>
          </a:p>
          <a:p xmlns:a="http://schemas.openxmlformats.org/drawingml/2006/main">
            <a:r>
              <a:t>Core explanation: The command word tells you the kind of answer. Marks depend on the question and its mark scheme, not magic words such as “whereas”.</a:t>
            </a:r>
          </a:p>
          <a:p xmlns:a="http://schemas.openxmlformats.org/drawingml/2006/main">
            <a:r>
              <a:t>Watch for: “Evaluate” is more than listing improvements: weigh relevant evidence or method strengths/limits and make a supported judgement where asked.</a:t>
            </a:r>
          </a:p>
          <a:p xmlns:a="http://schemas.openxmlformats.org/drawingml/2006/main">
            <a:r>
              <a:t>Least help first: Ask which command word sets the answer shape before prompting Biology content.</a:t>
            </a:r>
          </a:p>
          <a:p xmlns:a="http://schemas.openxmlformats.org/drawingml/2006/main">
            <a:r>
              <a:t>Support cue: Describe = say what happens. Explain = say why. Compare = link a similarity or difference. Calculate = show working. Evaluate = judge using evidence.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User-supplied LAUNCH W3–W7 pack: W7 test/review preparation, expanded into a full Explore lesson.</a:t>
            </a:r>
          </a:p>
          <a:p xmlns:a="http://schemas.openxmlformats.org/drawingml/2006/main">
            <a:r>
              <a:t>Made by Matt LAUNCH Science draft, lesson-content.json, W7L2; existing illustrative diagrams reused, active-transport direction corrected to lower → higher.</a:t>
            </a:r>
          </a:p>
          <a:p xmlns:a="http://schemas.openxmlformats.org/drawingml/2006/main">
            <a:r>
              <a:t>Pearson Edexcel GCSE Biology specification, sections 1.1–1.6 and 1.15–1.17: https://qualifications.pearson.com/content/dam/pdf/GCSE/Science/2016/Specification/gcse-biology-spec.pdf</a:t>
            </a:r>
          </a:p>
          <a:p xmlns:a="http://schemas.openxmlformats.org/drawingml/2006/main">
            <a:r>
              <a:t>Optional concept video: freesciencelessons, Gas exchange in the lungs, https://www.youtube.com/watch?v=aPUPfzsqDgs (link located 5 September 2026).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Source editable lesson: Original LAUNCH Science OneDrive pack, 5 September 2026, W7L2. Source teaching content preserved. Current HTML reference: https://madebymatt.uk/Lessons/Science_Teesside/Launch/. Native diagrams restate the source explanation and are not experimental measurements.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1c535a12403467e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c2976344d8aa47f8" /><Relationship Type="http://schemas.openxmlformats.org/officeDocument/2006/relationships/slideLayout" Target="/ppt/slideLayouts/slideLayout1.xml" Id="Rc4177269f79a4967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c4177269f79a4967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a8e21431df64435" /><Relationship Type="http://schemas.openxmlformats.org/officeDocument/2006/relationships/hyperlink" Target="/ppt/slides/slide1.xml" Id="R0285e5325e8d4272" /><Relationship Type="http://schemas.openxmlformats.org/officeDocument/2006/relationships/hyperlink" Target="/ppt/slides/slide2.xml" Id="R89ccfdc8ee744c22" /><Relationship Type="http://schemas.openxmlformats.org/officeDocument/2006/relationships/hyperlink" Target="/ppt/slides/slide3.xml" Id="Rba94c498a49b4697" /><Relationship Type="http://schemas.openxmlformats.org/officeDocument/2006/relationships/hyperlink" Target="/ppt/slides/slide4.xml" Id="Rf146407f0d7c4a28" /><Relationship Type="http://schemas.openxmlformats.org/officeDocument/2006/relationships/hyperlink" Target="/ppt/slides/slide5.xml" Id="Rb746435b6eff4782" /><Relationship Type="http://schemas.openxmlformats.org/officeDocument/2006/relationships/hyperlink" Target="/ppt/slides/slide6.xml" Id="R3d2faaf850194a22" /><Relationship Type="http://schemas.openxmlformats.org/officeDocument/2006/relationships/hyperlink" Target="/ppt/slides/slide7.xml" Id="R439300394a38431c" /><Relationship Type="http://schemas.openxmlformats.org/officeDocument/2006/relationships/hyperlink" Target="/ppt/slides/slide8.xml" Id="R73dc637dec224951" /><Relationship Type="http://schemas.openxmlformats.org/officeDocument/2006/relationships/hyperlink" Target="/ppt/slides/slide13.xml" Id="Rc05cb45f91304d7f" /><Relationship Type="http://schemas.openxmlformats.org/officeDocument/2006/relationships/image" Target="/ppt/media/image.png" Id="R8c1597076fbd40e8" /><Relationship Type="http://schemas.openxmlformats.org/officeDocument/2006/relationships/hyperlink" Target="/ppt/slides/slide9.xml" Id="R02c0150c0ef54c35" /><Relationship Type="http://schemas.openxmlformats.org/officeDocument/2006/relationships/notesSlide" Target="/ppt/notesSlides/notesSlide1.xml" Id="Rb6637c0f61ef4ef7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b1e350af9424887" /><Relationship Type="http://schemas.openxmlformats.org/officeDocument/2006/relationships/hyperlink" Target="/ppt/slides/slide1.xml" Id="R77c3f228847b46bb" /><Relationship Type="http://schemas.openxmlformats.org/officeDocument/2006/relationships/hyperlink" Target="/ppt/slides/slide2.xml" Id="Rb5d3c0efaefd47f0" /><Relationship Type="http://schemas.openxmlformats.org/officeDocument/2006/relationships/hyperlink" Target="/ppt/slides/slide3.xml" Id="R9c8b078780614d2f" /><Relationship Type="http://schemas.openxmlformats.org/officeDocument/2006/relationships/hyperlink" Target="/ppt/slides/slide4.xml" Id="Rdaa66dc99eca4045" /><Relationship Type="http://schemas.openxmlformats.org/officeDocument/2006/relationships/hyperlink" Target="/ppt/slides/slide5.xml" Id="Rc5165a3bc7f6461e" /><Relationship Type="http://schemas.openxmlformats.org/officeDocument/2006/relationships/hyperlink" Target="/ppt/slides/slide6.xml" Id="Rc5f8826ec7e74d94" /><Relationship Type="http://schemas.openxmlformats.org/officeDocument/2006/relationships/hyperlink" Target="/ppt/slides/slide7.xml" Id="R860093fadbb0441c" /><Relationship Type="http://schemas.openxmlformats.org/officeDocument/2006/relationships/hyperlink" Target="/ppt/slides/slide8.xml" Id="R36c266fbdf134bb0" /><Relationship Type="http://schemas.openxmlformats.org/officeDocument/2006/relationships/hyperlink" Target="/ppt/slides/slide13.xml" Id="R7c999ca8badf4eb0" /><Relationship Type="http://schemas.openxmlformats.org/officeDocument/2006/relationships/hyperlink" Target="/ppt/slides/slide4.xml" Id="R2e94793ca9104d9f" /><Relationship Type="http://schemas.openxmlformats.org/officeDocument/2006/relationships/notesSlide" Target="/ppt/notesSlides/notesSlide10.xml" Id="Ra6d682a39f074536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4debb1127254116" /><Relationship Type="http://schemas.openxmlformats.org/officeDocument/2006/relationships/hyperlink" Target="/ppt/slides/slide1.xml" Id="R9591ea25c0c0434a" /><Relationship Type="http://schemas.openxmlformats.org/officeDocument/2006/relationships/hyperlink" Target="/ppt/slides/slide2.xml" Id="Rbc5fbcc1ddf04bae" /><Relationship Type="http://schemas.openxmlformats.org/officeDocument/2006/relationships/hyperlink" Target="/ppt/slides/slide3.xml" Id="R011b97b61cef440f" /><Relationship Type="http://schemas.openxmlformats.org/officeDocument/2006/relationships/hyperlink" Target="/ppt/slides/slide4.xml" Id="Rc5d906b29d844825" /><Relationship Type="http://schemas.openxmlformats.org/officeDocument/2006/relationships/hyperlink" Target="/ppt/slides/slide5.xml" Id="R9aaa2d7d5c054ce3" /><Relationship Type="http://schemas.openxmlformats.org/officeDocument/2006/relationships/hyperlink" Target="/ppt/slides/slide6.xml" Id="R9626013545284860" /><Relationship Type="http://schemas.openxmlformats.org/officeDocument/2006/relationships/hyperlink" Target="/ppt/slides/slide7.xml" Id="R4517d405ffb145ca" /><Relationship Type="http://schemas.openxmlformats.org/officeDocument/2006/relationships/hyperlink" Target="/ppt/slides/slide8.xml" Id="R671e75d7a1274b16" /><Relationship Type="http://schemas.openxmlformats.org/officeDocument/2006/relationships/hyperlink" Target="/ppt/slides/slide13.xml" Id="Reb777c75b24743a8" /><Relationship Type="http://schemas.openxmlformats.org/officeDocument/2006/relationships/hyperlink" Target="/ppt/slides/slide6.xml" Id="Ra9f36422706048ea" /><Relationship Type="http://schemas.openxmlformats.org/officeDocument/2006/relationships/notesSlide" Target="/ppt/notesSlides/notesSlide11.xml" Id="R6c3d679037bd436c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d5c2b8ecc6344dc" /><Relationship Type="http://schemas.openxmlformats.org/officeDocument/2006/relationships/hyperlink" Target="/ppt/slides/slide1.xml" Id="R3fdd3cf4c0b34233" /><Relationship Type="http://schemas.openxmlformats.org/officeDocument/2006/relationships/hyperlink" Target="/ppt/slides/slide2.xml" Id="Rad03194c56e74e27" /><Relationship Type="http://schemas.openxmlformats.org/officeDocument/2006/relationships/hyperlink" Target="/ppt/slides/slide3.xml" Id="R4071bce1812a4659" /><Relationship Type="http://schemas.openxmlformats.org/officeDocument/2006/relationships/hyperlink" Target="/ppt/slides/slide4.xml" Id="R6d6c96c0cffc4323" /><Relationship Type="http://schemas.openxmlformats.org/officeDocument/2006/relationships/hyperlink" Target="/ppt/slides/slide5.xml" Id="R51aac6c675384043" /><Relationship Type="http://schemas.openxmlformats.org/officeDocument/2006/relationships/hyperlink" Target="/ppt/slides/slide6.xml" Id="Re3f210f112534c30" /><Relationship Type="http://schemas.openxmlformats.org/officeDocument/2006/relationships/hyperlink" Target="/ppt/slides/slide7.xml" Id="R48c9c43170bc4691" /><Relationship Type="http://schemas.openxmlformats.org/officeDocument/2006/relationships/hyperlink" Target="/ppt/slides/slide8.xml" Id="Re717eac63f7e48ac" /><Relationship Type="http://schemas.openxmlformats.org/officeDocument/2006/relationships/hyperlink" Target="/ppt/slides/slide13.xml" Id="R1682309147bd46b9" /><Relationship Type="http://schemas.openxmlformats.org/officeDocument/2006/relationships/hyperlink" Target="/ppt/slides/slide7.xml" Id="R4cb9498accb8435e" /><Relationship Type="http://schemas.openxmlformats.org/officeDocument/2006/relationships/notesSlide" Target="/ppt/notesSlides/notesSlide12.xml" Id="Rb3385d9467c242cb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745aa9981234980" /><Relationship Type="http://schemas.openxmlformats.org/officeDocument/2006/relationships/hyperlink" Target="/ppt/slides/slide1.xml" Id="R6a082596fed94128" /><Relationship Type="http://schemas.openxmlformats.org/officeDocument/2006/relationships/hyperlink" Target="/ppt/slides/slide2.xml" Id="R6322be4013c94c79" /><Relationship Type="http://schemas.openxmlformats.org/officeDocument/2006/relationships/hyperlink" Target="/ppt/slides/slide3.xml" Id="R4e36a86f0762431a" /><Relationship Type="http://schemas.openxmlformats.org/officeDocument/2006/relationships/hyperlink" Target="/ppt/slides/slide4.xml" Id="R17ea5bfc48824a6b" /><Relationship Type="http://schemas.openxmlformats.org/officeDocument/2006/relationships/hyperlink" Target="/ppt/slides/slide5.xml" Id="Rd722a581b1bc4ba7" /><Relationship Type="http://schemas.openxmlformats.org/officeDocument/2006/relationships/hyperlink" Target="/ppt/slides/slide6.xml" Id="Ra80a35df9fc44d07" /><Relationship Type="http://schemas.openxmlformats.org/officeDocument/2006/relationships/hyperlink" Target="/ppt/slides/slide7.xml" Id="R21fff29c0c774afb" /><Relationship Type="http://schemas.openxmlformats.org/officeDocument/2006/relationships/hyperlink" Target="/ppt/slides/slide8.xml" Id="Rb5fb3e07a43f4a6a" /><Relationship Type="http://schemas.openxmlformats.org/officeDocument/2006/relationships/hyperlink" Target="/ppt/slides/slide13.xml" Id="R4de69cd2df804e19" /><Relationship Type="http://schemas.openxmlformats.org/officeDocument/2006/relationships/hyperlink" Target="/ppt/slides/slide14.xml" Id="R00f90226709649af" /><Relationship Type="http://schemas.openxmlformats.org/officeDocument/2006/relationships/hyperlink" Target="/ppt/slides/slide15.xml" Id="Rfffd0a093181433d" /><Relationship Type="http://schemas.openxmlformats.org/officeDocument/2006/relationships/hyperlink" Target="W7L2_standard.pdf" TargetMode="External" Id="R4ffcfa5bbd4f4761" /><Relationship Type="http://schemas.openxmlformats.org/officeDocument/2006/relationships/hyperlink" Target="W7L2_supported.pdf" TargetMode="External" Id="R7ea95a5c102c4219" /><Relationship Type="http://schemas.openxmlformats.org/officeDocument/2006/relationships/hyperlink" Target="W7L2_depth.pdf" TargetMode="External" Id="Ra6edbef6bc7d4caf" /><Relationship Type="http://schemas.openxmlformats.org/officeDocument/2006/relationships/hyperlink" Target="W7L2_Worksheet.docx" TargetMode="External" Id="R4e9f4335e0174f42" /><Relationship Type="http://schemas.openxmlformats.org/officeDocument/2006/relationships/hyperlink" Target="https://madebymatt.uk/Lessons/Science_Teesside/Launch/SCI_L_W7_L2_CommandWords.html" TargetMode="External" Id="R9ca92f54364f4a94" /><Relationship Type="http://schemas.openxmlformats.org/officeDocument/2006/relationships/hyperlink" Target="/ppt/slides/slide16.xml" Id="R565a388f181549ed" /><Relationship Type="http://schemas.openxmlformats.org/officeDocument/2006/relationships/notesSlide" Target="/ppt/notesSlides/notesSlide13.xml" Id="R7343366e92184452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51470e8d3f34cc7" /><Relationship Type="http://schemas.openxmlformats.org/officeDocument/2006/relationships/hyperlink" Target="/ppt/slides/slide1.xml" Id="Ra0eaa6b5eeb7444a" /><Relationship Type="http://schemas.openxmlformats.org/officeDocument/2006/relationships/hyperlink" Target="/ppt/slides/slide2.xml" Id="R32e2935217f04dac" /><Relationship Type="http://schemas.openxmlformats.org/officeDocument/2006/relationships/hyperlink" Target="/ppt/slides/slide3.xml" Id="Rebb7e46e03114c8d" /><Relationship Type="http://schemas.openxmlformats.org/officeDocument/2006/relationships/hyperlink" Target="/ppt/slides/slide4.xml" Id="Rda37cb4397fa4c30" /><Relationship Type="http://schemas.openxmlformats.org/officeDocument/2006/relationships/hyperlink" Target="/ppt/slides/slide5.xml" Id="R0d9fde57f25f4151" /><Relationship Type="http://schemas.openxmlformats.org/officeDocument/2006/relationships/hyperlink" Target="/ppt/slides/slide6.xml" Id="Rb1f3cddb469845f1" /><Relationship Type="http://schemas.openxmlformats.org/officeDocument/2006/relationships/hyperlink" Target="/ppt/slides/slide7.xml" Id="R92db3fc075214d29" /><Relationship Type="http://schemas.openxmlformats.org/officeDocument/2006/relationships/hyperlink" Target="/ppt/slides/slide8.xml" Id="R64c6b51a6f7b4fb8" /><Relationship Type="http://schemas.openxmlformats.org/officeDocument/2006/relationships/hyperlink" Target="/ppt/slides/slide13.xml" Id="R55ff769f05444392" /><Relationship Type="http://schemas.openxmlformats.org/officeDocument/2006/relationships/image" Target="/ppt/media/image2.png" Id="R79b5647787954a7f" /><Relationship Type="http://schemas.openxmlformats.org/officeDocument/2006/relationships/hyperlink" Target="/ppt/slides/slide7.xml" Id="R78d74e70a4504588" /><Relationship Type="http://schemas.openxmlformats.org/officeDocument/2006/relationships/notesSlide" Target="/ppt/notesSlides/notesSlide14.xml" Id="Raa903bf98bf3480d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a02b0bafe504d6b" /><Relationship Type="http://schemas.openxmlformats.org/officeDocument/2006/relationships/hyperlink" Target="/ppt/slides/slide1.xml" Id="R51bc22c521874d82" /><Relationship Type="http://schemas.openxmlformats.org/officeDocument/2006/relationships/hyperlink" Target="/ppt/slides/slide2.xml" Id="R5c36b9a667b140fc" /><Relationship Type="http://schemas.openxmlformats.org/officeDocument/2006/relationships/hyperlink" Target="/ppt/slides/slide3.xml" Id="R4df0a7f86f3a4bbc" /><Relationship Type="http://schemas.openxmlformats.org/officeDocument/2006/relationships/hyperlink" Target="/ppt/slides/slide4.xml" Id="R74864f4cd0ab48da" /><Relationship Type="http://schemas.openxmlformats.org/officeDocument/2006/relationships/hyperlink" Target="/ppt/slides/slide5.xml" Id="Rdfcc23a4b7e84655" /><Relationship Type="http://schemas.openxmlformats.org/officeDocument/2006/relationships/hyperlink" Target="/ppt/slides/slide6.xml" Id="R8bb226bf896b4ed8" /><Relationship Type="http://schemas.openxmlformats.org/officeDocument/2006/relationships/hyperlink" Target="/ppt/slides/slide7.xml" Id="Reeb31e98cb16443d" /><Relationship Type="http://schemas.openxmlformats.org/officeDocument/2006/relationships/hyperlink" Target="/ppt/slides/slide8.xml" Id="R43dee4efdc42413d" /><Relationship Type="http://schemas.openxmlformats.org/officeDocument/2006/relationships/hyperlink" Target="/ppt/slides/slide13.xml" Id="R3989a5a94c7f48cc" /><Relationship Type="http://schemas.openxmlformats.org/officeDocument/2006/relationships/image" Target="/ppt/media/image3.png" Id="R20db343b1c6241bf" /><Relationship Type="http://schemas.openxmlformats.org/officeDocument/2006/relationships/hyperlink" Target="/ppt/slides/slide7.xml" Id="Rbf4d708ce45e4f8c" /><Relationship Type="http://schemas.openxmlformats.org/officeDocument/2006/relationships/notesSlide" Target="/ppt/notesSlides/notesSlide15.xml" Id="R0762df5104fc49ed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1c7846f108d4933" /><Relationship Type="http://schemas.openxmlformats.org/officeDocument/2006/relationships/hyperlink" Target="/ppt/slides/slide1.xml" Id="Rc16704282e8d4520" /><Relationship Type="http://schemas.openxmlformats.org/officeDocument/2006/relationships/hyperlink" Target="/ppt/slides/slide2.xml" Id="R428953a731f44316" /><Relationship Type="http://schemas.openxmlformats.org/officeDocument/2006/relationships/hyperlink" Target="/ppt/slides/slide3.xml" Id="Rec8dbc8952f54945" /><Relationship Type="http://schemas.openxmlformats.org/officeDocument/2006/relationships/hyperlink" Target="/ppt/slides/slide4.xml" Id="R99c1e07d4411435c" /><Relationship Type="http://schemas.openxmlformats.org/officeDocument/2006/relationships/hyperlink" Target="/ppt/slides/slide5.xml" Id="R8d1f5a1813d843e6" /><Relationship Type="http://schemas.openxmlformats.org/officeDocument/2006/relationships/hyperlink" Target="/ppt/slides/slide6.xml" Id="R1e90ac6c32594105" /><Relationship Type="http://schemas.openxmlformats.org/officeDocument/2006/relationships/hyperlink" Target="/ppt/slides/slide7.xml" Id="Re96109e678e14d51" /><Relationship Type="http://schemas.openxmlformats.org/officeDocument/2006/relationships/hyperlink" Target="/ppt/slides/slide8.xml" Id="Re8699e78209940ec" /><Relationship Type="http://schemas.openxmlformats.org/officeDocument/2006/relationships/hyperlink" Target="/ppt/slides/slide13.xml" Id="R262e869219874c3c" /><Relationship Type="http://schemas.openxmlformats.org/officeDocument/2006/relationships/image" Target="/ppt/media/image4.png" Id="Rce6ad968eca94f8b" /><Relationship Type="http://schemas.openxmlformats.org/officeDocument/2006/relationships/hyperlink" Target="https://www.youtube.com/watch?v=aPUPfzsqDgs" TargetMode="External" Id="R5901c0ec4e914757" /><Relationship Type="http://schemas.openxmlformats.org/officeDocument/2006/relationships/notesSlide" Target="/ppt/notesSlides/notesSlide16.xml" Id="R70efdc2e6f254508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67d8267c67b427b" /><Relationship Type="http://schemas.openxmlformats.org/officeDocument/2006/relationships/hyperlink" Target="/ppt/slides/slide1.xml" Id="R8ce2d6382a28455e" /><Relationship Type="http://schemas.openxmlformats.org/officeDocument/2006/relationships/hyperlink" Target="/ppt/slides/slide2.xml" Id="Rd198ad6237754dee" /><Relationship Type="http://schemas.openxmlformats.org/officeDocument/2006/relationships/hyperlink" Target="/ppt/slides/slide3.xml" Id="Rab710b63261a45e1" /><Relationship Type="http://schemas.openxmlformats.org/officeDocument/2006/relationships/hyperlink" Target="/ppt/slides/slide4.xml" Id="R6bb44eec6285491c" /><Relationship Type="http://schemas.openxmlformats.org/officeDocument/2006/relationships/hyperlink" Target="/ppt/slides/slide5.xml" Id="R6bc2133c53f44c0d" /><Relationship Type="http://schemas.openxmlformats.org/officeDocument/2006/relationships/hyperlink" Target="/ppt/slides/slide6.xml" Id="R32f78fbe8b2b47f3" /><Relationship Type="http://schemas.openxmlformats.org/officeDocument/2006/relationships/hyperlink" Target="/ppt/slides/slide7.xml" Id="Rf125c206f6844e1d" /><Relationship Type="http://schemas.openxmlformats.org/officeDocument/2006/relationships/hyperlink" Target="/ppt/slides/slide8.xml" Id="Ra2001e66d887492e" /><Relationship Type="http://schemas.openxmlformats.org/officeDocument/2006/relationships/hyperlink" Target="/ppt/slides/slide13.xml" Id="R1492202a84ca4e5f" /><Relationship Type="http://schemas.openxmlformats.org/officeDocument/2006/relationships/image" Target="/ppt/media/image5.png" Id="Re8f4b8bf78734943" /><Relationship Type="http://schemas.openxmlformats.org/officeDocument/2006/relationships/hyperlink" Target="/ppt/slides/slide3.xml" Id="Rf6d30fe4782b4fb9" /><Relationship Type="http://schemas.openxmlformats.org/officeDocument/2006/relationships/notesSlide" Target="/ppt/notesSlides/notesSlide17.xml" Id="R80645127091a4de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408a67c7a9b4a06" /><Relationship Type="http://schemas.openxmlformats.org/officeDocument/2006/relationships/hyperlink" Target="/ppt/slides/slide1.xml" Id="R43f5de2e9ab64485" /><Relationship Type="http://schemas.openxmlformats.org/officeDocument/2006/relationships/hyperlink" Target="/ppt/slides/slide2.xml" Id="Rab52290eb0b3448d" /><Relationship Type="http://schemas.openxmlformats.org/officeDocument/2006/relationships/hyperlink" Target="/ppt/slides/slide3.xml" Id="R46f0b8ccafab498c" /><Relationship Type="http://schemas.openxmlformats.org/officeDocument/2006/relationships/hyperlink" Target="/ppt/slides/slide4.xml" Id="R0eed0b2a3ae14d54" /><Relationship Type="http://schemas.openxmlformats.org/officeDocument/2006/relationships/hyperlink" Target="/ppt/slides/slide5.xml" Id="Rdd5c5dc314ab464d" /><Relationship Type="http://schemas.openxmlformats.org/officeDocument/2006/relationships/hyperlink" Target="/ppt/slides/slide6.xml" Id="Rdfb0d68a776341aa" /><Relationship Type="http://schemas.openxmlformats.org/officeDocument/2006/relationships/hyperlink" Target="/ppt/slides/slide7.xml" Id="Rbbf7d4203247491a" /><Relationship Type="http://schemas.openxmlformats.org/officeDocument/2006/relationships/hyperlink" Target="/ppt/slides/slide8.xml" Id="R75c749e91ad34a6b" /><Relationship Type="http://schemas.openxmlformats.org/officeDocument/2006/relationships/hyperlink" Target="/ppt/slides/slide13.xml" Id="Rcc550db25b5b4791" /><Relationship Type="http://schemas.openxmlformats.org/officeDocument/2006/relationships/hyperlink" Target="/ppt/slides/slide9.xml" Id="Red19d1fb9e264ffa" /><Relationship Type="http://schemas.openxmlformats.org/officeDocument/2006/relationships/notesSlide" Target="/ppt/notesSlides/notesSlide2.xml" Id="R2e50700c44594e4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70be5dc85214f7c" /><Relationship Type="http://schemas.openxmlformats.org/officeDocument/2006/relationships/hyperlink" Target="/ppt/slides/slide1.xml" Id="Red04d00bea7348fb" /><Relationship Type="http://schemas.openxmlformats.org/officeDocument/2006/relationships/hyperlink" Target="/ppt/slides/slide2.xml" Id="Rb171956a66b84339" /><Relationship Type="http://schemas.openxmlformats.org/officeDocument/2006/relationships/hyperlink" Target="/ppt/slides/slide3.xml" Id="Rf6310edbd1cc4210" /><Relationship Type="http://schemas.openxmlformats.org/officeDocument/2006/relationships/hyperlink" Target="/ppt/slides/slide4.xml" Id="Ra775dd61980244d8" /><Relationship Type="http://schemas.openxmlformats.org/officeDocument/2006/relationships/hyperlink" Target="/ppt/slides/slide5.xml" Id="Rceda087370024266" /><Relationship Type="http://schemas.openxmlformats.org/officeDocument/2006/relationships/hyperlink" Target="/ppt/slides/slide6.xml" Id="R04c8442606b24f5b" /><Relationship Type="http://schemas.openxmlformats.org/officeDocument/2006/relationships/hyperlink" Target="/ppt/slides/slide7.xml" Id="R8a0746f394d84822" /><Relationship Type="http://schemas.openxmlformats.org/officeDocument/2006/relationships/hyperlink" Target="/ppt/slides/slide8.xml" Id="Rd1ad4b0cfddf41a4" /><Relationship Type="http://schemas.openxmlformats.org/officeDocument/2006/relationships/hyperlink" Target="/ppt/slides/slide13.xml" Id="R8391ae6f420643e1" /><Relationship Type="http://schemas.openxmlformats.org/officeDocument/2006/relationships/hyperlink" Target="/ppt/slides/slide17.xml" Id="R8df4bb53e22240b9" /><Relationship Type="http://schemas.openxmlformats.org/officeDocument/2006/relationships/hyperlink" Target="/ppt/slides/slide16.xml" Id="R06efbc5734424d7d" /><Relationship Type="http://schemas.openxmlformats.org/officeDocument/2006/relationships/notesSlide" Target="/ppt/notesSlides/notesSlide3.xml" Id="R7066000408044ec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e3382d45f584d01" /><Relationship Type="http://schemas.openxmlformats.org/officeDocument/2006/relationships/hyperlink" Target="/ppt/slides/slide1.xml" Id="R8d3562f34ebc4614" /><Relationship Type="http://schemas.openxmlformats.org/officeDocument/2006/relationships/hyperlink" Target="/ppt/slides/slide2.xml" Id="R11d3972e1b5e4752" /><Relationship Type="http://schemas.openxmlformats.org/officeDocument/2006/relationships/hyperlink" Target="/ppt/slides/slide3.xml" Id="R4bd052c7602747e2" /><Relationship Type="http://schemas.openxmlformats.org/officeDocument/2006/relationships/hyperlink" Target="/ppt/slides/slide4.xml" Id="R124d63b7025e4f99" /><Relationship Type="http://schemas.openxmlformats.org/officeDocument/2006/relationships/hyperlink" Target="/ppt/slides/slide5.xml" Id="Ree9cb47c6e464ced" /><Relationship Type="http://schemas.openxmlformats.org/officeDocument/2006/relationships/hyperlink" Target="/ppt/slides/slide6.xml" Id="Rcbefcfeeda0344be" /><Relationship Type="http://schemas.openxmlformats.org/officeDocument/2006/relationships/hyperlink" Target="/ppt/slides/slide7.xml" Id="R7c50e44971934f3d" /><Relationship Type="http://schemas.openxmlformats.org/officeDocument/2006/relationships/hyperlink" Target="/ppt/slides/slide8.xml" Id="Rfb76e05881464071" /><Relationship Type="http://schemas.openxmlformats.org/officeDocument/2006/relationships/hyperlink" Target="/ppt/slides/slide13.xml" Id="R816be4b160494a14" /><Relationship Type="http://schemas.openxmlformats.org/officeDocument/2006/relationships/hyperlink" Target="/ppt/slides/slide10.xml" Id="R6b3f0e68e6b04ba7" /><Relationship Type="http://schemas.openxmlformats.org/officeDocument/2006/relationships/hyperlink" Target="/ppt/slides/slide10.xml" Id="R169fdb5ac9d94803" /><Relationship Type="http://schemas.openxmlformats.org/officeDocument/2006/relationships/hyperlink" Target="/ppt/slides/slide10.xml" Id="R78170aa97cf54f4f" /><Relationship Type="http://schemas.openxmlformats.org/officeDocument/2006/relationships/hyperlink" Target="/ppt/slides/slide10.xml" Id="Re5a5ab2f364d4bb7" /><Relationship Type="http://schemas.openxmlformats.org/officeDocument/2006/relationships/hyperlink" Target="/ppt/slides/slide10.xml" Id="Rb5feb389f68a4489" /><Relationship Type="http://schemas.openxmlformats.org/officeDocument/2006/relationships/notesSlide" Target="/ppt/notesSlides/notesSlide4.xml" Id="R1c5c92aed497444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0da7cbd826747cb" /><Relationship Type="http://schemas.openxmlformats.org/officeDocument/2006/relationships/hyperlink" Target="/ppt/slides/slide1.xml" Id="R4e11ff2fcfe840f2" /><Relationship Type="http://schemas.openxmlformats.org/officeDocument/2006/relationships/hyperlink" Target="/ppt/slides/slide2.xml" Id="R3b45585494b34bd5" /><Relationship Type="http://schemas.openxmlformats.org/officeDocument/2006/relationships/hyperlink" Target="/ppt/slides/slide3.xml" Id="Ra2e5a5ecf3194d48" /><Relationship Type="http://schemas.openxmlformats.org/officeDocument/2006/relationships/hyperlink" Target="/ppt/slides/slide4.xml" Id="R87dfa2d7307942a1" /><Relationship Type="http://schemas.openxmlformats.org/officeDocument/2006/relationships/hyperlink" Target="/ppt/slides/slide5.xml" Id="R0f60c0e0befe4ff0" /><Relationship Type="http://schemas.openxmlformats.org/officeDocument/2006/relationships/hyperlink" Target="/ppt/slides/slide6.xml" Id="R4c887db53cb2456c" /><Relationship Type="http://schemas.openxmlformats.org/officeDocument/2006/relationships/hyperlink" Target="/ppt/slides/slide7.xml" Id="R344712f83e064832" /><Relationship Type="http://schemas.openxmlformats.org/officeDocument/2006/relationships/hyperlink" Target="/ppt/slides/slide8.xml" Id="R2aeea21a0ea74256" /><Relationship Type="http://schemas.openxmlformats.org/officeDocument/2006/relationships/hyperlink" Target="/ppt/slides/slide13.xml" Id="R8fb6ac7d4c3e4c40" /><Relationship Type="http://schemas.openxmlformats.org/officeDocument/2006/relationships/notesSlide" Target="/ppt/notesSlides/notesSlide5.xml" Id="R5a1f4bd9e69c44e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dae907f1de64f17" /><Relationship Type="http://schemas.openxmlformats.org/officeDocument/2006/relationships/hyperlink" Target="/ppt/slides/slide1.xml" Id="R470e1325d9c74809" /><Relationship Type="http://schemas.openxmlformats.org/officeDocument/2006/relationships/hyperlink" Target="/ppt/slides/slide2.xml" Id="R3c8c243d01124c4b" /><Relationship Type="http://schemas.openxmlformats.org/officeDocument/2006/relationships/hyperlink" Target="/ppt/slides/slide3.xml" Id="R220f6d9d511d4971" /><Relationship Type="http://schemas.openxmlformats.org/officeDocument/2006/relationships/hyperlink" Target="/ppt/slides/slide4.xml" Id="Rbd423bd56a664372" /><Relationship Type="http://schemas.openxmlformats.org/officeDocument/2006/relationships/hyperlink" Target="/ppt/slides/slide5.xml" Id="R3551db9cdf844b6e" /><Relationship Type="http://schemas.openxmlformats.org/officeDocument/2006/relationships/hyperlink" Target="/ppt/slides/slide6.xml" Id="Rca7329a8f9974507" /><Relationship Type="http://schemas.openxmlformats.org/officeDocument/2006/relationships/hyperlink" Target="/ppt/slides/slide7.xml" Id="R58c285aa901f424c" /><Relationship Type="http://schemas.openxmlformats.org/officeDocument/2006/relationships/hyperlink" Target="/ppt/slides/slide8.xml" Id="Rda27f04f56e241c2" /><Relationship Type="http://schemas.openxmlformats.org/officeDocument/2006/relationships/hyperlink" Target="/ppt/slides/slide13.xml" Id="Ra2c7c564b7f44377" /><Relationship Type="http://schemas.openxmlformats.org/officeDocument/2006/relationships/hyperlink" Target="/ppt/slides/slide11.xml" Id="R3921f75d7a39472b" /><Relationship Type="http://schemas.openxmlformats.org/officeDocument/2006/relationships/notesSlide" Target="/ppt/notesSlides/notesSlide6.xml" Id="R2f2dc0de34f54ce9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1cbc7c8688c4f44" /><Relationship Type="http://schemas.openxmlformats.org/officeDocument/2006/relationships/hyperlink" Target="/ppt/slides/slide1.xml" Id="Rbc4111c73866474e" /><Relationship Type="http://schemas.openxmlformats.org/officeDocument/2006/relationships/hyperlink" Target="/ppt/slides/slide2.xml" Id="R57db4793b81c4b43" /><Relationship Type="http://schemas.openxmlformats.org/officeDocument/2006/relationships/hyperlink" Target="/ppt/slides/slide3.xml" Id="Rb18c4a6fb36b42fa" /><Relationship Type="http://schemas.openxmlformats.org/officeDocument/2006/relationships/hyperlink" Target="/ppt/slides/slide4.xml" Id="R95f71ff64c9244ee" /><Relationship Type="http://schemas.openxmlformats.org/officeDocument/2006/relationships/hyperlink" Target="/ppt/slides/slide5.xml" Id="Re9ae554c0be3434d" /><Relationship Type="http://schemas.openxmlformats.org/officeDocument/2006/relationships/hyperlink" Target="/ppt/slides/slide6.xml" Id="R841b0351fcf94dcc" /><Relationship Type="http://schemas.openxmlformats.org/officeDocument/2006/relationships/hyperlink" Target="/ppt/slides/slide7.xml" Id="R0394416e7554491a" /><Relationship Type="http://schemas.openxmlformats.org/officeDocument/2006/relationships/hyperlink" Target="/ppt/slides/slide8.xml" Id="Ra7642afdaf574417" /><Relationship Type="http://schemas.openxmlformats.org/officeDocument/2006/relationships/hyperlink" Target="/ppt/slides/slide13.xml" Id="Rdd2c897e991c444d" /><Relationship Type="http://schemas.openxmlformats.org/officeDocument/2006/relationships/hyperlink" Target="/ppt/slides/slide14.xml" Id="Rc152b75f36c64732" /><Relationship Type="http://schemas.openxmlformats.org/officeDocument/2006/relationships/hyperlink" Target="/ppt/slides/slide12.xml" Id="R449dc0b97ada4533" /><Relationship Type="http://schemas.openxmlformats.org/officeDocument/2006/relationships/notesSlide" Target="/ppt/notesSlides/notesSlide7.xml" Id="R173c8e82e7ce4ba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274a242a83b4504" /><Relationship Type="http://schemas.openxmlformats.org/officeDocument/2006/relationships/hyperlink" Target="/ppt/slides/slide1.xml" Id="R6c528f77e963467e" /><Relationship Type="http://schemas.openxmlformats.org/officeDocument/2006/relationships/hyperlink" Target="/ppt/slides/slide2.xml" Id="Ra073a8a69c614337" /><Relationship Type="http://schemas.openxmlformats.org/officeDocument/2006/relationships/hyperlink" Target="/ppt/slides/slide3.xml" Id="R4417154881e74937" /><Relationship Type="http://schemas.openxmlformats.org/officeDocument/2006/relationships/hyperlink" Target="/ppt/slides/slide4.xml" Id="Rc59c2c60c69e41b2" /><Relationship Type="http://schemas.openxmlformats.org/officeDocument/2006/relationships/hyperlink" Target="/ppt/slides/slide5.xml" Id="R92dddec92116430a" /><Relationship Type="http://schemas.openxmlformats.org/officeDocument/2006/relationships/hyperlink" Target="/ppt/slides/slide6.xml" Id="Rf7e207bc89cf4122" /><Relationship Type="http://schemas.openxmlformats.org/officeDocument/2006/relationships/hyperlink" Target="/ppt/slides/slide7.xml" Id="Rdfffadf76f23450e" /><Relationship Type="http://schemas.openxmlformats.org/officeDocument/2006/relationships/hyperlink" Target="/ppt/slides/slide8.xml" Id="R818f075a3ab64f2e" /><Relationship Type="http://schemas.openxmlformats.org/officeDocument/2006/relationships/hyperlink" Target="/ppt/slides/slide13.xml" Id="Rfe27f09af4c642ce" /><Relationship Type="http://schemas.openxmlformats.org/officeDocument/2006/relationships/notesSlide" Target="/ppt/notesSlides/notesSlide8.xml" Id="R86745436986949e9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f82d54a38544b16" /><Relationship Type="http://schemas.openxmlformats.org/officeDocument/2006/relationships/hyperlink" Target="/ppt/slides/slide1.xml" Id="R57aa5bb239794013" /><Relationship Type="http://schemas.openxmlformats.org/officeDocument/2006/relationships/hyperlink" Target="/ppt/slides/slide2.xml" Id="Reca282903a49465e" /><Relationship Type="http://schemas.openxmlformats.org/officeDocument/2006/relationships/hyperlink" Target="/ppt/slides/slide3.xml" Id="R47904aa563854c8b" /><Relationship Type="http://schemas.openxmlformats.org/officeDocument/2006/relationships/hyperlink" Target="/ppt/slides/slide4.xml" Id="R8199c9b2c0a24a13" /><Relationship Type="http://schemas.openxmlformats.org/officeDocument/2006/relationships/hyperlink" Target="/ppt/slides/slide5.xml" Id="Rcb0a3ca318104092" /><Relationship Type="http://schemas.openxmlformats.org/officeDocument/2006/relationships/hyperlink" Target="/ppt/slides/slide6.xml" Id="Rbd57313670df44f2" /><Relationship Type="http://schemas.openxmlformats.org/officeDocument/2006/relationships/hyperlink" Target="/ppt/slides/slide7.xml" Id="Raca16dd66b4b4ba3" /><Relationship Type="http://schemas.openxmlformats.org/officeDocument/2006/relationships/hyperlink" Target="/ppt/slides/slide8.xml" Id="R1025b71d5aa04318" /><Relationship Type="http://schemas.openxmlformats.org/officeDocument/2006/relationships/hyperlink" Target="/ppt/slides/slide13.xml" Id="R6bcce30b369241a8" /><Relationship Type="http://schemas.openxmlformats.org/officeDocument/2006/relationships/hyperlink" Target="/ppt/slides/slide2.xml" Id="Ra5189ff74892436b" /><Relationship Type="http://schemas.openxmlformats.org/officeDocument/2006/relationships/notesSlide" Target="/ppt/notesSlides/notesSlide9.xml" Id="R9607f010a5e24c71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house-card">
            <a:extLst xmlns:a="http://schemas.openxmlformats.org/drawingml/2006/main">
              <a:ext uri="{FF2B5EF4-FFF2-40B4-BE49-F238E27FC236}">
                <a16:creationId xmlns:a16="http://schemas.microsoft.com/office/drawing/2014/main" id="{6A85ED9E-1876-4F22-A16C-C064F22CD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5C9CD0C3-40FF-47AA-958A-40B3CE8CA4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1433">
            <a:extLst xmlns:a="http://schemas.openxmlformats.org/drawingml/2006/main">
              <a:ext uri="{FF2B5EF4-FFF2-40B4-BE49-F238E27FC236}">
                <a16:creationId xmlns:a16="http://schemas.microsoft.com/office/drawing/2014/main" id="{670894C9-E757-48B5-95BA-3BE7A5F787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W7L2</a:t>
            </a:r>
          </a:p>
        </p:txBody>
      </p:sp>
      <p:sp>
        <p:nvSpPr>
          <p:cNvPr id="4" name="copy-1434">
            <a:extLst xmlns:a="http://schemas.openxmlformats.org/drawingml/2006/main">
              <a:ext uri="{FF2B5EF4-FFF2-40B4-BE49-F238E27FC236}">
                <a16:creationId xmlns:a16="http://schemas.microsoft.com/office/drawing/2014/main" id="{8FE0E09E-7AF4-4128-AE15-8FFA5069AB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Arrival  ·  3 min</a:t>
            </a:r>
          </a:p>
        </p:txBody>
      </p:sp>
      <p:sp>
        <p:nvSpPr>
          <p:cNvPr id="5" name="copy-1435">
            <a:extLst xmlns:a="http://schemas.openxmlformats.org/drawingml/2006/main">
              <a:ext uri="{FF2B5EF4-FFF2-40B4-BE49-F238E27FC236}">
                <a16:creationId xmlns:a16="http://schemas.microsoft.com/office/drawing/2014/main" id="{0CC3F69B-A710-4263-AABE-FAB39393D8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Command words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34B81580-0F3B-4C5E-A3EB-DC9EC91038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0285e5325e8d427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22BC67E-032C-42D2-BFC1-ECB679E61F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89ccfdc8ee744c2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84EA99F-27DF-4B14-9481-1C0FAC262A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ba94c498a49b469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0783685-46FE-4D27-B13B-D61D29718D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f146407f0d7c4a2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4D962EC-5F24-440B-BFED-14E8429C86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b746435b6eff478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71F1EA0-3538-4569-97F5-D143635A8D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3d2faaf850194a2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ECEBE81-688D-42BB-AF8A-E6FD2BF517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439300394a38431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543E8BA-60EA-4AE3-95EE-1DC79B404D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73dc637dec22495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EB08943-9868-459C-A32C-67B8398466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c05cb45f91304d7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A22EA2D-AEEE-4704-822B-C14A746208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436">
            <a:extLst xmlns:a="http://schemas.openxmlformats.org/drawingml/2006/main">
              <a:ext uri="{FF2B5EF4-FFF2-40B4-BE49-F238E27FC236}">
                <a16:creationId xmlns:a16="http://schemas.microsoft.com/office/drawing/2014/main" id="{EEB9D8A7-4F7E-4797-B85B-386DBCB037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19275"/>
            <a:ext cx="619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 can decode a command word, select the required answer shape and improve a Biology response.</a:t>
            </a:r>
          </a:p>
        </p:txBody>
      </p:sp>
      <p:sp>
        <p:nvSpPr>
          <p:cNvPr id="17" name="copy-1437">
            <a:extLst xmlns:a="http://schemas.openxmlformats.org/drawingml/2006/main">
              <a:ext uri="{FF2B5EF4-FFF2-40B4-BE49-F238E27FC236}">
                <a16:creationId xmlns:a16="http://schemas.microsoft.com/office/drawing/2014/main" id="{CD96F5FD-8534-4D3D-847F-F4A6A9E4F8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076575"/>
            <a:ext cx="619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Notice. Recall. Be ready to explain.</a:t>
            </a:r>
          </a:p>
        </p:txBody>
      </p:sp>
      <p:sp>
        <p:nvSpPr>
          <p:cNvPr id="18" name="copy-1438">
            <a:extLst xmlns:a="http://schemas.openxmlformats.org/drawingml/2006/main">
              <a:ext uri="{FF2B5EF4-FFF2-40B4-BE49-F238E27FC236}">
                <a16:creationId xmlns:a16="http://schemas.microsoft.com/office/drawing/2014/main" id="{3CA2CB84-1D2A-4AB6-8C72-705B960AE3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4956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9" name="copy-1439">
            <a:extLst xmlns:a="http://schemas.openxmlformats.org/drawingml/2006/main">
              <a:ext uri="{FF2B5EF4-FFF2-40B4-BE49-F238E27FC236}">
                <a16:creationId xmlns:a16="http://schemas.microsoft.com/office/drawing/2014/main" id="{75B6A5DF-FF70-4093-95C6-ED0A29C869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49567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does ‘describe’ ask you to do with data?</a:t>
            </a:r>
          </a:p>
        </p:txBody>
      </p:sp>
      <p:sp>
        <p:nvSpPr>
          <p:cNvPr id="20" name="copy-1440">
            <a:extLst xmlns:a="http://schemas.openxmlformats.org/drawingml/2006/main">
              <a:ext uri="{FF2B5EF4-FFF2-40B4-BE49-F238E27FC236}">
                <a16:creationId xmlns:a16="http://schemas.microsoft.com/office/drawing/2014/main" id="{3240A0E1-00AE-4408-9751-C944393743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391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1" name="copy-1441">
            <a:extLst xmlns:a="http://schemas.openxmlformats.org/drawingml/2006/main">
              <a:ext uri="{FF2B5EF4-FFF2-40B4-BE49-F238E27FC236}">
                <a16:creationId xmlns:a16="http://schemas.microsoft.com/office/drawing/2014/main" id="{E8F98A88-B394-4C47-9761-2BF193BD9D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391025"/>
            <a:ext cx="5695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extra link makes an answer an explanation?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7D9B4EBD-9A3A-4158-973F-4E2E2BB742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1857375"/>
            <a:ext cx="4048125" cy="2857500"/>
          </a:xfrm>
          <a:prstGeom xmlns:a="http://schemas.openxmlformats.org/drawingml/2006/main" prst="roundRect">
            <a:avLst>
              <a:gd name="adj" fmla="val 3333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9" name="W7L2 scientific resource, slide 1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c1597076fbd40e8"/>
          <a:stretch xmlns:a="http://schemas.openxmlformats.org/drawingml/2006/main"/>
        </p:blipFill>
        <p:spPr>
          <a:xfrm xmlns:a="http://schemas.openxmlformats.org/drawingml/2006/main">
            <a:off x="7410450" y="2190452"/>
            <a:ext cx="3895725" cy="2191345"/>
          </a:xfrm>
          <a:prstGeom xmlns:a="http://schemas.openxmlformats.org/drawingml/2006/main" prst="rect">
            <a:avLst/>
          </a:prstGeom>
        </p:spPr>
      </p:pic>
      <p:sp>
        <p:nvSpPr>
          <p:cNvPr id="24" name="goto:8">
            <a:hlinkClick xmlns:r="http://schemas.openxmlformats.org/officeDocument/2006/relationships" xmlns:a="http://schemas.openxmlformats.org/drawingml/2006/main" r:id="R02c0150c0ef54c3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D16FA6E-9C5E-424E-B74C-E86E683B13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5219700"/>
            <a:ext cx="2619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Retrieval answers</a:t>
            </a:r>
          </a:p>
        </p:txBody>
      </p:sp>
    </p:spTree>
    <p:extLst>
      <p:ext uri="{BB962C8B-B14F-4D97-AF65-F5344CB8AC3E}">
        <p14:creationId xmlns:p14="http://schemas.microsoft.com/office/powerpoint/2010/main" val="34810403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house-card">
            <a:extLst xmlns:a="http://schemas.openxmlformats.org/drawingml/2006/main">
              <a:ext uri="{FF2B5EF4-FFF2-40B4-BE49-F238E27FC236}">
                <a16:creationId xmlns:a16="http://schemas.microsoft.com/office/drawing/2014/main" id="{9EDC75AE-0ABB-448D-BBAB-6AA68EA062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71569FC4-99C7-4EC8-8C24-B060380C04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508">
            <a:extLst xmlns:a="http://schemas.openxmlformats.org/drawingml/2006/main">
              <a:ext uri="{FF2B5EF4-FFF2-40B4-BE49-F238E27FC236}">
                <a16:creationId xmlns:a16="http://schemas.microsoft.com/office/drawing/2014/main" id="{C8965C27-7C36-4750-8AFC-60406D3CCF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W7L2</a:t>
            </a:r>
          </a:p>
        </p:txBody>
      </p:sp>
      <p:sp>
        <p:nvSpPr>
          <p:cNvPr id="4" name="copy-1509">
            <a:extLst xmlns:a="http://schemas.openxmlformats.org/drawingml/2006/main">
              <a:ext uri="{FF2B5EF4-FFF2-40B4-BE49-F238E27FC236}">
                <a16:creationId xmlns:a16="http://schemas.microsoft.com/office/drawing/2014/main" id="{ADCE4837-5DEB-4731-BE02-600685A8E0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510">
            <a:extLst xmlns:a="http://schemas.openxmlformats.org/drawingml/2006/main">
              <a:ext uri="{FF2B5EF4-FFF2-40B4-BE49-F238E27FC236}">
                <a16:creationId xmlns:a16="http://schemas.microsoft.com/office/drawing/2014/main" id="{55439109-04F3-4515-A3B9-2209B6E94F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2D302E43-FECB-417E-BB3B-CCF25BDC44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77c3f228847b46b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875EA9A-D6E6-4B55-9EA3-C606F97069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b5d3c0efaefd47f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1797FC6-65F8-465D-9BB2-E12D44640C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9c8b078780614d2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ED6907E-A687-4F05-AFD6-C4FF7D98B7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daa66dc99eca404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2ED5ACA-BDBC-47F6-8F84-F7A2B89E84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c5165a3bc7f6461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345245A-5B4F-48A7-9E94-82C0014C54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c5f8826ec7e74d9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978E0CF-33E4-4DE0-9434-26A9870C36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860093fadbb0441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2E22E15-3345-4F22-8A28-A284C334BA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36c266fbdf134bb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6820132-407B-46BE-A338-5D78F087D3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7c999ca8badf4eb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8137A84-C21D-4FCE-83E9-F777129B4E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511">
            <a:extLst xmlns:a="http://schemas.openxmlformats.org/drawingml/2006/main">
              <a:ext uri="{FF2B5EF4-FFF2-40B4-BE49-F238E27FC236}">
                <a16:creationId xmlns:a16="http://schemas.microsoft.com/office/drawing/2014/main" id="{3D05059B-C1E7-4F70-B954-A6B3E8FA83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00250"/>
            <a:ext cx="10572750" cy="1304925"/>
          </a:xfrm>
          <a:prstGeom xmlns:a="http://schemas.openxmlformats.org/drawingml/2006/main" prst="roundRect">
            <a:avLst>
              <a:gd name="adj" fmla="val 10219"/>
            </a:avLst>
          </a:prstGeom>
          <a:solidFill xmlns:a="http://schemas.openxmlformats.org/drawingml/2006/main">
            <a:srgbClr val="F0EAF6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14300" rIns="209550" bIns="1143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Unequal cylinder diameter changes surface area, so concentration is not the only cause; use equal diameters.</a:t>
            </a:r>
          </a:p>
        </p:txBody>
      </p:sp>
      <p:sp>
        <p:nvSpPr>
          <p:cNvPr id="17" name="copy-1512">
            <a:extLst xmlns:a="http://schemas.openxmlformats.org/drawingml/2006/main">
              <a:ext uri="{FF2B5EF4-FFF2-40B4-BE49-F238E27FC236}">
                <a16:creationId xmlns:a16="http://schemas.microsoft.com/office/drawing/2014/main" id="{5106501C-B9E8-4A51-8931-D184E54022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571875"/>
            <a:ext cx="105727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Correct weakness → consequence → improvement chain.</a:t>
            </a:r>
          </a:p>
        </p:txBody>
      </p:sp>
      <p:sp>
        <p:nvSpPr>
          <p:cNvPr id="18" name="copy-1513">
            <a:extLst xmlns:a="http://schemas.openxmlformats.org/drawingml/2006/main">
              <a:ext uri="{FF2B5EF4-FFF2-40B4-BE49-F238E27FC236}">
                <a16:creationId xmlns:a16="http://schemas.microsoft.com/office/drawing/2014/main" id="{F772241D-71A7-4CC1-910C-93D94E3313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752975"/>
            <a:ext cx="104775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Compare your reason. Correct one step if needed.</a:t>
            </a:r>
          </a:p>
        </p:txBody>
      </p:sp>
      <p:sp>
        <p:nvSpPr>
          <p:cNvPr id="19" name="goto:3">
            <a:hlinkClick xmlns:r="http://schemas.openxmlformats.org/officeDocument/2006/relationships" xmlns:a="http://schemas.openxmlformats.org/drawingml/2006/main" r:id="R2e94793ca9104d9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BEE6823-A364-4AEC-B6ED-D7FCB26F6E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67675" y="556260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We Do</a:t>
            </a:r>
          </a:p>
        </p:txBody>
      </p:sp>
    </p:spTree>
    <p:extLst>
      <p:ext uri="{BB962C8B-B14F-4D97-AF65-F5344CB8AC3E}">
        <p14:creationId xmlns:p14="http://schemas.microsoft.com/office/powerpoint/2010/main" val="757322744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house-card">
            <a:extLst xmlns:a="http://schemas.openxmlformats.org/drawingml/2006/main">
              <a:ext uri="{FF2B5EF4-FFF2-40B4-BE49-F238E27FC236}">
                <a16:creationId xmlns:a16="http://schemas.microsoft.com/office/drawing/2014/main" id="{59A03CFF-7B37-40DD-8896-A120190443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623C6BB9-DEAD-4494-9F49-07DEDAD6BE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514">
            <a:extLst xmlns:a="http://schemas.openxmlformats.org/drawingml/2006/main">
              <a:ext uri="{FF2B5EF4-FFF2-40B4-BE49-F238E27FC236}">
                <a16:creationId xmlns:a16="http://schemas.microsoft.com/office/drawing/2014/main" id="{ADB7C6B5-CEF5-40C4-8438-DD189F158F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W7L2</a:t>
            </a:r>
          </a:p>
        </p:txBody>
      </p:sp>
      <p:sp>
        <p:nvSpPr>
          <p:cNvPr id="4" name="copy-1515">
            <a:extLst xmlns:a="http://schemas.openxmlformats.org/drawingml/2006/main">
              <a:ext uri="{FF2B5EF4-FFF2-40B4-BE49-F238E27FC236}">
                <a16:creationId xmlns:a16="http://schemas.microsoft.com/office/drawing/2014/main" id="{A141ADAF-2175-41EF-BC7B-74204F0D6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516">
            <a:extLst xmlns:a="http://schemas.openxmlformats.org/drawingml/2006/main">
              <a:ext uri="{FF2B5EF4-FFF2-40B4-BE49-F238E27FC236}">
                <a16:creationId xmlns:a16="http://schemas.microsoft.com/office/drawing/2014/main" id="{FDB8B26F-078A-497C-8FFD-48E679E51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Our shared reasoning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67B94470-3A00-41B7-9788-D282345C9F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9591ea25c0c0434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4203DB7-666D-4E95-A5B8-1EB0C72A22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bc5fbcc1ddf04ba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6AE1B72-AE01-4CA0-B1F2-1165C366D3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011b97b61cef440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17869AB-E045-494C-957D-2713821309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c5d906b29d84482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93524D6-E2F4-4ED3-8559-D3014DB72C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9aaa2d7d5c054ce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C909EAE-A0F4-43C9-B96F-144EFF1FAF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962601354528486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46579D2-D428-4CDF-B9D7-85BA65E275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4517d405ffb145c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A07DCEC-46E0-404B-A2A8-97551E3953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671e75d7a1274b1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371C3C2-675F-451C-B1DA-E9A2965A40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eb777c75b24743a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D7A23DD-3A54-465F-9E49-394C903CEA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517">
            <a:extLst xmlns:a="http://schemas.openxmlformats.org/drawingml/2006/main">
              <a:ext uri="{FF2B5EF4-FFF2-40B4-BE49-F238E27FC236}">
                <a16:creationId xmlns:a16="http://schemas.microsoft.com/office/drawing/2014/main" id="{2C0AB577-3F0B-405D-9EF9-3EE9CF84A1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028825"/>
            <a:ext cx="10525125" cy="2905125"/>
          </a:xfrm>
          <a:prstGeom xmlns:a="http://schemas.openxmlformats.org/drawingml/2006/main" prst="roundRect">
            <a:avLst>
              <a:gd name="adj" fmla="val 459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Describe a numerical pattern.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Explain: thin walls → short diffusion distance → faster exchange.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Evaluate: repeat each concentration to measure spread and calculate a mean; also standardise blotting. Repeats alone do not fix a systematic error.</a:t>
            </a:r>
          </a:p>
        </p:txBody>
      </p:sp>
      <p:sp>
        <p:nvSpPr>
          <p:cNvPr id="17" name="goto:5">
            <a:hlinkClick xmlns:r="http://schemas.openxmlformats.org/officeDocument/2006/relationships" xmlns:a="http://schemas.openxmlformats.org/drawingml/2006/main" r:id="Ra9f36422706048e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FABF36D-2D93-44C5-AD62-A5724CEB87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62875" y="5562600"/>
            <a:ext cx="35433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shared task</a:t>
            </a:r>
          </a:p>
        </p:txBody>
      </p:sp>
    </p:spTree>
    <p:extLst>
      <p:ext uri="{BB962C8B-B14F-4D97-AF65-F5344CB8AC3E}">
        <p14:creationId xmlns:p14="http://schemas.microsoft.com/office/powerpoint/2010/main" val="1469814525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528BEAA1-C492-4E41-A031-4753ADCE6B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8CDAB3CC-FDDD-4AFA-9BD1-BAC438E1CC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518">
            <a:extLst xmlns:a="http://schemas.openxmlformats.org/drawingml/2006/main">
              <a:ext uri="{FF2B5EF4-FFF2-40B4-BE49-F238E27FC236}">
                <a16:creationId xmlns:a16="http://schemas.microsoft.com/office/drawing/2014/main" id="{BF55B564-3560-492D-B137-4845C37577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W7L2</a:t>
            </a:r>
          </a:p>
        </p:txBody>
      </p:sp>
      <p:sp>
        <p:nvSpPr>
          <p:cNvPr id="4" name="copy-1519">
            <a:extLst xmlns:a="http://schemas.openxmlformats.org/drawingml/2006/main">
              <a:ext uri="{FF2B5EF4-FFF2-40B4-BE49-F238E27FC236}">
                <a16:creationId xmlns:a16="http://schemas.microsoft.com/office/drawing/2014/main" id="{EE1F329E-6DF1-4054-90BF-FD5182C0DA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520">
            <a:extLst xmlns:a="http://schemas.openxmlformats.org/drawingml/2006/main">
              <a:ext uri="{FF2B5EF4-FFF2-40B4-BE49-F238E27FC236}">
                <a16:creationId xmlns:a16="http://schemas.microsoft.com/office/drawing/2014/main" id="{A784D854-7C14-4646-BFD6-C408648553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Compare after your first attempt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3BA9995B-E23F-446C-BA52-A72795C741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3fdd3cf4c0b3423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EF89380-4087-4EF9-BBA4-042712FC0B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ad03194c56e74e2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714083D-106B-4052-B318-76D6770F40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4071bce1812a465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C41FCD9-3C98-4A0F-BE50-921E9442D6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6d6c96c0cffc432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8351BAB-87EF-43DC-9F16-AA6578A0B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51aac6c67538404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13EFEB3-8BFD-410A-9EC9-642C50634A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e3f210f112534c3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2D86E85-C200-42BE-92C0-6405191882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48c9c43170bc469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E96DE33-1AD0-4488-BCB0-47612FC625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e717eac63f7e48a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73C4117-1B06-4C36-820C-02CC2B4E9A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1682309147bd46b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2E1F7AC-7320-4BF6-97DC-A636C4EE45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521">
            <a:extLst xmlns:a="http://schemas.openxmlformats.org/drawingml/2006/main">
              <a:ext uri="{FF2B5EF4-FFF2-40B4-BE49-F238E27FC236}">
                <a16:creationId xmlns:a16="http://schemas.microsoft.com/office/drawing/2014/main" id="{CE842FB4-CCCE-4FF8-8DC4-5330D8C7EA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90725"/>
            <a:ext cx="10515600" cy="2819400"/>
          </a:xfrm>
          <a:prstGeom xmlns:a="http://schemas.openxmlformats.org/drawingml/2006/main" prst="roundRect">
            <a:avLst>
              <a:gd name="adj" fmla="val 4730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wrap="square" lIns="209550" tIns="152400" rIns="209550" bIns="15240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Describe: percentage change becomes less positive and then negative as concentration increases. Explain: a thin alveolar wall shortens diffusion distance, so oxygen reaches blood faster. Compare: both processes can move substances across membranes, whereas only active transport can move against a gradient using cellular energy. Evaluate: inconsistent blotting leaves different surface solution masses; standardise the blotting method and time. Calculate: 30 mm = 30,000 µm; magnification = 30,000 ÷ 75 = ×400.</a:t>
            </a:r>
          </a:p>
        </p:txBody>
      </p:sp>
      <p:sp>
        <p:nvSpPr>
          <p:cNvPr id="17" name="copy-1522">
            <a:extLst xmlns:a="http://schemas.openxmlformats.org/drawingml/2006/main">
              <a:ext uri="{FF2B5EF4-FFF2-40B4-BE49-F238E27FC236}">
                <a16:creationId xmlns:a16="http://schemas.microsoft.com/office/drawing/2014/main" id="{6BAC7AB4-1577-4F50-B9DE-723B0BFFE3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038725"/>
            <a:ext cx="104775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Use the model to improve your explanation in your own words.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4cb9498accb8435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2282FEC-138D-4905-ADB7-5C0DE1C3F0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5591175"/>
            <a:ext cx="42386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independent task</a:t>
            </a:r>
          </a:p>
        </p:txBody>
      </p:sp>
    </p:spTree>
    <p:extLst>
      <p:ext uri="{BB962C8B-B14F-4D97-AF65-F5344CB8AC3E}">
        <p14:creationId xmlns:p14="http://schemas.microsoft.com/office/powerpoint/2010/main" val="1253761887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2C3180C9-6518-40DA-BF89-5455C10A37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2C8851D0-54FA-443C-A3B1-CBCD3BBF6C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523">
            <a:extLst xmlns:a="http://schemas.openxmlformats.org/drawingml/2006/main">
              <a:ext uri="{FF2B5EF4-FFF2-40B4-BE49-F238E27FC236}">
                <a16:creationId xmlns:a16="http://schemas.microsoft.com/office/drawing/2014/main" id="{AF15CF54-BEFD-443B-9A31-F2869918B6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W7L2</a:t>
            </a:r>
          </a:p>
        </p:txBody>
      </p:sp>
      <p:sp>
        <p:nvSpPr>
          <p:cNvPr id="4" name="copy-1524">
            <a:extLst xmlns:a="http://schemas.openxmlformats.org/drawingml/2006/main">
              <a:ext uri="{FF2B5EF4-FFF2-40B4-BE49-F238E27FC236}">
                <a16:creationId xmlns:a16="http://schemas.microsoft.com/office/drawing/2014/main" id="{EB9C9033-C05F-4028-8773-6EB74FBC2F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525">
            <a:extLst xmlns:a="http://schemas.openxmlformats.org/drawingml/2006/main">
              <a:ext uri="{FF2B5EF4-FFF2-40B4-BE49-F238E27FC236}">
                <a16:creationId xmlns:a16="http://schemas.microsoft.com/office/drawing/2014/main" id="{F0081A60-AD99-4832-9997-17226B9331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lesson resources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36E3930C-F057-4181-B04B-1F4F467026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6a082596fed9412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E332BC1-CEDF-4B96-8920-17AFFBB9EB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6322be4013c94c7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5C50426-7537-433B-99A7-390FDCCCDF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4e36a86f0762431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BB2F6A3-E19A-4652-B7A2-3E96DCA23F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17ea5bfc48824a6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9BF0122-EAEB-4500-859D-CD4840B799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d722a581b1bc4ba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C4DE822-BBDB-4AE6-B9B7-A78E320F15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a80a35df9fc44d0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5541F71-686F-464C-B329-CBA7F94794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21fff29c0c774af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D89C2A2-3B93-4A2A-A201-6498B288C5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b5fb3e07a43f4a6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CBF1392-D5EA-4650-945C-5035FAA0D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4de69cd2df804e1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17A8278-A12A-4E76-8B53-CFF851E654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526">
            <a:extLst xmlns:a="http://schemas.openxmlformats.org/drawingml/2006/main">
              <a:ext uri="{FF2B5EF4-FFF2-40B4-BE49-F238E27FC236}">
                <a16:creationId xmlns:a16="http://schemas.microsoft.com/office/drawing/2014/main" id="{F4EA2D85-3C93-4C3E-BBA4-A72723E126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14525"/>
            <a:ext cx="10525125" cy="4667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Worksheet pages are stored inside this PowerPoint.</a:t>
            </a:r>
          </a:p>
        </p:txBody>
      </p:sp>
      <p:sp>
        <p:nvSpPr>
          <p:cNvPr id="17" name="goto:13">
            <a:hlinkClick xmlns:r="http://schemas.openxmlformats.org/officeDocument/2006/relationships" xmlns:a="http://schemas.openxmlformats.org/drawingml/2006/main" r:id="R00f90226709649a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6D83342-8A88-4FD3-A541-4D985C265A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18" name="goto:14">
            <a:hlinkClick xmlns:r="http://schemas.openxmlformats.org/officeDocument/2006/relationships" xmlns:a="http://schemas.openxmlformats.org/drawingml/2006/main" r:id="Rfffd0a093181433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F5904C1-6D3B-44A0-8FAF-1A05CCD22B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6860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19" name="url:W7L2_standard.pdf">
            <a:hlinkClick xmlns:r="http://schemas.openxmlformats.org/officeDocument/2006/relationships" xmlns:a="http://schemas.openxmlformats.org/drawingml/2006/main" r:id="R4ffcfa5bbd4f4761"/>
            <a:extLst xmlns:a="http://schemas.openxmlformats.org/drawingml/2006/main">
              <a:ext uri="{FF2B5EF4-FFF2-40B4-BE49-F238E27FC236}">
                <a16:creationId xmlns:a16="http://schemas.microsoft.com/office/drawing/2014/main" id="{1D3BFFDD-DA00-4150-A1DA-5F78448C27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Standard PDF</a:t>
            </a:r>
          </a:p>
        </p:txBody>
      </p:sp>
      <p:sp>
        <p:nvSpPr>
          <p:cNvPr id="20" name="url:W7L2_supported.pdf">
            <a:hlinkClick xmlns:r="http://schemas.openxmlformats.org/officeDocument/2006/relationships" xmlns:a="http://schemas.openxmlformats.org/drawingml/2006/main" r:id="R7ea95a5c102c4219"/>
            <a:extLst xmlns:a="http://schemas.openxmlformats.org/drawingml/2006/main">
              <a:ext uri="{FF2B5EF4-FFF2-40B4-BE49-F238E27FC236}">
                <a16:creationId xmlns:a16="http://schemas.microsoft.com/office/drawing/2014/main" id="{9634939B-1304-472C-BF22-A22462F13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14825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Supported PDF</a:t>
            </a:r>
          </a:p>
        </p:txBody>
      </p:sp>
      <p:sp>
        <p:nvSpPr>
          <p:cNvPr id="21" name="url:W7L2_depth.pdf">
            <a:hlinkClick xmlns:r="http://schemas.openxmlformats.org/officeDocument/2006/relationships" xmlns:a="http://schemas.openxmlformats.org/drawingml/2006/main" r:id="Ra6edbef6bc7d4caf"/>
            <a:extLst xmlns:a="http://schemas.openxmlformats.org/drawingml/2006/main">
              <a:ext uri="{FF2B5EF4-FFF2-40B4-BE49-F238E27FC236}">
                <a16:creationId xmlns:a16="http://schemas.microsoft.com/office/drawing/2014/main" id="{EB334F1A-CF75-49B3-887E-B549693E17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3409950"/>
            <a:ext cx="3238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Depth PDF</a:t>
            </a:r>
          </a:p>
        </p:txBody>
      </p:sp>
      <p:sp>
        <p:nvSpPr>
          <p:cNvPr id="22" name="url:W7L2_Worksheet.docx">
            <a:hlinkClick xmlns:r="http://schemas.openxmlformats.org/officeDocument/2006/relationships" xmlns:a="http://schemas.openxmlformats.org/drawingml/2006/main" r:id="R4e9f4335e0174f42"/>
            <a:extLst xmlns:a="http://schemas.openxmlformats.org/drawingml/2006/main">
              <a:ext uri="{FF2B5EF4-FFF2-40B4-BE49-F238E27FC236}">
                <a16:creationId xmlns:a16="http://schemas.microsoft.com/office/drawing/2014/main" id="{EA099F56-AC82-4B58-BA2D-36FD20F1BA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13385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Editable Word worksheet</a:t>
            </a:r>
          </a:p>
        </p:txBody>
      </p:sp>
      <p:sp>
        <p:nvSpPr>
          <p:cNvPr id="23" name="url:https://madebymatt.uk/Lessons/Science_Teesside/Launch/SCI_L_W7_L2_CommandWords.html">
            <a:hlinkClick xmlns:r="http://schemas.openxmlformats.org/officeDocument/2006/relationships" xmlns:a="http://schemas.openxmlformats.org/drawingml/2006/main" r:id="R9ca92f54364f4a94"/>
            <a:extLst xmlns:a="http://schemas.openxmlformats.org/drawingml/2006/main">
              <a:ext uri="{FF2B5EF4-FFF2-40B4-BE49-F238E27FC236}">
                <a16:creationId xmlns:a16="http://schemas.microsoft.com/office/drawing/2014/main" id="{759C0BD4-105D-49EE-B707-4B47A35A69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4133850"/>
            <a:ext cx="50101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online lesson / model</a:t>
            </a:r>
          </a:p>
        </p:txBody>
      </p:sp>
      <p:sp>
        <p:nvSpPr>
          <p:cNvPr id="24" name="copy-1527">
            <a:extLst xmlns:a="http://schemas.openxmlformats.org/drawingml/2006/main">
              <a:ext uri="{FF2B5EF4-FFF2-40B4-BE49-F238E27FC236}">
                <a16:creationId xmlns:a16="http://schemas.microsoft.com/office/drawing/2014/main" id="{B4E232B7-0C78-4777-984F-EC380A0BF5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857750"/>
            <a:ext cx="10382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Named files are in this week’s folder. Online lesson and video need internet.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565a388f181549e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9450FA2-EE73-49AD-8D1B-3618A36CC7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5562600"/>
            <a:ext cx="4762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concept video</a:t>
            </a:r>
          </a:p>
        </p:txBody>
      </p:sp>
    </p:spTree>
    <p:extLst>
      <p:ext uri="{BB962C8B-B14F-4D97-AF65-F5344CB8AC3E}">
        <p14:creationId xmlns:p14="http://schemas.microsoft.com/office/powerpoint/2010/main" val="1842917089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F7889A0E-F3FB-4855-99B6-488DD40A37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BB98D1E0-1385-48DF-B8D3-3A71E63855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528">
            <a:extLst xmlns:a="http://schemas.openxmlformats.org/drawingml/2006/main">
              <a:ext uri="{FF2B5EF4-FFF2-40B4-BE49-F238E27FC236}">
                <a16:creationId xmlns:a16="http://schemas.microsoft.com/office/drawing/2014/main" id="{2EEAFC53-0B28-43B6-AFF9-BEFC8C32B8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W7L2</a:t>
            </a:r>
          </a:p>
        </p:txBody>
      </p:sp>
      <p:sp>
        <p:nvSpPr>
          <p:cNvPr id="4" name="copy-1529">
            <a:extLst xmlns:a="http://schemas.openxmlformats.org/drawingml/2006/main">
              <a:ext uri="{FF2B5EF4-FFF2-40B4-BE49-F238E27FC236}">
                <a16:creationId xmlns:a16="http://schemas.microsoft.com/office/drawing/2014/main" id="{1551F3BB-4FAA-49AD-A08D-E633E6A97A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530">
            <a:extLst xmlns:a="http://schemas.openxmlformats.org/drawingml/2006/main">
              <a:ext uri="{FF2B5EF4-FFF2-40B4-BE49-F238E27FC236}">
                <a16:creationId xmlns:a16="http://schemas.microsoft.com/office/drawing/2014/main" id="{E731F5E4-82CD-490D-A24E-638F5A457B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1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3AA3DB19-39FB-44CF-8219-DA0787E7FE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a0eaa6b5eeb7444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022A0F2-D256-4077-8741-0E488FD051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32e2935217f04da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ED1C038-E449-4909-ADEB-FAB58AA679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ebb7e46e03114c8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E2FF25D-6F2D-4727-BB56-E1AE333682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da37cb4397fa4c3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CA250E3-A128-4BD9-B500-8495A98818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0d9fde57f25f415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E4F48E7-91FC-476B-A7F1-10CDEFB18D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b1f3cddb469845f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FB86741-A6FF-4B42-888E-B6191FB6FB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92db3fc075214d2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74ABA62-DAC8-4D0D-9763-941B60336C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64c6b51a6f7b4fb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2349724-213F-4C03-B608-932D948EBA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55ff769f0544439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516E2AB-BE3E-4786-BC27-6434C6EA37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7L2 scientific resource, slide 14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9b5647787954a7f"/>
          <a:stretch xmlns:a="http://schemas.openxmlformats.org/drawingml/2006/main"/>
        </p:blipFill>
        <p:spPr>
          <a:xfrm xmlns:a="http://schemas.openxmlformats.org/drawingml/2006/main">
            <a:off x="5491939" y="1809750"/>
            <a:ext cx="4589498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1531">
            <a:extLst xmlns:a="http://schemas.openxmlformats.org/drawingml/2006/main">
              <a:ext uri="{FF2B5EF4-FFF2-40B4-BE49-F238E27FC236}">
                <a16:creationId xmlns:a16="http://schemas.microsoft.com/office/drawing/2014/main" id="{FD7565B7-88A9-4A81-B1EF-84F955518A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your printed copy.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Keep the first attempt.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78d74e70a450458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305F04E-9183-47F4-B202-B99EA1C64E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1077161934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31766B22-0D6A-4F36-B17C-5C2F26094E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BDC77BB7-1FF2-4BE9-8057-8F30EC7DDF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532">
            <a:extLst xmlns:a="http://schemas.openxmlformats.org/drawingml/2006/main">
              <a:ext uri="{FF2B5EF4-FFF2-40B4-BE49-F238E27FC236}">
                <a16:creationId xmlns:a16="http://schemas.microsoft.com/office/drawing/2014/main" id="{D47DC641-0CE6-4A9C-AFAF-40DFCF6528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W7L2</a:t>
            </a:r>
          </a:p>
        </p:txBody>
      </p:sp>
      <p:sp>
        <p:nvSpPr>
          <p:cNvPr id="4" name="copy-1533">
            <a:extLst xmlns:a="http://schemas.openxmlformats.org/drawingml/2006/main">
              <a:ext uri="{FF2B5EF4-FFF2-40B4-BE49-F238E27FC236}">
                <a16:creationId xmlns:a16="http://schemas.microsoft.com/office/drawing/2014/main" id="{E6EE7661-1F14-4B66-B616-D964DDF93F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534">
            <a:extLst xmlns:a="http://schemas.openxmlformats.org/drawingml/2006/main">
              <a:ext uri="{FF2B5EF4-FFF2-40B4-BE49-F238E27FC236}">
                <a16:creationId xmlns:a16="http://schemas.microsoft.com/office/drawing/2014/main" id="{4C48D7BC-6918-4F57-BA79-769C165D66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Worksheet · page 2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A2E0F245-46F9-4010-A02D-D50A7814E3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1bc22c521874d8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A70F53A-37E3-418D-BCDE-9EAD9DFEC6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5c36b9a667b140f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15E1374-E10C-4C1A-B919-0ACEF6B7BB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4df0a7f86f3a4bb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95D830D-165D-4A4F-8095-3C44FCD2AA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74864f4cd0ab48d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F62398E-8650-45FC-90D5-5BA7A7BEBF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dfcc23a4b7e8465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ABE83AF-28C0-47DE-83AE-83BBE43AEA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8bb226bf896b4ed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1632B18-3628-4B49-8B2B-BD042A8042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eeb31e98cb16443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568AF6F-1E68-4487-A959-EFEEB9D48D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43dee4efdc42413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286E2F9-CF71-451D-89A9-7BD0797015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3989a5a94c7f48c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E2585A0-55A6-42ED-8DAA-649FE88FE5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7L2 scientific resource, slide 15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0db343b1c6241bf"/>
          <a:stretch xmlns:a="http://schemas.openxmlformats.org/drawingml/2006/main"/>
        </p:blipFill>
        <p:spPr>
          <a:xfrm xmlns:a="http://schemas.openxmlformats.org/drawingml/2006/main">
            <a:off x="5936474" y="1809750"/>
            <a:ext cx="3700427" cy="3495675"/>
          </a:xfrm>
          <a:prstGeom xmlns:a="http://schemas.openxmlformats.org/drawingml/2006/main" prst="rect">
            <a:avLst/>
          </a:prstGeom>
        </p:spPr>
      </p:pic>
      <p:sp>
        <p:nvSpPr>
          <p:cNvPr id="17" name="copy-1535">
            <a:extLst xmlns:a="http://schemas.openxmlformats.org/drawingml/2006/main">
              <a:ext uri="{FF2B5EF4-FFF2-40B4-BE49-F238E27FC236}">
                <a16:creationId xmlns:a16="http://schemas.microsoft.com/office/drawing/2014/main" id="{72A6DEAF-2266-46B2-956A-041051D433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476500"/>
            <a:ext cx="2952750" cy="1314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Continuation is optional.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Improve the same work.</a:t>
            </a:r>
          </a:p>
        </p:txBody>
      </p:sp>
      <p:sp>
        <p:nvSpPr>
          <p:cNvPr id="18" name="goto:6">
            <a:hlinkClick xmlns:r="http://schemas.openxmlformats.org/officeDocument/2006/relationships" xmlns:a="http://schemas.openxmlformats.org/drawingml/2006/main" r:id="Rbf4d708ce45e4f8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D53AF6C-E987-4EE7-B471-A45ED6B263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476875"/>
            <a:ext cx="328612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task</a:t>
            </a:r>
          </a:p>
        </p:txBody>
      </p:sp>
    </p:spTree>
    <p:extLst>
      <p:ext uri="{BB962C8B-B14F-4D97-AF65-F5344CB8AC3E}">
        <p14:creationId xmlns:p14="http://schemas.microsoft.com/office/powerpoint/2010/main" val="456983661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house-card">
            <a:extLst xmlns:a="http://schemas.openxmlformats.org/drawingml/2006/main">
              <a:ext uri="{FF2B5EF4-FFF2-40B4-BE49-F238E27FC236}">
                <a16:creationId xmlns:a16="http://schemas.microsoft.com/office/drawing/2014/main" id="{EFD435FB-FD5B-4835-9A8C-51E866ED8B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96F1A5B3-35CF-4A17-8A68-F8380EA1AC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536">
            <a:extLst xmlns:a="http://schemas.openxmlformats.org/drawingml/2006/main">
              <a:ext uri="{FF2B5EF4-FFF2-40B4-BE49-F238E27FC236}">
                <a16:creationId xmlns:a16="http://schemas.microsoft.com/office/drawing/2014/main" id="{EB242902-5C09-4CF4-8E7D-27979D0DFD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W7L2</a:t>
            </a:r>
          </a:p>
        </p:txBody>
      </p:sp>
      <p:sp>
        <p:nvSpPr>
          <p:cNvPr id="4" name="copy-1537">
            <a:extLst xmlns:a="http://schemas.openxmlformats.org/drawingml/2006/main">
              <a:ext uri="{FF2B5EF4-FFF2-40B4-BE49-F238E27FC236}">
                <a16:creationId xmlns:a16="http://schemas.microsoft.com/office/drawing/2014/main" id="{597D0DD1-9410-4564-9662-37C9EC7B09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538">
            <a:extLst xmlns:a="http://schemas.openxmlformats.org/drawingml/2006/main">
              <a:ext uri="{FF2B5EF4-FFF2-40B4-BE49-F238E27FC236}">
                <a16:creationId xmlns:a16="http://schemas.microsoft.com/office/drawing/2014/main" id="{05C8F21B-1671-4191-936A-2F4E2AB51B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Watch, pause and explain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F78266DA-F81D-457D-9B28-F728E57CB6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c16704282e8d452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E9D7AD7-63ED-4F08-9359-6CFC35C853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428953a731f4431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CBE0044-33CC-4E04-A1DA-C002457EA3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ec8dbc8952f5494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D4DBAA1-942C-40F6-922E-7343E09798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99c1e07d4411435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97CD8BA-0F71-4027-A855-7BD0F098F4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8d1f5a1813d843e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F67C417-D614-4C8D-9B0A-218189B079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1e90ac6c3259410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A3A27D2-F1A9-4E2F-A7AA-5A5D6265A6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e96109e678e14d5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8505ED2-4080-47E1-B31E-FAAB7123ED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e8699e78209940e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65AC423-53F0-4200-A955-7FA19848F1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262e869219874c3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0541768-F859-40E1-B6F5-42E9E57287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5570D4C1-C815-49B8-AE84-F3F57F96B9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2057400"/>
            <a:ext cx="4219575" cy="3009900"/>
          </a:xfrm>
          <a:prstGeom xmlns:a="http://schemas.openxmlformats.org/drawingml/2006/main" prst="roundRect">
            <a:avLst>
              <a:gd name="adj" fmla="val 3165"/>
            </a:avLst>
          </a:prstGeom>
          <a:solidFill xmlns:a="http://schemas.openxmlformats.org/drawingml/2006/main">
            <a:srgbClr val="101C38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pic>
        <p:nvPicPr>
          <p:cNvPr id="40" name="W7L2 scientific resource, slide 16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e6ad968eca94f8b"/>
          <a:stretch xmlns:a="http://schemas.openxmlformats.org/drawingml/2006/main"/>
        </p:blipFill>
        <p:spPr>
          <a:xfrm xmlns:a="http://schemas.openxmlformats.org/drawingml/2006/main">
            <a:off x="7162800" y="2418457"/>
            <a:ext cx="4067175" cy="2287786"/>
          </a:xfrm>
          <a:prstGeom xmlns:a="http://schemas.openxmlformats.org/drawingml/2006/main" prst="rect">
            <a:avLst/>
          </a:prstGeom>
        </p:spPr>
      </p:pic>
      <p:sp>
        <p:nvSpPr>
          <p:cNvPr id="18" name="copy-1539">
            <a:extLst xmlns:a="http://schemas.openxmlformats.org/drawingml/2006/main">
              <a:ext uri="{FF2B5EF4-FFF2-40B4-BE49-F238E27FC236}">
                <a16:creationId xmlns:a16="http://schemas.microsoft.com/office/drawing/2014/main" id="{DCA73C68-A65E-4C41-8837-03BABDE0BB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038350"/>
            <a:ext cx="5905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Gas exchange in the lungs</a:t>
            </a:r>
          </a:p>
        </p:txBody>
      </p:sp>
      <p:sp>
        <p:nvSpPr>
          <p:cNvPr id="19" name="copy-1540">
            <a:extLst xmlns:a="http://schemas.openxmlformats.org/drawingml/2006/main">
              <a:ext uri="{FF2B5EF4-FFF2-40B4-BE49-F238E27FC236}">
                <a16:creationId xmlns:a16="http://schemas.microsoft.com/office/drawing/2014/main" id="{05D2C1C9-BA44-405B-B30A-2E99B145B7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838450"/>
            <a:ext cx="5905500" cy="13620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How does a thin wall help oxygen move into the blood?</a:t>
            </a:r>
          </a:p>
        </p:txBody>
      </p:sp>
      <p:sp>
        <p:nvSpPr>
          <p:cNvPr id="20" name="url:https://www.youtube.com/watch?v=aPUPfzsqDgs">
            <a:hlinkClick xmlns:r="http://schemas.openxmlformats.org/officeDocument/2006/relationships" xmlns:a="http://schemas.openxmlformats.org/drawingml/2006/main" r:id="R5901c0ec4e914757"/>
            <a:extLst xmlns:a="http://schemas.openxmlformats.org/drawingml/2006/main">
              <a:ext uri="{FF2B5EF4-FFF2-40B4-BE49-F238E27FC236}">
                <a16:creationId xmlns:a16="http://schemas.microsoft.com/office/drawing/2014/main" id="{6ECD6B42-2D12-4E5F-83AD-AE27670BBF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495800"/>
            <a:ext cx="6048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Play freesciencelessons video</a:t>
            </a:r>
          </a:p>
        </p:txBody>
      </p:sp>
      <p:sp>
        <p:nvSpPr>
          <p:cNvPr id="21" name="copy-1541">
            <a:extLst xmlns:a="http://schemas.openxmlformats.org/drawingml/2006/main">
              <a:ext uri="{FF2B5EF4-FFF2-40B4-BE49-F238E27FC236}">
                <a16:creationId xmlns:a16="http://schemas.microsoft.com/office/drawing/2014/main" id="{51AC012A-9810-4A08-955D-46BE5BFE1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276850"/>
            <a:ext cx="10429875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No connection? Use the still model and explain the same question.</a:t>
            </a:r>
          </a:p>
        </p:txBody>
      </p:sp>
    </p:spTree>
    <p:extLst>
      <p:ext uri="{BB962C8B-B14F-4D97-AF65-F5344CB8AC3E}">
        <p14:creationId xmlns:p14="http://schemas.microsoft.com/office/powerpoint/2010/main" val="98348221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house-card">
            <a:extLst xmlns:a="http://schemas.openxmlformats.org/drawingml/2006/main">
              <a:ext uri="{FF2B5EF4-FFF2-40B4-BE49-F238E27FC236}">
                <a16:creationId xmlns:a16="http://schemas.microsoft.com/office/drawing/2014/main" id="{CBD7D3AE-4A41-41A7-ACCB-01332C0557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85FB7153-42DB-45E6-8D56-0A35C2C592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542">
            <a:extLst xmlns:a="http://schemas.openxmlformats.org/drawingml/2006/main">
              <a:ext uri="{FF2B5EF4-FFF2-40B4-BE49-F238E27FC236}">
                <a16:creationId xmlns:a16="http://schemas.microsoft.com/office/drawing/2014/main" id="{777BDE61-79B9-4A53-9F72-B4830B95EB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W7L2</a:t>
            </a:r>
          </a:p>
        </p:txBody>
      </p:sp>
      <p:sp>
        <p:nvSpPr>
          <p:cNvPr id="4" name="copy-1543">
            <a:extLst xmlns:a="http://schemas.openxmlformats.org/drawingml/2006/main">
              <a:ext uri="{FF2B5EF4-FFF2-40B4-BE49-F238E27FC236}">
                <a16:creationId xmlns:a16="http://schemas.microsoft.com/office/drawing/2014/main" id="{DE056247-6194-4945-8F84-6C7EB0770E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544">
            <a:extLst xmlns:a="http://schemas.openxmlformats.org/drawingml/2006/main">
              <a:ext uri="{FF2B5EF4-FFF2-40B4-BE49-F238E27FC236}">
                <a16:creationId xmlns:a16="http://schemas.microsoft.com/office/drawing/2014/main" id="{0D3E48CC-3102-4E90-8E67-1A31DC07C4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Look closely at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A6EBA401-D009-4339-939E-E11B224B28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8ce2d6382a28455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5F2369C-B855-4BC0-A2E5-CC7A64EC2B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d198ad6237754de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E765735-BC7F-46B0-8679-7F9B5DFA24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ab710b63261a45e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B0DE7E5-EB04-4E49-BAA2-2723A5FD5D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6bb44eec6285491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DFFAD19-EFE2-4A22-99E5-F2D8044491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6bc2133c53f44c0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4ADA827-C07A-4D5D-9860-6DBFA38EF2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32f78fbe8b2b47f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8602DE0-BB69-433C-B0AF-FB49EF18CF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f125c206f6844e1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2A2BB89-E18C-4AA1-946E-3B3340C341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a2001e66d887492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BBEA723-45D5-416D-BDC3-6401B52026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1492202a84ca4e5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C80BA39-04AE-4F41-AB46-639C59A813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pic>
        <p:nvPicPr>
          <p:cNvPr id="36" name="W7L2 scientific resource, slide 17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8f4b8bf78734943"/>
          <a:stretch xmlns:a="http://schemas.openxmlformats.org/drawingml/2006/main"/>
        </p:blipFill>
        <p:spPr>
          <a:xfrm xmlns:a="http://schemas.openxmlformats.org/drawingml/2006/main">
            <a:off x="2200910" y="1752600"/>
            <a:ext cx="7599680" cy="3562350"/>
          </a:xfrm>
          <a:prstGeom xmlns:a="http://schemas.openxmlformats.org/drawingml/2006/main" prst="rect">
            <a:avLst/>
          </a:prstGeom>
        </p:spPr>
      </p:pic>
      <p:sp>
        <p:nvSpPr>
          <p:cNvPr id="17" name="copy-1545">
            <a:extLst xmlns:a="http://schemas.openxmlformats.org/drawingml/2006/main">
              <a:ext uri="{FF2B5EF4-FFF2-40B4-BE49-F238E27FC236}">
                <a16:creationId xmlns:a16="http://schemas.microsoft.com/office/drawing/2014/main" id="{0A1791C4-F8FE-4899-8F1A-E6B707F0D9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486400"/>
            <a:ext cx="7143750" cy="4857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72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A model illustration: use the stated data for calculations.</a:t>
            </a:r>
          </a:p>
        </p:txBody>
      </p:sp>
      <p:sp>
        <p:nvSpPr>
          <p:cNvPr id="18" name="goto:2">
            <a:hlinkClick xmlns:r="http://schemas.openxmlformats.org/officeDocument/2006/relationships" xmlns:a="http://schemas.openxmlformats.org/drawingml/2006/main" r:id="Rf6d30fe4782b4fb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E10D1BD-4536-4F73-81ED-C3D3CF8870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72475" y="5524500"/>
            <a:ext cx="28860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I Do</a:t>
            </a:r>
          </a:p>
        </p:txBody>
      </p:sp>
    </p:spTree>
    <p:extLst>
      <p:ext uri="{BB962C8B-B14F-4D97-AF65-F5344CB8AC3E}">
        <p14:creationId xmlns:p14="http://schemas.microsoft.com/office/powerpoint/2010/main" val="74378531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house-card">
            <a:extLst xmlns:a="http://schemas.openxmlformats.org/drawingml/2006/main">
              <a:ext uri="{FF2B5EF4-FFF2-40B4-BE49-F238E27FC236}">
                <a16:creationId xmlns:a16="http://schemas.microsoft.com/office/drawing/2014/main" id="{06FD7667-6D36-499C-AFDF-3C64490D7C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85D9B1D0-2F9B-4E5B-BEFD-DCD95567CD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15F8B"/>
          </a:solidFill>
          <a:ln xmlns:a="http://schemas.openxmlformats.org/drawingml/2006/main" w="0">
            <a:noFill/>
          </a:ln>
        </p:spPr>
      </p:sp>
      <p:sp>
        <p:nvSpPr>
          <p:cNvPr id="3" name="copy-1442">
            <a:extLst xmlns:a="http://schemas.openxmlformats.org/drawingml/2006/main">
              <a:ext uri="{FF2B5EF4-FFF2-40B4-BE49-F238E27FC236}">
                <a16:creationId xmlns:a16="http://schemas.microsoft.com/office/drawing/2014/main" id="{D082D172-E67E-44B6-AFED-046A77AC03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W7L2</a:t>
            </a:r>
          </a:p>
        </p:txBody>
      </p:sp>
      <p:sp>
        <p:nvSpPr>
          <p:cNvPr id="4" name="copy-1443">
            <a:extLst xmlns:a="http://schemas.openxmlformats.org/drawingml/2006/main">
              <a:ext uri="{FF2B5EF4-FFF2-40B4-BE49-F238E27FC236}">
                <a16:creationId xmlns:a16="http://schemas.microsoft.com/office/drawing/2014/main" id="{4B1BA003-491A-41A2-89F0-68121C32F3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315F8B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15F8B"/>
                </a:solidFill>
                <a:latin typeface="Arial"/>
                <a:ea typeface="Arial"/>
                <a:cs typeface="Arial"/>
              </a:rPr>
              <a:t>Starter  ·  4 min</a:t>
            </a:r>
          </a:p>
        </p:txBody>
      </p:sp>
      <p:sp>
        <p:nvSpPr>
          <p:cNvPr id="5" name="copy-1444">
            <a:extLst xmlns:a="http://schemas.openxmlformats.org/drawingml/2006/main">
              <a:ext uri="{FF2B5EF4-FFF2-40B4-BE49-F238E27FC236}">
                <a16:creationId xmlns:a16="http://schemas.microsoft.com/office/drawing/2014/main" id="{80C3D2FF-C17E-437A-9CED-64D946A607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Make a prediction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128757B2-3C53-49AE-9415-BAE5C15643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43f5de2e9ab6448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D188CC9-22A5-4518-A7DE-0BDE42B7F9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ab52290eb0b3448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C13AF42-2381-49B1-9EBD-FA8B7E4CC2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46f0b8ccafab498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2F115C5-8DBD-474C-A598-7B8AB8DC7D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0eed0b2a3ae14d5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E0C115D-C5C9-47DF-8D98-E446E59F5B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dd5c5dc314ab464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B8F7CB0-FDEA-4387-8774-283C19CFDD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dfb0d68a776341a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B4B035A-E4F9-4DAE-A94E-B4511E48BB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bbf7d4203247491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09CBFFF-361B-4699-BDF6-4A2DD5DDB3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75c749e91ad34a6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45E4DF1-BDE0-4287-9E08-C0D4F0999E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cc550db25b5b479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A777B14-B2AC-4E1D-B4AE-3B4DC03736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445">
            <a:extLst xmlns:a="http://schemas.openxmlformats.org/drawingml/2006/main">
              <a:ext uri="{FF2B5EF4-FFF2-40B4-BE49-F238E27FC236}">
                <a16:creationId xmlns:a16="http://schemas.microsoft.com/office/drawing/2014/main" id="{5864E6F4-5F16-4A09-9F89-21D8BA5B7D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66900"/>
            <a:ext cx="10668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 response says ‘The potato lost mass.’ Which command word could this satisfy most directly: state, explain or evaluate?</a:t>
            </a:r>
          </a:p>
        </p:txBody>
      </p:sp>
      <p:sp>
        <p:nvSpPr>
          <p:cNvPr id="17" name="choice">
            <a:extLst xmlns:a="http://schemas.openxmlformats.org/drawingml/2006/main">
              <a:ext uri="{FF2B5EF4-FFF2-40B4-BE49-F238E27FC236}">
                <a16:creationId xmlns:a16="http://schemas.microsoft.com/office/drawing/2014/main" id="{48E1763A-DADD-4C4E-BDE8-0F46FEB3D9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24200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18" name="copy-1446">
            <a:extLst xmlns:a="http://schemas.openxmlformats.org/drawingml/2006/main">
              <a:ext uri="{FF2B5EF4-FFF2-40B4-BE49-F238E27FC236}">
                <a16:creationId xmlns:a16="http://schemas.microsoft.com/office/drawing/2014/main" id="{B36F78E4-1289-4D01-8923-E5CAC2D070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24802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 State</a:t>
            </a:r>
          </a:p>
        </p:txBody>
      </p:sp>
      <p:sp>
        <p:nvSpPr>
          <p:cNvPr id="19" name="choice">
            <a:extLst xmlns:a="http://schemas.openxmlformats.org/drawingml/2006/main">
              <a:ext uri="{FF2B5EF4-FFF2-40B4-BE49-F238E27FC236}">
                <a16:creationId xmlns:a16="http://schemas.microsoft.com/office/drawing/2014/main" id="{8F02DCA4-BD41-42E1-A44C-A9DBF77107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819525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0" name="copy-1447">
            <a:extLst xmlns:a="http://schemas.openxmlformats.org/drawingml/2006/main">
              <a:ext uri="{FF2B5EF4-FFF2-40B4-BE49-F238E27FC236}">
                <a16:creationId xmlns:a16="http://schemas.microsoft.com/office/drawing/2014/main" id="{B6501AFA-2E89-4D4E-9C7E-56F906241D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943350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  Explain</a:t>
            </a:r>
          </a:p>
        </p:txBody>
      </p:sp>
      <p:sp>
        <p:nvSpPr>
          <p:cNvPr id="21" name="choice">
            <a:extLst xmlns:a="http://schemas.openxmlformats.org/drawingml/2006/main">
              <a:ext uri="{FF2B5EF4-FFF2-40B4-BE49-F238E27FC236}">
                <a16:creationId xmlns:a16="http://schemas.microsoft.com/office/drawing/2014/main" id="{193B2515-7E99-4D60-981D-90F203B2DF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514850"/>
            <a:ext cx="10668000" cy="581025"/>
          </a:xfrm>
          <a:prstGeom xmlns:a="http://schemas.openxmlformats.org/drawingml/2006/main" prst="roundRect">
            <a:avLst>
              <a:gd name="adj" fmla="val 16393"/>
            </a:avLst>
          </a:prstGeom>
          <a:solidFill xmlns:a="http://schemas.openxmlformats.org/drawingml/2006/main">
            <a:srgbClr val="E4EBEE"/>
          </a:solidFill>
          <a:ln xmlns:a="http://schemas.openxmlformats.org/drawingml/2006/main" w="9525">
            <a:solidFill>
              <a:srgbClr val="C6D3DA"/>
            </a:solidFill>
          </a:ln>
        </p:spPr>
      </p:sp>
      <p:sp>
        <p:nvSpPr>
          <p:cNvPr id="22" name="copy-1448">
            <a:extLst xmlns:a="http://schemas.openxmlformats.org/drawingml/2006/main">
              <a:ext uri="{FF2B5EF4-FFF2-40B4-BE49-F238E27FC236}">
                <a16:creationId xmlns:a16="http://schemas.microsoft.com/office/drawing/2014/main" id="{F22EE975-D232-4949-B2BF-0CA4B5E8B7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38675"/>
            <a:ext cx="102679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9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9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  Evaluate</a:t>
            </a:r>
          </a:p>
        </p:txBody>
      </p:sp>
      <p:sp>
        <p:nvSpPr>
          <p:cNvPr id="23" name="goto:8">
            <a:hlinkClick xmlns:r="http://schemas.openxmlformats.org/officeDocument/2006/relationships" xmlns:a="http://schemas.openxmlformats.org/drawingml/2006/main" r:id="Red19d1fb9e264ff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1A54641-B77F-43C6-8622-E8BB62D792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34375" y="5410200"/>
            <a:ext cx="2952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Commit, then check</a:t>
            </a:r>
          </a:p>
        </p:txBody>
      </p:sp>
    </p:spTree>
    <p:extLst>
      <p:ext uri="{BB962C8B-B14F-4D97-AF65-F5344CB8AC3E}">
        <p14:creationId xmlns:p14="http://schemas.microsoft.com/office/powerpoint/2010/main" val="208460335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ouse-card">
            <a:extLst xmlns:a="http://schemas.openxmlformats.org/drawingml/2006/main">
              <a:ext uri="{FF2B5EF4-FFF2-40B4-BE49-F238E27FC236}">
                <a16:creationId xmlns:a16="http://schemas.microsoft.com/office/drawing/2014/main" id="{AC947955-D4DE-42D9-9776-765C0A5A41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5FB4D9ED-0878-49E4-BD01-AD92768718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449">
            <a:extLst xmlns:a="http://schemas.openxmlformats.org/drawingml/2006/main">
              <a:ext uri="{FF2B5EF4-FFF2-40B4-BE49-F238E27FC236}">
                <a16:creationId xmlns:a16="http://schemas.microsoft.com/office/drawing/2014/main" id="{62412A8B-E929-41CF-BC60-D00F464D3E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W7L2</a:t>
            </a:r>
          </a:p>
        </p:txBody>
      </p:sp>
      <p:sp>
        <p:nvSpPr>
          <p:cNvPr id="4" name="copy-1450">
            <a:extLst xmlns:a="http://schemas.openxmlformats.org/drawingml/2006/main">
              <a:ext uri="{FF2B5EF4-FFF2-40B4-BE49-F238E27FC236}">
                <a16:creationId xmlns:a16="http://schemas.microsoft.com/office/drawing/2014/main" id="{6D6FF133-38A7-442C-8D71-F905DB11B5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 ·  5 min</a:t>
            </a:r>
          </a:p>
        </p:txBody>
      </p:sp>
      <p:sp>
        <p:nvSpPr>
          <p:cNvPr id="5" name="copy-1451">
            <a:extLst xmlns:a="http://schemas.openxmlformats.org/drawingml/2006/main">
              <a:ext uri="{FF2B5EF4-FFF2-40B4-BE49-F238E27FC236}">
                <a16:creationId xmlns:a16="http://schemas.microsoft.com/office/drawing/2014/main" id="{9B5F2EBC-6BA1-4B33-B64C-CCAF321B47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Watch the model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A7CD6BD1-BA91-4DFF-92CA-29C011D9BF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ed04d00bea7348f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1432DF4-14F2-4E94-AE8B-7793F6088A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b171956a66b8433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AEF27F5-38D1-476A-8EEE-CE8AC35FFD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f6310edbd1cc421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C64F6AE-8C5B-42C1-9975-001ADEB777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a775dd61980244d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35BBCAD-985E-42BF-A2F6-CA0909A0EF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ceda08737002426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78B6FB7-6149-4860-AFDE-272B6614A6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04c8442606b24f5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7D9A84D-5422-46EA-BF09-7AA80554C9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8a0746f394d8482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AFCB8D5-155F-452F-A248-683CBAB71C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d1ad4b0cfddf41a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D73F20A-019D-4DCD-BEE7-676A6D3D8D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8391ae6f420643e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6CB43B4-EF00-43A0-9777-CCEEBB24C1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452">
            <a:extLst xmlns:a="http://schemas.openxmlformats.org/drawingml/2006/main">
              <a:ext uri="{FF2B5EF4-FFF2-40B4-BE49-F238E27FC236}">
                <a16:creationId xmlns:a16="http://schemas.microsoft.com/office/drawing/2014/main" id="{F50D477F-6118-4CE1-BD9B-7978587D46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00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1453">
            <a:extLst xmlns:a="http://schemas.openxmlformats.org/drawingml/2006/main">
              <a:ext uri="{FF2B5EF4-FFF2-40B4-BE49-F238E27FC236}">
                <a16:creationId xmlns:a16="http://schemas.microsoft.com/office/drawing/2014/main" id="{6FB4BFC8-A729-4784-A446-401A7B9978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20002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Underline the command word and identify the answer shape before retrieving content.</a:t>
            </a:r>
          </a:p>
        </p:txBody>
      </p:sp>
      <p:sp>
        <p:nvSpPr>
          <p:cNvPr id="18" name="copy-1454">
            <a:extLst xmlns:a="http://schemas.openxmlformats.org/drawingml/2006/main">
              <a:ext uri="{FF2B5EF4-FFF2-40B4-BE49-F238E27FC236}">
                <a16:creationId xmlns:a16="http://schemas.microsoft.com/office/drawing/2014/main" id="{AAF10B47-4E0B-4C76-A1E7-CE88F9F829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1455">
            <a:extLst xmlns:a="http://schemas.openxmlformats.org/drawingml/2006/main">
              <a:ext uri="{FF2B5EF4-FFF2-40B4-BE49-F238E27FC236}">
                <a16:creationId xmlns:a16="http://schemas.microsoft.com/office/drawing/2014/main" id="{D977A509-F48A-4990-BEEF-4F29BBB042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31051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the data or context evidence named in the question.</a:t>
            </a:r>
          </a:p>
        </p:txBody>
      </p:sp>
      <p:sp>
        <p:nvSpPr>
          <p:cNvPr id="20" name="copy-1456">
            <a:extLst xmlns:a="http://schemas.openxmlformats.org/drawingml/2006/main">
              <a:ext uri="{FF2B5EF4-FFF2-40B4-BE49-F238E27FC236}">
                <a16:creationId xmlns:a16="http://schemas.microsoft.com/office/drawing/2014/main" id="{7D1858CC-4038-478F-9F6D-CAB49371E5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2100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1" name="copy-1457">
            <a:extLst xmlns:a="http://schemas.openxmlformats.org/drawingml/2006/main">
              <a:ext uri="{FF2B5EF4-FFF2-40B4-BE49-F238E27FC236}">
                <a16:creationId xmlns:a16="http://schemas.microsoft.com/office/drawing/2014/main" id="{3041A489-7B07-43CA-B755-D06F822C53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" y="4210050"/>
            <a:ext cx="58864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Add only the reasoning demanded: explanation, comparison, calculation steps or evaluation chain.</a:t>
            </a:r>
          </a:p>
        </p:txBody>
      </p:sp>
      <p:sp>
        <p:nvSpPr>
          <p:cNvPr id="22" name="visual-ground">
            <a:extLst xmlns:a="http://schemas.openxmlformats.org/drawingml/2006/main">
              <a:ext uri="{FF2B5EF4-FFF2-40B4-BE49-F238E27FC236}">
                <a16:creationId xmlns:a16="http://schemas.microsoft.com/office/drawing/2014/main" id="{B2824974-CFB2-4398-9184-E8C86F69D7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1943100"/>
            <a:ext cx="3905250" cy="2724150"/>
          </a:xfrm>
          <a:prstGeom xmlns:a="http://schemas.openxmlformats.org/drawingml/2006/main" prst="roundRect">
            <a:avLst>
              <a:gd name="adj" fmla="val 3497"/>
            </a:avLst>
          </a:prstGeom>
          <a:solidFill xmlns:a="http://schemas.openxmlformats.org/drawingml/2006/main">
            <a:srgbClr val="FAF8FC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4" name="goto:16">
            <a:hlinkClick xmlns:r="http://schemas.openxmlformats.org/officeDocument/2006/relationships" xmlns:a="http://schemas.openxmlformats.org/drawingml/2006/main" r:id="R8df4bb53e22240b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36830DE-516C-4ABE-BF48-648F2614C1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9525" y="4838700"/>
            <a:ext cx="37909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View labelled diagram</a:t>
            </a:r>
          </a:p>
        </p:txBody>
      </p:sp>
      <p:sp>
        <p:nvSpPr>
          <p:cNvPr id="25" name="goto:15">
            <a:hlinkClick xmlns:r="http://schemas.openxmlformats.org/officeDocument/2006/relationships" xmlns:a="http://schemas.openxmlformats.org/drawingml/2006/main" r:id="R06efbc5734424d7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A0CF7F4-7B68-49FF-ACF7-D42E646D67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5410200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Optional video</a:t>
            </a:r>
          </a:p>
        </p:txBody>
      </p:sp>
      <p:sp>
        <p:nvSpPr>
          <p:cNvPr id="27" name="model-title">
            <a:extLst xmlns:a="http://schemas.openxmlformats.org/drawingml/2006/main">
              <a:ext uri="{FF2B5EF4-FFF2-40B4-BE49-F238E27FC236}">
                <a16:creationId xmlns:a16="http://schemas.microsoft.com/office/drawing/2014/main" id="{4A2010BE-E741-43EB-B722-205CA13701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2057400"/>
            <a:ext cx="34861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Match the answer to the task</a:t>
            </a:r>
          </a:p>
        </p:txBody>
      </p:sp>
      <p:sp>
        <p:nvSpPr>
          <p:cNvPr id="28" name="verb-0">
            <a:extLst xmlns:a="http://schemas.openxmlformats.org/drawingml/2006/main">
              <a:ext uri="{FF2B5EF4-FFF2-40B4-BE49-F238E27FC236}">
                <a16:creationId xmlns:a16="http://schemas.microsoft.com/office/drawing/2014/main" id="{CF1C281E-2412-4DEA-8FA6-1893F2E53B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2590800"/>
            <a:ext cx="12858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Describe</a:t>
            </a:r>
          </a:p>
        </p:txBody>
      </p:sp>
      <p:sp>
        <p:nvSpPr>
          <p:cNvPr id="29" name="meaning-0">
            <a:extLst xmlns:a="http://schemas.openxmlformats.org/drawingml/2006/main">
              <a:ext uri="{FF2B5EF4-FFF2-40B4-BE49-F238E27FC236}">
                <a16:creationId xmlns:a16="http://schemas.microsoft.com/office/drawing/2014/main" id="{48AFC2DB-BB53-493B-A566-7487AA628E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05900" y="2590800"/>
            <a:ext cx="214312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State what happens</a:t>
            </a:r>
          </a:p>
        </p:txBody>
      </p:sp>
      <p:sp>
        <p:nvSpPr>
          <p:cNvPr id="30" name="verb-1">
            <a:extLst xmlns:a="http://schemas.openxmlformats.org/drawingml/2006/main">
              <a:ext uri="{FF2B5EF4-FFF2-40B4-BE49-F238E27FC236}">
                <a16:creationId xmlns:a16="http://schemas.microsoft.com/office/drawing/2014/main" id="{F4E6D742-C5BC-4D05-AB0E-DC2CD8B798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3209925"/>
            <a:ext cx="12858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Explain</a:t>
            </a:r>
          </a:p>
        </p:txBody>
      </p:sp>
      <p:sp>
        <p:nvSpPr>
          <p:cNvPr id="31" name="meaning-1">
            <a:extLst xmlns:a="http://schemas.openxmlformats.org/drawingml/2006/main">
              <a:ext uri="{FF2B5EF4-FFF2-40B4-BE49-F238E27FC236}">
                <a16:creationId xmlns:a16="http://schemas.microsoft.com/office/drawing/2014/main" id="{4E85929E-0F59-43A5-BF01-391FD84A82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05900" y="3209925"/>
            <a:ext cx="214312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Say how or why</a:t>
            </a:r>
          </a:p>
        </p:txBody>
      </p:sp>
      <p:sp>
        <p:nvSpPr>
          <p:cNvPr id="32" name="verb-2">
            <a:extLst xmlns:a="http://schemas.openxmlformats.org/drawingml/2006/main">
              <a:ext uri="{FF2B5EF4-FFF2-40B4-BE49-F238E27FC236}">
                <a16:creationId xmlns:a16="http://schemas.microsoft.com/office/drawing/2014/main" id="{9F2DE23E-688C-41B5-9D48-81CE50DB8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34300" y="3829050"/>
            <a:ext cx="12858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Calculate</a:t>
            </a:r>
          </a:p>
        </p:txBody>
      </p:sp>
      <p:sp>
        <p:nvSpPr>
          <p:cNvPr id="33" name="meaning-2">
            <a:extLst xmlns:a="http://schemas.openxmlformats.org/drawingml/2006/main">
              <a:ext uri="{FF2B5EF4-FFF2-40B4-BE49-F238E27FC236}">
                <a16:creationId xmlns:a16="http://schemas.microsoft.com/office/drawing/2014/main" id="{B375979E-BC08-4212-AB9D-1FBD1A478F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05900" y="3829050"/>
            <a:ext cx="214312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Autofit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101C38"/>
                </a:solidFill>
                <a:latin typeface="Arial"/>
                <a:ea typeface="Arial"/>
                <a:cs typeface="Arial"/>
              </a:rPr>
              <a:t>Show steps and units</a:t>
            </a:r>
          </a:p>
        </p:txBody>
      </p:sp>
    </p:spTree>
    <p:extLst>
      <p:ext uri="{BB962C8B-B14F-4D97-AF65-F5344CB8AC3E}">
        <p14:creationId xmlns:p14="http://schemas.microsoft.com/office/powerpoint/2010/main" val="154971581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6CE13417-683A-4FD0-B07B-E62F804635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74BF20AC-1525-4624-8BFD-C958AEA968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1458">
            <a:extLst xmlns:a="http://schemas.openxmlformats.org/drawingml/2006/main">
              <a:ext uri="{FF2B5EF4-FFF2-40B4-BE49-F238E27FC236}">
                <a16:creationId xmlns:a16="http://schemas.microsoft.com/office/drawing/2014/main" id="{C982D38E-681B-4414-8F7F-3193B2FDED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W7L2</a:t>
            </a:r>
          </a:p>
        </p:txBody>
      </p:sp>
      <p:sp>
        <p:nvSpPr>
          <p:cNvPr id="4" name="copy-1459">
            <a:extLst xmlns:a="http://schemas.openxmlformats.org/drawingml/2006/main">
              <a:ext uri="{FF2B5EF4-FFF2-40B4-BE49-F238E27FC236}">
                <a16:creationId xmlns:a16="http://schemas.microsoft.com/office/drawing/2014/main" id="{49BF7BFA-FA28-470A-A6A9-5F13980315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 ·  5 min</a:t>
            </a:r>
          </a:p>
        </p:txBody>
      </p:sp>
      <p:sp>
        <p:nvSpPr>
          <p:cNvPr id="5" name="copy-1460">
            <a:extLst xmlns:a="http://schemas.openxmlformats.org/drawingml/2006/main">
              <a:ext uri="{FF2B5EF4-FFF2-40B4-BE49-F238E27FC236}">
                <a16:creationId xmlns:a16="http://schemas.microsoft.com/office/drawing/2014/main" id="{5335B1D5-0DD4-4B0E-B53F-66A750355B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Choose and justify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B68DF69B-93A1-4680-91A3-3BAE62EB7F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8d3562f34ebc461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AAC7F77-3A43-4512-BDC1-CB8A697337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11d3972e1b5e475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E5D3F20-CB4B-421D-A74D-BFECA85CB4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4bd052c7602747e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6761775-8FA2-42FE-83A6-F9A777BD8A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124d63b7025e4f9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537CED6-B992-4F94-9591-F1FA63EAFA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e9cb47c6e464ce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D35B4E4-17EF-49F1-8268-74F14A4764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cbefcfeeda0344b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A95561E-CAC4-4ACF-90A5-40D70E5D41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7c50e44971934f3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B94F0F0-1369-4E40-BCF6-13938DDB8A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fb76e0588146407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C9C5BAD-9DCB-454F-BD9C-F0442FE380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816be4b160494a14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36555AF-570E-4281-AC61-DBB81D649F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461">
            <a:extLst xmlns:a="http://schemas.openxmlformats.org/drawingml/2006/main">
              <a:ext uri="{FF2B5EF4-FFF2-40B4-BE49-F238E27FC236}">
                <a16:creationId xmlns:a16="http://schemas.microsoft.com/office/drawing/2014/main" id="{74B7F961-6F81-4693-AC50-C620AFDCE3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76425"/>
            <a:ext cx="10668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3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answer best fits ‘evaluate the method’?</a:t>
            </a:r>
          </a:p>
        </p:txBody>
      </p:sp>
      <p:sp>
        <p:nvSpPr>
          <p:cNvPr id="17" name="goto:9">
            <a:hlinkClick xmlns:r="http://schemas.openxmlformats.org/officeDocument/2006/relationships" xmlns:a="http://schemas.openxmlformats.org/drawingml/2006/main" r:id="R6b3f0e68e6b04ba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6DD9FCE-1A3E-4CC8-9C27-5A0385EB89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1051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  The mass decreased.</a:t>
            </a:r>
          </a:p>
        </p:txBody>
      </p:sp>
      <p:sp>
        <p:nvSpPr>
          <p:cNvPr id="18" name="goto:9">
            <a:hlinkClick xmlns:r="http://schemas.openxmlformats.org/officeDocument/2006/relationships" xmlns:a="http://schemas.openxmlformats.org/drawingml/2006/main" r:id="R169fdb5ac9d9480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498E28B-2798-41EB-9349-60D145BD21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31051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B  Osmosis moved water out.</a:t>
            </a:r>
          </a:p>
        </p:txBody>
      </p:sp>
      <p:sp>
        <p:nvSpPr>
          <p:cNvPr id="19" name="goto:9">
            <a:hlinkClick xmlns:r="http://schemas.openxmlformats.org/officeDocument/2006/relationships" xmlns:a="http://schemas.openxmlformats.org/drawingml/2006/main" r:id="R78170aa97cf54f4f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14278F2-DDEA-416B-AF42-473F867317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57650"/>
            <a:ext cx="5219700" cy="87630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6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  Unequal cylinder diameter changes surface area, so concentration is not the only cause; use equal diameters.</a:t>
            </a:r>
          </a:p>
        </p:txBody>
      </p:sp>
      <p:sp>
        <p:nvSpPr>
          <p:cNvPr id="20" name="goto:9">
            <a:hlinkClick xmlns:r="http://schemas.openxmlformats.org/officeDocument/2006/relationships" xmlns:a="http://schemas.openxmlformats.org/drawingml/2006/main" r:id="Re5a5ab2f364d4bb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DA065E3-D5F1-40D1-9FA1-1D99B9E78C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3625" y="4057650"/>
            <a:ext cx="5219700" cy="781050"/>
          </a:xfrm>
          <a:prstGeom xmlns:a="http://schemas.openxmlformats.org/drawingml/2006/main" prst="roundRect">
            <a:avLst>
              <a:gd name="adj" fmla="val 10976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D  Use potatoes.</a:t>
            </a:r>
          </a:p>
        </p:txBody>
      </p:sp>
      <p:sp>
        <p:nvSpPr>
          <p:cNvPr id="21" name="copy-1462">
            <a:extLst xmlns:a="http://schemas.openxmlformats.org/drawingml/2006/main">
              <a:ext uri="{FF2B5EF4-FFF2-40B4-BE49-F238E27FC236}">
                <a16:creationId xmlns:a16="http://schemas.microsoft.com/office/drawing/2014/main" id="{C9812B5F-E1F7-43EA-B02F-B19708D8BB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076825"/>
            <a:ext cx="10001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Give the deciding clue before checking.</a:t>
            </a:r>
          </a:p>
        </p:txBody>
      </p:sp>
      <p:sp>
        <p:nvSpPr>
          <p:cNvPr id="22" name="goto:9">
            <a:hlinkClick xmlns:r="http://schemas.openxmlformats.org/officeDocument/2006/relationships" xmlns:a="http://schemas.openxmlformats.org/drawingml/2006/main" r:id="Rb5feb389f68a448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FEE204E-0E69-4AA0-B4CB-9C36DB963F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5572125"/>
            <a:ext cx="30480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114300" tIns="47625" rIns="114300" bIns="47625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Check the reasoning</a:t>
            </a:r>
          </a:p>
        </p:txBody>
      </p:sp>
    </p:spTree>
    <p:extLst>
      <p:ext uri="{BB962C8B-B14F-4D97-AF65-F5344CB8AC3E}">
        <p14:creationId xmlns:p14="http://schemas.microsoft.com/office/powerpoint/2010/main" val="10682478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78D27935-B656-4260-A9E7-CE29136640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7A67FB0E-557A-4089-8CA5-A54EE1490B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463">
            <a:extLst xmlns:a="http://schemas.openxmlformats.org/drawingml/2006/main">
              <a:ext uri="{FF2B5EF4-FFF2-40B4-BE49-F238E27FC236}">
                <a16:creationId xmlns:a16="http://schemas.microsoft.com/office/drawing/2014/main" id="{27C6FAC2-316B-4CF6-8EC0-1D0C57BE09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W7L2</a:t>
            </a:r>
          </a:p>
        </p:txBody>
      </p:sp>
      <p:sp>
        <p:nvSpPr>
          <p:cNvPr id="4" name="copy-1464">
            <a:extLst xmlns:a="http://schemas.openxmlformats.org/drawingml/2006/main">
              <a:ext uri="{FF2B5EF4-FFF2-40B4-BE49-F238E27FC236}">
                <a16:creationId xmlns:a16="http://schemas.microsoft.com/office/drawing/2014/main" id="{F69010D7-74E9-45F1-829D-47875CC7AD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I Do 2  ·  4 min</a:t>
            </a:r>
          </a:p>
        </p:txBody>
      </p:sp>
      <p:sp>
        <p:nvSpPr>
          <p:cNvPr id="5" name="copy-1465">
            <a:extLst xmlns:a="http://schemas.openxmlformats.org/drawingml/2006/main">
              <a:ext uri="{FF2B5EF4-FFF2-40B4-BE49-F238E27FC236}">
                <a16:creationId xmlns:a16="http://schemas.microsoft.com/office/drawing/2014/main" id="{170F02DC-AB31-4922-85B9-2DADE78BA5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Connect the science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45E3782A-C4C4-4562-8998-637C6FD62D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4e11ff2fcfe840f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21464A4-A9C3-4713-B75C-B3C70311B6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3b45585494b34bd5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F72C462-9077-4592-AD42-1D5619BFE0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a2e5a5ecf3194d4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96B38B5-1E9B-4711-AC8B-565A890B55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87dfa2d7307942a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E09AC7B-2944-4FAF-91AD-C9ADCDB1E0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0f60c0e0befe4ff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646192B-D888-4BCC-A90C-CEDD853192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4c887db53cb2456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01C6019-F4E7-41A3-81C7-038B2BEBFA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344712f83e06483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1C8F3C7-BC2A-40F1-B5A6-F29D011911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2aeea21a0ea74256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EF91441A-ABD7-4022-97D6-95686C36BB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8fb6ac7d4c3e4c40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ADAC63A-8856-436E-812F-1FBA91D4D1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466">
            <a:extLst xmlns:a="http://schemas.openxmlformats.org/drawingml/2006/main">
              <a:ext uri="{FF2B5EF4-FFF2-40B4-BE49-F238E27FC236}">
                <a16:creationId xmlns:a16="http://schemas.microsoft.com/office/drawing/2014/main" id="{01231FC9-3BC1-4597-A651-79067CA023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1962150"/>
            <a:ext cx="5000625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State: give a concise fact or value.</a:t>
            </a:r>
          </a:p>
        </p:txBody>
      </p:sp>
      <p:sp>
        <p:nvSpPr>
          <p:cNvPr id="17" name="copy-1467">
            <a:extLst xmlns:a="http://schemas.openxmlformats.org/drawingml/2006/main">
              <a:ext uri="{FF2B5EF4-FFF2-40B4-BE49-F238E27FC236}">
                <a16:creationId xmlns:a16="http://schemas.microsoft.com/office/drawing/2014/main" id="{8EA0E5C5-0027-404F-B97B-B5BDFA5540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924175"/>
            <a:ext cx="5000625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Describe: identify a pattern or feature in the evidence.</a:t>
            </a:r>
          </a:p>
        </p:txBody>
      </p:sp>
      <p:sp>
        <p:nvSpPr>
          <p:cNvPr id="18" name="copy-1468">
            <a:extLst xmlns:a="http://schemas.openxmlformats.org/drawingml/2006/main">
              <a:ext uri="{FF2B5EF4-FFF2-40B4-BE49-F238E27FC236}">
                <a16:creationId xmlns:a16="http://schemas.microsoft.com/office/drawing/2014/main" id="{49E84F03-62A2-454C-9212-B16AD1E166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3886200"/>
            <a:ext cx="5000625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Explain: link scientific cause to consequence.</a:t>
            </a:r>
          </a:p>
        </p:txBody>
      </p:sp>
      <p:sp>
        <p:nvSpPr>
          <p:cNvPr id="19" name="copy-1469">
            <a:extLst xmlns:a="http://schemas.openxmlformats.org/drawingml/2006/main">
              <a:ext uri="{FF2B5EF4-FFF2-40B4-BE49-F238E27FC236}">
                <a16:creationId xmlns:a16="http://schemas.microsoft.com/office/drawing/2014/main" id="{1D695470-F439-4997-B49F-349B8070B5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848225"/>
            <a:ext cx="5000625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Compare: link relevant similarities and differences.</a:t>
            </a:r>
          </a:p>
        </p:txBody>
      </p:sp>
      <p:sp>
        <p:nvSpPr>
          <p:cNvPr id="20" name="copy-1470">
            <a:extLst xmlns:a="http://schemas.openxmlformats.org/drawingml/2006/main">
              <a:ext uri="{FF2B5EF4-FFF2-40B4-BE49-F238E27FC236}">
                <a16:creationId xmlns:a16="http://schemas.microsoft.com/office/drawing/2014/main" id="{E772371E-34F1-458D-947A-B3C661CFD1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38875" y="1962150"/>
            <a:ext cx="5000625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Calculate: show the formula, substitution, working and unit.</a:t>
            </a:r>
          </a:p>
        </p:txBody>
      </p:sp>
      <p:sp>
        <p:nvSpPr>
          <p:cNvPr id="21" name="copy-1471">
            <a:extLst xmlns:a="http://schemas.openxmlformats.org/drawingml/2006/main">
              <a:ext uri="{FF2B5EF4-FFF2-40B4-BE49-F238E27FC236}">
                <a16:creationId xmlns:a16="http://schemas.microsoft.com/office/drawing/2014/main" id="{A3483095-8AC3-4EC0-A673-6CB6AFC237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38875" y="2924175"/>
            <a:ext cx="5000625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Evaluate: judge strengths and limits using evidence. Justify an improvement.</a:t>
            </a:r>
          </a:p>
        </p:txBody>
      </p:sp>
      <p:sp>
        <p:nvSpPr>
          <p:cNvPr id="22" name="copy-1472">
            <a:extLst xmlns:a="http://schemas.openxmlformats.org/drawingml/2006/main">
              <a:ext uri="{FF2B5EF4-FFF2-40B4-BE49-F238E27FC236}">
                <a16:creationId xmlns:a16="http://schemas.microsoft.com/office/drawing/2014/main" id="{24DE7A03-7EF5-4D5B-B075-1291CF2594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38875" y="3886200"/>
            <a:ext cx="5000625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Suggest: propose a scientifically plausible response.</a:t>
            </a:r>
          </a:p>
        </p:txBody>
      </p:sp>
    </p:spTree>
    <p:extLst>
      <p:ext uri="{BB962C8B-B14F-4D97-AF65-F5344CB8AC3E}">
        <p14:creationId xmlns:p14="http://schemas.microsoft.com/office/powerpoint/2010/main" val="562220278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house-card">
            <a:extLst xmlns:a="http://schemas.openxmlformats.org/drawingml/2006/main">
              <a:ext uri="{FF2B5EF4-FFF2-40B4-BE49-F238E27FC236}">
                <a16:creationId xmlns:a16="http://schemas.microsoft.com/office/drawing/2014/main" id="{409B2FAE-9850-4CC3-9160-2EA4376E3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882FB761-973C-4C4B-93AC-6362535ED1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54077"/>
          </a:solidFill>
          <a:ln xmlns:a="http://schemas.openxmlformats.org/drawingml/2006/main" w="0">
            <a:noFill/>
          </a:ln>
        </p:spPr>
      </p:sp>
      <p:sp>
        <p:nvSpPr>
          <p:cNvPr id="3" name="copy-1473">
            <a:extLst xmlns:a="http://schemas.openxmlformats.org/drawingml/2006/main">
              <a:ext uri="{FF2B5EF4-FFF2-40B4-BE49-F238E27FC236}">
                <a16:creationId xmlns:a16="http://schemas.microsoft.com/office/drawing/2014/main" id="{70C2142C-533E-46D5-A288-993BFFEE2E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W7L2</a:t>
            </a:r>
          </a:p>
        </p:txBody>
      </p:sp>
      <p:sp>
        <p:nvSpPr>
          <p:cNvPr id="4" name="copy-1474">
            <a:extLst xmlns:a="http://schemas.openxmlformats.org/drawingml/2006/main">
              <a:ext uri="{FF2B5EF4-FFF2-40B4-BE49-F238E27FC236}">
                <a16:creationId xmlns:a16="http://schemas.microsoft.com/office/drawing/2014/main" id="{F19D9E09-7BA1-4DF0-9DED-5EB203EE67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We Do 2 · Task  ·  6 min</a:t>
            </a:r>
          </a:p>
        </p:txBody>
      </p:sp>
      <p:sp>
        <p:nvSpPr>
          <p:cNvPr id="5" name="copy-1475">
            <a:extLst xmlns:a="http://schemas.openxmlformats.org/drawingml/2006/main">
              <a:ext uri="{FF2B5EF4-FFF2-40B4-BE49-F238E27FC236}">
                <a16:creationId xmlns:a16="http://schemas.microsoft.com/office/drawing/2014/main" id="{200F2508-1127-488D-9F11-29302AD483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Run a command-word clinic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614D4D99-FEEF-48E5-B9E6-B68DBC0D65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470e1325d9c74809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6CAC68AA-8E72-4761-9087-0F3E581D07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3c8c243d01124c4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0A33B19-06BC-4D02-A527-33F5AC71FE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220f6d9d511d4971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6E70B87-CFFF-4181-9DE9-5685B6BE95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bd423bd56a66437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E93610F-948B-4F79-A8C8-056BC66BDC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3551db9cdf844b6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8A9B21A-3CD3-4C10-B0E9-2738E3E0F7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ca7329a8f997450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2B7F705-0CA3-4D18-9F02-24C63C2DE3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58c285aa901f424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737334A-75A2-4A59-948A-FE7224E3B4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da27f04f56e241c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05A7B9E-93F2-4856-9531-D9C8132C35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a2c7c564b7f4437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A5E54A2-3783-4C77-B9BE-3173E8778B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476">
            <a:extLst xmlns:a="http://schemas.openxmlformats.org/drawingml/2006/main">
              <a:ext uri="{FF2B5EF4-FFF2-40B4-BE49-F238E27FC236}">
                <a16:creationId xmlns:a16="http://schemas.microsoft.com/office/drawing/2014/main" id="{7EE865E9-4D99-4E8D-AA9C-AB71A71757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47850"/>
            <a:ext cx="10668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Sample graph: sucrose 0.2 → 0.6 mol dm⁻³; mass change +12% → −8%. Improve each answer.</a:t>
            </a:r>
          </a:p>
        </p:txBody>
      </p:sp>
      <p:sp>
        <p:nvSpPr>
          <p:cNvPr id="17" name="copy-1477">
            <a:extLst xmlns:a="http://schemas.openxmlformats.org/drawingml/2006/main">
              <a:ext uri="{FF2B5EF4-FFF2-40B4-BE49-F238E27FC236}">
                <a16:creationId xmlns:a16="http://schemas.microsoft.com/office/drawing/2014/main" id="{C7EB1B64-0E08-408E-8D7E-C7E668A551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7813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8" name="copy-1478">
            <a:extLst xmlns:a="http://schemas.openxmlformats.org/drawingml/2006/main">
              <a:ext uri="{FF2B5EF4-FFF2-40B4-BE49-F238E27FC236}">
                <a16:creationId xmlns:a16="http://schemas.microsoft.com/office/drawing/2014/main" id="{7EF074BE-7BAA-4A1A-8FB6-1BB802E9BA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781300"/>
            <a:ext cx="99822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Describe: “The graph changes.”</a:t>
            </a:r>
          </a:p>
        </p:txBody>
      </p:sp>
      <p:sp>
        <p:nvSpPr>
          <p:cNvPr id="19" name="copy-1479">
            <a:extLst xmlns:a="http://schemas.openxmlformats.org/drawingml/2006/main">
              <a:ext uri="{FF2B5EF4-FFF2-40B4-BE49-F238E27FC236}">
                <a16:creationId xmlns:a16="http://schemas.microsoft.com/office/drawing/2014/main" id="{A3026206-6741-4FF3-8800-A18148E7F4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5623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0" name="copy-1480">
            <a:extLst xmlns:a="http://schemas.openxmlformats.org/drawingml/2006/main">
              <a:ext uri="{FF2B5EF4-FFF2-40B4-BE49-F238E27FC236}">
                <a16:creationId xmlns:a16="http://schemas.microsoft.com/office/drawing/2014/main" id="{6000C233-8E7E-4277-87AC-FA98C56B98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562350"/>
            <a:ext cx="99822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Explain: “The alveolar wall is thin.”</a:t>
            </a:r>
          </a:p>
        </p:txBody>
      </p:sp>
      <p:sp>
        <p:nvSpPr>
          <p:cNvPr id="21" name="copy-1481">
            <a:extLst xmlns:a="http://schemas.openxmlformats.org/drawingml/2006/main">
              <a:ext uri="{FF2B5EF4-FFF2-40B4-BE49-F238E27FC236}">
                <a16:creationId xmlns:a16="http://schemas.microsoft.com/office/drawing/2014/main" id="{A34F28B5-12B9-4A5B-8D9D-AB95B46DDF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34340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1">
                <a:solidFill>
                  <a:srgbClr val="A54077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A54077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2" name="copy-1482">
            <a:extLst xmlns:a="http://schemas.openxmlformats.org/drawingml/2006/main">
              <a:ext uri="{FF2B5EF4-FFF2-40B4-BE49-F238E27FC236}">
                <a16:creationId xmlns:a16="http://schemas.microsoft.com/office/drawing/2014/main" id="{1C65B0E1-A0E7-4EF1-A1FD-A97B872B86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343400"/>
            <a:ext cx="99822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Evaluate: “We should repeat it.”</a:t>
            </a:r>
          </a:p>
        </p:txBody>
      </p:sp>
      <p:sp>
        <p:nvSpPr>
          <p:cNvPr id="23" name="goto:10">
            <a:hlinkClick xmlns:r="http://schemas.openxmlformats.org/officeDocument/2006/relationships" xmlns:a="http://schemas.openxmlformats.org/drawingml/2006/main" r:id="R3921f75d7a39472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4B9EABB-9155-4884-81A7-F0E89C27F9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5715000"/>
            <a:ext cx="3381375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Reveal shared reasoning</a:t>
            </a:r>
          </a:p>
        </p:txBody>
      </p:sp>
    </p:spTree>
    <p:extLst>
      <p:ext uri="{BB962C8B-B14F-4D97-AF65-F5344CB8AC3E}">
        <p14:creationId xmlns:p14="http://schemas.microsoft.com/office/powerpoint/2010/main" val="1862705552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988C580E-264A-4800-B3A3-A2AA8AE62C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3719379F-0FF9-4859-BD84-66DA563B31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7670C"/>
          </a:solidFill>
          <a:ln xmlns:a="http://schemas.openxmlformats.org/drawingml/2006/main" w="0">
            <a:noFill/>
          </a:ln>
        </p:spPr>
      </p:sp>
      <p:sp>
        <p:nvSpPr>
          <p:cNvPr id="3" name="copy-1483">
            <a:extLst xmlns:a="http://schemas.openxmlformats.org/drawingml/2006/main">
              <a:ext uri="{FF2B5EF4-FFF2-40B4-BE49-F238E27FC236}">
                <a16:creationId xmlns:a16="http://schemas.microsoft.com/office/drawing/2014/main" id="{E3104CA4-0FE8-4BCC-808A-39C4C18C25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W7L2</a:t>
            </a:r>
          </a:p>
        </p:txBody>
      </p:sp>
      <p:sp>
        <p:nvSpPr>
          <p:cNvPr id="4" name="copy-1484">
            <a:extLst xmlns:a="http://schemas.openxmlformats.org/drawingml/2006/main">
              <a:ext uri="{FF2B5EF4-FFF2-40B4-BE49-F238E27FC236}">
                <a16:creationId xmlns:a16="http://schemas.microsoft.com/office/drawing/2014/main" id="{8E6D3872-C77C-4637-8FD3-2A35359580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97670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97670C"/>
                </a:solidFill>
                <a:latin typeface="Arial"/>
                <a:ea typeface="Arial"/>
                <a:cs typeface="Arial"/>
              </a:rPr>
              <a:t>Independent Task  ·  10 min</a:t>
            </a:r>
          </a:p>
        </p:txBody>
      </p:sp>
      <p:sp>
        <p:nvSpPr>
          <p:cNvPr id="5" name="copy-1485">
            <a:extLst xmlns:a="http://schemas.openxmlformats.org/drawingml/2006/main">
              <a:ext uri="{FF2B5EF4-FFF2-40B4-BE49-F238E27FC236}">
                <a16:creationId xmlns:a16="http://schemas.microsoft.com/office/drawing/2014/main" id="{B40F5B55-240D-4A16-BC10-6DF4246607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7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68B25CBD-9155-4FB0-9956-515243CDAD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bc4111c73866474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17A6ECB-147B-4CCE-BDE6-23CAB9D88C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57db4793b81c4b4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F3688B9-F257-4EEA-80B9-0EC86359EB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b18c4a6fb36b42f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BD07BD6-ED13-4C72-8DB3-0679AE2918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95f71ff64c9244e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5145BC6-4CFC-4D34-8BBC-3832EA11A3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e9ae554c0be3434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E1A671D-EBB8-4D37-BDCC-B4314BF8F5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841b0351fcf94dcc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2B69B2A-CBDD-41A1-8043-7B88650842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0394416e7554491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AD7359A-45A2-4A0D-9EF6-569EE44CD8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a7642afdaf57441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DA9E6D69-40D9-42A3-A743-E98590DF35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dd2c897e991c444d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BA63AB2-F747-48C4-A3A3-9A74835ACD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486">
            <a:extLst xmlns:a="http://schemas.openxmlformats.org/drawingml/2006/main">
              <a:ext uri="{FF2B5EF4-FFF2-40B4-BE49-F238E27FC236}">
                <a16:creationId xmlns:a16="http://schemas.microsoft.com/office/drawing/2014/main" id="{B0A09D2D-D4C7-457F-B5E8-B6E75B4FDD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1057275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a first sentence or calculation line for each task:</a:t>
            </a:r>
          </a:p>
          <a:p xmlns:a="http://schemas.openxmlformats.org/drawingml/2006/main">
            <a:pPr algn="l">
              <a:lnSpc>
                <a:spcPct val="110000"/>
              </a:lnSpc>
              <a:buNone/>
              <a:defRPr sz="22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Describe the osmosis trend; explain thin alveolar walls; compare diffusion and active transport; evaluate uneven blotting; calculate magnification: image 30 mm, actual 75 µm.</a:t>
            </a:r>
          </a:p>
        </p:txBody>
      </p:sp>
      <p:sp>
        <p:nvSpPr>
          <p:cNvPr id="17" name="support-ground">
            <a:extLst xmlns:a="http://schemas.openxmlformats.org/drawingml/2006/main">
              <a:ext uri="{FF2B5EF4-FFF2-40B4-BE49-F238E27FC236}">
                <a16:creationId xmlns:a16="http://schemas.microsoft.com/office/drawing/2014/main" id="{4F5B9BD1-7493-4AE3-AE07-43D4BEEAD6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505200"/>
            <a:ext cx="10572750" cy="1181100"/>
          </a:xfrm>
          <a:prstGeom xmlns:a="http://schemas.openxmlformats.org/drawingml/2006/main" prst="roundRect">
            <a:avLst>
              <a:gd name="adj" fmla="val 8065"/>
            </a:avLst>
          </a:prstGeom>
          <a:solidFill xmlns:a="http://schemas.openxmlformats.org/drawingml/2006/main">
            <a:srgbClr val="F6EED9"/>
          </a:solidFill>
          <a:ln xmlns:a="http://schemas.openxmlformats.org/drawingml/2006/main" w="0">
            <a:noFill/>
          </a:ln>
        </p:spPr>
      </p:sp>
      <p:sp>
        <p:nvSpPr>
          <p:cNvPr id="18" name="copy-1487">
            <a:extLst xmlns:a="http://schemas.openxmlformats.org/drawingml/2006/main">
              <a:ext uri="{FF2B5EF4-FFF2-40B4-BE49-F238E27FC236}">
                <a16:creationId xmlns:a16="http://schemas.microsoft.com/office/drawing/2014/main" id="{7615B771-B195-4FA5-80D2-360964CE2E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3638550"/>
            <a:ext cx="10287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6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Optional support</a:t>
            </a:r>
          </a:p>
        </p:txBody>
      </p:sp>
      <p:sp>
        <p:nvSpPr>
          <p:cNvPr id="19" name="copy-1488">
            <a:extLst xmlns:a="http://schemas.openxmlformats.org/drawingml/2006/main">
              <a:ext uri="{FF2B5EF4-FFF2-40B4-BE49-F238E27FC236}">
                <a16:creationId xmlns:a16="http://schemas.microsoft.com/office/drawing/2014/main" id="{AA53F2F6-8F81-4032-AA8F-CEBCE7B9F3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029075"/>
            <a:ext cx="10220325" cy="5810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0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Describe = say what happens. Explain = say why. Compare = link a similarity or difference. Calculate = show working. Evaluate = judge using evidence.</a:t>
            </a:r>
          </a:p>
        </p:txBody>
      </p:sp>
      <p:sp>
        <p:nvSpPr>
          <p:cNvPr id="20" name="copy-1489">
            <a:extLst xmlns:a="http://schemas.openxmlformats.org/drawingml/2006/main">
              <a:ext uri="{FF2B5EF4-FFF2-40B4-BE49-F238E27FC236}">
                <a16:creationId xmlns:a16="http://schemas.microsoft.com/office/drawing/2014/main" id="{1805E565-9872-4D7A-A941-61C9DD246B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4953000"/>
            <a:ext cx="1047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875" b="0">
                <a:solidFill>
                  <a:srgbClr val="526170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26170"/>
                </a:solidFill>
                <a:latin typeface="Arial"/>
                <a:ea typeface="Arial"/>
                <a:cs typeface="Arial"/>
              </a:rPr>
              <a:t>Make one precise correction to the same work after feedback.</a:t>
            </a:r>
          </a:p>
        </p:txBody>
      </p:sp>
      <p:sp>
        <p:nvSpPr>
          <p:cNvPr id="21" name="goto:13">
            <a:hlinkClick xmlns:r="http://schemas.openxmlformats.org/officeDocument/2006/relationships" xmlns:a="http://schemas.openxmlformats.org/drawingml/2006/main" r:id="Rc152b75f36c6473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317BEC3-EE2A-4CD7-92BC-9396916FAD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5524500"/>
            <a:ext cx="400050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Open worksheet pages</a:t>
            </a:r>
          </a:p>
        </p:txBody>
      </p:sp>
      <p:sp>
        <p:nvSpPr>
          <p:cNvPr id="22" name="goto:11">
            <a:hlinkClick xmlns:r="http://schemas.openxmlformats.org/officeDocument/2006/relationships" xmlns:a="http://schemas.openxmlformats.org/drawingml/2006/main" r:id="R449dc0b97ada453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E434D2B-BDBE-46E9-B383-F278849166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5524500"/>
            <a:ext cx="37147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Model after first attempt</a:t>
            </a:r>
          </a:p>
        </p:txBody>
      </p:sp>
    </p:spTree>
    <p:extLst>
      <p:ext uri="{BB962C8B-B14F-4D97-AF65-F5344CB8AC3E}">
        <p14:creationId xmlns:p14="http://schemas.microsoft.com/office/powerpoint/2010/main" val="758679495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8C31C4A3-CE75-49FA-90FC-9000651DF6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0C65DCE1-E2EC-4489-8F62-EB553D768F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360"/>
          </a:solidFill>
          <a:ln xmlns:a="http://schemas.openxmlformats.org/drawingml/2006/main" w="0">
            <a:noFill/>
          </a:ln>
        </p:spPr>
      </p:sp>
      <p:sp>
        <p:nvSpPr>
          <p:cNvPr id="3" name="copy-1490">
            <a:extLst xmlns:a="http://schemas.openxmlformats.org/drawingml/2006/main">
              <a:ext uri="{FF2B5EF4-FFF2-40B4-BE49-F238E27FC236}">
                <a16:creationId xmlns:a16="http://schemas.microsoft.com/office/drawing/2014/main" id="{7E9C795A-EC81-47C2-9423-AE70B282D2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W7L2</a:t>
            </a:r>
          </a:p>
        </p:txBody>
      </p:sp>
      <p:sp>
        <p:nvSpPr>
          <p:cNvPr id="4" name="copy-1491">
            <a:extLst xmlns:a="http://schemas.openxmlformats.org/drawingml/2006/main">
              <a:ext uri="{FF2B5EF4-FFF2-40B4-BE49-F238E27FC236}">
                <a16:creationId xmlns:a16="http://schemas.microsoft.com/office/drawing/2014/main" id="{FDD37D2E-1EDD-494B-AD22-A9FE82ED7B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Exit  ·  3 min</a:t>
            </a:r>
          </a:p>
        </p:txBody>
      </p:sp>
      <p:sp>
        <p:nvSpPr>
          <p:cNvPr id="5" name="copy-1492">
            <a:extLst xmlns:a="http://schemas.openxmlformats.org/drawingml/2006/main">
              <a:ext uri="{FF2B5EF4-FFF2-40B4-BE49-F238E27FC236}">
                <a16:creationId xmlns:a16="http://schemas.microsoft.com/office/drawing/2014/main" id="{B365302E-2D94-4A81-B98A-76AE896DB8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What changed in your thinking?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EF77C882-1C9A-4CBE-9A24-23C999FE43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6c528f77e963467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10CD347-1F18-4DC7-BFC3-18DD633AB3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a073a8a69c61433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386D90C-6A08-4612-85FA-E7803E4BE1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4417154881e74937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0FDFC1F9-4D15-4E07-A4D2-3C8AC290A9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c59c2c60c69e41b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4E7C645-F0B2-4283-B639-F1137DBD73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92dddec92116430a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F078E5EB-FD94-439D-91F4-B28DB2E662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f7e207bc89cf412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21FB0DC5-41E1-4CC7-9AC3-B5F783CACA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dfffadf76f23450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5F351D57-FF78-4CA1-B260-D740CCD1B6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818f075a3ab64f2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48413FB3-1337-4CF9-8678-F0E1F2BB83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fe27f09af4c642c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29B5681-B51E-47D0-9995-C6E3A623F7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493">
            <a:extLst xmlns:a="http://schemas.openxmlformats.org/drawingml/2006/main">
              <a:ext uri="{FF2B5EF4-FFF2-40B4-BE49-F238E27FC236}">
                <a16:creationId xmlns:a16="http://schemas.microsoft.com/office/drawing/2014/main" id="{F6A2670A-97F0-4939-8174-271F34F14B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28825"/>
            <a:ext cx="1057275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command word most often needs a scientific ‘because’ link, and why?</a:t>
            </a:r>
          </a:p>
        </p:txBody>
      </p:sp>
      <p:sp>
        <p:nvSpPr>
          <p:cNvPr id="17" name="copy-1494">
            <a:extLst xmlns:a="http://schemas.openxmlformats.org/drawingml/2006/main">
              <a:ext uri="{FF2B5EF4-FFF2-40B4-BE49-F238E27FC236}">
                <a16:creationId xmlns:a16="http://schemas.microsoft.com/office/drawing/2014/main" id="{38C70688-2ABE-4AEF-8A12-C239394B5F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62902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8" name="copy-1495">
            <a:extLst xmlns:a="http://schemas.openxmlformats.org/drawingml/2006/main">
              <a:ext uri="{FF2B5EF4-FFF2-40B4-BE49-F238E27FC236}">
                <a16:creationId xmlns:a16="http://schemas.microsoft.com/office/drawing/2014/main" id="{7A76DF69-6A90-4D6E-AC22-A7CC85D8FC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62902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improvement in your work.</a:t>
            </a:r>
          </a:p>
        </p:txBody>
      </p:sp>
      <p:sp>
        <p:nvSpPr>
          <p:cNvPr id="19" name="copy-1496">
            <a:extLst xmlns:a="http://schemas.openxmlformats.org/drawingml/2006/main">
              <a:ext uri="{FF2B5EF4-FFF2-40B4-BE49-F238E27FC236}">
                <a16:creationId xmlns:a16="http://schemas.microsoft.com/office/drawing/2014/main" id="{58DDB4AF-CF00-4E68-9A09-4485EF5F3C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2862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20" name="copy-1497">
            <a:extLst xmlns:a="http://schemas.openxmlformats.org/drawingml/2006/main">
              <a:ext uri="{FF2B5EF4-FFF2-40B4-BE49-F238E27FC236}">
                <a16:creationId xmlns:a16="http://schemas.microsoft.com/office/drawing/2014/main" id="{1F78E0EA-2B71-4098-9AD3-E57D01D525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286250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what you want to revisit.</a:t>
            </a:r>
          </a:p>
        </p:txBody>
      </p:sp>
      <p:sp>
        <p:nvSpPr>
          <p:cNvPr id="21" name="copy-1498">
            <a:extLst xmlns:a="http://schemas.openxmlformats.org/drawingml/2006/main">
              <a:ext uri="{FF2B5EF4-FFF2-40B4-BE49-F238E27FC236}">
                <a16:creationId xmlns:a16="http://schemas.microsoft.com/office/drawing/2014/main" id="{2B792096-E119-41C8-B9B0-F2FA52BF88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943475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287360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360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22" name="copy-1499">
            <a:extLst xmlns:a="http://schemas.openxmlformats.org/drawingml/2006/main">
              <a:ext uri="{FF2B5EF4-FFF2-40B4-BE49-F238E27FC236}">
                <a16:creationId xmlns:a16="http://schemas.microsoft.com/office/drawing/2014/main" id="{79CCEAB1-8A73-4C1A-B8B6-6B9E7AC3FA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943475"/>
            <a:ext cx="9886950" cy="5429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Tell your teacher; agree the next step together.</a:t>
            </a:r>
          </a:p>
        </p:txBody>
      </p:sp>
    </p:spTree>
    <p:extLst>
      <p:ext uri="{BB962C8B-B14F-4D97-AF65-F5344CB8AC3E}">
        <p14:creationId xmlns:p14="http://schemas.microsoft.com/office/powerpoint/2010/main" val="1427927085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0EA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house-card">
            <a:extLst xmlns:a="http://schemas.openxmlformats.org/drawingml/2006/main">
              <a:ext uri="{FF2B5EF4-FFF2-40B4-BE49-F238E27FC236}">
                <a16:creationId xmlns:a16="http://schemas.microsoft.com/office/drawing/2014/main" id="{D2C898ED-50F4-4AC2-AF5F-D6A68B75B4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" y="190500"/>
            <a:ext cx="11658600" cy="6048375"/>
          </a:xfrm>
          <a:prstGeom xmlns:a="http://schemas.openxmlformats.org/drawingml/2006/main" prst="roundRect">
            <a:avLst>
              <a:gd name="adj" fmla="val 31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</p:sp>
      <p:sp>
        <p:nvSpPr>
          <p:cNvPr id="2" name="phase-rule">
            <a:extLst xmlns:a="http://schemas.openxmlformats.org/drawingml/2006/main">
              <a:ext uri="{FF2B5EF4-FFF2-40B4-BE49-F238E27FC236}">
                <a16:creationId xmlns:a16="http://schemas.microsoft.com/office/drawing/2014/main" id="{0632E806-CA50-45D7-A42A-DF5A148285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" y="190500"/>
            <a:ext cx="11334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A5C9E"/>
          </a:solidFill>
          <a:ln xmlns:a="http://schemas.openxmlformats.org/drawingml/2006/main" w="0">
            <a:noFill/>
          </a:ln>
        </p:spPr>
      </p:sp>
      <p:sp>
        <p:nvSpPr>
          <p:cNvPr id="3" name="copy-1500">
            <a:extLst xmlns:a="http://schemas.openxmlformats.org/drawingml/2006/main">
              <a:ext uri="{FF2B5EF4-FFF2-40B4-BE49-F238E27FC236}">
                <a16:creationId xmlns:a16="http://schemas.microsoft.com/office/drawing/2014/main" id="{8D4D8C62-C44A-45B0-96E6-DCC054D6D2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28625"/>
            <a:ext cx="80962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LAUNCH SCIENCE  /  W7L2</a:t>
            </a:r>
          </a:p>
        </p:txBody>
      </p:sp>
      <p:sp>
        <p:nvSpPr>
          <p:cNvPr id="4" name="copy-1501">
            <a:extLst xmlns:a="http://schemas.openxmlformats.org/drawingml/2006/main">
              <a:ext uri="{FF2B5EF4-FFF2-40B4-BE49-F238E27FC236}">
                <a16:creationId xmlns:a16="http://schemas.microsoft.com/office/drawing/2014/main" id="{9671A767-00F2-4C7F-8F89-B9015A8332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28625"/>
            <a:ext cx="3238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14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5" name="copy-1502">
            <a:extLst xmlns:a="http://schemas.openxmlformats.org/drawingml/2006/main">
              <a:ext uri="{FF2B5EF4-FFF2-40B4-BE49-F238E27FC236}">
                <a16:creationId xmlns:a16="http://schemas.microsoft.com/office/drawing/2014/main" id="{501F1AF4-A233-4EF4-8E71-70ADDE608B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866775"/>
            <a:ext cx="10953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3450" b="1">
                <a:solidFill>
                  <a:srgbClr val="101C38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01C38"/>
                </a:solidFill>
                <a:latin typeface="Arial"/>
                <a:ea typeface="Arial"/>
                <a:cs typeface="Arial"/>
              </a:rPr>
              <a:t>Retrieval and prediction check</a:t>
            </a:r>
          </a:p>
        </p:txBody>
      </p:sp>
      <p:sp>
        <p:nvSpPr>
          <p:cNvPr id="6" name="heading-rule">
            <a:extLst xmlns:a="http://schemas.openxmlformats.org/drawingml/2006/main">
              <a:ext uri="{FF2B5EF4-FFF2-40B4-BE49-F238E27FC236}">
                <a16:creationId xmlns:a16="http://schemas.microsoft.com/office/drawing/2014/main" id="{30B82E53-3010-4D70-B2CD-ECC99480A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543050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0E2"/>
          </a:solidFill>
          <a:ln xmlns:a="http://schemas.openxmlformats.org/drawingml/2006/main" w="0">
            <a:noFill/>
          </a:ln>
        </p:spPr>
      </p:sp>
      <p:sp>
        <p:nvSpPr>
          <p:cNvPr id="7" name="goto:0">
            <a:hlinkClick xmlns:r="http://schemas.openxmlformats.org/officeDocument/2006/relationships" xmlns:a="http://schemas.openxmlformats.org/drawingml/2006/main" r:id="R57aa5bb23979401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3D721B3-FAFF-4617-811A-ED0814092A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Arrival</a:t>
            </a:r>
          </a:p>
        </p:txBody>
      </p:sp>
      <p:sp>
        <p:nvSpPr>
          <p:cNvPr id="8" name="goto:1">
            <a:hlinkClick xmlns:r="http://schemas.openxmlformats.org/officeDocument/2006/relationships" xmlns:a="http://schemas.openxmlformats.org/drawingml/2006/main" r:id="Reca282903a49465e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8849F829-49D0-4BE1-84E3-4A30C3DE81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002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Starter</a:t>
            </a:r>
          </a:p>
        </p:txBody>
      </p:sp>
      <p:sp>
        <p:nvSpPr>
          <p:cNvPr id="9" name="goto:2">
            <a:hlinkClick xmlns:r="http://schemas.openxmlformats.org/officeDocument/2006/relationships" xmlns:a="http://schemas.openxmlformats.org/drawingml/2006/main" r:id="R47904aa563854c8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A84ED44E-8018-40B8-93BA-01AD418E97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</a:t>
            </a:r>
          </a:p>
        </p:txBody>
      </p:sp>
      <p:sp>
        <p:nvSpPr>
          <p:cNvPr id="10" name="goto:3">
            <a:hlinkClick xmlns:r="http://schemas.openxmlformats.org/officeDocument/2006/relationships" xmlns:a="http://schemas.openxmlformats.org/drawingml/2006/main" r:id="R8199c9b2c0a24a1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1736FDA6-2A03-45F5-8A13-D336CEEE55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291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</a:t>
            </a:r>
          </a:p>
        </p:txBody>
      </p:sp>
      <p:sp>
        <p:nvSpPr>
          <p:cNvPr id="11" name="goto:4">
            <a:hlinkClick xmlns:r="http://schemas.openxmlformats.org/officeDocument/2006/relationships" xmlns:a="http://schemas.openxmlformats.org/drawingml/2006/main" r:id="Rcb0a3ca31810409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C71023C1-4CAC-4571-BC9A-67D14CE01D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35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 Do 2</a:t>
            </a:r>
          </a:p>
        </p:txBody>
      </p:sp>
      <p:sp>
        <p:nvSpPr>
          <p:cNvPr id="12" name="goto:5">
            <a:hlinkClick xmlns:r="http://schemas.openxmlformats.org/officeDocument/2006/relationships" xmlns:a="http://schemas.openxmlformats.org/drawingml/2006/main" r:id="Rbd57313670df44f2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708272EC-ED64-46FB-A4A9-47CC15285F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We Do 2</a:t>
            </a:r>
          </a:p>
        </p:txBody>
      </p:sp>
      <p:sp>
        <p:nvSpPr>
          <p:cNvPr id="13" name="goto:6">
            <a:hlinkClick xmlns:r="http://schemas.openxmlformats.org/officeDocument/2006/relationships" xmlns:a="http://schemas.openxmlformats.org/drawingml/2006/main" r:id="Raca16dd66b4b4ba3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8C59616-7E7E-43B6-9196-4602D6E9CE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7245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Independent</a:t>
            </a:r>
          </a:p>
        </p:txBody>
      </p:sp>
      <p:sp>
        <p:nvSpPr>
          <p:cNvPr id="14" name="goto:7">
            <a:hlinkClick xmlns:r="http://schemas.openxmlformats.org/officeDocument/2006/relationships" xmlns:a="http://schemas.openxmlformats.org/drawingml/2006/main" r:id="R1025b71d5aa0431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9BECE01E-9D56-4695-8874-8D834188C2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86900" y="6381750"/>
            <a:ext cx="12382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E7DFEE"/>
          </a:solidFill>
          <a:ln xmlns:a="http://schemas.openxmlformats.org/drawingml/2006/main" w="9525">
            <a:solidFill>
              <a:srgbClr val="D9D0E2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5E417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5E417D"/>
                </a:solidFill>
                <a:latin typeface="Arial"/>
                <a:ea typeface="Arial"/>
                <a:cs typeface="Arial"/>
              </a:rPr>
              <a:t>Exit</a:t>
            </a:r>
          </a:p>
        </p:txBody>
      </p:sp>
      <p:sp>
        <p:nvSpPr>
          <p:cNvPr id="15" name="goto:12">
            <a:hlinkClick xmlns:r="http://schemas.openxmlformats.org/officeDocument/2006/relationships" xmlns:a="http://schemas.openxmlformats.org/drawingml/2006/main" r:id="R6bcce30b369241a8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34B4DF3F-9DA6-4781-9CEC-4657C3440E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77550" y="6381750"/>
            <a:ext cx="1047750" cy="361950"/>
          </a:xfrm>
          <a:prstGeom xmlns:a="http://schemas.openxmlformats.org/drawingml/2006/main" prst="roundRect">
            <a:avLst>
              <a:gd name="adj" fmla="val 18421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9525">
            <a:solidFill>
              <a:srgbClr val="5E417D"/>
            </a:solidFill>
            <a:prstDash val="solid"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2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Resources</a:t>
            </a:r>
          </a:p>
        </p:txBody>
      </p:sp>
      <p:sp>
        <p:nvSpPr>
          <p:cNvPr id="16" name="copy-1503">
            <a:extLst xmlns:a="http://schemas.openxmlformats.org/drawingml/2006/main">
              <a:ext uri="{FF2B5EF4-FFF2-40B4-BE49-F238E27FC236}">
                <a16:creationId xmlns:a16="http://schemas.microsoft.com/office/drawing/2014/main" id="{02AEA741-D8AD-462D-888B-782BBA0BF7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885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17" name="copy-1504">
            <a:extLst xmlns:a="http://schemas.openxmlformats.org/drawingml/2006/main">
              <a:ext uri="{FF2B5EF4-FFF2-40B4-BE49-F238E27FC236}">
                <a16:creationId xmlns:a16="http://schemas.microsoft.com/office/drawing/2014/main" id="{38DCE9F1-20FC-41A7-BDFA-1E1CDB5D88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1885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State the pattern/features, using relevant values.</a:t>
            </a:r>
          </a:p>
        </p:txBody>
      </p:sp>
      <p:sp>
        <p:nvSpPr>
          <p:cNvPr id="18" name="copy-1505">
            <a:extLst xmlns:a="http://schemas.openxmlformats.org/drawingml/2006/main">
              <a:ext uri="{FF2B5EF4-FFF2-40B4-BE49-F238E27FC236}">
                <a16:creationId xmlns:a16="http://schemas.microsoft.com/office/drawing/2014/main" id="{AC7D9742-44DF-49C1-968B-014727B582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2647950"/>
            <a:ext cx="428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1">
                <a:solidFill>
                  <a:srgbClr val="7A5C9E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7A5C9E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9" name="copy-1506">
            <a:extLst xmlns:a="http://schemas.openxmlformats.org/drawingml/2006/main">
              <a:ext uri="{FF2B5EF4-FFF2-40B4-BE49-F238E27FC236}">
                <a16:creationId xmlns:a16="http://schemas.microsoft.com/office/drawing/2014/main" id="{0A91AF0A-82F6-4775-8EEB-3CA1DE351D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647950"/>
            <a:ext cx="99822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scientific cause/reason linked to the observed consequence.</a:t>
            </a:r>
          </a:p>
        </p:txBody>
      </p:sp>
      <p:sp>
        <p:nvSpPr>
          <p:cNvPr id="20" name="prediction-answer">
            <a:extLst xmlns:a="http://schemas.openxmlformats.org/drawingml/2006/main">
              <a:ext uri="{FF2B5EF4-FFF2-40B4-BE49-F238E27FC236}">
                <a16:creationId xmlns:a16="http://schemas.microsoft.com/office/drawing/2014/main" id="{71D84353-83FF-4716-94B1-84653CA584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4429125"/>
            <a:ext cx="10572750" cy="885825"/>
          </a:xfrm>
          <a:prstGeom xmlns:a="http://schemas.openxmlformats.org/drawingml/2006/main" prst="roundRect">
            <a:avLst>
              <a:gd name="adj" fmla="val 10753"/>
            </a:avLst>
          </a:prstGeom>
          <a:solidFill xmlns:a="http://schemas.openxmlformats.org/drawingml/2006/main">
            <a:srgbClr val="E8F2ED"/>
          </a:solidFill>
          <a:ln xmlns:a="http://schemas.openxmlformats.org/drawingml/2006/main" w="0">
            <a:noFill/>
          </a:ln>
        </p:spPr>
      </p:sp>
      <p:sp>
        <p:nvSpPr>
          <p:cNvPr id="21" name="copy-1507">
            <a:extLst xmlns:a="http://schemas.openxmlformats.org/drawingml/2006/main">
              <a:ext uri="{FF2B5EF4-FFF2-40B4-BE49-F238E27FC236}">
                <a16:creationId xmlns:a16="http://schemas.microsoft.com/office/drawing/2014/main" id="{0ED87592-D491-4127-8AF4-1A77E46981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" y="4619625"/>
            <a:ext cx="101917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buNone/>
              <a:defRPr sz="21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State</a:t>
            </a:r>
          </a:p>
        </p:txBody>
      </p:sp>
      <p:sp>
        <p:nvSpPr>
          <p:cNvPr id="22" name="goto:1">
            <a:hlinkClick xmlns:r="http://schemas.openxmlformats.org/officeDocument/2006/relationships" xmlns:a="http://schemas.openxmlformats.org/drawingml/2006/main" r:id="Ra5189ff74892436b" action="ppaction://hlinksldjump"/>
            <a:extLst xmlns:a="http://schemas.openxmlformats.org/drawingml/2006/main">
              <a:ext uri="{FF2B5EF4-FFF2-40B4-BE49-F238E27FC236}">
                <a16:creationId xmlns:a16="http://schemas.microsoft.com/office/drawing/2014/main" id="{BAA62AF7-8814-43D0-90B2-D46A330811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5581650"/>
            <a:ext cx="3295650" cy="476250"/>
          </a:xfrm>
          <a:prstGeom xmlns:a="http://schemas.openxmlformats.org/drawingml/2006/main" prst="roundRect">
            <a:avLst>
              <a:gd name="adj" fmla="val 18000"/>
            </a:avLst>
          </a:prstGeom>
          <a:solidFill xmlns:a="http://schemas.openxmlformats.org/drawingml/2006/main">
            <a:srgbClr val="5E417D"/>
          </a:solidFill>
          <a:ln xmlns:a="http://schemas.openxmlformats.org/drawingml/2006/main" w="0">
            <a:noFill/>
          </a:ln>
        </p:spPr>
        <p:txBody>
          <a:bodyPr xmlns:a="http://schemas.openxmlformats.org/drawingml/2006/main" lIns="57150" tIns="38100" rIns="57150" bIns="381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Return to Starter</a:t>
            </a:r>
          </a:p>
        </p:txBody>
      </p:sp>
    </p:spTree>
    <p:extLst>
      <p:ext uri="{BB962C8B-B14F-4D97-AF65-F5344CB8AC3E}">
        <p14:creationId xmlns:p14="http://schemas.microsoft.com/office/powerpoint/2010/main" val="7184511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2026-09-06T23:08:24.7050000Z</dcterms:created>
  <dcterms:modified xsi:type="dcterms:W3CDTF">2026-09-06T23:08:24.7050000Z</dcterms:modified>
</coreProperties>
</file>