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f218327621e241e2" /><Relationship Type="http://schemas.openxmlformats.org/officeDocument/2006/relationships/extended-properties" Target="/docProps/app.xml" Id="Rc6186386a5264966" /><Relationship Type="http://schemas.openxmlformats.org/officeDocument/2006/relationships/officeDocument" Target="/ppt/presentation.xml" Id="R0f0751db4aca4aa5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746c57618dd94c78"/>
  </p:sldMasterIdLst>
  <p:notesMasterIdLst>
    <p:notesMasterId xmlns:r="http://schemas.openxmlformats.org/officeDocument/2006/relationships" r:id="R3cf2e6f97fe141e8"/>
  </p:notesMasterIdLst>
  <p:sldIdLst>
    <p:sldId xmlns:r="http://schemas.openxmlformats.org/officeDocument/2006/relationships" id="256" r:id="Re4ac0865c2ab46b8"/>
    <p:sldId xmlns:r="http://schemas.openxmlformats.org/officeDocument/2006/relationships" id="257" r:id="R4b5ab5b2654c49c2"/>
    <p:sldId xmlns:r="http://schemas.openxmlformats.org/officeDocument/2006/relationships" id="258" r:id="Rf0201883a26440e0"/>
    <p:sldId xmlns:r="http://schemas.openxmlformats.org/officeDocument/2006/relationships" id="259" r:id="Rcaf161d9487b405a"/>
    <p:sldId xmlns:r="http://schemas.openxmlformats.org/officeDocument/2006/relationships" id="260" r:id="R103482f244d14d55"/>
    <p:sldId xmlns:r="http://schemas.openxmlformats.org/officeDocument/2006/relationships" id="261" r:id="R92b13b62011940ed"/>
    <p:sldId xmlns:r="http://schemas.openxmlformats.org/officeDocument/2006/relationships" id="262" r:id="Rcfa1d174d3c8479f"/>
    <p:sldId xmlns:r="http://schemas.openxmlformats.org/officeDocument/2006/relationships" id="263" r:id="R60be463a1d21458c"/>
    <p:sldId xmlns:r="http://schemas.openxmlformats.org/officeDocument/2006/relationships" id="264" r:id="Rbf41ca9c3b834c12"/>
    <p:sldId xmlns:r="http://schemas.openxmlformats.org/officeDocument/2006/relationships" id="265" r:id="R3cd443b221c24f3b"/>
    <p:sldId xmlns:r="http://schemas.openxmlformats.org/officeDocument/2006/relationships" id="266" r:id="R5f434a345dc04da8"/>
    <p:sldId xmlns:r="http://schemas.openxmlformats.org/officeDocument/2006/relationships" id="267" r:id="Rc68705d821894ef2"/>
    <p:sldId xmlns:r="http://schemas.openxmlformats.org/officeDocument/2006/relationships" id="268" r:id="Rf3410654216f470e"/>
    <p:sldId xmlns:r="http://schemas.openxmlformats.org/officeDocument/2006/relationships" id="269" r:id="R0a4f2332c3af416d"/>
    <p:sldId xmlns:r="http://schemas.openxmlformats.org/officeDocument/2006/relationships" id="270" r:id="R47914f12a5804915"/>
    <p:sldId xmlns:r="http://schemas.openxmlformats.org/officeDocument/2006/relationships" id="271" r:id="Raf13446c0b364ff3"/>
    <p:sldId xmlns:r="http://schemas.openxmlformats.org/officeDocument/2006/relationships" id="272" r:id="R212038a4ff8a4570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84dd1652513c49b5" /><Relationship Type="http://schemas.openxmlformats.org/officeDocument/2006/relationships/slideMaster" Target="/ppt/slideMasters/slideMaster1.xml" Id="R746c57618dd94c78" /><Relationship Type="http://schemas.openxmlformats.org/officeDocument/2006/relationships/notesMaster" Target="/ppt/notesMasters/notesMaster1.xml" Id="R3cf2e6f97fe141e8" /><Relationship Type="http://schemas.openxmlformats.org/officeDocument/2006/relationships/presProps" Target="/ppt/presProps.xml" Id="Rb28d10f99a5247fe" /><Relationship Type="http://schemas.openxmlformats.org/officeDocument/2006/relationships/tableStyles" Target="/ppt/tableStyles.xml" Id="R6ebb5d16de294cb2" /><Relationship Type="http://schemas.openxmlformats.org/officeDocument/2006/relationships/slide" Target="/ppt/slides/slide1.xml" Id="Re4ac0865c2ab46b8" /><Relationship Type="http://schemas.openxmlformats.org/officeDocument/2006/relationships/slide" Target="/ppt/slides/slide2.xml" Id="R4b5ab5b2654c49c2" /><Relationship Type="http://schemas.openxmlformats.org/officeDocument/2006/relationships/slide" Target="/ppt/slides/slide3.xml" Id="Rf0201883a26440e0" /><Relationship Type="http://schemas.openxmlformats.org/officeDocument/2006/relationships/slide" Target="/ppt/slides/slide4.xml" Id="Rcaf161d9487b405a" /><Relationship Type="http://schemas.openxmlformats.org/officeDocument/2006/relationships/slide" Target="/ppt/slides/slide5.xml" Id="R103482f244d14d55" /><Relationship Type="http://schemas.openxmlformats.org/officeDocument/2006/relationships/slide" Target="/ppt/slides/slide6.xml" Id="R92b13b62011940ed" /><Relationship Type="http://schemas.openxmlformats.org/officeDocument/2006/relationships/slide" Target="/ppt/slides/slide7.xml" Id="Rcfa1d174d3c8479f" /><Relationship Type="http://schemas.openxmlformats.org/officeDocument/2006/relationships/slide" Target="/ppt/slides/slide8.xml" Id="R60be463a1d21458c" /><Relationship Type="http://schemas.openxmlformats.org/officeDocument/2006/relationships/slide" Target="/ppt/slides/slide9.xml" Id="Rbf41ca9c3b834c12" /><Relationship Type="http://schemas.openxmlformats.org/officeDocument/2006/relationships/slide" Target="/ppt/slides/slide10.xml" Id="R3cd443b221c24f3b" /><Relationship Type="http://schemas.openxmlformats.org/officeDocument/2006/relationships/slide" Target="/ppt/slides/slide11.xml" Id="R5f434a345dc04da8" /><Relationship Type="http://schemas.openxmlformats.org/officeDocument/2006/relationships/slide" Target="/ppt/slides/slide12.xml" Id="Rc68705d821894ef2" /><Relationship Type="http://schemas.openxmlformats.org/officeDocument/2006/relationships/slide" Target="/ppt/slides/slide13.xml" Id="Rf3410654216f470e" /><Relationship Type="http://schemas.openxmlformats.org/officeDocument/2006/relationships/slide" Target="/ppt/slides/slide14.xml" Id="R0a4f2332c3af416d" /><Relationship Type="http://schemas.openxmlformats.org/officeDocument/2006/relationships/slide" Target="/ppt/slides/slide15.xml" Id="R47914f12a5804915" /><Relationship Type="http://schemas.openxmlformats.org/officeDocument/2006/relationships/slide" Target="/ppt/slides/slide16.xml" Id="Raf13446c0b364ff3" /><Relationship Type="http://schemas.openxmlformats.org/officeDocument/2006/relationships/slide" Target="/ppt/slides/slide17.xml" Id="R212038a4ff8a4570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f95fc5532448429d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5baecb8cf5344281" /><Relationship Type="http://schemas.openxmlformats.org/officeDocument/2006/relationships/notesMaster" Target="/ppt/notesMasters/notesMaster1.xml" Id="R0654192f2a5e4640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40d5a998eda44148" /><Relationship Type="http://schemas.openxmlformats.org/officeDocument/2006/relationships/notesMaster" Target="/ppt/notesMasters/notesMaster1.xml" Id="Rb2c87690be234f5b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328f527dff27442d" /><Relationship Type="http://schemas.openxmlformats.org/officeDocument/2006/relationships/notesMaster" Target="/ppt/notesMasters/notesMaster1.xml" Id="Rc2c78672465644d8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c222a1e8d17546dc" /><Relationship Type="http://schemas.openxmlformats.org/officeDocument/2006/relationships/notesMaster" Target="/ppt/notesMasters/notesMaster1.xml" Id="R223918b98b484dc5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bfaa9a159935433e" /><Relationship Type="http://schemas.openxmlformats.org/officeDocument/2006/relationships/notesMaster" Target="/ppt/notesMasters/notesMaster1.xml" Id="Rfa2fa41f48724d8c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b14c7291e25f44d0" /><Relationship Type="http://schemas.openxmlformats.org/officeDocument/2006/relationships/notesMaster" Target="/ppt/notesMasters/notesMaster1.xml" Id="R9ec8cc8d20374dfd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9c88b22d74284856" /><Relationship Type="http://schemas.openxmlformats.org/officeDocument/2006/relationships/notesMaster" Target="/ppt/notesMasters/notesMaster1.xml" Id="R4247868e0e5a453d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3b4a4cc9dd904866" /><Relationship Type="http://schemas.openxmlformats.org/officeDocument/2006/relationships/notesMaster" Target="/ppt/notesMasters/notesMaster1.xml" Id="R472b1f4846a54783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70ac6224087b4b26" /><Relationship Type="http://schemas.openxmlformats.org/officeDocument/2006/relationships/notesMaster" Target="/ppt/notesMasters/notesMaster1.xml" Id="R8c7da6e84b5646ba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7d8403907dd44bde" /><Relationship Type="http://schemas.openxmlformats.org/officeDocument/2006/relationships/notesMaster" Target="/ppt/notesMasters/notesMaster1.xml" Id="R802d8434dea0470d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b328a88d61464b41" /><Relationship Type="http://schemas.openxmlformats.org/officeDocument/2006/relationships/notesMaster" Target="/ppt/notesMasters/notesMaster1.xml" Id="R0ff240f9be2f420b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5dd5b12ca3174c46" /><Relationship Type="http://schemas.openxmlformats.org/officeDocument/2006/relationships/notesMaster" Target="/ppt/notesMasters/notesMaster1.xml" Id="R67299416caff4bb1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28877ae605c940d1" /><Relationship Type="http://schemas.openxmlformats.org/officeDocument/2006/relationships/notesMaster" Target="/ppt/notesMasters/notesMaster1.xml" Id="R8d8f95d97aae4cf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cd28d94a56424a9a" /><Relationship Type="http://schemas.openxmlformats.org/officeDocument/2006/relationships/notesMaster" Target="/ppt/notesMasters/notesMaster1.xml" Id="R96cd4dd3361943a0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096292fa776b4233" /><Relationship Type="http://schemas.openxmlformats.org/officeDocument/2006/relationships/notesMaster" Target="/ppt/notesMasters/notesMaster1.xml" Id="R7dbc5f49fbee420c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f8b4a8ab6a394084" /><Relationship Type="http://schemas.openxmlformats.org/officeDocument/2006/relationships/notesMaster" Target="/ppt/notesMasters/notesMaster1.xml" Id="R60e6e65501d74718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8cfa90e024a041e0" /><Relationship Type="http://schemas.openxmlformats.org/officeDocument/2006/relationships/notesMaster" Target="/ppt/notesMasters/notesMaster1.xml" Id="R9c96037a49a14c4d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Arrival, 3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Retrieval answers: M = I ÷ A. | Osmosis: water through a partially permeable membrane without energy from respiration. Active transport: against-gradient movement using that energy. | Solution/sucrose concentration.</a:t>
            </a:r>
          </a:p>
          <a:p xmlns:a="http://schemas.openxmlformats.org/drawingml/2006/main">
            <a:r>
              <a:t>Core explanation: This reviews cells, microscopy and transport taught so far. It is not a claim that every part of GCSE Topic 1, including enzymes, has been completed.</a:t>
            </a:r>
          </a:p>
          <a:p xmlns:a="http://schemas.openxmlformats.org/drawingml/2006/main">
            <a:r>
              <a:t>Watch for: Do not turn confidence colours into public rankings. Ask for a piece of work or a corrected explanation to support a review choice.</a:t>
            </a:r>
          </a:p>
          <a:p xmlns:a="http://schemas.openxmlformats.org/drawingml/2006/main">
            <a:r>
              <a:t>Least help first: Ask for the reason connecting two ideas; do not turn the map into rapid-fire recall or a public score.</a:t>
            </a:r>
          </a:p>
          <a:p xmlns:a="http://schemas.openxmlformats.org/drawingml/2006/main">
            <a:r>
              <a:t>Support cue: Choose two ideas. Link them with “because” or “whereas”. For a cell adaptation, name the feature and what it helps the cell do.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3–6 and review worksheet; specialised cells are taught before being assessed.</a:t>
            </a:r>
          </a:p>
          <a:p xmlns:a="http://schemas.openxmlformats.org/drawingml/2006/main">
            <a:r>
              <a:t>Made by Matt LAUNCH Science draft, lesson-content.json, W7L1;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Correct causal link.</a:t>
            </a:r>
          </a:p>
          <a:p xmlns:a="http://schemas.openxmlformats.org/drawingml/2006/main">
            <a:r>
              <a:t>Magnification and resolution are separate properties.</a:t>
            </a:r>
          </a:p>
          <a:p xmlns:a="http://schemas.openxmlformats.org/drawingml/2006/main">
            <a:r>
              <a:t>Keep the raw value and investigate before deciding on inclusion.</a:t>
            </a:r>
          </a:p>
          <a:p xmlns:a="http://schemas.openxmlformats.org/drawingml/2006/main">
            <a:r>
              <a:t>The processes differ in substance, direction, membrane and energy.</a:t>
            </a:r>
          </a:p>
          <a:p xmlns:a="http://schemas.openxmlformats.org/drawingml/2006/main">
            <a:r>
              <a:t>Core explanation: This reviews cells, microscopy and transport taught so far. It is not a claim that every part of GCSE Topic 1, including enzymes, has been completed.</a:t>
            </a:r>
          </a:p>
          <a:p xmlns:a="http://schemas.openxmlformats.org/drawingml/2006/main">
            <a:r>
              <a:t>Watch for: Do not turn confidence colours into public rankings. Ask for a piece of work or a corrected explanation to support a review choice.</a:t>
            </a:r>
          </a:p>
          <a:p xmlns:a="http://schemas.openxmlformats.org/drawingml/2006/main">
            <a:r>
              <a:t>Least help first: Ask for the reason connecting two ideas; do not turn the map into rapid-fire recall or a public score.</a:t>
            </a:r>
          </a:p>
          <a:p xmlns:a="http://schemas.openxmlformats.org/drawingml/2006/main">
            <a:r>
              <a:t>Support cue: Choose two ideas. Link them with “because” or “whereas”. For a cell adaptation, name the feature and what it helps the cell do.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3–6 and review worksheet; specialised cells are taught before being assessed.</a:t>
            </a:r>
          </a:p>
          <a:p xmlns:a="http://schemas.openxmlformats.org/drawingml/2006/main">
            <a:r>
              <a:t>Made by Matt LAUNCH Science draft, lesson-content.json, W7L1;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Pupils should justify, compare and revise rather than copy a complete answer before trying.</a:t>
            </a:r>
          </a:p>
          <a:p xmlns:a="http://schemas.openxmlformats.org/drawingml/2006/main">
            <a:r>
              <a:t>Core explanation: This reviews cells, microscopy and transport taught so far. It is not a claim that every part of GCSE Topic 1, including enzymes, has been completed.</a:t>
            </a:r>
          </a:p>
          <a:p xmlns:a="http://schemas.openxmlformats.org/drawingml/2006/main">
            <a:r>
              <a:t>Watch for: Do not turn confidence colours into public rankings. Ask for a piece of work or a corrected explanation to support a review choice.</a:t>
            </a:r>
          </a:p>
          <a:p xmlns:a="http://schemas.openxmlformats.org/drawingml/2006/main">
            <a:r>
              <a:t>Least help first: Ask for the reason connecting two ideas; do not turn the map into rapid-fire recall or a public score.</a:t>
            </a:r>
          </a:p>
          <a:p xmlns:a="http://schemas.openxmlformats.org/drawingml/2006/main">
            <a:r>
              <a:t>Support cue: Choose two ideas. Link them with “because” or “whereas”. For a cell adaptation, name the feature and what it helps the cell do.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3–6 and review worksheet; specialised cells are taught before being assessed.</a:t>
            </a:r>
          </a:p>
          <a:p xmlns:a="http://schemas.openxmlformats.org/drawingml/2006/main">
            <a:r>
              <a:t>Made by Matt LAUNCH Science draft, lesson-content.json, W7L1;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Staff guide includes question-by-question answers. Do not distribute this presentation as a secure assessment paper.</a:t>
            </a:r>
          </a:p>
          <a:p xmlns:a="http://schemas.openxmlformats.org/drawingml/2006/main">
            <a:r>
              <a:t>Core explanation: This reviews cells, microscopy and transport taught so far. It is not a claim that every part of GCSE Topic 1, including enzymes, has been completed.</a:t>
            </a:r>
          </a:p>
          <a:p xmlns:a="http://schemas.openxmlformats.org/drawingml/2006/main">
            <a:r>
              <a:t>Watch for: Do not turn confidence colours into public rankings. Ask for a piece of work or a corrected explanation to support a review choice.</a:t>
            </a:r>
          </a:p>
          <a:p xmlns:a="http://schemas.openxmlformats.org/drawingml/2006/main">
            <a:r>
              <a:t>Least help first: Ask for the reason connecting two ideas; do not turn the map into rapid-fire recall or a public score.</a:t>
            </a:r>
          </a:p>
          <a:p xmlns:a="http://schemas.openxmlformats.org/drawingml/2006/main">
            <a:r>
              <a:t>Support cue: Choose two ideas. Link them with “because” or “whereas”. For a cell adaptation, name the feature and what it helps the cell do.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3–6 and review worksheet; specialised cells are taught before being assessed.</a:t>
            </a:r>
          </a:p>
          <a:p xmlns:a="http://schemas.openxmlformats.org/drawingml/2006/main">
            <a:r>
              <a:t>Made by Matt LAUNCH Science draft, lesson-content.json, W7L1;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File buttons use relative links for downloaded/synced folders. OneDrive preview may not resolve relative links. Use the embedded pages or open the named file in the week folder.</a:t>
            </a:r>
          </a:p>
          <a:p xmlns:a="http://schemas.openxmlformats.org/drawingml/2006/main">
            <a:r>
              <a:t>Core explanation: This reviews cells, microscopy and transport taught so far. It is not a claim that every part of GCSE Topic 1, including enzymes, has been completed.</a:t>
            </a:r>
          </a:p>
          <a:p xmlns:a="http://schemas.openxmlformats.org/drawingml/2006/main">
            <a:r>
              <a:t>Watch for: Do not turn confidence colours into public rankings. Ask for a piece of work or a corrected explanation to support a review choice.</a:t>
            </a:r>
          </a:p>
          <a:p xmlns:a="http://schemas.openxmlformats.org/drawingml/2006/main">
            <a:r>
              <a:t>Least help first: Ask for the reason connecting two ideas; do not turn the map into rapid-fire recall or a public score.</a:t>
            </a:r>
          </a:p>
          <a:p xmlns:a="http://schemas.openxmlformats.org/drawingml/2006/main">
            <a:r>
              <a:t>Support cue: Choose two ideas. Link them with “because” or “whereas”. For a cell adaptation, name the feature and what it helps the cell do.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3–6 and review worksheet; specialised cells are taught before being assessed.</a:t>
            </a:r>
          </a:p>
          <a:p xmlns:a="http://schemas.openxmlformats.org/drawingml/2006/main">
            <a:r>
              <a:t>Made by Matt LAUNCH Science draft, lesson-content.json, W7L1;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Embedded worksheet reference; print the separate PDF at A4 for writable space.</a:t>
            </a:r>
          </a:p>
          <a:p xmlns:a="http://schemas.openxmlformats.org/drawingml/2006/main">
            <a:r>
              <a:t>Core explanation: This reviews cells, microscopy and transport taught so far. It is not a claim that every part of GCSE Topic 1, including enzymes, has been completed.</a:t>
            </a:r>
          </a:p>
          <a:p xmlns:a="http://schemas.openxmlformats.org/drawingml/2006/main">
            <a:r>
              <a:t>Watch for: Do not turn confidence colours into public rankings. Ask for a piece of work or a corrected explanation to support a review choice.</a:t>
            </a:r>
          </a:p>
          <a:p xmlns:a="http://schemas.openxmlformats.org/drawingml/2006/main">
            <a:r>
              <a:t>Least help first: Ask for the reason connecting two ideas; do not turn the map into rapid-fire recall or a public score.</a:t>
            </a:r>
          </a:p>
          <a:p xmlns:a="http://schemas.openxmlformats.org/drawingml/2006/main">
            <a:r>
              <a:t>Support cue: Choose two ideas. Link them with “because” or “whereas”. For a cell adaptation, name the feature and what it helps the cell do.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3–6 and review worksheet; specialised cells are taught before being assessed.</a:t>
            </a:r>
          </a:p>
          <a:p xmlns:a="http://schemas.openxmlformats.org/drawingml/2006/main">
            <a:r>
              <a:t>Made by Matt LAUNCH Science draft, lesson-content.json, W7L1;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Embedded worksheet reference; print the separate PDF at A4 for writable space.</a:t>
            </a:r>
          </a:p>
          <a:p xmlns:a="http://schemas.openxmlformats.org/drawingml/2006/main">
            <a:r>
              <a:t>Core explanation: This reviews cells, microscopy and transport taught so far. It is not a claim that every part of GCSE Topic 1, including enzymes, has been completed.</a:t>
            </a:r>
          </a:p>
          <a:p xmlns:a="http://schemas.openxmlformats.org/drawingml/2006/main">
            <a:r>
              <a:t>Watch for: Do not turn confidence colours into public rankings. Ask for a piece of work or a corrected explanation to support a review choice.</a:t>
            </a:r>
          </a:p>
          <a:p xmlns:a="http://schemas.openxmlformats.org/drawingml/2006/main">
            <a:r>
              <a:t>Least help first: Ask for the reason connecting two ideas; do not turn the map into rapid-fire recall or a public score.</a:t>
            </a:r>
          </a:p>
          <a:p xmlns:a="http://schemas.openxmlformats.org/drawingml/2006/main">
            <a:r>
              <a:t>Support cue: Choose two ideas. Link them with “because” or “whereas”. For a cell adaptation, name the feature and what it helps the cell do.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3–6 and review worksheet; specialised cells are taught before being assessed.</a:t>
            </a:r>
          </a:p>
          <a:p xmlns:a="http://schemas.openxmlformats.org/drawingml/2006/main">
            <a:r>
              <a:t>Made by Matt LAUNCH Science draft, lesson-content.json, W7L1;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Use at most 90 seconds within I Do. Pause on the first relevant example; ask for a reason. This is an optional concept clip, not evidence of practical completion.</a:t>
            </a:r>
          </a:p>
          <a:p xmlns:a="http://schemas.openxmlformats.org/drawingml/2006/main">
            <a:r>
              <a:t>Core explanation: This reviews cells, microscopy and transport taught so far. It is not a claim that every part of GCSE Topic 1, including enzymes, has been completed.</a:t>
            </a:r>
          </a:p>
          <a:p xmlns:a="http://schemas.openxmlformats.org/drawingml/2006/main">
            <a:r>
              <a:t>Watch for: Do not turn confidence colours into public rankings. Ask for a piece of work or a corrected explanation to support a review choice.</a:t>
            </a:r>
          </a:p>
          <a:p xmlns:a="http://schemas.openxmlformats.org/drawingml/2006/main">
            <a:r>
              <a:t>Least help first: Ask for the reason connecting two ideas; do not turn the map into rapid-fire recall or a public score.</a:t>
            </a:r>
          </a:p>
          <a:p xmlns:a="http://schemas.openxmlformats.org/drawingml/2006/main">
            <a:r>
              <a:t>Support cue: Choose two ideas. Link them with “because” or “whereas”. For a cell adaptation, name the feature and what it helps the cell do.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3–6 and review worksheet; specialised cells are taught before being assessed.</a:t>
            </a:r>
          </a:p>
          <a:p xmlns:a="http://schemas.openxmlformats.org/drawingml/2006/main">
            <a:r>
              <a:t>Made by Matt LAUNCH Science draft, lesson-content.json, W7L1;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Source image: https://madebymatt.uk/Lessons/Science_Teesside/Launch/SCI_L_W7_L1_RoundUp.html; existing vector illustration embedded for offline use.</a:t>
            </a:r>
          </a:p>
          <a:p xmlns:a="http://schemas.openxmlformats.org/drawingml/2006/main">
            <a:r>
              <a:t>Core explanation: This reviews cells, microscopy and transport taught so far. It is not a claim that every part of GCSE Topic 1, including enzymes, has been completed.</a:t>
            </a:r>
          </a:p>
          <a:p xmlns:a="http://schemas.openxmlformats.org/drawingml/2006/main">
            <a:r>
              <a:t>Watch for: Do not turn confidence colours into public rankings. Ask for a piece of work or a corrected explanation to support a review choice.</a:t>
            </a:r>
          </a:p>
          <a:p xmlns:a="http://schemas.openxmlformats.org/drawingml/2006/main">
            <a:r>
              <a:t>Least help first: Ask for the reason connecting two ideas; do not turn the map into rapid-fire recall or a public score.</a:t>
            </a:r>
          </a:p>
          <a:p xmlns:a="http://schemas.openxmlformats.org/drawingml/2006/main">
            <a:r>
              <a:t>Support cue: Choose two ideas. Link them with “because” or “whereas”. For a cell adaptation, name the feature and what it helps the cell do.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3–6 and review worksheet; specialised cells are taught before being assessed.</a:t>
            </a:r>
          </a:p>
          <a:p xmlns:a="http://schemas.openxmlformats.org/drawingml/2006/main">
            <a:r>
              <a:t>Made by Matt LAUNCH Science draft, lesson-content.json, W7L1;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Diagram labels retained from the original editable LAUNCH Science pack, slide17. Recreated as editable shapes to improve label spacing and connector clarity.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Starter, 4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Correct: All three are valid links. Ask for the reason, then return to the original prediction.</a:t>
            </a:r>
          </a:p>
          <a:p xmlns:a="http://schemas.openxmlformats.org/drawingml/2006/main">
            <a:r>
              <a:t>Core explanation: This reviews cells, microscopy and transport taught so far. It is not a claim that every part of GCSE Topic 1, including enzymes, has been completed.</a:t>
            </a:r>
          </a:p>
          <a:p xmlns:a="http://schemas.openxmlformats.org/drawingml/2006/main">
            <a:r>
              <a:t>Watch for: Do not turn confidence colours into public rankings. Ask for a piece of work or a corrected explanation to support a review choice.</a:t>
            </a:r>
          </a:p>
          <a:p xmlns:a="http://schemas.openxmlformats.org/drawingml/2006/main">
            <a:r>
              <a:t>Least help first: Ask for the reason connecting two ideas; do not turn the map into rapid-fire recall or a public score.</a:t>
            </a:r>
          </a:p>
          <a:p xmlns:a="http://schemas.openxmlformats.org/drawingml/2006/main">
            <a:r>
              <a:t>Support cue: Choose two ideas. Link them with “because” or “whereas”. For a cell adaptation, name the feature and what it helps the cell do.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3–6 and review worksheet; specialised cells are taught before being assessed.</a:t>
            </a:r>
          </a:p>
          <a:p xmlns:a="http://schemas.openxmlformats.org/drawingml/2006/main">
            <a:r>
              <a:t>Made by Matt LAUNCH Science draft, lesson-content.json, W7L1;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 Do, 5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The map suggests a next item from missed categories during the current session only.</a:t>
            </a:r>
          </a:p>
          <a:p xmlns:a="http://schemas.openxmlformats.org/drawingml/2006/main">
            <a:r>
              <a:t>Model limit: Session patterns are not a diagnosis, grade or persistent profile and disappear on reset or reload.</a:t>
            </a:r>
          </a:p>
          <a:p xmlns:a="http://schemas.openxmlformats.org/drawingml/2006/main">
            <a:r>
              <a:t>Video replaces up to 90 seconds of explanation; use the still diagram if unavailable.</a:t>
            </a:r>
          </a:p>
          <a:p xmlns:a="http://schemas.openxmlformats.org/drawingml/2006/main">
            <a:r>
              <a:t>Core explanation: This reviews cells, microscopy and transport taught so far. It is not a claim that every part of GCSE Topic 1, including enzymes, has been completed.</a:t>
            </a:r>
          </a:p>
          <a:p xmlns:a="http://schemas.openxmlformats.org/drawingml/2006/main">
            <a:r>
              <a:t>Watch for: Do not turn confidence colours into public rankings. Ask for a piece of work or a corrected explanation to support a review choice.</a:t>
            </a:r>
          </a:p>
          <a:p xmlns:a="http://schemas.openxmlformats.org/drawingml/2006/main">
            <a:r>
              <a:t>Least help first: Ask for the reason connecting two ideas; do not turn the map into rapid-fire recall or a public score.</a:t>
            </a:r>
          </a:p>
          <a:p xmlns:a="http://schemas.openxmlformats.org/drawingml/2006/main">
            <a:r>
              <a:t>Support cue: Choose two ideas. Link them with “because” or “whereas”. For a cell adaptation, name the feature and what it helps the cell do.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3–6 and review worksheet; specialised cells are taught before being assessed.</a:t>
            </a:r>
          </a:p>
          <a:p xmlns:a="http://schemas.openxmlformats.org/drawingml/2006/main">
            <a:r>
              <a:t>Made by Matt LAUNCH Science draft, lesson-content.json, W7L1;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We Do, 5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A: A thinner alveolar wall shortens diffusion distance — Correct causal link.</a:t>
            </a:r>
          </a:p>
          <a:p xmlns:a="http://schemas.openxmlformats.org/drawingml/2006/main">
            <a:r>
              <a:t>B: Higher magnification always increases resolution — Magnification and resolution are separate properties.</a:t>
            </a:r>
          </a:p>
          <a:p xmlns:a="http://schemas.openxmlformats.org/drawingml/2006/main">
            <a:r>
              <a:t>C: An anomaly must be deleted — Keep the raw value and investigate before deciding on inclusion.</a:t>
            </a:r>
          </a:p>
          <a:p xmlns:a="http://schemas.openxmlformats.org/drawingml/2006/main">
            <a:r>
              <a:t>D: Active transport is fast osmosis — The processes differ in substance, direction, membrane and energy.</a:t>
            </a:r>
          </a:p>
          <a:p xmlns:a="http://schemas.openxmlformats.org/drawingml/2006/main">
            <a:r>
              <a:t>Core explanation: This reviews cells, microscopy and transport taught so far. It is not a claim that every part of GCSE Topic 1, including enzymes, has been completed.</a:t>
            </a:r>
          </a:p>
          <a:p xmlns:a="http://schemas.openxmlformats.org/drawingml/2006/main">
            <a:r>
              <a:t>Watch for: Do not turn confidence colours into public rankings. Ask for a piece of work or a corrected explanation to support a review choice.</a:t>
            </a:r>
          </a:p>
          <a:p xmlns:a="http://schemas.openxmlformats.org/drawingml/2006/main">
            <a:r>
              <a:t>Least help first: Ask for the reason connecting two ideas; do not turn the map into rapid-fire recall or a public score.</a:t>
            </a:r>
          </a:p>
          <a:p xmlns:a="http://schemas.openxmlformats.org/drawingml/2006/main">
            <a:r>
              <a:t>Support cue: Choose two ideas. Link them with “because” or “whereas”. For a cell adaptation, name the feature and what it helps the cell do.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3–6 and review worksheet; specialised cells are taught before being assessed.</a:t>
            </a:r>
          </a:p>
          <a:p xmlns:a="http://schemas.openxmlformats.org/drawingml/2006/main">
            <a:r>
              <a:t>Made by Matt LAUNCH Science draft, lesson-content.json, W7L1;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 Do 2, 4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Session patterns are not a diagnosis, grade or persistent profile and disappear on reset or reload.</a:t>
            </a:r>
          </a:p>
          <a:p xmlns:a="http://schemas.openxmlformats.org/drawingml/2006/main">
            <a:r>
              <a:t>Core explanation: This reviews cells, microscopy and transport taught so far. It is not a claim that every part of GCSE Topic 1, including enzymes, has been completed.</a:t>
            </a:r>
          </a:p>
          <a:p xmlns:a="http://schemas.openxmlformats.org/drawingml/2006/main">
            <a:r>
              <a:t>Watch for: Do not turn confidence colours into public rankings. Ask for a piece of work or a corrected explanation to support a review choice.</a:t>
            </a:r>
          </a:p>
          <a:p xmlns:a="http://schemas.openxmlformats.org/drawingml/2006/main">
            <a:r>
              <a:t>Least help first: Ask for the reason connecting two ideas; do not turn the map into rapid-fire recall or a public score.</a:t>
            </a:r>
          </a:p>
          <a:p xmlns:a="http://schemas.openxmlformats.org/drawingml/2006/main">
            <a:r>
              <a:t>Support cue: Choose two ideas. Link them with “because” or “whereas”. For a cell adaptation, name the feature and what it helps the cell do.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3–6 and review worksheet; specialised cells are taught before being assessed.</a:t>
            </a:r>
          </a:p>
          <a:p xmlns:a="http://schemas.openxmlformats.org/drawingml/2006/main">
            <a:r>
              <a:t>Made by Matt LAUNCH Science draft, lesson-content.json, W7L1;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We Do 2 · Task, 6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Matching units makes a magnification ratio valid.</a:t>
            </a:r>
          </a:p>
          <a:p xmlns:a="http://schemas.openxmlformats.org/drawingml/2006/main">
            <a:r>
              <a:t>Mass change can provide evidence of net water movement by osmosis.</a:t>
            </a:r>
          </a:p>
          <a:p xmlns:a="http://schemas.openxmlformats.org/drawingml/2006/main">
            <a:r>
              <a:t>Respiration releases energy for active transport.</a:t>
            </a:r>
          </a:p>
          <a:p xmlns:a="http://schemas.openxmlformats.org/drawingml/2006/main">
            <a:r>
              <a:t>Accept other accurate, explained links.</a:t>
            </a:r>
          </a:p>
          <a:p xmlns:a="http://schemas.openxmlformats.org/drawingml/2006/main">
            <a:r>
              <a:t>Run the printed activity or this board; one route is enough.</a:t>
            </a:r>
          </a:p>
          <a:p xmlns:a="http://schemas.openxmlformats.org/drawingml/2006/main">
            <a:r>
              <a:t>Core explanation: This reviews cells, microscopy and transport taught so far. It is not a claim that every part of GCSE Topic 1, including enzymes, has been completed.</a:t>
            </a:r>
          </a:p>
          <a:p xmlns:a="http://schemas.openxmlformats.org/drawingml/2006/main">
            <a:r>
              <a:t>Watch for: Do not turn confidence colours into public rankings. Ask for a piece of work or a corrected explanation to support a review choice.</a:t>
            </a:r>
          </a:p>
          <a:p xmlns:a="http://schemas.openxmlformats.org/drawingml/2006/main">
            <a:r>
              <a:t>Least help first: Ask for the reason connecting two ideas; do not turn the map into rapid-fire recall or a public score.</a:t>
            </a:r>
          </a:p>
          <a:p xmlns:a="http://schemas.openxmlformats.org/drawingml/2006/main">
            <a:r>
              <a:t>Support cue: Choose two ideas. Link them with “because” or “whereas”. For a cell adaptation, name the feature and what it helps the cell do.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3–6 and review worksheet; specialised cells are taught before being assessed.</a:t>
            </a:r>
          </a:p>
          <a:p xmlns:a="http://schemas.openxmlformats.org/drawingml/2006/main">
            <a:r>
              <a:t>Made by Matt LAUNCH Science draft, lesson-content.json, W7L1;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Independent Task, 10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Model answer: Magnification calculations require image and actual size in matching units, often millimetres and micrometres. Diffusion is net movement down a concentration gradient, while osmosis is net water movement through a partially permeable membrane. Potato mass percentage change provides evidence about osmosis when control variables are kept constant. Active transport can move substances against a gradient using energy from respiration. An anomalous result should remain visible and be investigated before deciding whether to include it in a mean.</a:t>
            </a:r>
          </a:p>
          <a:p xmlns:a="http://schemas.openxmlformats.org/drawingml/2006/main">
            <a:r>
              <a:t>Select only questions that fit the ten-minute slot. W7L3: Q2, Q3 and Q5 total 11 marks. The full paper needs a separate 25-minute slot.</a:t>
            </a:r>
          </a:p>
          <a:p xmlns:a="http://schemas.openxmlformats.org/drawingml/2006/main">
            <a:r>
              <a:t>Core explanation: This reviews cells, microscopy and transport taught so far. It is not a claim that every part of GCSE Topic 1, including enzymes, has been completed.</a:t>
            </a:r>
          </a:p>
          <a:p xmlns:a="http://schemas.openxmlformats.org/drawingml/2006/main">
            <a:r>
              <a:t>Watch for: Do not turn confidence colours into public rankings. Ask for a piece of work or a corrected explanation to support a review choice.</a:t>
            </a:r>
          </a:p>
          <a:p xmlns:a="http://schemas.openxmlformats.org/drawingml/2006/main">
            <a:r>
              <a:t>Least help first: Ask for the reason connecting two ideas; do not turn the map into rapid-fire recall or a public score.</a:t>
            </a:r>
          </a:p>
          <a:p xmlns:a="http://schemas.openxmlformats.org/drawingml/2006/main">
            <a:r>
              <a:t>Support cue: Choose two ideas. Link them with “because” or “whereas”. For a cell adaptation, name the feature and what it helps the cell do.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3–6 and review worksheet; specialised cells are taught before being assessed.</a:t>
            </a:r>
          </a:p>
          <a:p xmlns:a="http://schemas.openxmlformats.org/drawingml/2006/main">
            <a:r>
              <a:t>Made by Matt LAUNCH Science draft, lesson-content.json, W7L1;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Exit, 3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Exit answer: Accept an evidence-backed learning choice. The adult records the next action, not a public grade.</a:t>
            </a:r>
          </a:p>
          <a:p xmlns:a="http://schemas.openxmlformats.org/drawingml/2006/main">
            <a:r>
              <a:t>Receive the request, record the agreed next action and check it next lesson. Keep responses private when requested.</a:t>
            </a:r>
          </a:p>
          <a:p xmlns:a="http://schemas.openxmlformats.org/drawingml/2006/main">
            <a:r>
              <a:t>Core explanation: This reviews cells, microscopy and transport taught so far. It is not a claim that every part of GCSE Topic 1, including enzymes, has been completed.</a:t>
            </a:r>
          </a:p>
          <a:p xmlns:a="http://schemas.openxmlformats.org/drawingml/2006/main">
            <a:r>
              <a:t>Watch for: Do not turn confidence colours into public rankings. Ask for a piece of work or a corrected explanation to support a review choice.</a:t>
            </a:r>
          </a:p>
          <a:p xmlns:a="http://schemas.openxmlformats.org/drawingml/2006/main">
            <a:r>
              <a:t>Least help first: Ask for the reason connecting two ideas; do not turn the map into rapid-fire recall or a public score.</a:t>
            </a:r>
          </a:p>
          <a:p xmlns:a="http://schemas.openxmlformats.org/drawingml/2006/main">
            <a:r>
              <a:t>Support cue: Choose two ideas. Link them with “because” or “whereas”. For a cell adaptation, name the feature and what it helps the cell do.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3–6 and review worksheet; specialised cells are taught before being assessed.</a:t>
            </a:r>
          </a:p>
          <a:p xmlns:a="http://schemas.openxmlformats.org/drawingml/2006/main">
            <a:r>
              <a:t>Made by Matt LAUNCH Science draft, lesson-content.json, W7L1;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Read only after an attempt; retain the pupil’s first view.</a:t>
            </a:r>
          </a:p>
          <a:p xmlns:a="http://schemas.openxmlformats.org/drawingml/2006/main">
            <a:r>
              <a:t>Core explanation: This reviews cells, microscopy and transport taught so far. It is not a claim that every part of GCSE Topic 1, including enzymes, has been completed.</a:t>
            </a:r>
          </a:p>
          <a:p xmlns:a="http://schemas.openxmlformats.org/drawingml/2006/main">
            <a:r>
              <a:t>Watch for: Do not turn confidence colours into public rankings. Ask for a piece of work or a corrected explanation to support a review choice.</a:t>
            </a:r>
          </a:p>
          <a:p xmlns:a="http://schemas.openxmlformats.org/drawingml/2006/main">
            <a:r>
              <a:t>Least help first: Ask for the reason connecting two ideas; do not turn the map into rapid-fire recall or a public score.</a:t>
            </a:r>
          </a:p>
          <a:p xmlns:a="http://schemas.openxmlformats.org/drawingml/2006/main">
            <a:r>
              <a:t>Support cue: Choose two ideas. Link them with “because” or “whereas”. For a cell adaptation, name the feature and what it helps the cell do.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3–6 and review worksheet; specialised cells are taught before being assessed.</a:t>
            </a:r>
          </a:p>
          <a:p xmlns:a="http://schemas.openxmlformats.org/drawingml/2006/main">
            <a:r>
              <a:t>Made by Matt LAUNCH Science draft, lesson-content.json, W7L1;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f3d6dc0a1d04569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06f658dd2d3e451c" /><Relationship Type="http://schemas.openxmlformats.org/officeDocument/2006/relationships/slideLayout" Target="/ppt/slideLayouts/slideLayout1.xml" Id="Rc91045774b424292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c91045774b424292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d977a4f96e54bc0" /><Relationship Type="http://schemas.openxmlformats.org/officeDocument/2006/relationships/hyperlink" Target="/ppt/slides/slide1.xml" Id="R5fbe0bbe931042a5" /><Relationship Type="http://schemas.openxmlformats.org/officeDocument/2006/relationships/hyperlink" Target="/ppt/slides/slide2.xml" Id="R3ce2e81318cf4d4d" /><Relationship Type="http://schemas.openxmlformats.org/officeDocument/2006/relationships/hyperlink" Target="/ppt/slides/slide3.xml" Id="R123aa29613804eb2" /><Relationship Type="http://schemas.openxmlformats.org/officeDocument/2006/relationships/hyperlink" Target="/ppt/slides/slide4.xml" Id="R055f1c011d9e4f04" /><Relationship Type="http://schemas.openxmlformats.org/officeDocument/2006/relationships/hyperlink" Target="/ppt/slides/slide5.xml" Id="Redddbaab2ec14acb" /><Relationship Type="http://schemas.openxmlformats.org/officeDocument/2006/relationships/hyperlink" Target="/ppt/slides/slide6.xml" Id="R608004143dfb4fa0" /><Relationship Type="http://schemas.openxmlformats.org/officeDocument/2006/relationships/hyperlink" Target="/ppt/slides/slide7.xml" Id="R7620264e81844701" /><Relationship Type="http://schemas.openxmlformats.org/officeDocument/2006/relationships/hyperlink" Target="/ppt/slides/slide8.xml" Id="Reae1080d744f4d57" /><Relationship Type="http://schemas.openxmlformats.org/officeDocument/2006/relationships/hyperlink" Target="/ppt/slides/slide13.xml" Id="R29fe791f2b4e4e89" /><Relationship Type="http://schemas.openxmlformats.org/officeDocument/2006/relationships/image" Target="/ppt/media/image.png" Id="R8257e7d229194fc5" /><Relationship Type="http://schemas.openxmlformats.org/officeDocument/2006/relationships/hyperlink" Target="/ppt/slides/slide9.xml" Id="R4b0bbb5c41ad450f" /><Relationship Type="http://schemas.openxmlformats.org/officeDocument/2006/relationships/notesSlide" Target="/ppt/notesSlides/notesSlide1.xml" Id="Rc79e5869577a49dc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af329a2d510459d" /><Relationship Type="http://schemas.openxmlformats.org/officeDocument/2006/relationships/hyperlink" Target="/ppt/slides/slide1.xml" Id="Rdb1961d2783e4217" /><Relationship Type="http://schemas.openxmlformats.org/officeDocument/2006/relationships/hyperlink" Target="/ppt/slides/slide2.xml" Id="R49301eae967b459f" /><Relationship Type="http://schemas.openxmlformats.org/officeDocument/2006/relationships/hyperlink" Target="/ppt/slides/slide3.xml" Id="R73918e1a71344c38" /><Relationship Type="http://schemas.openxmlformats.org/officeDocument/2006/relationships/hyperlink" Target="/ppt/slides/slide4.xml" Id="Re084f0d9e5c345c9" /><Relationship Type="http://schemas.openxmlformats.org/officeDocument/2006/relationships/hyperlink" Target="/ppt/slides/slide5.xml" Id="Re1677fcd2fc54962" /><Relationship Type="http://schemas.openxmlformats.org/officeDocument/2006/relationships/hyperlink" Target="/ppt/slides/slide6.xml" Id="Rb619cdec1a6b4330" /><Relationship Type="http://schemas.openxmlformats.org/officeDocument/2006/relationships/hyperlink" Target="/ppt/slides/slide7.xml" Id="Rdb13ce97894b45e5" /><Relationship Type="http://schemas.openxmlformats.org/officeDocument/2006/relationships/hyperlink" Target="/ppt/slides/slide8.xml" Id="Rb4ffa09397fb488a" /><Relationship Type="http://schemas.openxmlformats.org/officeDocument/2006/relationships/hyperlink" Target="/ppt/slides/slide13.xml" Id="R623271c13346438e" /><Relationship Type="http://schemas.openxmlformats.org/officeDocument/2006/relationships/hyperlink" Target="/ppt/slides/slide4.xml" Id="Rc09ad49b6bd94c01" /><Relationship Type="http://schemas.openxmlformats.org/officeDocument/2006/relationships/notesSlide" Target="/ppt/notesSlides/notesSlide10.xml" Id="R80d892f48b874b03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ab6f6b697444172" /><Relationship Type="http://schemas.openxmlformats.org/officeDocument/2006/relationships/hyperlink" Target="/ppt/slides/slide1.xml" Id="R6280d4d98f9f49ff" /><Relationship Type="http://schemas.openxmlformats.org/officeDocument/2006/relationships/hyperlink" Target="/ppt/slides/slide2.xml" Id="R640c0c2fa8ce4793" /><Relationship Type="http://schemas.openxmlformats.org/officeDocument/2006/relationships/hyperlink" Target="/ppt/slides/slide3.xml" Id="R10b5f40a60284f39" /><Relationship Type="http://schemas.openxmlformats.org/officeDocument/2006/relationships/hyperlink" Target="/ppt/slides/slide4.xml" Id="R290f3344785f49ef" /><Relationship Type="http://schemas.openxmlformats.org/officeDocument/2006/relationships/hyperlink" Target="/ppt/slides/slide5.xml" Id="R494b07b4f7cf4c23" /><Relationship Type="http://schemas.openxmlformats.org/officeDocument/2006/relationships/hyperlink" Target="/ppt/slides/slide6.xml" Id="Rb0e411d4e509455e" /><Relationship Type="http://schemas.openxmlformats.org/officeDocument/2006/relationships/hyperlink" Target="/ppt/slides/slide7.xml" Id="Re2f860df2c5443af" /><Relationship Type="http://schemas.openxmlformats.org/officeDocument/2006/relationships/hyperlink" Target="/ppt/slides/slide8.xml" Id="Rb865ab381c0b4531" /><Relationship Type="http://schemas.openxmlformats.org/officeDocument/2006/relationships/hyperlink" Target="/ppt/slides/slide13.xml" Id="R0f7974e113be496b" /><Relationship Type="http://schemas.openxmlformats.org/officeDocument/2006/relationships/hyperlink" Target="/ppt/slides/slide6.xml" Id="Re4f3e0660dd94281" /><Relationship Type="http://schemas.openxmlformats.org/officeDocument/2006/relationships/notesSlide" Target="/ppt/notesSlides/notesSlide11.xml" Id="R644f253eb2f94429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bd0213962b54f81" /><Relationship Type="http://schemas.openxmlformats.org/officeDocument/2006/relationships/hyperlink" Target="/ppt/slides/slide1.xml" Id="Rc18ccc18449c4612" /><Relationship Type="http://schemas.openxmlformats.org/officeDocument/2006/relationships/hyperlink" Target="/ppt/slides/slide2.xml" Id="R411b308fe68a4e18" /><Relationship Type="http://schemas.openxmlformats.org/officeDocument/2006/relationships/hyperlink" Target="/ppt/slides/slide3.xml" Id="R73dd9e56f2e74bc5" /><Relationship Type="http://schemas.openxmlformats.org/officeDocument/2006/relationships/hyperlink" Target="/ppt/slides/slide4.xml" Id="Rb8139b5f3217445e" /><Relationship Type="http://schemas.openxmlformats.org/officeDocument/2006/relationships/hyperlink" Target="/ppt/slides/slide5.xml" Id="R45f7784ec3a0403e" /><Relationship Type="http://schemas.openxmlformats.org/officeDocument/2006/relationships/hyperlink" Target="/ppt/slides/slide6.xml" Id="Ra19659b0be274d01" /><Relationship Type="http://schemas.openxmlformats.org/officeDocument/2006/relationships/hyperlink" Target="/ppt/slides/slide7.xml" Id="Read32afce1cb4cb6" /><Relationship Type="http://schemas.openxmlformats.org/officeDocument/2006/relationships/hyperlink" Target="/ppt/slides/slide8.xml" Id="Ra813d2d99e72446d" /><Relationship Type="http://schemas.openxmlformats.org/officeDocument/2006/relationships/hyperlink" Target="/ppt/slides/slide13.xml" Id="R9dea7f01aa194cfd" /><Relationship Type="http://schemas.openxmlformats.org/officeDocument/2006/relationships/hyperlink" Target="/ppt/slides/slide7.xml" Id="R1c4308046d19407c" /><Relationship Type="http://schemas.openxmlformats.org/officeDocument/2006/relationships/notesSlide" Target="/ppt/notesSlides/notesSlide12.xml" Id="Ra0d3f89271b84b94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6e54127fa6542b2" /><Relationship Type="http://schemas.openxmlformats.org/officeDocument/2006/relationships/hyperlink" Target="/ppt/slides/slide1.xml" Id="R2865bcf4f78f47f6" /><Relationship Type="http://schemas.openxmlformats.org/officeDocument/2006/relationships/hyperlink" Target="/ppt/slides/slide2.xml" Id="Rec5b30697e0b4e26" /><Relationship Type="http://schemas.openxmlformats.org/officeDocument/2006/relationships/hyperlink" Target="/ppt/slides/slide3.xml" Id="R668007b6ecd6452c" /><Relationship Type="http://schemas.openxmlformats.org/officeDocument/2006/relationships/hyperlink" Target="/ppt/slides/slide4.xml" Id="R86400eb2d9474111" /><Relationship Type="http://schemas.openxmlformats.org/officeDocument/2006/relationships/hyperlink" Target="/ppt/slides/slide5.xml" Id="R5fbcc8625a824f9f" /><Relationship Type="http://schemas.openxmlformats.org/officeDocument/2006/relationships/hyperlink" Target="/ppt/slides/slide6.xml" Id="R3e1fe672a0e84529" /><Relationship Type="http://schemas.openxmlformats.org/officeDocument/2006/relationships/hyperlink" Target="/ppt/slides/slide7.xml" Id="R5c5f8daa5c52416b" /><Relationship Type="http://schemas.openxmlformats.org/officeDocument/2006/relationships/hyperlink" Target="/ppt/slides/slide8.xml" Id="R839dcea27cb84265" /><Relationship Type="http://schemas.openxmlformats.org/officeDocument/2006/relationships/hyperlink" Target="/ppt/slides/slide13.xml" Id="R7148ce9354024de5" /><Relationship Type="http://schemas.openxmlformats.org/officeDocument/2006/relationships/hyperlink" Target="/ppt/slides/slide14.xml" Id="R284a568f9a7d4b38" /><Relationship Type="http://schemas.openxmlformats.org/officeDocument/2006/relationships/hyperlink" Target="/ppt/slides/slide15.xml" Id="R9569b957b24e476d" /><Relationship Type="http://schemas.openxmlformats.org/officeDocument/2006/relationships/hyperlink" Target="W7L1_standard.pdf" TargetMode="External" Id="Reeb304bf04484b94" /><Relationship Type="http://schemas.openxmlformats.org/officeDocument/2006/relationships/hyperlink" Target="W7L1_supported.pdf" TargetMode="External" Id="R0e072156c1aa41e7" /><Relationship Type="http://schemas.openxmlformats.org/officeDocument/2006/relationships/hyperlink" Target="W7L1_depth.pdf" TargetMode="External" Id="Re41bb2da4c2d48fa" /><Relationship Type="http://schemas.openxmlformats.org/officeDocument/2006/relationships/hyperlink" Target="W7L1_Worksheet.docx" TargetMode="External" Id="Re9efea6820844ae0" /><Relationship Type="http://schemas.openxmlformats.org/officeDocument/2006/relationships/hyperlink" Target="https://madebymatt.uk/Lessons/Science_Teesside/Launch/SCI_L_W7_L1_RoundUp.html" TargetMode="External" Id="R6f68aa5e52e6454b" /><Relationship Type="http://schemas.openxmlformats.org/officeDocument/2006/relationships/hyperlink" Target="/ppt/slides/slide16.xml" Id="R617384494d844980" /><Relationship Type="http://schemas.openxmlformats.org/officeDocument/2006/relationships/notesSlide" Target="/ppt/notesSlides/notesSlide13.xml" Id="R4139648be5da46e1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f4032779eb94ed9" /><Relationship Type="http://schemas.openxmlformats.org/officeDocument/2006/relationships/hyperlink" Target="/ppt/slides/slide1.xml" Id="Rc84f2e2841684a10" /><Relationship Type="http://schemas.openxmlformats.org/officeDocument/2006/relationships/hyperlink" Target="/ppt/slides/slide2.xml" Id="Rdab7fa218b0041be" /><Relationship Type="http://schemas.openxmlformats.org/officeDocument/2006/relationships/hyperlink" Target="/ppt/slides/slide3.xml" Id="R1b25491e171a4799" /><Relationship Type="http://schemas.openxmlformats.org/officeDocument/2006/relationships/hyperlink" Target="/ppt/slides/slide4.xml" Id="R599a6d43030448a0" /><Relationship Type="http://schemas.openxmlformats.org/officeDocument/2006/relationships/hyperlink" Target="/ppt/slides/slide5.xml" Id="Ra5c163979a9d49b3" /><Relationship Type="http://schemas.openxmlformats.org/officeDocument/2006/relationships/hyperlink" Target="/ppt/slides/slide6.xml" Id="Rf314e22068ff45c3" /><Relationship Type="http://schemas.openxmlformats.org/officeDocument/2006/relationships/hyperlink" Target="/ppt/slides/slide7.xml" Id="Rc2b02f3cb063450d" /><Relationship Type="http://schemas.openxmlformats.org/officeDocument/2006/relationships/hyperlink" Target="/ppt/slides/slide8.xml" Id="R550aced3ad03466a" /><Relationship Type="http://schemas.openxmlformats.org/officeDocument/2006/relationships/hyperlink" Target="/ppt/slides/slide13.xml" Id="R3427b9f73f2143d3" /><Relationship Type="http://schemas.openxmlformats.org/officeDocument/2006/relationships/image" Target="/ppt/media/image3.png" Id="Refd4c3cc29df4048" /><Relationship Type="http://schemas.openxmlformats.org/officeDocument/2006/relationships/hyperlink" Target="/ppt/slides/slide7.xml" Id="Rf68e6eb2b65d43ac" /><Relationship Type="http://schemas.openxmlformats.org/officeDocument/2006/relationships/notesSlide" Target="/ppt/notesSlides/notesSlide14.xml" Id="R46ccec92dafb458f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9643a933ee44427" /><Relationship Type="http://schemas.openxmlformats.org/officeDocument/2006/relationships/hyperlink" Target="/ppt/slides/slide1.xml" Id="R5d3d943d166b468d" /><Relationship Type="http://schemas.openxmlformats.org/officeDocument/2006/relationships/hyperlink" Target="/ppt/slides/slide2.xml" Id="Rea8c44cede714b93" /><Relationship Type="http://schemas.openxmlformats.org/officeDocument/2006/relationships/hyperlink" Target="/ppt/slides/slide3.xml" Id="R4fe4a4994fa2413a" /><Relationship Type="http://schemas.openxmlformats.org/officeDocument/2006/relationships/hyperlink" Target="/ppt/slides/slide4.xml" Id="R4f62eee0275b4937" /><Relationship Type="http://schemas.openxmlformats.org/officeDocument/2006/relationships/hyperlink" Target="/ppt/slides/slide5.xml" Id="R53c90bc1e0194f8f" /><Relationship Type="http://schemas.openxmlformats.org/officeDocument/2006/relationships/hyperlink" Target="/ppt/slides/slide6.xml" Id="R7cbf0cd003a84bf0" /><Relationship Type="http://schemas.openxmlformats.org/officeDocument/2006/relationships/hyperlink" Target="/ppt/slides/slide7.xml" Id="R2244e3ba71d1465f" /><Relationship Type="http://schemas.openxmlformats.org/officeDocument/2006/relationships/hyperlink" Target="/ppt/slides/slide8.xml" Id="R7b3c9a996c3b4187" /><Relationship Type="http://schemas.openxmlformats.org/officeDocument/2006/relationships/hyperlink" Target="/ppt/slides/slide13.xml" Id="Ra9fef676bf604565" /><Relationship Type="http://schemas.openxmlformats.org/officeDocument/2006/relationships/image" Target="/ppt/media/image4.png" Id="R075f2e3634ae4436" /><Relationship Type="http://schemas.openxmlformats.org/officeDocument/2006/relationships/hyperlink" Target="/ppt/slides/slide7.xml" Id="Rbb0c95d32b014ba4" /><Relationship Type="http://schemas.openxmlformats.org/officeDocument/2006/relationships/notesSlide" Target="/ppt/notesSlides/notesSlide15.xml" Id="Ra2497bca32bf4097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86f672e73c14c93" /><Relationship Type="http://schemas.openxmlformats.org/officeDocument/2006/relationships/hyperlink" Target="/ppt/slides/slide1.xml" Id="Re02cfc354fff4996" /><Relationship Type="http://schemas.openxmlformats.org/officeDocument/2006/relationships/hyperlink" Target="/ppt/slides/slide2.xml" Id="Rd65fb5c650ff4745" /><Relationship Type="http://schemas.openxmlformats.org/officeDocument/2006/relationships/hyperlink" Target="/ppt/slides/slide3.xml" Id="Raeb8710b6d4d4426" /><Relationship Type="http://schemas.openxmlformats.org/officeDocument/2006/relationships/hyperlink" Target="/ppt/slides/slide4.xml" Id="R4083d7320a274a07" /><Relationship Type="http://schemas.openxmlformats.org/officeDocument/2006/relationships/hyperlink" Target="/ppt/slides/slide5.xml" Id="Rb7fcd22b3d6f4014" /><Relationship Type="http://schemas.openxmlformats.org/officeDocument/2006/relationships/hyperlink" Target="/ppt/slides/slide6.xml" Id="Rd386299fbbb24316" /><Relationship Type="http://schemas.openxmlformats.org/officeDocument/2006/relationships/hyperlink" Target="/ppt/slides/slide7.xml" Id="Rd278ec21f8c447d0" /><Relationship Type="http://schemas.openxmlformats.org/officeDocument/2006/relationships/hyperlink" Target="/ppt/slides/slide8.xml" Id="R043bdb7a66ac41ac" /><Relationship Type="http://schemas.openxmlformats.org/officeDocument/2006/relationships/hyperlink" Target="/ppt/slides/slide13.xml" Id="Refee9d242220432d" /><Relationship Type="http://schemas.openxmlformats.org/officeDocument/2006/relationships/image" Target="/ppt/media/image5.png" Id="R98faf1d321794e54" /><Relationship Type="http://schemas.openxmlformats.org/officeDocument/2006/relationships/hyperlink" Target="https://www.youtube.com/watch?v=L5StAE_uuxM" TargetMode="External" Id="R4f4cae0707e04794" /><Relationship Type="http://schemas.openxmlformats.org/officeDocument/2006/relationships/notesSlide" Target="/ppt/notesSlides/notesSlide16.xml" Id="Ra8bcac6400124a40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cdbdca175b84683" /><Relationship Type="http://schemas.openxmlformats.org/officeDocument/2006/relationships/hyperlink" Target="/ppt/slides/slide1.xml" Id="Rc2ec6ba92e7a4f11" /><Relationship Type="http://schemas.openxmlformats.org/officeDocument/2006/relationships/hyperlink" Target="/ppt/slides/slide2.xml" Id="Rb03e57a4f1474c33" /><Relationship Type="http://schemas.openxmlformats.org/officeDocument/2006/relationships/hyperlink" Target="/ppt/slides/slide3.xml" Id="R89b76b1aca2d4419" /><Relationship Type="http://schemas.openxmlformats.org/officeDocument/2006/relationships/hyperlink" Target="/ppt/slides/slide4.xml" Id="R4f448fd196bb4e83" /><Relationship Type="http://schemas.openxmlformats.org/officeDocument/2006/relationships/hyperlink" Target="/ppt/slides/slide5.xml" Id="Rf8627e0e4eb94145" /><Relationship Type="http://schemas.openxmlformats.org/officeDocument/2006/relationships/hyperlink" Target="/ppt/slides/slide6.xml" Id="Ra391e7d41e3b47de" /><Relationship Type="http://schemas.openxmlformats.org/officeDocument/2006/relationships/hyperlink" Target="/ppt/slides/slide7.xml" Id="Raa5f34393f494913" /><Relationship Type="http://schemas.openxmlformats.org/officeDocument/2006/relationships/hyperlink" Target="/ppt/slides/slide8.xml" Id="Ra2d4a99aa8d54c35" /><Relationship Type="http://schemas.openxmlformats.org/officeDocument/2006/relationships/hyperlink" Target="/ppt/slides/slide13.xml" Id="R4ad324c9bcf14b2f" /><Relationship Type="http://schemas.openxmlformats.org/officeDocument/2006/relationships/hyperlink" Target="/ppt/slides/slide3.xml" Id="Ra1ab5a78d3864658" /><Relationship Type="http://schemas.openxmlformats.org/officeDocument/2006/relationships/notesSlide" Target="/ppt/notesSlides/notesSlide17.xml" Id="Re812fd77c3a54a51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9cf6ceb3fe3456b" /><Relationship Type="http://schemas.openxmlformats.org/officeDocument/2006/relationships/hyperlink" Target="/ppt/slides/slide1.xml" Id="R0875a00200f74aaa" /><Relationship Type="http://schemas.openxmlformats.org/officeDocument/2006/relationships/hyperlink" Target="/ppt/slides/slide2.xml" Id="R5bc3e6d463ee4896" /><Relationship Type="http://schemas.openxmlformats.org/officeDocument/2006/relationships/hyperlink" Target="/ppt/slides/slide3.xml" Id="Rec51a525fc0048e3" /><Relationship Type="http://schemas.openxmlformats.org/officeDocument/2006/relationships/hyperlink" Target="/ppt/slides/slide4.xml" Id="R347acb4d4a5d48f3" /><Relationship Type="http://schemas.openxmlformats.org/officeDocument/2006/relationships/hyperlink" Target="/ppt/slides/slide5.xml" Id="Rf8a23d3821894a3c" /><Relationship Type="http://schemas.openxmlformats.org/officeDocument/2006/relationships/hyperlink" Target="/ppt/slides/slide6.xml" Id="R65807c7921614c74" /><Relationship Type="http://schemas.openxmlformats.org/officeDocument/2006/relationships/hyperlink" Target="/ppt/slides/slide7.xml" Id="R2eb92d5bfe254b56" /><Relationship Type="http://schemas.openxmlformats.org/officeDocument/2006/relationships/hyperlink" Target="/ppt/slides/slide8.xml" Id="R9dcfd3fe47484dd0" /><Relationship Type="http://schemas.openxmlformats.org/officeDocument/2006/relationships/hyperlink" Target="/ppt/slides/slide13.xml" Id="Rae28dd57b56a4860" /><Relationship Type="http://schemas.openxmlformats.org/officeDocument/2006/relationships/hyperlink" Target="/ppt/slides/slide9.xml" Id="Rfc29c4624ee9424e" /><Relationship Type="http://schemas.openxmlformats.org/officeDocument/2006/relationships/notesSlide" Target="/ppt/notesSlides/notesSlide2.xml" Id="R083646743b364f47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ce88fa6e4384ee7" /><Relationship Type="http://schemas.openxmlformats.org/officeDocument/2006/relationships/hyperlink" Target="/ppt/slides/slide1.xml" Id="Rf956388d7d514ee6" /><Relationship Type="http://schemas.openxmlformats.org/officeDocument/2006/relationships/hyperlink" Target="/ppt/slides/slide2.xml" Id="R900b308a82c6453d" /><Relationship Type="http://schemas.openxmlformats.org/officeDocument/2006/relationships/hyperlink" Target="/ppt/slides/slide3.xml" Id="R772a050b29084d28" /><Relationship Type="http://schemas.openxmlformats.org/officeDocument/2006/relationships/hyperlink" Target="/ppt/slides/slide4.xml" Id="Rd1b81cf767f041ef" /><Relationship Type="http://schemas.openxmlformats.org/officeDocument/2006/relationships/hyperlink" Target="/ppt/slides/slide5.xml" Id="Re487214dfd914715" /><Relationship Type="http://schemas.openxmlformats.org/officeDocument/2006/relationships/hyperlink" Target="/ppt/slides/slide6.xml" Id="R33cb0d77c02741e3" /><Relationship Type="http://schemas.openxmlformats.org/officeDocument/2006/relationships/hyperlink" Target="/ppt/slides/slide7.xml" Id="R02a330d4283d4eb8" /><Relationship Type="http://schemas.openxmlformats.org/officeDocument/2006/relationships/hyperlink" Target="/ppt/slides/slide8.xml" Id="R5f693131721e4eb0" /><Relationship Type="http://schemas.openxmlformats.org/officeDocument/2006/relationships/hyperlink" Target="/ppt/slides/slide13.xml" Id="R7ece008a72ec4c9e" /><Relationship Type="http://schemas.openxmlformats.org/officeDocument/2006/relationships/hyperlink" Target="/ppt/slides/slide17.xml" Id="R367588a14349446b" /><Relationship Type="http://schemas.openxmlformats.org/officeDocument/2006/relationships/hyperlink" Target="/ppt/slides/slide16.xml" Id="Rd8c296ab38e14e3b" /><Relationship Type="http://schemas.openxmlformats.org/officeDocument/2006/relationships/notesSlide" Target="/ppt/notesSlides/notesSlide3.xml" Id="Rb967fafb466f473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0be0863d15d4622" /><Relationship Type="http://schemas.openxmlformats.org/officeDocument/2006/relationships/hyperlink" Target="/ppt/slides/slide1.xml" Id="R373fa6eea2ba47c6" /><Relationship Type="http://schemas.openxmlformats.org/officeDocument/2006/relationships/hyperlink" Target="/ppt/slides/slide2.xml" Id="R36550aa2ee7e4d08" /><Relationship Type="http://schemas.openxmlformats.org/officeDocument/2006/relationships/hyperlink" Target="/ppt/slides/slide3.xml" Id="R2931dfae52764172" /><Relationship Type="http://schemas.openxmlformats.org/officeDocument/2006/relationships/hyperlink" Target="/ppt/slides/slide4.xml" Id="R5d640669d33a44c2" /><Relationship Type="http://schemas.openxmlformats.org/officeDocument/2006/relationships/hyperlink" Target="/ppt/slides/slide5.xml" Id="R89fb92bfe5ff43c7" /><Relationship Type="http://schemas.openxmlformats.org/officeDocument/2006/relationships/hyperlink" Target="/ppt/slides/slide6.xml" Id="R4d4f8e6597b945e9" /><Relationship Type="http://schemas.openxmlformats.org/officeDocument/2006/relationships/hyperlink" Target="/ppt/slides/slide7.xml" Id="Rbe31a59e21ac48ee" /><Relationship Type="http://schemas.openxmlformats.org/officeDocument/2006/relationships/hyperlink" Target="/ppt/slides/slide8.xml" Id="R610d37e42ebe4d0b" /><Relationship Type="http://schemas.openxmlformats.org/officeDocument/2006/relationships/hyperlink" Target="/ppt/slides/slide13.xml" Id="R834922d5b2fa4958" /><Relationship Type="http://schemas.openxmlformats.org/officeDocument/2006/relationships/hyperlink" Target="/ppt/slides/slide10.xml" Id="R394dc0a65c874715" /><Relationship Type="http://schemas.openxmlformats.org/officeDocument/2006/relationships/hyperlink" Target="/ppt/slides/slide10.xml" Id="Rb7d33ab8893a4188" /><Relationship Type="http://schemas.openxmlformats.org/officeDocument/2006/relationships/hyperlink" Target="/ppt/slides/slide10.xml" Id="R1f760e97d2de4fed" /><Relationship Type="http://schemas.openxmlformats.org/officeDocument/2006/relationships/hyperlink" Target="/ppt/slides/slide10.xml" Id="Rc1bdc88d4e8b4aa6" /><Relationship Type="http://schemas.openxmlformats.org/officeDocument/2006/relationships/hyperlink" Target="/ppt/slides/slide10.xml" Id="R880c9235231b4454" /><Relationship Type="http://schemas.openxmlformats.org/officeDocument/2006/relationships/notesSlide" Target="/ppt/notesSlides/notesSlide4.xml" Id="R36a796dff8e24e97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c91d9c820f14771" /><Relationship Type="http://schemas.openxmlformats.org/officeDocument/2006/relationships/hyperlink" Target="/ppt/slides/slide1.xml" Id="R76e52befa8594b5d" /><Relationship Type="http://schemas.openxmlformats.org/officeDocument/2006/relationships/hyperlink" Target="/ppt/slides/slide2.xml" Id="R360f14880bab4fee" /><Relationship Type="http://schemas.openxmlformats.org/officeDocument/2006/relationships/hyperlink" Target="/ppt/slides/slide3.xml" Id="R448b96da78e040ec" /><Relationship Type="http://schemas.openxmlformats.org/officeDocument/2006/relationships/hyperlink" Target="/ppt/slides/slide4.xml" Id="R0fbfcbd8df894f06" /><Relationship Type="http://schemas.openxmlformats.org/officeDocument/2006/relationships/hyperlink" Target="/ppt/slides/slide5.xml" Id="R1f5b0060364e4990" /><Relationship Type="http://schemas.openxmlformats.org/officeDocument/2006/relationships/hyperlink" Target="/ppt/slides/slide6.xml" Id="R8f9adc3662774319" /><Relationship Type="http://schemas.openxmlformats.org/officeDocument/2006/relationships/hyperlink" Target="/ppt/slides/slide7.xml" Id="R412ed36a4b1e44f1" /><Relationship Type="http://schemas.openxmlformats.org/officeDocument/2006/relationships/hyperlink" Target="/ppt/slides/slide8.xml" Id="R786e9b3d41d04430" /><Relationship Type="http://schemas.openxmlformats.org/officeDocument/2006/relationships/hyperlink" Target="/ppt/slides/slide13.xml" Id="R7fa4f35fc0d84440" /><Relationship Type="http://schemas.openxmlformats.org/officeDocument/2006/relationships/image" Target="/ppt/media/image2.png" Id="R113571eb1cd5452c" /><Relationship Type="http://schemas.openxmlformats.org/officeDocument/2006/relationships/notesSlide" Target="/ppt/notesSlides/notesSlide5.xml" Id="R7bbd5530c858485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a4c0db932b14208" /><Relationship Type="http://schemas.openxmlformats.org/officeDocument/2006/relationships/hyperlink" Target="/ppt/slides/slide1.xml" Id="R7924d50255ee48ea" /><Relationship Type="http://schemas.openxmlformats.org/officeDocument/2006/relationships/hyperlink" Target="/ppt/slides/slide2.xml" Id="R0f25ea6404af4bbf" /><Relationship Type="http://schemas.openxmlformats.org/officeDocument/2006/relationships/hyperlink" Target="/ppt/slides/slide3.xml" Id="R01814102213c45c4" /><Relationship Type="http://schemas.openxmlformats.org/officeDocument/2006/relationships/hyperlink" Target="/ppt/slides/slide4.xml" Id="R6a4d9c52e7ae4ee9" /><Relationship Type="http://schemas.openxmlformats.org/officeDocument/2006/relationships/hyperlink" Target="/ppt/slides/slide5.xml" Id="R57ae2886fb2849d7" /><Relationship Type="http://schemas.openxmlformats.org/officeDocument/2006/relationships/hyperlink" Target="/ppt/slides/slide6.xml" Id="Rc3f0467f0d4e4934" /><Relationship Type="http://schemas.openxmlformats.org/officeDocument/2006/relationships/hyperlink" Target="/ppt/slides/slide7.xml" Id="Rd06ab16abc8645b8" /><Relationship Type="http://schemas.openxmlformats.org/officeDocument/2006/relationships/hyperlink" Target="/ppt/slides/slide8.xml" Id="R51500f4d1dfa465a" /><Relationship Type="http://schemas.openxmlformats.org/officeDocument/2006/relationships/hyperlink" Target="/ppt/slides/slide13.xml" Id="R5a72c909a3b64c6d" /><Relationship Type="http://schemas.openxmlformats.org/officeDocument/2006/relationships/hyperlink" Target="/ppt/slides/slide11.xml" Id="Rbe7634b528114277" /><Relationship Type="http://schemas.openxmlformats.org/officeDocument/2006/relationships/notesSlide" Target="/ppt/notesSlides/notesSlide6.xml" Id="R5cff28e09fb7478e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1decd3b28e6456c" /><Relationship Type="http://schemas.openxmlformats.org/officeDocument/2006/relationships/hyperlink" Target="/ppt/slides/slide1.xml" Id="R2747c83793304b56" /><Relationship Type="http://schemas.openxmlformats.org/officeDocument/2006/relationships/hyperlink" Target="/ppt/slides/slide2.xml" Id="Rd6ba4f686e774c1a" /><Relationship Type="http://schemas.openxmlformats.org/officeDocument/2006/relationships/hyperlink" Target="/ppt/slides/slide3.xml" Id="R2653f3d914de4d0b" /><Relationship Type="http://schemas.openxmlformats.org/officeDocument/2006/relationships/hyperlink" Target="/ppt/slides/slide4.xml" Id="Rac87494c27df4dbf" /><Relationship Type="http://schemas.openxmlformats.org/officeDocument/2006/relationships/hyperlink" Target="/ppt/slides/slide5.xml" Id="R0239a6498aa24b4f" /><Relationship Type="http://schemas.openxmlformats.org/officeDocument/2006/relationships/hyperlink" Target="/ppt/slides/slide6.xml" Id="R8ffbced3f3514a05" /><Relationship Type="http://schemas.openxmlformats.org/officeDocument/2006/relationships/hyperlink" Target="/ppt/slides/slide7.xml" Id="R9df3364600244242" /><Relationship Type="http://schemas.openxmlformats.org/officeDocument/2006/relationships/hyperlink" Target="/ppt/slides/slide8.xml" Id="Raf9864a6765a4b8f" /><Relationship Type="http://schemas.openxmlformats.org/officeDocument/2006/relationships/hyperlink" Target="/ppt/slides/slide13.xml" Id="Rdc460a0f556a4c98" /><Relationship Type="http://schemas.openxmlformats.org/officeDocument/2006/relationships/hyperlink" Target="/ppt/slides/slide14.xml" Id="R0ae4303b67704092" /><Relationship Type="http://schemas.openxmlformats.org/officeDocument/2006/relationships/hyperlink" Target="/ppt/slides/slide12.xml" Id="R37a77f8c71134d23" /><Relationship Type="http://schemas.openxmlformats.org/officeDocument/2006/relationships/notesSlide" Target="/ppt/notesSlides/notesSlide7.xml" Id="R99a9aa29181a473c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e78bfe384c24ec4" /><Relationship Type="http://schemas.openxmlformats.org/officeDocument/2006/relationships/hyperlink" Target="/ppt/slides/slide1.xml" Id="R5717c8c6474040b6" /><Relationship Type="http://schemas.openxmlformats.org/officeDocument/2006/relationships/hyperlink" Target="/ppt/slides/slide2.xml" Id="R01daae9d878e44c8" /><Relationship Type="http://schemas.openxmlformats.org/officeDocument/2006/relationships/hyperlink" Target="/ppt/slides/slide3.xml" Id="R50686c59b4b8437d" /><Relationship Type="http://schemas.openxmlformats.org/officeDocument/2006/relationships/hyperlink" Target="/ppt/slides/slide4.xml" Id="Rd6c96734ac4b4361" /><Relationship Type="http://schemas.openxmlformats.org/officeDocument/2006/relationships/hyperlink" Target="/ppt/slides/slide5.xml" Id="Re5731fe328cb4a2c" /><Relationship Type="http://schemas.openxmlformats.org/officeDocument/2006/relationships/hyperlink" Target="/ppt/slides/slide6.xml" Id="R9c7ccab62a7c4e9b" /><Relationship Type="http://schemas.openxmlformats.org/officeDocument/2006/relationships/hyperlink" Target="/ppt/slides/slide7.xml" Id="R115697115f744dab" /><Relationship Type="http://schemas.openxmlformats.org/officeDocument/2006/relationships/hyperlink" Target="/ppt/slides/slide8.xml" Id="R2a896e19b4de4774" /><Relationship Type="http://schemas.openxmlformats.org/officeDocument/2006/relationships/hyperlink" Target="/ppt/slides/slide13.xml" Id="R01a2319e086b4802" /><Relationship Type="http://schemas.openxmlformats.org/officeDocument/2006/relationships/notesSlide" Target="/ppt/notesSlides/notesSlide8.xml" Id="R3e51057c0f89449f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e82e54b243045b9" /><Relationship Type="http://schemas.openxmlformats.org/officeDocument/2006/relationships/hyperlink" Target="/ppt/slides/slide1.xml" Id="Rd16d86c495254f40" /><Relationship Type="http://schemas.openxmlformats.org/officeDocument/2006/relationships/hyperlink" Target="/ppt/slides/slide2.xml" Id="Raa3bd05a25d14fcc" /><Relationship Type="http://schemas.openxmlformats.org/officeDocument/2006/relationships/hyperlink" Target="/ppt/slides/slide3.xml" Id="R157618e06b85421c" /><Relationship Type="http://schemas.openxmlformats.org/officeDocument/2006/relationships/hyperlink" Target="/ppt/slides/slide4.xml" Id="R20bfe376621c476c" /><Relationship Type="http://schemas.openxmlformats.org/officeDocument/2006/relationships/hyperlink" Target="/ppt/slides/slide5.xml" Id="R9b50d814dd664b92" /><Relationship Type="http://schemas.openxmlformats.org/officeDocument/2006/relationships/hyperlink" Target="/ppt/slides/slide6.xml" Id="Rf37f29f850c84272" /><Relationship Type="http://schemas.openxmlformats.org/officeDocument/2006/relationships/hyperlink" Target="/ppt/slides/slide7.xml" Id="R302735734b80497a" /><Relationship Type="http://schemas.openxmlformats.org/officeDocument/2006/relationships/hyperlink" Target="/ppt/slides/slide8.xml" Id="R35ba491b67c146b2" /><Relationship Type="http://schemas.openxmlformats.org/officeDocument/2006/relationships/hyperlink" Target="/ppt/slides/slide13.xml" Id="Rf8bbaae86eb9482f" /><Relationship Type="http://schemas.openxmlformats.org/officeDocument/2006/relationships/hyperlink" Target="/ppt/slides/slide2.xml" Id="R040e2f623f704a50" /><Relationship Type="http://schemas.openxmlformats.org/officeDocument/2006/relationships/notesSlide" Target="/ppt/notesSlides/notesSlide9.xml" Id="R100804ffcec24167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house-card">
            <a:extLst xmlns:a="http://schemas.openxmlformats.org/drawingml/2006/main">
              <a:ext uri="{FF2B5EF4-FFF2-40B4-BE49-F238E27FC236}">
                <a16:creationId xmlns:a16="http://schemas.microsoft.com/office/drawing/2014/main" id="{3054F013-555F-457C-8F14-373F62EA87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0839B3D4-CFD2-4056-BEA8-337607A79A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7670C"/>
          </a:solidFill>
          <a:ln xmlns:a="http://schemas.openxmlformats.org/drawingml/2006/main" w="0">
            <a:noFill/>
          </a:ln>
        </p:spPr>
      </p:sp>
      <p:sp>
        <p:nvSpPr>
          <p:cNvPr id="3" name="copy-1">
            <a:extLst xmlns:a="http://schemas.openxmlformats.org/drawingml/2006/main">
              <a:ext uri="{FF2B5EF4-FFF2-40B4-BE49-F238E27FC236}">
                <a16:creationId xmlns:a16="http://schemas.microsoft.com/office/drawing/2014/main" id="{D0F8CB86-80EA-4710-9BBF-542A023FDF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W7L1</a:t>
            </a:r>
          </a:p>
        </p:txBody>
      </p:sp>
      <p:sp>
        <p:nvSpPr>
          <p:cNvPr id="4" name="copy-2">
            <a:extLst xmlns:a="http://schemas.openxmlformats.org/drawingml/2006/main">
              <a:ext uri="{FF2B5EF4-FFF2-40B4-BE49-F238E27FC236}">
                <a16:creationId xmlns:a16="http://schemas.microsoft.com/office/drawing/2014/main" id="{8BB949AD-3B19-4D79-B2CD-924E26BC43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Arrival  ·  3 min</a:t>
            </a:r>
          </a:p>
        </p:txBody>
      </p:sp>
      <p:sp>
        <p:nvSpPr>
          <p:cNvPr id="5" name="copy-3">
            <a:extLst xmlns:a="http://schemas.openxmlformats.org/drawingml/2006/main">
              <a:ext uri="{FF2B5EF4-FFF2-40B4-BE49-F238E27FC236}">
                <a16:creationId xmlns:a16="http://schemas.microsoft.com/office/drawing/2014/main" id="{1C543186-D2EA-42E2-A034-7DA9C8BC36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Connect your knowledge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28B97D6F-EBC4-485E-8848-2E60FA6E02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5fbe0bbe931042a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ACD5B6C-D19C-4E2B-B6E1-6750808F47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3ce2e81318cf4d4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66CCA81-C5E4-41D1-8873-8840460CCB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123aa29613804eb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39BC174-A6EE-48B5-9D1F-5A819C3496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055f1c011d9e4f0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CE4AF79-064E-41E6-82B6-5D4832C76E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edddbaab2ec14ac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0C68915-2754-45CC-BFD9-7B9C4F858B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608004143dfb4fa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D009F61-D4FD-4595-B3BE-94AA951346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7620264e8184470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AD4F0FE-0F0B-4CDB-8AEC-AB52A35FD4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eae1080d744f4d5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4E4D805-21B3-4209-AF69-B89826A90B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29fe791f2b4e4e8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412D778-EC30-43BF-AFEE-F2ADDA5DD0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4">
            <a:extLst xmlns:a="http://schemas.openxmlformats.org/drawingml/2006/main">
              <a:ext uri="{FF2B5EF4-FFF2-40B4-BE49-F238E27FC236}">
                <a16:creationId xmlns:a16="http://schemas.microsoft.com/office/drawing/2014/main" id="{53A56B26-28C2-4899-88DE-A1AD032986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19275"/>
            <a:ext cx="619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I can retrieve and connect microscopy, transport, practical and data ideas before choosing what to revisit.</a:t>
            </a:r>
          </a:p>
        </p:txBody>
      </p:sp>
      <p:sp>
        <p:nvSpPr>
          <p:cNvPr id="17" name="copy-5">
            <a:extLst xmlns:a="http://schemas.openxmlformats.org/drawingml/2006/main">
              <a:ext uri="{FF2B5EF4-FFF2-40B4-BE49-F238E27FC236}">
                <a16:creationId xmlns:a16="http://schemas.microsoft.com/office/drawing/2014/main" id="{8BAD08E1-64A0-422B-A97E-4EDA4F06C2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076575"/>
            <a:ext cx="619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Notice. Recall. Be ready to explain.</a:t>
            </a:r>
          </a:p>
        </p:txBody>
      </p:sp>
      <p:sp>
        <p:nvSpPr>
          <p:cNvPr id="18" name="copy-6">
            <a:extLst xmlns:a="http://schemas.openxmlformats.org/drawingml/2006/main">
              <a:ext uri="{FF2B5EF4-FFF2-40B4-BE49-F238E27FC236}">
                <a16:creationId xmlns:a16="http://schemas.microsoft.com/office/drawing/2014/main" id="{50FA9BF9-95E3-4A59-8EE6-F9D83143BC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49567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9" name="copy-7">
            <a:extLst xmlns:a="http://schemas.openxmlformats.org/drawingml/2006/main">
              <a:ext uri="{FF2B5EF4-FFF2-40B4-BE49-F238E27FC236}">
                <a16:creationId xmlns:a16="http://schemas.microsoft.com/office/drawing/2014/main" id="{EA2AAB91-1181-4887-A5C0-0E1E578C13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495675"/>
            <a:ext cx="56959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Write the magnification relationship.</a:t>
            </a:r>
          </a:p>
        </p:txBody>
      </p:sp>
      <p:sp>
        <p:nvSpPr>
          <p:cNvPr id="20" name="copy-8">
            <a:extLst xmlns:a="http://schemas.openxmlformats.org/drawingml/2006/main">
              <a:ext uri="{FF2B5EF4-FFF2-40B4-BE49-F238E27FC236}">
                <a16:creationId xmlns:a16="http://schemas.microsoft.com/office/drawing/2014/main" id="{DF77E223-54FD-4D4A-93D9-FCD66B2C39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39102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21" name="copy-9">
            <a:extLst xmlns:a="http://schemas.openxmlformats.org/drawingml/2006/main">
              <a:ext uri="{FF2B5EF4-FFF2-40B4-BE49-F238E27FC236}">
                <a16:creationId xmlns:a16="http://schemas.microsoft.com/office/drawing/2014/main" id="{CA774F98-15A8-466D-BBC8-37A0A7E5EF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391025"/>
            <a:ext cx="56959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State one difference between osmosis and active transport.</a:t>
            </a:r>
          </a:p>
        </p:txBody>
      </p:sp>
      <p:sp>
        <p:nvSpPr>
          <p:cNvPr id="22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FD4A73AF-C087-4036-956E-86C7E74F32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1857375"/>
            <a:ext cx="4048125" cy="2857500"/>
          </a:xfrm>
          <a:prstGeom xmlns:a="http://schemas.openxmlformats.org/drawingml/2006/main" prst="roundRect">
            <a:avLst>
              <a:gd name="adj" fmla="val 3333"/>
            </a:avLst>
          </a:prstGeom>
          <a:solidFill xmlns:a="http://schemas.openxmlformats.org/drawingml/2006/main">
            <a:srgbClr val="101C38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pic>
        <p:nvPicPr>
          <p:cNvPr id="49" name="W7L1 scientific resource, slide 1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257e7d229194fc5"/>
          <a:stretch xmlns:a="http://schemas.openxmlformats.org/drawingml/2006/main"/>
        </p:blipFill>
        <p:spPr>
          <a:xfrm xmlns:a="http://schemas.openxmlformats.org/drawingml/2006/main">
            <a:off x="7410450" y="2190452"/>
            <a:ext cx="3895725" cy="2191345"/>
          </a:xfrm>
          <a:prstGeom xmlns:a="http://schemas.openxmlformats.org/drawingml/2006/main" prst="rect">
            <a:avLst/>
          </a:prstGeom>
        </p:spPr>
      </p:pic>
      <p:sp>
        <p:nvSpPr>
          <p:cNvPr id="24" name="goto:8">
            <a:hlinkClick xmlns:r="http://schemas.openxmlformats.org/officeDocument/2006/relationships" xmlns:a="http://schemas.openxmlformats.org/drawingml/2006/main" r:id="R4b0bbb5c41ad450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440CF93-ED67-4B9F-9730-4B22DBD9E1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5219700"/>
            <a:ext cx="2619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Retrieval answers</a:t>
            </a:r>
          </a:p>
        </p:txBody>
      </p:sp>
    </p:spTree>
    <p:extLst>
      <p:ext uri="{BB962C8B-B14F-4D97-AF65-F5344CB8AC3E}">
        <p14:creationId xmlns:p14="http://schemas.microsoft.com/office/powerpoint/2010/main" val="1836689401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house-card">
            <a:extLst xmlns:a="http://schemas.openxmlformats.org/drawingml/2006/main">
              <a:ext uri="{FF2B5EF4-FFF2-40B4-BE49-F238E27FC236}">
                <a16:creationId xmlns:a16="http://schemas.microsoft.com/office/drawing/2014/main" id="{20EF890F-14E0-4CFE-8224-DD03A8FD7B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D5E9FB9B-78FA-45CF-A332-F66C1BB733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76">
            <a:extLst xmlns:a="http://schemas.openxmlformats.org/drawingml/2006/main">
              <a:ext uri="{FF2B5EF4-FFF2-40B4-BE49-F238E27FC236}">
                <a16:creationId xmlns:a16="http://schemas.microsoft.com/office/drawing/2014/main" id="{617A1AA7-8172-4A8A-8B4F-5FECC05CE7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W7L1</a:t>
            </a:r>
          </a:p>
        </p:txBody>
      </p:sp>
      <p:sp>
        <p:nvSpPr>
          <p:cNvPr id="4" name="copy-77">
            <a:extLst xmlns:a="http://schemas.openxmlformats.org/drawingml/2006/main">
              <a:ext uri="{FF2B5EF4-FFF2-40B4-BE49-F238E27FC236}">
                <a16:creationId xmlns:a16="http://schemas.microsoft.com/office/drawing/2014/main" id="{76FC7CBA-6D77-4855-85DE-0C38E4090D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78">
            <a:extLst xmlns:a="http://schemas.openxmlformats.org/drawingml/2006/main">
              <a:ext uri="{FF2B5EF4-FFF2-40B4-BE49-F238E27FC236}">
                <a16:creationId xmlns:a16="http://schemas.microsoft.com/office/drawing/2014/main" id="{B2DC027B-6D6D-489C-BC28-FE7EFB4432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238072FD-9273-4DB1-9605-23A60C8665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db1961d2783e421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01AEDD6-6FF9-4130-852E-02E31D19C7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49301eae967b459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E4FE655-8510-45F4-AAA1-47B4FA3530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73918e1a71344c3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AE71DD3-AF81-4862-811C-811E3FE6B1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e084f0d9e5c345c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56D983C-C0A9-4A76-A953-E2959D4A9E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e1677fcd2fc5496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F5E73C1-693C-4D26-998E-2902202114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b619cdec1a6b433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2F93AD2-FF2F-494D-92E4-2E8392CB3C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db13ce97894b45e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741BA3F-7921-4A1E-B7E7-C6C993734B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b4ffa09397fb488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C3E7E60-B2B8-4358-A231-9B23E7FDDE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623271c13346438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55AB323-5B0C-4F01-AC11-63B5B0579C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79">
            <a:extLst xmlns:a="http://schemas.openxmlformats.org/drawingml/2006/main">
              <a:ext uri="{FF2B5EF4-FFF2-40B4-BE49-F238E27FC236}">
                <a16:creationId xmlns:a16="http://schemas.microsoft.com/office/drawing/2014/main" id="{41CC8EEF-2053-4DA3-BD31-546072039C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000250"/>
            <a:ext cx="10572750" cy="1304925"/>
          </a:xfrm>
          <a:prstGeom xmlns:a="http://schemas.openxmlformats.org/drawingml/2006/main" prst="roundRect">
            <a:avLst>
              <a:gd name="adj" fmla="val 10219"/>
            </a:avLst>
          </a:prstGeom>
          <a:solidFill xmlns:a="http://schemas.openxmlformats.org/drawingml/2006/main">
            <a:srgbClr val="F0EAF6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14300" rIns="209550" bIns="1143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 thinner alveolar wall shortens diffusion distance</a:t>
            </a:r>
          </a:p>
        </p:txBody>
      </p:sp>
      <p:sp>
        <p:nvSpPr>
          <p:cNvPr id="17" name="copy-80">
            <a:extLst xmlns:a="http://schemas.openxmlformats.org/drawingml/2006/main">
              <a:ext uri="{FF2B5EF4-FFF2-40B4-BE49-F238E27FC236}">
                <a16:creationId xmlns:a16="http://schemas.microsoft.com/office/drawing/2014/main" id="{B39ABC91-FB8B-4215-8C56-BCF2BAC66E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3571875"/>
            <a:ext cx="105727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Correct causal link.</a:t>
            </a:r>
          </a:p>
        </p:txBody>
      </p:sp>
      <p:sp>
        <p:nvSpPr>
          <p:cNvPr id="18" name="copy-81">
            <a:extLst xmlns:a="http://schemas.openxmlformats.org/drawingml/2006/main">
              <a:ext uri="{FF2B5EF4-FFF2-40B4-BE49-F238E27FC236}">
                <a16:creationId xmlns:a16="http://schemas.microsoft.com/office/drawing/2014/main" id="{49E59E05-DDC2-48B5-A3CF-1CE6E3A604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752975"/>
            <a:ext cx="104775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Compare your reason. Correct one step if needed.</a:t>
            </a:r>
          </a:p>
        </p:txBody>
      </p:sp>
      <p:sp>
        <p:nvSpPr>
          <p:cNvPr id="19" name="goto:3">
            <a:hlinkClick xmlns:r="http://schemas.openxmlformats.org/officeDocument/2006/relationships" xmlns:a="http://schemas.openxmlformats.org/drawingml/2006/main" r:id="Rc09ad49b6bd94c0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C506DE6-9F47-49FC-ABE1-598379F8DF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67675" y="556260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We Do</a:t>
            </a:r>
          </a:p>
        </p:txBody>
      </p:sp>
    </p:spTree>
    <p:extLst>
      <p:ext uri="{BB962C8B-B14F-4D97-AF65-F5344CB8AC3E}">
        <p14:creationId xmlns:p14="http://schemas.microsoft.com/office/powerpoint/2010/main" val="2057273984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house-card">
            <a:extLst xmlns:a="http://schemas.openxmlformats.org/drawingml/2006/main">
              <a:ext uri="{FF2B5EF4-FFF2-40B4-BE49-F238E27FC236}">
                <a16:creationId xmlns:a16="http://schemas.microsoft.com/office/drawing/2014/main" id="{E0032564-684E-43C5-BB49-E4B0A5EB54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233622AF-3A18-44D9-8948-3FE7E622D1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82">
            <a:extLst xmlns:a="http://schemas.openxmlformats.org/drawingml/2006/main">
              <a:ext uri="{FF2B5EF4-FFF2-40B4-BE49-F238E27FC236}">
                <a16:creationId xmlns:a16="http://schemas.microsoft.com/office/drawing/2014/main" id="{C0A0114C-57BF-40F6-8757-59A81FE10E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W7L1</a:t>
            </a:r>
          </a:p>
        </p:txBody>
      </p:sp>
      <p:sp>
        <p:nvSpPr>
          <p:cNvPr id="4" name="copy-83">
            <a:extLst xmlns:a="http://schemas.openxmlformats.org/drawingml/2006/main">
              <a:ext uri="{FF2B5EF4-FFF2-40B4-BE49-F238E27FC236}">
                <a16:creationId xmlns:a16="http://schemas.microsoft.com/office/drawing/2014/main" id="{30DEF2DA-8CC6-4CA9-BDE9-F9E05D00DD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84">
            <a:extLst xmlns:a="http://schemas.openxmlformats.org/drawingml/2006/main">
              <a:ext uri="{FF2B5EF4-FFF2-40B4-BE49-F238E27FC236}">
                <a16:creationId xmlns:a16="http://schemas.microsoft.com/office/drawing/2014/main" id="{08ACF2EB-0AE8-4325-A273-63FB66DAB1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Our shared reasoning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2AD92812-C46D-4E30-8AEF-1A02F9602B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6280d4d98f9f49f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771C626-F4B5-4BDD-AF3C-74F33E5B46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640c0c2fa8ce479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C4A8142-0220-430F-B5E4-5060A56076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10b5f40a60284f3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8F7578D-4397-4C9C-A9EE-109DAFD126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290f3344785f49e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0A5D2E5-E68F-4620-BB07-9478FF7508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494b07b4f7cf4c2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BF3D2E6-C533-4215-873F-500F6C3F25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b0e411d4e509455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CAA11D9-E813-4EF4-B76C-5CD036400E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e2f860df2c5443a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1B045A9-CB68-4284-B2E2-F9627F43A7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b865ab381c0b453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A95B45E-5EDC-484B-B968-AE97D8E893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0f7974e113be496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757D34E-00C2-44EC-82BD-BDD73B6931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85">
            <a:extLst xmlns:a="http://schemas.openxmlformats.org/drawingml/2006/main">
              <a:ext uri="{FF2B5EF4-FFF2-40B4-BE49-F238E27FC236}">
                <a16:creationId xmlns:a16="http://schemas.microsoft.com/office/drawing/2014/main" id="{103F0E6B-2FD2-40D7-A610-E8E298148D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028825"/>
            <a:ext cx="10525125" cy="2905125"/>
          </a:xfrm>
          <a:prstGeom xmlns:a="http://schemas.openxmlformats.org/drawingml/2006/main" prst="roundRect">
            <a:avLst>
              <a:gd name="adj" fmla="val 4590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52400" rIns="209550" bIns="1524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Matching units makes a magnification ratio valid.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Mass change can provide evidence of net water movement by osmosis.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Respiration releases energy for active transport.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Accept other accurate, explained links.</a:t>
            </a:r>
          </a:p>
        </p:txBody>
      </p:sp>
      <p:sp>
        <p:nvSpPr>
          <p:cNvPr id="17" name="goto:5">
            <a:hlinkClick xmlns:r="http://schemas.openxmlformats.org/officeDocument/2006/relationships" xmlns:a="http://schemas.openxmlformats.org/drawingml/2006/main" r:id="Re4f3e0660dd9428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78BD680-8EE4-427D-B696-1336A01EE7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62875" y="5562600"/>
            <a:ext cx="35433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shared task</a:t>
            </a:r>
          </a:p>
        </p:txBody>
      </p:sp>
    </p:spTree>
    <p:extLst>
      <p:ext uri="{BB962C8B-B14F-4D97-AF65-F5344CB8AC3E}">
        <p14:creationId xmlns:p14="http://schemas.microsoft.com/office/powerpoint/2010/main" val="2126138915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3F07E789-8917-4914-9B8C-65B6C63641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21036C57-38E9-4AB1-B5F8-E478EA025B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86">
            <a:extLst xmlns:a="http://schemas.openxmlformats.org/drawingml/2006/main">
              <a:ext uri="{FF2B5EF4-FFF2-40B4-BE49-F238E27FC236}">
                <a16:creationId xmlns:a16="http://schemas.microsoft.com/office/drawing/2014/main" id="{C6D60D9D-FB35-468B-A56A-A8B84FCEE3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W7L1</a:t>
            </a:r>
          </a:p>
        </p:txBody>
      </p:sp>
      <p:sp>
        <p:nvSpPr>
          <p:cNvPr id="4" name="copy-87">
            <a:extLst xmlns:a="http://schemas.openxmlformats.org/drawingml/2006/main">
              <a:ext uri="{FF2B5EF4-FFF2-40B4-BE49-F238E27FC236}">
                <a16:creationId xmlns:a16="http://schemas.microsoft.com/office/drawing/2014/main" id="{604DDFEC-6800-4644-B005-FACC5189C1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88">
            <a:extLst xmlns:a="http://schemas.openxmlformats.org/drawingml/2006/main">
              <a:ext uri="{FF2B5EF4-FFF2-40B4-BE49-F238E27FC236}">
                <a16:creationId xmlns:a16="http://schemas.microsoft.com/office/drawing/2014/main" id="{3C0470E4-8DD4-497D-9DAE-3207069D75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Compare after your first attempt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2DF94A70-A134-492F-BE19-9920A83407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c18ccc18449c461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F62783B-D6BB-46C1-89C2-19E87AD618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411b308fe68a4e1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B1DA6B5-0AD3-46A9-AF1C-3A1E194741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73dd9e56f2e74bc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4D71604-3F78-4033-87ED-F500960223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b8139b5f3217445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EDA93CE-15F2-4F12-B208-03BCC32588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45f7784ec3a0403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01B620B-E240-4C65-9BEA-EA32EE2A92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a19659b0be274d0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CC6B928-46D7-4CCC-9489-384973D987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ead32afce1cb4cb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576A67A-D784-46C7-96CA-6E1A680CB5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a813d2d99e72446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C89360C-8C87-42B3-B944-3AC6C1EE1D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9dea7f01aa194cf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AEF6850-A860-465C-9D73-2C6BF2500E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89">
            <a:extLst xmlns:a="http://schemas.openxmlformats.org/drawingml/2006/main">
              <a:ext uri="{FF2B5EF4-FFF2-40B4-BE49-F238E27FC236}">
                <a16:creationId xmlns:a16="http://schemas.microsoft.com/office/drawing/2014/main" id="{B7BC0885-7923-447D-8F7C-FF35CBAEE7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990725"/>
            <a:ext cx="10515600" cy="2819400"/>
          </a:xfrm>
          <a:prstGeom xmlns:a="http://schemas.openxmlformats.org/drawingml/2006/main" prst="roundRect">
            <a:avLst>
              <a:gd name="adj" fmla="val 4730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52400" rIns="209550" bIns="1524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Magnification calculations require image and actual size in matching units, often millimetres and micrometres. Diffusion is net movement down a concentration gradient, while osmosis is net water movement through a partially permeable membrane. Potato mass percentage change provides evidence about osmosis when control variables are kept constant. Active transport can move substances against a gradient using energy from respiration. An anomalous result should remain visible and be investigated before deciding whether to include it in a mean.</a:t>
            </a:r>
          </a:p>
        </p:txBody>
      </p:sp>
      <p:sp>
        <p:nvSpPr>
          <p:cNvPr id="17" name="copy-90">
            <a:extLst xmlns:a="http://schemas.openxmlformats.org/drawingml/2006/main">
              <a:ext uri="{FF2B5EF4-FFF2-40B4-BE49-F238E27FC236}">
                <a16:creationId xmlns:a16="http://schemas.microsoft.com/office/drawing/2014/main" id="{E41CBAD3-C113-4294-89AA-D0C19005DE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038725"/>
            <a:ext cx="104775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Use the model to improve your explanation in your own words.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1c4308046d19407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5F3BEB3-5DCB-4D41-A3B0-ADBCCBCA0F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86600" y="5591175"/>
            <a:ext cx="42386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independent task</a:t>
            </a:r>
          </a:p>
        </p:txBody>
      </p:sp>
    </p:spTree>
    <p:extLst>
      <p:ext uri="{BB962C8B-B14F-4D97-AF65-F5344CB8AC3E}">
        <p14:creationId xmlns:p14="http://schemas.microsoft.com/office/powerpoint/2010/main" val="1239887258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house-card">
            <a:extLst xmlns:a="http://schemas.openxmlformats.org/drawingml/2006/main">
              <a:ext uri="{FF2B5EF4-FFF2-40B4-BE49-F238E27FC236}">
                <a16:creationId xmlns:a16="http://schemas.microsoft.com/office/drawing/2014/main" id="{8D971D74-3760-4B8E-BBCA-E7C8D5E910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03F8E5CF-7413-4D23-8A39-B42C31DCC4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91">
            <a:extLst xmlns:a="http://schemas.openxmlformats.org/drawingml/2006/main">
              <a:ext uri="{FF2B5EF4-FFF2-40B4-BE49-F238E27FC236}">
                <a16:creationId xmlns:a16="http://schemas.microsoft.com/office/drawing/2014/main" id="{11458D74-EEA4-444A-80FB-84D0F65EA5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W7L1</a:t>
            </a:r>
          </a:p>
        </p:txBody>
      </p:sp>
      <p:sp>
        <p:nvSpPr>
          <p:cNvPr id="4" name="copy-92">
            <a:extLst xmlns:a="http://schemas.openxmlformats.org/drawingml/2006/main">
              <a:ext uri="{FF2B5EF4-FFF2-40B4-BE49-F238E27FC236}">
                <a16:creationId xmlns:a16="http://schemas.microsoft.com/office/drawing/2014/main" id="{BDF6E893-C07A-46D1-ADDA-CF8749E690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93">
            <a:extLst xmlns:a="http://schemas.openxmlformats.org/drawingml/2006/main">
              <a:ext uri="{FF2B5EF4-FFF2-40B4-BE49-F238E27FC236}">
                <a16:creationId xmlns:a16="http://schemas.microsoft.com/office/drawing/2014/main" id="{DCE83154-4BC4-40A4-A9A5-746E707C29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Your lesson resources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8B6D0CEE-221E-4FAD-B786-6C67404A34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2865bcf4f78f47f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8D247DA-246B-4766-BDE3-E11FEF88FA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ec5b30697e0b4e2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995A3A5-90F4-404D-ABA3-F8CBDFC61C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668007b6ecd6452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1452723-9C41-4E41-BFA4-E8EA9801D8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86400eb2d947411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00861BE-612C-40C8-929A-6ABD989A38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5fbcc8625a824f9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759CADF-8A31-44A6-9DFF-694959EFCD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3e1fe672a0e8452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E5533A2-CEE9-43EC-BF4C-78C22D12C7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5c5f8daa5c52416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CA8DEE9-55BF-49DC-9B80-D5206DDA98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839dcea27cb8426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E7D31C8-0641-4776-A833-841B1C5D4F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7148ce9354024de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A28E0E3-5F49-457F-BB18-10E8FB1546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94">
            <a:extLst xmlns:a="http://schemas.openxmlformats.org/drawingml/2006/main">
              <a:ext uri="{FF2B5EF4-FFF2-40B4-BE49-F238E27FC236}">
                <a16:creationId xmlns:a16="http://schemas.microsoft.com/office/drawing/2014/main" id="{011A8359-DFEA-43C8-AEB4-C904A617DB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914525"/>
            <a:ext cx="10525125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Worksheet pages are stored inside this PowerPoint.</a:t>
            </a:r>
          </a:p>
        </p:txBody>
      </p:sp>
      <p:sp>
        <p:nvSpPr>
          <p:cNvPr id="17" name="goto:13">
            <a:hlinkClick xmlns:r="http://schemas.openxmlformats.org/officeDocument/2006/relationships" xmlns:a="http://schemas.openxmlformats.org/drawingml/2006/main" r:id="R284a568f9a7d4b3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6529106-397C-4DED-88B0-B0A8C9C81E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6860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Worksheet · page 1</a:t>
            </a:r>
          </a:p>
        </p:txBody>
      </p:sp>
      <p:sp>
        <p:nvSpPr>
          <p:cNvPr id="18" name="goto:14">
            <a:hlinkClick xmlns:r="http://schemas.openxmlformats.org/officeDocument/2006/relationships" xmlns:a="http://schemas.openxmlformats.org/drawingml/2006/main" r:id="R9569b957b24e476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8DA463A-C435-490E-8131-5D7269299D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6860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Worksheet · page 2</a:t>
            </a:r>
          </a:p>
        </p:txBody>
      </p:sp>
      <p:sp>
        <p:nvSpPr>
          <p:cNvPr id="19" name="url:W7L1_standard.pdf">
            <a:hlinkClick xmlns:r="http://schemas.openxmlformats.org/officeDocument/2006/relationships" xmlns:a="http://schemas.openxmlformats.org/drawingml/2006/main" r:id="Reeb304bf04484b94"/>
            <a:extLst xmlns:a="http://schemas.openxmlformats.org/drawingml/2006/main">
              <a:ext uri="{FF2B5EF4-FFF2-40B4-BE49-F238E27FC236}">
                <a16:creationId xmlns:a16="http://schemas.microsoft.com/office/drawing/2014/main" id="{C2AC4492-D199-4A27-BEB7-A2D9399DE5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Standard PDF</a:t>
            </a:r>
          </a:p>
        </p:txBody>
      </p:sp>
      <p:sp>
        <p:nvSpPr>
          <p:cNvPr id="20" name="url:W7L1_supported.pdf">
            <a:hlinkClick xmlns:r="http://schemas.openxmlformats.org/officeDocument/2006/relationships" xmlns:a="http://schemas.openxmlformats.org/drawingml/2006/main" r:id="R0e072156c1aa41e7"/>
            <a:extLst xmlns:a="http://schemas.openxmlformats.org/drawingml/2006/main">
              <a:ext uri="{FF2B5EF4-FFF2-40B4-BE49-F238E27FC236}">
                <a16:creationId xmlns:a16="http://schemas.microsoft.com/office/drawing/2014/main" id="{8443AA09-EDE1-4D9C-B8D4-61829C247E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14825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Supported PDF</a:t>
            </a:r>
          </a:p>
        </p:txBody>
      </p:sp>
      <p:sp>
        <p:nvSpPr>
          <p:cNvPr id="21" name="url:W7L1_depth.pdf">
            <a:hlinkClick xmlns:r="http://schemas.openxmlformats.org/officeDocument/2006/relationships" xmlns:a="http://schemas.openxmlformats.org/drawingml/2006/main" r:id="Re41bb2da4c2d48fa"/>
            <a:extLst xmlns:a="http://schemas.openxmlformats.org/drawingml/2006/main">
              <a:ext uri="{FF2B5EF4-FFF2-40B4-BE49-F238E27FC236}">
                <a16:creationId xmlns:a16="http://schemas.microsoft.com/office/drawing/2014/main" id="{7A4B2754-79E6-46BF-A360-0C0C3DBD88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Depth PDF</a:t>
            </a:r>
          </a:p>
        </p:txBody>
      </p:sp>
      <p:sp>
        <p:nvSpPr>
          <p:cNvPr id="22" name="url:W7L1_Worksheet.docx">
            <a:hlinkClick xmlns:r="http://schemas.openxmlformats.org/officeDocument/2006/relationships" xmlns:a="http://schemas.openxmlformats.org/drawingml/2006/main" r:id="Re9efea6820844ae0"/>
            <a:extLst xmlns:a="http://schemas.openxmlformats.org/drawingml/2006/main">
              <a:ext uri="{FF2B5EF4-FFF2-40B4-BE49-F238E27FC236}">
                <a16:creationId xmlns:a16="http://schemas.microsoft.com/office/drawing/2014/main" id="{A9EC558D-9F0C-41F9-9E7B-39456B3CA9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1338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Editable Word worksheet</a:t>
            </a:r>
          </a:p>
        </p:txBody>
      </p:sp>
      <p:sp>
        <p:nvSpPr>
          <p:cNvPr id="23" name="url:https://madebymatt.uk/Lessons/Science_Teesside/Launch/SCI_L_W7_L1_RoundUp.html">
            <a:hlinkClick xmlns:r="http://schemas.openxmlformats.org/officeDocument/2006/relationships" xmlns:a="http://schemas.openxmlformats.org/drawingml/2006/main" r:id="R6f68aa5e52e6454b"/>
            <a:extLst xmlns:a="http://schemas.openxmlformats.org/drawingml/2006/main">
              <a:ext uri="{FF2B5EF4-FFF2-40B4-BE49-F238E27FC236}">
                <a16:creationId xmlns:a16="http://schemas.microsoft.com/office/drawing/2014/main" id="{98E46CB4-66FA-4B9E-AA5F-4A026C983E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4133850"/>
            <a:ext cx="50101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Open online lesson / model</a:t>
            </a:r>
          </a:p>
        </p:txBody>
      </p:sp>
      <p:sp>
        <p:nvSpPr>
          <p:cNvPr id="24" name="copy-95">
            <a:extLst xmlns:a="http://schemas.openxmlformats.org/drawingml/2006/main">
              <a:ext uri="{FF2B5EF4-FFF2-40B4-BE49-F238E27FC236}">
                <a16:creationId xmlns:a16="http://schemas.microsoft.com/office/drawing/2014/main" id="{87A01178-1292-49C1-A978-E1198A3DFE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4857750"/>
            <a:ext cx="10382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Named files are in this week’s folder. Online lesson and video need internet.</a:t>
            </a:r>
          </a:p>
        </p:txBody>
      </p:sp>
      <p:sp>
        <p:nvSpPr>
          <p:cNvPr id="25" name="goto:15">
            <a:hlinkClick xmlns:r="http://schemas.openxmlformats.org/officeDocument/2006/relationships" xmlns:a="http://schemas.openxmlformats.org/drawingml/2006/main" r:id="R617384494d84498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8E47E49-0DC3-44A3-AC22-FE5C09369B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556260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Optional concept video</a:t>
            </a:r>
          </a:p>
        </p:txBody>
      </p:sp>
    </p:spTree>
    <p:extLst>
      <p:ext uri="{BB962C8B-B14F-4D97-AF65-F5344CB8AC3E}">
        <p14:creationId xmlns:p14="http://schemas.microsoft.com/office/powerpoint/2010/main" val="248395379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24FC4476-B2A4-4636-A7FE-22E5F6203F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960B98F7-38AB-42E4-8D19-81B00DD51A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96">
            <a:extLst xmlns:a="http://schemas.openxmlformats.org/drawingml/2006/main">
              <a:ext uri="{FF2B5EF4-FFF2-40B4-BE49-F238E27FC236}">
                <a16:creationId xmlns:a16="http://schemas.microsoft.com/office/drawing/2014/main" id="{53B78889-3ADD-4346-A04D-20D792650F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W7L1</a:t>
            </a:r>
          </a:p>
        </p:txBody>
      </p:sp>
      <p:sp>
        <p:nvSpPr>
          <p:cNvPr id="4" name="copy-97">
            <a:extLst xmlns:a="http://schemas.openxmlformats.org/drawingml/2006/main">
              <a:ext uri="{FF2B5EF4-FFF2-40B4-BE49-F238E27FC236}">
                <a16:creationId xmlns:a16="http://schemas.microsoft.com/office/drawing/2014/main" id="{6EE9860E-15E7-4561-9CC4-FC625AD555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98">
            <a:extLst xmlns:a="http://schemas.openxmlformats.org/drawingml/2006/main">
              <a:ext uri="{FF2B5EF4-FFF2-40B4-BE49-F238E27FC236}">
                <a16:creationId xmlns:a16="http://schemas.microsoft.com/office/drawing/2014/main" id="{5437AF0C-C446-4977-9F64-A07F9444B0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Worksheet · page 1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32F92594-87DF-4894-A82C-8CBAC0E957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c84f2e2841684a1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C00F540-676E-46E2-91F8-B1A34AA296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dab7fa218b0041b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61F39F1-8782-4D2B-B50D-05A7C4A00F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1b25491e171a479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B4065E4-4B0A-4E57-8014-38D66E8BF7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599a6d43030448a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206E633-DB58-40B3-8608-CA321F50D6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a5c163979a9d49b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44AF1CE-BA24-4FE8-8927-0FE61AD772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f314e22068ff45c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0DF5026-3C21-4865-B46C-C379D9981F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c2b02f3cb063450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BDB196D-969F-4B02-8B72-2655C79424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550aced3ad03466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CC1A53B-6F00-4293-A9EA-819138CCBB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3427b9f73f2143d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53CF6D1-6B44-46FD-A45C-D02D603F9E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pic>
        <p:nvPicPr>
          <p:cNvPr id="36" name="W7L1 scientific resource, slide 14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fd4c3cc29df4048"/>
          <a:stretch xmlns:a="http://schemas.openxmlformats.org/drawingml/2006/main"/>
        </p:blipFill>
        <p:spPr>
          <a:xfrm xmlns:a="http://schemas.openxmlformats.org/drawingml/2006/main">
            <a:off x="6007071" y="1809750"/>
            <a:ext cx="3559233" cy="3495675"/>
          </a:xfrm>
          <a:prstGeom xmlns:a="http://schemas.openxmlformats.org/drawingml/2006/main" prst="rect">
            <a:avLst/>
          </a:prstGeom>
        </p:spPr>
      </p:pic>
      <p:sp>
        <p:nvSpPr>
          <p:cNvPr id="17" name="copy-99">
            <a:extLst xmlns:a="http://schemas.openxmlformats.org/drawingml/2006/main">
              <a:ext uri="{FF2B5EF4-FFF2-40B4-BE49-F238E27FC236}">
                <a16:creationId xmlns:a16="http://schemas.microsoft.com/office/drawing/2014/main" id="{095B37CC-85A6-49CE-9EF6-4153D87739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476500"/>
            <a:ext cx="295275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Use your printed copy.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Keep the first attempt.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f68e6eb2b65d43a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1DD756D-8242-49C3-89F3-15A5C8E026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476875"/>
            <a:ext cx="32861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task</a:t>
            </a:r>
          </a:p>
        </p:txBody>
      </p:sp>
    </p:spTree>
    <p:extLst>
      <p:ext uri="{BB962C8B-B14F-4D97-AF65-F5344CB8AC3E}">
        <p14:creationId xmlns:p14="http://schemas.microsoft.com/office/powerpoint/2010/main" val="1341738001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A33D2A72-02D6-4C0E-8DAC-7E2B4565CF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FC7277AE-2F42-40B2-8C86-7CC92F2E3D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00">
            <a:extLst xmlns:a="http://schemas.openxmlformats.org/drawingml/2006/main">
              <a:ext uri="{FF2B5EF4-FFF2-40B4-BE49-F238E27FC236}">
                <a16:creationId xmlns:a16="http://schemas.microsoft.com/office/drawing/2014/main" id="{D9587371-B653-47CB-9313-42AFBDCA14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W7L1</a:t>
            </a:r>
          </a:p>
        </p:txBody>
      </p:sp>
      <p:sp>
        <p:nvSpPr>
          <p:cNvPr id="4" name="copy-101">
            <a:extLst xmlns:a="http://schemas.openxmlformats.org/drawingml/2006/main">
              <a:ext uri="{FF2B5EF4-FFF2-40B4-BE49-F238E27FC236}">
                <a16:creationId xmlns:a16="http://schemas.microsoft.com/office/drawing/2014/main" id="{95A2E5EA-90CA-4525-BEF5-06806F85A4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02">
            <a:extLst xmlns:a="http://schemas.openxmlformats.org/drawingml/2006/main">
              <a:ext uri="{FF2B5EF4-FFF2-40B4-BE49-F238E27FC236}">
                <a16:creationId xmlns:a16="http://schemas.microsoft.com/office/drawing/2014/main" id="{48106B0A-CF7D-45EE-970A-54FACEC46C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Worksheet · page 2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9C4AD5EC-94CF-4EC6-B5ED-48576B1807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5d3d943d166b468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E245644-65FE-472A-BFDF-11F3B687B0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ea8c44cede714b9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50F0EC4-4B45-471F-9552-681B587A61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4fe4a4994fa2413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19C1108-5338-4911-83D3-138FB9D8B6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4f62eee0275b493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1B1C493-8783-44A7-B189-88984D5013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53c90bc1e0194f8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7E18731-8C12-41B6-B682-A5B0E39668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7cbf0cd003a84bf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E0A2092-AF96-4C0C-B1E0-20DBE95098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2244e3ba71d1465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E75A532-C322-4599-B63C-1698892648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7b3c9a996c3b418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BE2AB47-05BE-4EC0-942D-7C2715BF8F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a9fef676bf60456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EDFE602-9AC2-438A-9022-8C30424B76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pic>
        <p:nvPicPr>
          <p:cNvPr id="36" name="W7L1 scientific resource, slide 15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75f2e3634ae4436"/>
          <a:stretch xmlns:a="http://schemas.openxmlformats.org/drawingml/2006/main"/>
        </p:blipFill>
        <p:spPr>
          <a:xfrm xmlns:a="http://schemas.openxmlformats.org/drawingml/2006/main">
            <a:off x="5675352" y="1809750"/>
            <a:ext cx="4222671" cy="3495675"/>
          </a:xfrm>
          <a:prstGeom xmlns:a="http://schemas.openxmlformats.org/drawingml/2006/main" prst="rect">
            <a:avLst/>
          </a:prstGeom>
        </p:spPr>
      </p:pic>
      <p:sp>
        <p:nvSpPr>
          <p:cNvPr id="17" name="copy-103">
            <a:extLst xmlns:a="http://schemas.openxmlformats.org/drawingml/2006/main">
              <a:ext uri="{FF2B5EF4-FFF2-40B4-BE49-F238E27FC236}">
                <a16:creationId xmlns:a16="http://schemas.microsoft.com/office/drawing/2014/main" id="{90343203-143F-4DC2-9435-E6878C498F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476500"/>
            <a:ext cx="295275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Continuation is optional.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Improve the same work.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bb0c95d32b014ba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D65ED02-883C-47C7-8D27-5F18B5D60F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476875"/>
            <a:ext cx="32861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task</a:t>
            </a:r>
          </a:p>
        </p:txBody>
      </p:sp>
    </p:spTree>
    <p:extLst>
      <p:ext uri="{BB962C8B-B14F-4D97-AF65-F5344CB8AC3E}">
        <p14:creationId xmlns:p14="http://schemas.microsoft.com/office/powerpoint/2010/main" val="553571267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house-card">
            <a:extLst xmlns:a="http://schemas.openxmlformats.org/drawingml/2006/main">
              <a:ext uri="{FF2B5EF4-FFF2-40B4-BE49-F238E27FC236}">
                <a16:creationId xmlns:a16="http://schemas.microsoft.com/office/drawing/2014/main" id="{5FB5F1AA-591D-463A-A5B5-4CDB580829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184FE394-3AA5-44B2-8D4B-EFC54A64C4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04">
            <a:extLst xmlns:a="http://schemas.openxmlformats.org/drawingml/2006/main">
              <a:ext uri="{FF2B5EF4-FFF2-40B4-BE49-F238E27FC236}">
                <a16:creationId xmlns:a16="http://schemas.microsoft.com/office/drawing/2014/main" id="{AE07CCB2-7987-4910-BF5D-1ED16F805C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W7L1</a:t>
            </a:r>
          </a:p>
        </p:txBody>
      </p:sp>
      <p:sp>
        <p:nvSpPr>
          <p:cNvPr id="4" name="copy-105">
            <a:extLst xmlns:a="http://schemas.openxmlformats.org/drawingml/2006/main">
              <a:ext uri="{FF2B5EF4-FFF2-40B4-BE49-F238E27FC236}">
                <a16:creationId xmlns:a16="http://schemas.microsoft.com/office/drawing/2014/main" id="{71B73D68-6199-4014-A7AC-42313D18F2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06">
            <a:extLst xmlns:a="http://schemas.openxmlformats.org/drawingml/2006/main">
              <a:ext uri="{FF2B5EF4-FFF2-40B4-BE49-F238E27FC236}">
                <a16:creationId xmlns:a16="http://schemas.microsoft.com/office/drawing/2014/main" id="{3AD1015F-916D-4D6B-AE04-B4C24B5CE9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Watch, pause and explain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18E032BE-398D-499B-B878-2D16A54AFE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e02cfc354fff499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3CEE361-AAED-46B9-B45C-A64562C7D0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d65fb5c650ff474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83C142E-70F7-4B52-AF2E-9D2A705716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aeb8710b6d4d442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B13E925-A038-4A42-BBF2-5F4EC2FE53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4083d7320a274a0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719AB55-61E1-49E4-8DE4-657A1E8B6F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b7fcd22b3d6f401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DCB2176-5DA1-4409-B7E7-C775B2E3E6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d386299fbbb2431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0A39C72-F10A-407B-996E-1190592F80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d278ec21f8c447d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995EA50-BEB7-44C1-973F-6538903466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043bdb7a66ac41a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6E1E876-65D9-4D23-A4D2-946B20EABC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efee9d242220432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060B4F9-8E8A-4CB8-B1A4-58C99C5DC8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9CEA7C68-D528-49F0-8C19-F7BF640049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86600" y="2057400"/>
            <a:ext cx="4219575" cy="3009900"/>
          </a:xfrm>
          <a:prstGeom xmlns:a="http://schemas.openxmlformats.org/drawingml/2006/main" prst="roundRect">
            <a:avLst>
              <a:gd name="adj" fmla="val 3165"/>
            </a:avLst>
          </a:prstGeom>
          <a:solidFill xmlns:a="http://schemas.openxmlformats.org/drawingml/2006/main">
            <a:srgbClr val="101C38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pic>
        <p:nvPicPr>
          <p:cNvPr id="40" name="W7L1 scientific resource, slide 16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8faf1d321794e54"/>
          <a:stretch xmlns:a="http://schemas.openxmlformats.org/drawingml/2006/main"/>
        </p:blipFill>
        <p:spPr>
          <a:xfrm xmlns:a="http://schemas.openxmlformats.org/drawingml/2006/main">
            <a:off x="7162800" y="2418457"/>
            <a:ext cx="4067175" cy="2287786"/>
          </a:xfrm>
          <a:prstGeom xmlns:a="http://schemas.openxmlformats.org/drawingml/2006/main" prst="rect">
            <a:avLst/>
          </a:prstGeom>
        </p:spPr>
      </p:pic>
      <p:sp>
        <p:nvSpPr>
          <p:cNvPr id="18" name="copy-107">
            <a:extLst xmlns:a="http://schemas.openxmlformats.org/drawingml/2006/main">
              <a:ext uri="{FF2B5EF4-FFF2-40B4-BE49-F238E27FC236}">
                <a16:creationId xmlns:a16="http://schemas.microsoft.com/office/drawing/2014/main" id="{2B665FE1-7FAE-4988-B422-0D3514D80E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038350"/>
            <a:ext cx="5905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Microscopy</a:t>
            </a:r>
          </a:p>
        </p:txBody>
      </p:sp>
      <p:sp>
        <p:nvSpPr>
          <p:cNvPr id="19" name="copy-108">
            <a:extLst xmlns:a="http://schemas.openxmlformats.org/drawingml/2006/main">
              <a:ext uri="{FF2B5EF4-FFF2-40B4-BE49-F238E27FC236}">
                <a16:creationId xmlns:a16="http://schemas.microsoft.com/office/drawing/2014/main" id="{C5A7D3B3-39B3-474C-9E9D-D1E96D8D7A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838450"/>
            <a:ext cx="5905500" cy="1362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is the difference between making an image bigger and resolving more detail?</a:t>
            </a:r>
          </a:p>
        </p:txBody>
      </p:sp>
      <p:sp>
        <p:nvSpPr>
          <p:cNvPr id="20" name="url:https://www.youtube.com/watch?v=L5StAE_uuxM">
            <a:hlinkClick xmlns:r="http://schemas.openxmlformats.org/officeDocument/2006/relationships" xmlns:a="http://schemas.openxmlformats.org/drawingml/2006/main" r:id="R4f4cae0707e04794"/>
            <a:extLst xmlns:a="http://schemas.openxmlformats.org/drawingml/2006/main">
              <a:ext uri="{FF2B5EF4-FFF2-40B4-BE49-F238E27FC236}">
                <a16:creationId xmlns:a16="http://schemas.microsoft.com/office/drawing/2014/main" id="{1C56D520-8583-4676-90EE-D263B1364D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495800"/>
            <a:ext cx="6048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Play freesciencelessons video</a:t>
            </a:r>
          </a:p>
        </p:txBody>
      </p:sp>
      <p:sp>
        <p:nvSpPr>
          <p:cNvPr id="21" name="copy-109">
            <a:extLst xmlns:a="http://schemas.openxmlformats.org/drawingml/2006/main">
              <a:ext uri="{FF2B5EF4-FFF2-40B4-BE49-F238E27FC236}">
                <a16:creationId xmlns:a16="http://schemas.microsoft.com/office/drawing/2014/main" id="{0F43A6C3-B95B-4B3D-86A3-3B5BC03C87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276850"/>
            <a:ext cx="10429875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No connection? Use the still model and explain the same question.</a:t>
            </a:r>
          </a:p>
        </p:txBody>
      </p:sp>
    </p:spTree>
    <p:extLst>
      <p:ext uri="{BB962C8B-B14F-4D97-AF65-F5344CB8AC3E}">
        <p14:creationId xmlns:p14="http://schemas.microsoft.com/office/powerpoint/2010/main" val="383552995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A908CF00-50A6-4365-B20A-048002330F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611A5D56-0FC4-4BC2-A629-5E4501E7C6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10">
            <a:extLst xmlns:a="http://schemas.openxmlformats.org/drawingml/2006/main">
              <a:ext uri="{FF2B5EF4-FFF2-40B4-BE49-F238E27FC236}">
                <a16:creationId xmlns:a16="http://schemas.microsoft.com/office/drawing/2014/main" id="{9E14471D-3A84-42A6-BEFD-1868204F06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W7L1</a:t>
            </a:r>
          </a:p>
        </p:txBody>
      </p:sp>
      <p:sp>
        <p:nvSpPr>
          <p:cNvPr id="4" name="copy-111">
            <a:extLst xmlns:a="http://schemas.openxmlformats.org/drawingml/2006/main">
              <a:ext uri="{FF2B5EF4-FFF2-40B4-BE49-F238E27FC236}">
                <a16:creationId xmlns:a16="http://schemas.microsoft.com/office/drawing/2014/main" id="{977AD076-3176-4E25-B059-88E6339ABC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12">
            <a:extLst xmlns:a="http://schemas.openxmlformats.org/drawingml/2006/main">
              <a:ext uri="{FF2B5EF4-FFF2-40B4-BE49-F238E27FC236}">
                <a16:creationId xmlns:a16="http://schemas.microsoft.com/office/drawing/2014/main" id="{BEACD168-9244-4E6C-8A58-DDFD9F3581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Look closely at the model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63DC307A-4F43-4909-8CDC-673E7A8E5C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c2ec6ba92e7a4f1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E21C00C-F6AC-4957-9DB7-24268201DC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b03e57a4f1474c3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A5C39C1-9A24-4B09-ACC5-5B8AAD467A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89b76b1aca2d441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BB3B2FE-ACBE-4592-8A19-56019AF4A8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4f448fd196bb4e8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09E4A82-03AB-4FFE-847C-6D229BE10F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f8627e0e4eb9414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AB98A71-5D09-49F1-87F0-EE238ACAA6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a391e7d41e3b47d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DA7DAE5-8B83-48E5-9CB0-241E55B4CC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aa5f34393f49491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4721157-F6A8-4113-AAE7-10BBA40147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a2d4a99aa8d54c3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6E432CC-A01D-4918-A541-8ADD5B11CB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4ad324c9bcf14b2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662AAAF-5686-4AE9-ABC3-959B49B324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7" name="copy-113">
            <a:extLst xmlns:a="http://schemas.openxmlformats.org/drawingml/2006/main">
              <a:ext uri="{FF2B5EF4-FFF2-40B4-BE49-F238E27FC236}">
                <a16:creationId xmlns:a16="http://schemas.microsoft.com/office/drawing/2014/main" id="{B0458183-2BFD-47F2-80C7-8A2EA2CDF4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5486400"/>
            <a:ext cx="7143750" cy="4857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72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A model illustration: use the stated data for calculations.</a:t>
            </a:r>
          </a:p>
        </p:txBody>
      </p:sp>
      <p:sp>
        <p:nvSpPr>
          <p:cNvPr id="18" name="goto:2">
            <a:hlinkClick xmlns:r="http://schemas.openxmlformats.org/officeDocument/2006/relationships" xmlns:a="http://schemas.openxmlformats.org/drawingml/2006/main" r:id="Ra1ab5a78d386465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9E67818-A96C-40F8-8821-6B926041B0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72475" y="5524500"/>
            <a:ext cx="28860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I Do</a:t>
            </a:r>
          </a:p>
        </p:txBody>
      </p:sp>
      <p:sp>
        <p:nvSpPr>
          <p:cNvPr id="20" name="native-model-map-heading">
            <a:extLst xmlns:a="http://schemas.openxmlformats.org/drawingml/2006/main">
              <a:ext uri="{FF2B5EF4-FFF2-40B4-BE49-F238E27FC236}">
                <a16:creationId xmlns:a16="http://schemas.microsoft.com/office/drawing/2014/main" id="{D6B8F744-B781-4A90-A902-CFE214683E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1914525"/>
            <a:ext cx="4286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80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Cells, scale and transport</a:t>
            </a:r>
          </a:p>
        </p:txBody>
      </p:sp>
      <p:sp>
        <p:nvSpPr>
          <p:cNvPr id="21" name="native-model-cell">
            <a:extLst xmlns:a="http://schemas.openxmlformats.org/drawingml/2006/main">
              <a:ext uri="{FF2B5EF4-FFF2-40B4-BE49-F238E27FC236}">
                <a16:creationId xmlns:a16="http://schemas.microsoft.com/office/drawing/2014/main" id="{B78DA04B-8CEE-4CCA-8676-FDD961E596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3133725"/>
            <a:ext cx="1143000" cy="1143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0EAF6"/>
          </a:solidFill>
          <a:ln xmlns:a="http://schemas.openxmlformats.org/drawingml/2006/main" w="28575">
            <a:solidFill>
              <a:srgbClr val="7A5C9E"/>
            </a:solidFill>
            <a:prstDash val="solid"/>
          </a:ln>
        </p:spPr>
      </p:sp>
      <p:sp>
        <p:nvSpPr>
          <p:cNvPr id="22" name="native-model-magnification">
            <a:extLst xmlns:a="http://schemas.openxmlformats.org/drawingml/2006/main">
              <a:ext uri="{FF2B5EF4-FFF2-40B4-BE49-F238E27FC236}">
                <a16:creationId xmlns:a16="http://schemas.microsoft.com/office/drawing/2014/main" id="{00C146C9-47DE-4FF7-9C7B-A19845E052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14575" y="2543175"/>
            <a:ext cx="2628900" cy="942975"/>
          </a:xfrm>
          <a:prstGeom xmlns:a="http://schemas.openxmlformats.org/drawingml/2006/main" prst="roundRect">
            <a:avLst>
              <a:gd name="adj" fmla="val 8081"/>
            </a:avLst>
          </a:prstGeom>
          <a:solidFill xmlns:a="http://schemas.openxmlformats.org/drawingml/2006/main">
            <a:srgbClr val="F2EDF7"/>
          </a:solidFill>
          <a:ln xmlns:a="http://schemas.openxmlformats.org/drawingml/2006/main" w="19050">
            <a:solidFill>
              <a:srgbClr val="7A5C9E"/>
            </a:solidFill>
            <a:prstDash val="solid"/>
          </a:ln>
        </p:spPr>
      </p:sp>
      <p:sp>
        <p:nvSpPr>
          <p:cNvPr id="23" name="native-model-diffusion">
            <a:extLst xmlns:a="http://schemas.openxmlformats.org/drawingml/2006/main">
              <a:ext uri="{FF2B5EF4-FFF2-40B4-BE49-F238E27FC236}">
                <a16:creationId xmlns:a16="http://schemas.microsoft.com/office/drawing/2014/main" id="{9974F013-F74D-4350-92E4-BCBA275BBB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24700" y="2543175"/>
            <a:ext cx="2628900" cy="942975"/>
          </a:xfrm>
          <a:prstGeom xmlns:a="http://schemas.openxmlformats.org/drawingml/2006/main" prst="roundRect">
            <a:avLst>
              <a:gd name="adj" fmla="val 8081"/>
            </a:avLst>
          </a:prstGeom>
          <a:solidFill xmlns:a="http://schemas.openxmlformats.org/drawingml/2006/main">
            <a:srgbClr val="ECF4EF"/>
          </a:solidFill>
          <a:ln xmlns:a="http://schemas.openxmlformats.org/drawingml/2006/main" w="19050">
            <a:solidFill>
              <a:srgbClr val="287360"/>
            </a:solidFill>
            <a:prstDash val="solid"/>
          </a:ln>
        </p:spPr>
      </p:sp>
      <p:sp>
        <p:nvSpPr>
          <p:cNvPr id="24" name="native-model-osmosis">
            <a:extLst xmlns:a="http://schemas.openxmlformats.org/drawingml/2006/main">
              <a:ext uri="{FF2B5EF4-FFF2-40B4-BE49-F238E27FC236}">
                <a16:creationId xmlns:a16="http://schemas.microsoft.com/office/drawing/2014/main" id="{31BDDAF8-35B9-4F62-9046-F5C6C629B4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14575" y="4124325"/>
            <a:ext cx="2628900" cy="942975"/>
          </a:xfrm>
          <a:prstGeom xmlns:a="http://schemas.openxmlformats.org/drawingml/2006/main" prst="roundRect">
            <a:avLst>
              <a:gd name="adj" fmla="val 8081"/>
            </a:avLst>
          </a:prstGeom>
          <a:solidFill xmlns:a="http://schemas.openxmlformats.org/drawingml/2006/main">
            <a:srgbClr val="EDF3F8"/>
          </a:solidFill>
          <a:ln xmlns:a="http://schemas.openxmlformats.org/drawingml/2006/main" w="19050">
            <a:solidFill>
              <a:srgbClr val="315F8B"/>
            </a:solidFill>
            <a:prstDash val="solid"/>
          </a:ln>
        </p:spPr>
      </p:sp>
      <p:sp>
        <p:nvSpPr>
          <p:cNvPr id="25" name="native-model-active">
            <a:extLst xmlns:a="http://schemas.openxmlformats.org/drawingml/2006/main">
              <a:ext uri="{FF2B5EF4-FFF2-40B4-BE49-F238E27FC236}">
                <a16:creationId xmlns:a16="http://schemas.microsoft.com/office/drawing/2014/main" id="{09D0348D-CC13-4646-825C-8AD12EFE06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24700" y="4124325"/>
            <a:ext cx="2628900" cy="942975"/>
          </a:xfrm>
          <a:prstGeom xmlns:a="http://schemas.openxmlformats.org/drawingml/2006/main" prst="roundRect">
            <a:avLst>
              <a:gd name="adj" fmla="val 8081"/>
            </a:avLst>
          </a:prstGeom>
          <a:solidFill xmlns:a="http://schemas.openxmlformats.org/drawingml/2006/main">
            <a:srgbClr val="FBF5E9"/>
          </a:solidFill>
          <a:ln xmlns:a="http://schemas.openxmlformats.org/drawingml/2006/main" w="19050">
            <a:solidFill>
              <a:srgbClr val="97670C"/>
            </a:solidFill>
            <a:prstDash val="solid"/>
          </a:ln>
        </p:spPr>
      </p:sp>
      <p:cxnSp>
        <p:nvCxnSpPr>
          <p:cNvPr id="62" name=""/>
          <p:cNvCxnSpPr>
            <a:stCxn xmlns:a="http://schemas.openxmlformats.org/drawingml/2006/main" id="22" idx="3"/>
            <a:endCxn xmlns:a="http://schemas.openxmlformats.org/drawingml/2006/main" id="21" idx="2"/>
          </p:cNvCxnSpPr>
          <p:nvPr/>
        </p:nvCxnSpPr>
        <p:spPr>
          <a:xfrm xmlns:a="http://schemas.openxmlformats.org/drawingml/2006/main">
            <a:off x="4943475" y="3014663"/>
            <a:ext cx="581025" cy="690563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8E9EB8"/>
            </a:solidFill>
            <a:prstDash val="solid"/>
          </a:ln>
        </p:spPr>
      </p:cxnSp>
      <p:cxnSp>
        <p:nvCxnSpPr>
          <p:cNvPr id="63" name=""/>
          <p:cNvCxnSpPr>
            <a:stCxn xmlns:a="http://schemas.openxmlformats.org/drawingml/2006/main" id="23" idx="1"/>
            <a:endCxn xmlns:a="http://schemas.openxmlformats.org/drawingml/2006/main" id="21" idx="6"/>
          </p:cNvCxnSpPr>
          <p:nvPr/>
        </p:nvCxnSpPr>
        <p:spPr>
          <a:xfrm xmlns:a="http://schemas.openxmlformats.org/drawingml/2006/main" flipH="1">
            <a:off x="6667500" y="3014663"/>
            <a:ext cx="457200" cy="690563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8E9EB8"/>
            </a:solidFill>
            <a:prstDash val="solid"/>
          </a:ln>
        </p:spPr>
      </p:cxnSp>
      <p:cxnSp>
        <p:nvCxnSpPr>
          <p:cNvPr id="64" name=""/>
          <p:cNvCxnSpPr>
            <a:stCxn xmlns:a="http://schemas.openxmlformats.org/drawingml/2006/main" id="24" idx="3"/>
            <a:endCxn xmlns:a="http://schemas.openxmlformats.org/drawingml/2006/main" id="21" idx="2"/>
          </p:cNvCxnSpPr>
          <p:nvPr/>
        </p:nvCxnSpPr>
        <p:spPr>
          <a:xfrm xmlns:a="http://schemas.openxmlformats.org/drawingml/2006/main" flipV="1">
            <a:off x="4943475" y="3705225"/>
            <a:ext cx="581025" cy="890588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8E9EB8"/>
            </a:solidFill>
            <a:prstDash val="solid"/>
          </a:ln>
        </p:spPr>
      </p:cxnSp>
      <p:cxnSp>
        <p:nvCxnSpPr>
          <p:cNvPr id="65" name=""/>
          <p:cNvCxnSpPr>
            <a:stCxn xmlns:a="http://schemas.openxmlformats.org/drawingml/2006/main" id="25" idx="1"/>
            <a:endCxn xmlns:a="http://schemas.openxmlformats.org/drawingml/2006/main" id="21" idx="6"/>
          </p:cNvCxnSpPr>
          <p:nvPr/>
        </p:nvCxnSpPr>
        <p:spPr>
          <a:xfrm xmlns:a="http://schemas.openxmlformats.org/drawingml/2006/main" flipH="1" flipV="1">
            <a:off x="6667500" y="3705225"/>
            <a:ext cx="457200" cy="890588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8E9EB8"/>
            </a:solidFill>
            <a:prstDash val="solid"/>
          </a:ln>
        </p:spPr>
      </p:cxnSp>
      <p:sp>
        <p:nvSpPr>
          <p:cNvPr id="30" name="native-model-cell-label">
            <a:extLst xmlns:a="http://schemas.openxmlformats.org/drawingml/2006/main">
              <a:ext uri="{FF2B5EF4-FFF2-40B4-BE49-F238E27FC236}">
                <a16:creationId xmlns:a16="http://schemas.microsoft.com/office/drawing/2014/main" id="{A38055DF-5E69-41B7-B3ED-26F2CB18ED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57850" y="3324225"/>
            <a:ext cx="8763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875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the</a:t>
            </a:r>
          </a:p>
          <a:p xmlns:a="http://schemas.openxmlformats.org/drawingml/2006/main">
            <a:pPr algn="ctr">
              <a:defRPr sz="1875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cell</a:t>
            </a:r>
          </a:p>
        </p:txBody>
      </p:sp>
      <p:sp>
        <p:nvSpPr>
          <p:cNvPr id="31" name="native-model-magnification-title">
            <a:extLst xmlns:a="http://schemas.openxmlformats.org/drawingml/2006/main">
              <a:ext uri="{FF2B5EF4-FFF2-40B4-BE49-F238E27FC236}">
                <a16:creationId xmlns:a16="http://schemas.microsoft.com/office/drawing/2014/main" id="{07DC7F8A-DC5C-4178-B5BB-A5B9CEB36F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57450" y="2638425"/>
            <a:ext cx="2343150" cy="2762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● MAGNIFICATION</a:t>
            </a:r>
          </a:p>
        </p:txBody>
      </p:sp>
      <p:sp>
        <p:nvSpPr>
          <p:cNvPr id="32" name="native-model-magnification-body">
            <a:extLst xmlns:a="http://schemas.openxmlformats.org/drawingml/2006/main">
              <a:ext uri="{FF2B5EF4-FFF2-40B4-BE49-F238E27FC236}">
                <a16:creationId xmlns:a16="http://schemas.microsoft.com/office/drawing/2014/main" id="{0486A6B0-6478-4C44-8868-5A9D705676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57450" y="2952750"/>
            <a:ext cx="23431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image ÷ actual</a:t>
            </a:r>
          </a:p>
        </p:txBody>
      </p:sp>
      <p:sp>
        <p:nvSpPr>
          <p:cNvPr id="33" name="native-model-diffusion-title">
            <a:extLst xmlns:a="http://schemas.openxmlformats.org/drawingml/2006/main">
              <a:ext uri="{FF2B5EF4-FFF2-40B4-BE49-F238E27FC236}">
                <a16:creationId xmlns:a16="http://schemas.microsoft.com/office/drawing/2014/main" id="{E3756F9E-4F5D-4FDE-B48F-5A3C3735E0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67575" y="2638425"/>
            <a:ext cx="2343150" cy="2762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↓ DIFFUSION</a:t>
            </a:r>
          </a:p>
        </p:txBody>
      </p:sp>
      <p:sp>
        <p:nvSpPr>
          <p:cNvPr id="34" name="native-model-diffusion-body">
            <a:extLst xmlns:a="http://schemas.openxmlformats.org/drawingml/2006/main">
              <a:ext uri="{FF2B5EF4-FFF2-40B4-BE49-F238E27FC236}">
                <a16:creationId xmlns:a16="http://schemas.microsoft.com/office/drawing/2014/main" id="{14AE9281-D22C-4599-B1DF-2464ACF542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67575" y="2952750"/>
            <a:ext cx="23431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down gradient</a:t>
            </a:r>
          </a:p>
          <a:p xmlns:a="http://schemas.openxmlformats.org/drawingml/2006/main">
            <a:pPr algn="l">
              <a:defRPr sz="13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no respiration energy</a:t>
            </a:r>
          </a:p>
        </p:txBody>
      </p:sp>
      <p:sp>
        <p:nvSpPr>
          <p:cNvPr id="35" name="native-model-osmosis-title">
            <a:extLst xmlns:a="http://schemas.openxmlformats.org/drawingml/2006/main">
              <a:ext uri="{FF2B5EF4-FFF2-40B4-BE49-F238E27FC236}">
                <a16:creationId xmlns:a16="http://schemas.microsoft.com/office/drawing/2014/main" id="{23075817-597F-4E6B-AC3E-7153055713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57450" y="4219575"/>
            <a:ext cx="2343150" cy="2762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315F8B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15F8B"/>
                </a:solidFill>
                <a:latin typeface="Arial"/>
                <a:ea typeface="Arial"/>
                <a:cs typeface="Arial"/>
              </a:rPr>
              <a:t>○ OSMOSIS</a:t>
            </a:r>
          </a:p>
        </p:txBody>
      </p:sp>
      <p:sp>
        <p:nvSpPr>
          <p:cNvPr id="36" name="native-model-osmosis-body">
            <a:extLst xmlns:a="http://schemas.openxmlformats.org/drawingml/2006/main">
              <a:ext uri="{FF2B5EF4-FFF2-40B4-BE49-F238E27FC236}">
                <a16:creationId xmlns:a16="http://schemas.microsoft.com/office/drawing/2014/main" id="{E5BED2AE-9ED5-4E44-9151-22A2ED2B4D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57450" y="4533900"/>
            <a:ext cx="23431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water · membrane</a:t>
            </a:r>
          </a:p>
          <a:p xmlns:a="http://schemas.openxmlformats.org/drawingml/2006/main">
            <a:pPr algn="l">
              <a:defRPr sz="13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no respiration energy</a:t>
            </a:r>
          </a:p>
        </p:txBody>
      </p:sp>
      <p:sp>
        <p:nvSpPr>
          <p:cNvPr id="37" name="native-model-active-title">
            <a:extLst xmlns:a="http://schemas.openxmlformats.org/drawingml/2006/main">
              <a:ext uri="{FF2B5EF4-FFF2-40B4-BE49-F238E27FC236}">
                <a16:creationId xmlns:a16="http://schemas.microsoft.com/office/drawing/2014/main" id="{3EB574AA-BE2B-4CDF-B41B-9CB3237F08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67575" y="4219575"/>
            <a:ext cx="2343150" cy="2762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↑ ACTIVE TRANSPORT</a:t>
            </a:r>
          </a:p>
        </p:txBody>
      </p:sp>
      <p:sp>
        <p:nvSpPr>
          <p:cNvPr id="38" name="native-model-active-body">
            <a:extLst xmlns:a="http://schemas.openxmlformats.org/drawingml/2006/main">
              <a:ext uri="{FF2B5EF4-FFF2-40B4-BE49-F238E27FC236}">
                <a16:creationId xmlns:a16="http://schemas.microsoft.com/office/drawing/2014/main" id="{46C014B4-58D2-49DF-A1EF-A163BA1C1A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67575" y="4533900"/>
            <a:ext cx="23431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against gradient</a:t>
            </a:r>
          </a:p>
          <a:p xmlns:a="http://schemas.openxmlformats.org/drawingml/2006/main">
            <a:pPr algn="l">
              <a:defRPr sz="13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needs respiration energy</a:t>
            </a:r>
          </a:p>
        </p:txBody>
      </p:sp>
    </p:spTree>
    <p:extLst>
      <p:ext uri="{BB962C8B-B14F-4D97-AF65-F5344CB8AC3E}">
        <p14:creationId xmlns:p14="http://schemas.microsoft.com/office/powerpoint/2010/main" val="410571833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house-card">
            <a:extLst xmlns:a="http://schemas.openxmlformats.org/drawingml/2006/main">
              <a:ext uri="{FF2B5EF4-FFF2-40B4-BE49-F238E27FC236}">
                <a16:creationId xmlns:a16="http://schemas.microsoft.com/office/drawing/2014/main" id="{7D7355E5-6512-48E1-A2C1-B68726490E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A522C17F-8D0F-4568-BBAE-BEA7DDDC17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15F8B"/>
          </a:solidFill>
          <a:ln xmlns:a="http://schemas.openxmlformats.org/drawingml/2006/main" w="0">
            <a:noFill/>
          </a:ln>
        </p:spPr>
      </p:sp>
      <p:sp>
        <p:nvSpPr>
          <p:cNvPr id="3" name="copy-10">
            <a:extLst xmlns:a="http://schemas.openxmlformats.org/drawingml/2006/main">
              <a:ext uri="{FF2B5EF4-FFF2-40B4-BE49-F238E27FC236}">
                <a16:creationId xmlns:a16="http://schemas.microsoft.com/office/drawing/2014/main" id="{D9A027A9-6C76-4C57-B012-3276F3C542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W7L1</a:t>
            </a:r>
          </a:p>
        </p:txBody>
      </p:sp>
      <p:sp>
        <p:nvSpPr>
          <p:cNvPr id="4" name="copy-11">
            <a:extLst xmlns:a="http://schemas.openxmlformats.org/drawingml/2006/main">
              <a:ext uri="{FF2B5EF4-FFF2-40B4-BE49-F238E27FC236}">
                <a16:creationId xmlns:a16="http://schemas.microsoft.com/office/drawing/2014/main" id="{F4978421-464D-442C-B0DE-C689D4935D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315F8B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15F8B"/>
                </a:solidFill>
                <a:latin typeface="Arial"/>
                <a:ea typeface="Arial"/>
                <a:cs typeface="Arial"/>
              </a:rPr>
              <a:t>Starter  ·  4 min</a:t>
            </a:r>
          </a:p>
        </p:txBody>
      </p:sp>
      <p:sp>
        <p:nvSpPr>
          <p:cNvPr id="5" name="copy-12">
            <a:extLst xmlns:a="http://schemas.openxmlformats.org/drawingml/2006/main">
              <a:ext uri="{FF2B5EF4-FFF2-40B4-BE49-F238E27FC236}">
                <a16:creationId xmlns:a16="http://schemas.microsoft.com/office/drawing/2014/main" id="{2EEB3CF3-6233-41D6-8E4E-6F04F9F93A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Make a prediction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48B8E167-41F9-4555-80ED-5A83605E73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0875a00200f74aa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AB0FA66-CC30-43D0-AB3A-A007F8BB8B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5bc3e6d463ee489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79D2CA9-1BA0-40FC-8FDC-4FAD26A6C3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ec51a525fc0048e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8DB7D46-7E8E-42A8-A923-1A2363CFE5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347acb4d4a5d48f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48AF233-19ED-4D39-903B-EDE7156609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f8a23d3821894a3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12E8E4F-F5E8-4625-A910-2C80537AF0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65807c7921614c7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FD548A7-F00E-4546-B626-B0DFB43269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2eb92d5bfe254b5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FB7BE8B-9D6C-48AC-AA64-3FE6284C6A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9dcfd3fe47484dd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7FF0FEA-A845-49BE-9E42-E8B01A0064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ae28dd57b56a486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E0E620D-A6E6-42E5-BC84-D95ECA07C2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3">
            <a:extLst xmlns:a="http://schemas.openxmlformats.org/drawingml/2006/main">
              <a:ext uri="{FF2B5EF4-FFF2-40B4-BE49-F238E27FC236}">
                <a16:creationId xmlns:a16="http://schemas.microsoft.com/office/drawing/2014/main" id="{21CE1186-DCED-45D0-BEEC-0045B08A6C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66900"/>
            <a:ext cx="10668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3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link is strongest: magnification ↔ unit conversion, osmosis ↔ percentage change in mass, or active transport ↔ respiration?</a:t>
            </a:r>
          </a:p>
        </p:txBody>
      </p:sp>
      <p:sp>
        <p:nvSpPr>
          <p:cNvPr id="17" name="choice">
            <a:extLst xmlns:a="http://schemas.openxmlformats.org/drawingml/2006/main">
              <a:ext uri="{FF2B5EF4-FFF2-40B4-BE49-F238E27FC236}">
                <a16:creationId xmlns:a16="http://schemas.microsoft.com/office/drawing/2014/main" id="{F7676DF9-25FF-46ED-8438-F4C7D667EF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009900"/>
            <a:ext cx="10668000" cy="466725"/>
          </a:xfrm>
          <a:prstGeom xmlns:a="http://schemas.openxmlformats.org/drawingml/2006/main" prst="roundRect">
            <a:avLst>
              <a:gd name="adj" fmla="val 20408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18" name="copy-14">
            <a:extLst xmlns:a="http://schemas.openxmlformats.org/drawingml/2006/main">
              <a:ext uri="{FF2B5EF4-FFF2-40B4-BE49-F238E27FC236}">
                <a16:creationId xmlns:a16="http://schemas.microsoft.com/office/drawing/2014/main" id="{0B3DBCEE-3CF8-4A3F-9DAA-9B605F2908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076575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  Only the first</a:t>
            </a:r>
          </a:p>
        </p:txBody>
      </p:sp>
      <p:sp>
        <p:nvSpPr>
          <p:cNvPr id="19" name="choice">
            <a:extLst xmlns:a="http://schemas.openxmlformats.org/drawingml/2006/main">
              <a:ext uri="{FF2B5EF4-FFF2-40B4-BE49-F238E27FC236}">
                <a16:creationId xmlns:a16="http://schemas.microsoft.com/office/drawing/2014/main" id="{8D03B746-834E-4029-8523-1C82A7EDEE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543300"/>
            <a:ext cx="10668000" cy="466725"/>
          </a:xfrm>
          <a:prstGeom xmlns:a="http://schemas.openxmlformats.org/drawingml/2006/main" prst="roundRect">
            <a:avLst>
              <a:gd name="adj" fmla="val 20408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20" name="copy-15">
            <a:extLst xmlns:a="http://schemas.openxmlformats.org/drawingml/2006/main">
              <a:ext uri="{FF2B5EF4-FFF2-40B4-BE49-F238E27FC236}">
                <a16:creationId xmlns:a16="http://schemas.microsoft.com/office/drawing/2014/main" id="{27BF4D88-CF16-4C89-A394-A8C0A0AFB0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609975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  Only the second</a:t>
            </a:r>
          </a:p>
        </p:txBody>
      </p:sp>
      <p:sp>
        <p:nvSpPr>
          <p:cNvPr id="21" name="choice">
            <a:extLst xmlns:a="http://schemas.openxmlformats.org/drawingml/2006/main">
              <a:ext uri="{FF2B5EF4-FFF2-40B4-BE49-F238E27FC236}">
                <a16:creationId xmlns:a16="http://schemas.microsoft.com/office/drawing/2014/main" id="{4EC0392B-6DC6-443F-9744-2A8C0F5BD5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076700"/>
            <a:ext cx="10668000" cy="466725"/>
          </a:xfrm>
          <a:prstGeom xmlns:a="http://schemas.openxmlformats.org/drawingml/2006/main" prst="roundRect">
            <a:avLst>
              <a:gd name="adj" fmla="val 20408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22" name="copy-16">
            <a:extLst xmlns:a="http://schemas.openxmlformats.org/drawingml/2006/main">
              <a:ext uri="{FF2B5EF4-FFF2-40B4-BE49-F238E27FC236}">
                <a16:creationId xmlns:a16="http://schemas.microsoft.com/office/drawing/2014/main" id="{DE0C9BB9-EDCF-4665-8B4D-4E18C92079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143375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  Only the third</a:t>
            </a:r>
          </a:p>
        </p:txBody>
      </p:sp>
      <p:sp>
        <p:nvSpPr>
          <p:cNvPr id="23" name="choice">
            <a:extLst xmlns:a="http://schemas.openxmlformats.org/drawingml/2006/main">
              <a:ext uri="{FF2B5EF4-FFF2-40B4-BE49-F238E27FC236}">
                <a16:creationId xmlns:a16="http://schemas.microsoft.com/office/drawing/2014/main" id="{299A4C59-97EE-4AB7-935A-65D0BF1493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610100"/>
            <a:ext cx="10668000" cy="466725"/>
          </a:xfrm>
          <a:prstGeom xmlns:a="http://schemas.openxmlformats.org/drawingml/2006/main" prst="roundRect">
            <a:avLst>
              <a:gd name="adj" fmla="val 20408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24" name="copy-17">
            <a:extLst xmlns:a="http://schemas.openxmlformats.org/drawingml/2006/main">
              <a:ext uri="{FF2B5EF4-FFF2-40B4-BE49-F238E27FC236}">
                <a16:creationId xmlns:a16="http://schemas.microsoft.com/office/drawing/2014/main" id="{E44123A5-1540-4E2C-8635-811A7585E3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676775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  All three are valid links</a:t>
            </a:r>
          </a:p>
        </p:txBody>
      </p:sp>
      <p:sp>
        <p:nvSpPr>
          <p:cNvPr id="25" name="goto:8">
            <a:hlinkClick xmlns:r="http://schemas.openxmlformats.org/officeDocument/2006/relationships" xmlns:a="http://schemas.openxmlformats.org/drawingml/2006/main" r:id="Rfc29c4624ee9424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D988429-A003-4E40-9C16-AF0D95567D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34375" y="5410200"/>
            <a:ext cx="29527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Commit, then check</a:t>
            </a:r>
          </a:p>
        </p:txBody>
      </p:sp>
    </p:spTree>
    <p:extLst>
      <p:ext uri="{BB962C8B-B14F-4D97-AF65-F5344CB8AC3E}">
        <p14:creationId xmlns:p14="http://schemas.microsoft.com/office/powerpoint/2010/main" val="114740035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house-card">
            <a:extLst xmlns:a="http://schemas.openxmlformats.org/drawingml/2006/main">
              <a:ext uri="{FF2B5EF4-FFF2-40B4-BE49-F238E27FC236}">
                <a16:creationId xmlns:a16="http://schemas.microsoft.com/office/drawing/2014/main" id="{4E1D3DE3-CAD6-47F3-BFDA-689D294FEC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A011B28E-6989-425F-AF6C-3E708A23A9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8">
            <a:extLst xmlns:a="http://schemas.openxmlformats.org/drawingml/2006/main">
              <a:ext uri="{FF2B5EF4-FFF2-40B4-BE49-F238E27FC236}">
                <a16:creationId xmlns:a16="http://schemas.microsoft.com/office/drawing/2014/main" id="{BAFAE67B-1629-4481-84E7-D5A2C85B6E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W7L1</a:t>
            </a:r>
          </a:p>
        </p:txBody>
      </p:sp>
      <p:sp>
        <p:nvSpPr>
          <p:cNvPr id="4" name="copy-19">
            <a:extLst xmlns:a="http://schemas.openxmlformats.org/drawingml/2006/main">
              <a:ext uri="{FF2B5EF4-FFF2-40B4-BE49-F238E27FC236}">
                <a16:creationId xmlns:a16="http://schemas.microsoft.com/office/drawing/2014/main" id="{A4AF48F9-3219-4734-A840-89B815DA1B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I Do  ·  5 min</a:t>
            </a:r>
          </a:p>
        </p:txBody>
      </p:sp>
      <p:sp>
        <p:nvSpPr>
          <p:cNvPr id="5" name="copy-20">
            <a:extLst xmlns:a="http://schemas.openxmlformats.org/drawingml/2006/main">
              <a:ext uri="{FF2B5EF4-FFF2-40B4-BE49-F238E27FC236}">
                <a16:creationId xmlns:a16="http://schemas.microsoft.com/office/drawing/2014/main" id="{3CA6B28C-8D2C-4341-9A1D-693EA90D4D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Watch the model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3007ECF5-F3DC-4596-9CC8-95B8E0449C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f956388d7d514ee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CE56707-A960-452F-90B9-F5FD9CCC39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900b308a82c6453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101ACF1-B4E4-411B-980B-152CA2F665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772a050b29084d2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95B1516-1193-40D2-8AEE-470B872EDC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d1b81cf767f041e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34A21A0-C61E-4E71-BB17-8226F4F1C9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e487214dfd91471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FAB1A98-6939-4DDC-B212-DAAACA0566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33cb0d77c02741e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DD92AE1-C70D-4A48-9F1C-18CBBD947F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02a330d4283d4eb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065D261-9482-4EAE-9B71-46202C170E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5f693131721e4eb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A663350-B8E1-420A-8200-63624E41BA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7ece008a72ec4c9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34AEFAE-93BE-4D10-97BA-07F2671933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21">
            <a:extLst xmlns:a="http://schemas.openxmlformats.org/drawingml/2006/main">
              <a:ext uri="{FF2B5EF4-FFF2-40B4-BE49-F238E27FC236}">
                <a16:creationId xmlns:a16="http://schemas.microsoft.com/office/drawing/2014/main" id="{033B4021-8E09-483B-BA9C-9767C3864D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000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22">
            <a:extLst xmlns:a="http://schemas.openxmlformats.org/drawingml/2006/main">
              <a:ext uri="{FF2B5EF4-FFF2-40B4-BE49-F238E27FC236}">
                <a16:creationId xmlns:a16="http://schemas.microsoft.com/office/drawing/2014/main" id="{64564F04-E4E1-4857-993F-87683148AE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20002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Retrieve an idea before opening its support card.</a:t>
            </a:r>
          </a:p>
        </p:txBody>
      </p:sp>
      <p:sp>
        <p:nvSpPr>
          <p:cNvPr id="18" name="copy-23">
            <a:extLst xmlns:a="http://schemas.openxmlformats.org/drawingml/2006/main">
              <a:ext uri="{FF2B5EF4-FFF2-40B4-BE49-F238E27FC236}">
                <a16:creationId xmlns:a16="http://schemas.microsoft.com/office/drawing/2014/main" id="{65872BA1-7495-443B-B45B-AB6F999713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051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24">
            <a:extLst xmlns:a="http://schemas.openxmlformats.org/drawingml/2006/main">
              <a:ext uri="{FF2B5EF4-FFF2-40B4-BE49-F238E27FC236}">
                <a16:creationId xmlns:a16="http://schemas.microsoft.com/office/drawing/2014/main" id="{313542D9-0D49-4EF6-9F0B-DDE54983DE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1051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Link concepts using a reason, not only a line between labels.</a:t>
            </a:r>
          </a:p>
        </p:txBody>
      </p:sp>
      <p:sp>
        <p:nvSpPr>
          <p:cNvPr id="20" name="copy-25">
            <a:extLst xmlns:a="http://schemas.openxmlformats.org/drawingml/2006/main">
              <a:ext uri="{FF2B5EF4-FFF2-40B4-BE49-F238E27FC236}">
                <a16:creationId xmlns:a16="http://schemas.microsoft.com/office/drawing/2014/main" id="{C16AF8EA-6862-4F7E-A459-0D366A27CE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2100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1" name="copy-26">
            <a:extLst xmlns:a="http://schemas.openxmlformats.org/drawingml/2006/main">
              <a:ext uri="{FF2B5EF4-FFF2-40B4-BE49-F238E27FC236}">
                <a16:creationId xmlns:a16="http://schemas.microsoft.com/office/drawing/2014/main" id="{86D75C3F-8C1D-4711-8894-73E6C79F16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2100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Use any mistake to choose what to practise next.</a:t>
            </a:r>
          </a:p>
        </p:txBody>
      </p:sp>
      <p:sp>
        <p:nvSpPr>
          <p:cNvPr id="22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7BA8DAE2-251F-4A25-9957-5A2F53E062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1943100"/>
            <a:ext cx="3905250" cy="2724150"/>
          </a:xfrm>
          <a:prstGeom xmlns:a="http://schemas.openxmlformats.org/drawingml/2006/main" prst="roundRect">
            <a:avLst>
              <a:gd name="adj" fmla="val 3497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4" name="goto:16">
            <a:hlinkClick xmlns:r="http://schemas.openxmlformats.org/officeDocument/2006/relationships" xmlns:a="http://schemas.openxmlformats.org/drawingml/2006/main" r:id="R367588a14349446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800314E-1306-4295-B688-6D6CCBDF55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9525" y="4838700"/>
            <a:ext cx="37909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View labelled diagram</a:t>
            </a:r>
          </a:p>
        </p:txBody>
      </p:sp>
      <p:sp>
        <p:nvSpPr>
          <p:cNvPr id="25" name="goto:15">
            <a:hlinkClick xmlns:r="http://schemas.openxmlformats.org/officeDocument/2006/relationships" xmlns:a="http://schemas.openxmlformats.org/drawingml/2006/main" r:id="Rd8c296ab38e14e3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5F9CF57-62A5-4D83-825C-BE69E896E3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5410200"/>
            <a:ext cx="30480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Optional video</a:t>
            </a:r>
          </a:p>
        </p:txBody>
      </p:sp>
      <p:sp>
        <p:nvSpPr>
          <p:cNvPr id="27" name="model-title">
            <a:extLst xmlns:a="http://schemas.openxmlformats.org/drawingml/2006/main">
              <a:ext uri="{FF2B5EF4-FFF2-40B4-BE49-F238E27FC236}">
                <a16:creationId xmlns:a16="http://schemas.microsoft.com/office/drawing/2014/main" id="{24CFEB58-5A8F-44BC-B181-4C0A4BE834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2057400"/>
            <a:ext cx="3486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Build a connected explanation</a:t>
            </a:r>
          </a:p>
        </p:txBody>
      </p:sp>
      <p:sp>
        <p:nvSpPr>
          <p:cNvPr id="28" name="verb-0">
            <a:extLst xmlns:a="http://schemas.openxmlformats.org/drawingml/2006/main">
              <a:ext uri="{FF2B5EF4-FFF2-40B4-BE49-F238E27FC236}">
                <a16:creationId xmlns:a16="http://schemas.microsoft.com/office/drawing/2014/main" id="{1FC719F5-83C9-4DE5-8CF4-CB7B652861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2590800"/>
            <a:ext cx="12858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Recall</a:t>
            </a:r>
          </a:p>
        </p:txBody>
      </p:sp>
      <p:sp>
        <p:nvSpPr>
          <p:cNvPr id="29" name="meaning-0">
            <a:extLst xmlns:a="http://schemas.openxmlformats.org/drawingml/2006/main">
              <a:ext uri="{FF2B5EF4-FFF2-40B4-BE49-F238E27FC236}">
                <a16:creationId xmlns:a16="http://schemas.microsoft.com/office/drawing/2014/main" id="{86CC6B64-B68C-483A-A24B-5E9309717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05900" y="2590800"/>
            <a:ext cx="214312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Name the idea</a:t>
            </a:r>
          </a:p>
        </p:txBody>
      </p:sp>
      <p:sp>
        <p:nvSpPr>
          <p:cNvPr id="30" name="verb-1">
            <a:extLst xmlns:a="http://schemas.openxmlformats.org/drawingml/2006/main">
              <a:ext uri="{FF2B5EF4-FFF2-40B4-BE49-F238E27FC236}">
                <a16:creationId xmlns:a16="http://schemas.microsoft.com/office/drawing/2014/main" id="{D27E5117-DD32-4E9E-9462-40AA331170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3209925"/>
            <a:ext cx="12858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Connect</a:t>
            </a:r>
          </a:p>
        </p:txBody>
      </p:sp>
      <p:sp>
        <p:nvSpPr>
          <p:cNvPr id="31" name="meaning-1">
            <a:extLst xmlns:a="http://schemas.openxmlformats.org/drawingml/2006/main">
              <a:ext uri="{FF2B5EF4-FFF2-40B4-BE49-F238E27FC236}">
                <a16:creationId xmlns:a16="http://schemas.microsoft.com/office/drawing/2014/main" id="{5C138395-F747-4E5A-B82A-1687935292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05900" y="3209925"/>
            <a:ext cx="214312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Give a reason</a:t>
            </a:r>
          </a:p>
        </p:txBody>
      </p:sp>
      <p:sp>
        <p:nvSpPr>
          <p:cNvPr id="32" name="verb-2">
            <a:extLst xmlns:a="http://schemas.openxmlformats.org/drawingml/2006/main">
              <a:ext uri="{FF2B5EF4-FFF2-40B4-BE49-F238E27FC236}">
                <a16:creationId xmlns:a16="http://schemas.microsoft.com/office/drawing/2014/main" id="{87D72003-F5C8-43A1-9F13-ABE62DDD5A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3829050"/>
            <a:ext cx="12858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Improve</a:t>
            </a:r>
          </a:p>
        </p:txBody>
      </p:sp>
      <p:sp>
        <p:nvSpPr>
          <p:cNvPr id="33" name="meaning-2">
            <a:extLst xmlns:a="http://schemas.openxmlformats.org/drawingml/2006/main">
              <a:ext uri="{FF2B5EF4-FFF2-40B4-BE49-F238E27FC236}">
                <a16:creationId xmlns:a16="http://schemas.microsoft.com/office/drawing/2014/main" id="{9EE36694-05D4-40AA-8F3F-E7DC57A94B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05900" y="3829050"/>
            <a:ext cx="214312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Repair one step</a:t>
            </a:r>
          </a:p>
        </p:txBody>
      </p:sp>
    </p:spTree>
    <p:extLst>
      <p:ext uri="{BB962C8B-B14F-4D97-AF65-F5344CB8AC3E}">
        <p14:creationId xmlns:p14="http://schemas.microsoft.com/office/powerpoint/2010/main" val="47238820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35B0CEA2-CFB9-4420-ACF2-35AF735F02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0F0DCCF5-F301-4816-9E1A-B3B0666AA4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54077"/>
          </a:solidFill>
          <a:ln xmlns:a="http://schemas.openxmlformats.org/drawingml/2006/main" w="0">
            <a:noFill/>
          </a:ln>
        </p:spPr>
      </p:sp>
      <p:sp>
        <p:nvSpPr>
          <p:cNvPr id="3" name="copy-27">
            <a:extLst xmlns:a="http://schemas.openxmlformats.org/drawingml/2006/main">
              <a:ext uri="{FF2B5EF4-FFF2-40B4-BE49-F238E27FC236}">
                <a16:creationId xmlns:a16="http://schemas.microsoft.com/office/drawing/2014/main" id="{986EC172-6386-40EE-BC7E-655EC6A47B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W7L1</a:t>
            </a:r>
          </a:p>
        </p:txBody>
      </p:sp>
      <p:sp>
        <p:nvSpPr>
          <p:cNvPr id="4" name="copy-28">
            <a:extLst xmlns:a="http://schemas.openxmlformats.org/drawingml/2006/main">
              <a:ext uri="{FF2B5EF4-FFF2-40B4-BE49-F238E27FC236}">
                <a16:creationId xmlns:a16="http://schemas.microsoft.com/office/drawing/2014/main" id="{409DD805-444C-47D2-8799-C10B312A01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We Do  ·  5 min</a:t>
            </a:r>
          </a:p>
        </p:txBody>
      </p:sp>
      <p:sp>
        <p:nvSpPr>
          <p:cNvPr id="5" name="copy-29">
            <a:extLst xmlns:a="http://schemas.openxmlformats.org/drawingml/2006/main">
              <a:ext uri="{FF2B5EF4-FFF2-40B4-BE49-F238E27FC236}">
                <a16:creationId xmlns:a16="http://schemas.microsoft.com/office/drawing/2014/main" id="{2CC2C0D4-2544-4109-A39E-E80244F231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Choose and justify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C49B3623-FCD5-4007-BFE3-D57DDF2B9D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373fa6eea2ba47c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6CA62E2-8AB9-4DF7-8DAE-CB4EE912DC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36550aa2ee7e4d0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7C5C345-B096-4D26-9015-6D142158A9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2931dfae5276417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5C7E727-B0A9-48A3-92DC-658C8B2163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5d640669d33a44c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EF0E6F3-DC67-4766-8023-6DF4CD578B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89fb92bfe5ff43c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6E80AB9-2B41-4830-8EAD-F7F7505534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4d4f8e6597b945e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2B51E97-FD32-4F45-9692-27D10F72F0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be31a59e21ac48e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566D95A-EE34-4360-A1A2-88AD434788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610d37e42ebe4d0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118A7CD-A237-4FE9-960F-DD4CDFBEC8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834922d5b2fa495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6C24F60-3D2F-462D-B5CA-9D5FA0EFDC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30">
            <a:extLst xmlns:a="http://schemas.openxmlformats.org/drawingml/2006/main">
              <a:ext uri="{FF2B5EF4-FFF2-40B4-BE49-F238E27FC236}">
                <a16:creationId xmlns:a16="http://schemas.microsoft.com/office/drawing/2014/main" id="{437CBB07-AAD9-4A05-8EDD-E06BFE9AB5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76425"/>
            <a:ext cx="10668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3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connection is scientifically justified?</a:t>
            </a:r>
          </a:p>
        </p:txBody>
      </p:sp>
      <p:sp>
        <p:nvSpPr>
          <p:cNvPr id="17" name="goto:9">
            <a:hlinkClick xmlns:r="http://schemas.openxmlformats.org/officeDocument/2006/relationships" xmlns:a="http://schemas.openxmlformats.org/drawingml/2006/main" r:id="R394dc0a65c87471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7A31DA7-2786-4E16-BE0B-E45B6B3BEF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051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  A thinner alveolar wall shortens diffusion distance</a:t>
            </a:r>
          </a:p>
        </p:txBody>
      </p:sp>
      <p:sp>
        <p:nvSpPr>
          <p:cNvPr id="18" name="goto:9">
            <a:hlinkClick xmlns:r="http://schemas.openxmlformats.org/officeDocument/2006/relationships" xmlns:a="http://schemas.openxmlformats.org/drawingml/2006/main" r:id="Rb7d33ab8893a418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C5C8849-4935-49D5-B671-76D938EBB3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3625" y="31051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B  Higher magnification always increases resolution</a:t>
            </a:r>
          </a:p>
        </p:txBody>
      </p:sp>
      <p:sp>
        <p:nvSpPr>
          <p:cNvPr id="19" name="goto:9">
            <a:hlinkClick xmlns:r="http://schemas.openxmlformats.org/officeDocument/2006/relationships" xmlns:a="http://schemas.openxmlformats.org/drawingml/2006/main" r:id="R1f760e97d2de4fe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4630799-50C5-4468-8087-94C105D1B6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0576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  An anomaly must be deleted</a:t>
            </a:r>
          </a:p>
        </p:txBody>
      </p:sp>
      <p:sp>
        <p:nvSpPr>
          <p:cNvPr id="20" name="goto:9">
            <a:hlinkClick xmlns:r="http://schemas.openxmlformats.org/officeDocument/2006/relationships" xmlns:a="http://schemas.openxmlformats.org/drawingml/2006/main" r:id="Rc1bdc88d4e8b4aa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BB44944-3752-4A6C-AEC3-88C937F430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3625" y="40576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D  Active transport is fast osmosis</a:t>
            </a:r>
          </a:p>
        </p:txBody>
      </p:sp>
      <p:sp>
        <p:nvSpPr>
          <p:cNvPr id="21" name="copy-31">
            <a:extLst xmlns:a="http://schemas.openxmlformats.org/drawingml/2006/main">
              <a:ext uri="{FF2B5EF4-FFF2-40B4-BE49-F238E27FC236}">
                <a16:creationId xmlns:a16="http://schemas.microsoft.com/office/drawing/2014/main" id="{E50CAA32-9FA5-4828-8473-0527AEA1BA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076825"/>
            <a:ext cx="10001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Give the deciding clue before checking.</a:t>
            </a:r>
          </a:p>
        </p:txBody>
      </p:sp>
      <p:sp>
        <p:nvSpPr>
          <p:cNvPr id="22" name="goto:9">
            <a:hlinkClick xmlns:r="http://schemas.openxmlformats.org/officeDocument/2006/relationships" xmlns:a="http://schemas.openxmlformats.org/drawingml/2006/main" r:id="R880c9235231b445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47D923F-8552-4AAE-8A76-BEE728D50F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5572125"/>
            <a:ext cx="30480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Check the reasoning</a:t>
            </a:r>
          </a:p>
        </p:txBody>
      </p:sp>
    </p:spTree>
    <p:extLst>
      <p:ext uri="{BB962C8B-B14F-4D97-AF65-F5344CB8AC3E}">
        <p14:creationId xmlns:p14="http://schemas.microsoft.com/office/powerpoint/2010/main" val="873576408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A77F456F-7995-4ADD-A97B-F274C90A62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F67F8F7D-0E87-44C0-8C4F-6726805AF9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32">
            <a:extLst xmlns:a="http://schemas.openxmlformats.org/drawingml/2006/main">
              <a:ext uri="{FF2B5EF4-FFF2-40B4-BE49-F238E27FC236}">
                <a16:creationId xmlns:a16="http://schemas.microsoft.com/office/drawing/2014/main" id="{1BD07132-6687-4ACE-9CB0-9C5F57802D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W7L1</a:t>
            </a:r>
          </a:p>
        </p:txBody>
      </p:sp>
      <p:sp>
        <p:nvSpPr>
          <p:cNvPr id="4" name="copy-33">
            <a:extLst xmlns:a="http://schemas.openxmlformats.org/drawingml/2006/main">
              <a:ext uri="{FF2B5EF4-FFF2-40B4-BE49-F238E27FC236}">
                <a16:creationId xmlns:a16="http://schemas.microsoft.com/office/drawing/2014/main" id="{658DADEF-DB08-47AF-BB99-E3B25DC963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I Do 2  ·  4 min</a:t>
            </a:r>
          </a:p>
        </p:txBody>
      </p:sp>
      <p:sp>
        <p:nvSpPr>
          <p:cNvPr id="5" name="copy-34">
            <a:extLst xmlns:a="http://schemas.openxmlformats.org/drawingml/2006/main">
              <a:ext uri="{FF2B5EF4-FFF2-40B4-BE49-F238E27FC236}">
                <a16:creationId xmlns:a16="http://schemas.microsoft.com/office/drawing/2014/main" id="{A359FACC-1C29-4AF3-B005-F8A19BCBD2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Connect the science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9F83EC96-A966-49A2-9E43-AE4591092B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76e52befa8594b5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129D1B8-A151-4AE2-8216-83DE8F1C4C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360f14880bab4fe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72F4DEB-993E-42C3-B7E3-D91C0A04E3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448b96da78e040e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5D7E1C2-4BD8-42AC-8DD6-7E4CCA6BEC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0fbfcbd8df894f0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A26EEC2-9A91-45BD-B873-8A82328E50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1f5b0060364e499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E1853B4-5822-43D8-9A12-6706A3440A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8f9adc366277431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F07E032-7972-4FB2-8B31-47B146DA90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412ed36a4b1e44f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97F66FA-67B3-4092-9687-822DCD0ADA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786e9b3d41d0443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382629F-1936-4623-BA4C-91888D8043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7fa4f35fc0d8444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F580C9D-EF14-4C8D-A00B-02449F2908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35">
            <a:extLst xmlns:a="http://schemas.openxmlformats.org/drawingml/2006/main">
              <a:ext uri="{FF2B5EF4-FFF2-40B4-BE49-F238E27FC236}">
                <a16:creationId xmlns:a16="http://schemas.microsoft.com/office/drawing/2014/main" id="{22BF4DBF-0293-4A10-BC4C-52B5763A98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097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36">
            <a:extLst xmlns:a="http://schemas.openxmlformats.org/drawingml/2006/main">
              <a:ext uri="{FF2B5EF4-FFF2-40B4-BE49-F238E27FC236}">
                <a16:creationId xmlns:a16="http://schemas.microsoft.com/office/drawing/2014/main" id="{8F6705B1-0F21-4FB6-9448-909DABBE92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1809750"/>
            <a:ext cx="101727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Microscopy links to magnification, units, scale and measurement uncertainty.</a:t>
            </a:r>
          </a:p>
        </p:txBody>
      </p:sp>
      <p:sp>
        <p:nvSpPr>
          <p:cNvPr id="18" name="copy-37">
            <a:extLst xmlns:a="http://schemas.openxmlformats.org/drawingml/2006/main">
              <a:ext uri="{FF2B5EF4-FFF2-40B4-BE49-F238E27FC236}">
                <a16:creationId xmlns:a16="http://schemas.microsoft.com/office/drawing/2014/main" id="{735555D2-167F-4C0A-A73C-E8A8D04A45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47650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38">
            <a:extLst xmlns:a="http://schemas.openxmlformats.org/drawingml/2006/main">
              <a:ext uri="{FF2B5EF4-FFF2-40B4-BE49-F238E27FC236}">
                <a16:creationId xmlns:a16="http://schemas.microsoft.com/office/drawing/2014/main" id="{1EDDA06C-3D42-422B-B5C6-5CCD740266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2476500"/>
            <a:ext cx="101727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Transport links to gradients, membranes, surface area, distance and energy.</a:t>
            </a:r>
          </a:p>
        </p:txBody>
      </p:sp>
      <p:sp>
        <p:nvSpPr>
          <p:cNvPr id="20" name="copy-39">
            <a:extLst xmlns:a="http://schemas.openxmlformats.org/drawingml/2006/main">
              <a:ext uri="{FF2B5EF4-FFF2-40B4-BE49-F238E27FC236}">
                <a16:creationId xmlns:a16="http://schemas.microsoft.com/office/drawing/2014/main" id="{0C2CA2B1-E036-4539-BDC3-E251FCFCA6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43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1" name="copy-40">
            <a:extLst xmlns:a="http://schemas.openxmlformats.org/drawingml/2006/main">
              <a:ext uri="{FF2B5EF4-FFF2-40B4-BE49-F238E27FC236}">
                <a16:creationId xmlns:a16="http://schemas.microsoft.com/office/drawing/2014/main" id="{547B4D4B-497C-47F9-BA6C-763259D11E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143250"/>
            <a:ext cx="101727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Practicals link variables to raw data, calculations, graphs, conclusions and evaluation.</a:t>
            </a:r>
          </a:p>
        </p:txBody>
      </p:sp>
      <p:pic>
        <p:nvPicPr>
          <p:cNvPr id="46" name="W7L1 scientific resource, slide 5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13571eb1cd5452c"/>
          <a:stretch xmlns:a="http://schemas.openxmlformats.org/drawingml/2006/main"/>
        </p:blipFill>
        <p:spPr>
          <a:xfrm xmlns:a="http://schemas.openxmlformats.org/drawingml/2006/main">
            <a:off x="2508166" y="3905250"/>
            <a:ext cx="7051842" cy="2009775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684935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house-card">
            <a:extLst xmlns:a="http://schemas.openxmlformats.org/drawingml/2006/main">
              <a:ext uri="{FF2B5EF4-FFF2-40B4-BE49-F238E27FC236}">
                <a16:creationId xmlns:a16="http://schemas.microsoft.com/office/drawing/2014/main" id="{685FA33F-A467-452D-B3EB-8CBF5D311F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1385C140-0894-4E54-B883-D1BD1203A7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54077"/>
          </a:solidFill>
          <a:ln xmlns:a="http://schemas.openxmlformats.org/drawingml/2006/main" w="0">
            <a:noFill/>
          </a:ln>
        </p:spPr>
      </p:sp>
      <p:sp>
        <p:nvSpPr>
          <p:cNvPr id="3" name="copy-41">
            <a:extLst xmlns:a="http://schemas.openxmlformats.org/drawingml/2006/main">
              <a:ext uri="{FF2B5EF4-FFF2-40B4-BE49-F238E27FC236}">
                <a16:creationId xmlns:a16="http://schemas.microsoft.com/office/drawing/2014/main" id="{0291BE1B-F5A4-4A66-BF12-70CC07C885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W7L1</a:t>
            </a:r>
          </a:p>
        </p:txBody>
      </p:sp>
      <p:sp>
        <p:nvSpPr>
          <p:cNvPr id="4" name="copy-42">
            <a:extLst xmlns:a="http://schemas.openxmlformats.org/drawingml/2006/main">
              <a:ext uri="{FF2B5EF4-FFF2-40B4-BE49-F238E27FC236}">
                <a16:creationId xmlns:a16="http://schemas.microsoft.com/office/drawing/2014/main" id="{B904ACCC-035C-4BB5-97F3-3175A16015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We Do 2 · Task  ·  6 min</a:t>
            </a:r>
          </a:p>
        </p:txBody>
      </p:sp>
      <p:sp>
        <p:nvSpPr>
          <p:cNvPr id="5" name="copy-43">
            <a:extLst xmlns:a="http://schemas.openxmlformats.org/drawingml/2006/main">
              <a:ext uri="{FF2B5EF4-FFF2-40B4-BE49-F238E27FC236}">
                <a16:creationId xmlns:a16="http://schemas.microsoft.com/office/drawing/2014/main" id="{BC3D65C0-45EC-440E-B4BF-806BEACFC1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Repair the knowledge map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0CF7B73B-026E-456F-8D36-3B3FB51F26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7924d50255ee48e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9FD922E-0199-451F-A1AA-CC5758DCD7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0f25ea6404af4bb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1454001-2172-4971-AD9D-D98367FC13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01814102213c45c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7A3E232-D4C0-40F5-B2C6-341E085DF4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6a4d9c52e7ae4ee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B18865D-5BFD-4F51-B21C-D93C43AD97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57ae2886fb2849d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BAE0C74-DA3C-4747-B300-7423FF487F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c3f0467f0d4e493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905A930-3143-47E2-9779-4BEDD2CCC6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d06ab16abc8645b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40DE368-DFA7-4150-B7DB-39B9895B8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51500f4d1dfa465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81CE91E-9BD9-48DF-9485-65B389E643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5a72c909a3b64c6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2D30D5A-1E4F-4D6C-A0C2-52C1277EEF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44">
            <a:extLst xmlns:a="http://schemas.openxmlformats.org/drawingml/2006/main">
              <a:ext uri="{FF2B5EF4-FFF2-40B4-BE49-F238E27FC236}">
                <a16:creationId xmlns:a16="http://schemas.microsoft.com/office/drawing/2014/main" id="{9EFA22D3-D9D3-421A-AF38-7187FBF67D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47850"/>
            <a:ext cx="106680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Choose two ideas. Connect them using because or whereas. Your partner checks the science.</a:t>
            </a:r>
          </a:p>
        </p:txBody>
      </p:sp>
      <p:sp>
        <p:nvSpPr>
          <p:cNvPr id="17" name="copy-45">
            <a:extLst xmlns:a="http://schemas.openxmlformats.org/drawingml/2006/main">
              <a:ext uri="{FF2B5EF4-FFF2-40B4-BE49-F238E27FC236}">
                <a16:creationId xmlns:a16="http://schemas.microsoft.com/office/drawing/2014/main" id="{C47B4B8E-9C08-43AD-9829-15ED9AE267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78130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8" name="copy-46">
            <a:extLst xmlns:a="http://schemas.openxmlformats.org/drawingml/2006/main">
              <a:ext uri="{FF2B5EF4-FFF2-40B4-BE49-F238E27FC236}">
                <a16:creationId xmlns:a16="http://schemas.microsoft.com/office/drawing/2014/main" id="{B089F680-62CA-4639-980E-CAE638F069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2781300"/>
            <a:ext cx="99822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Magnification     Units     Resolution</a:t>
            </a:r>
          </a:p>
        </p:txBody>
      </p:sp>
      <p:sp>
        <p:nvSpPr>
          <p:cNvPr id="19" name="copy-47">
            <a:extLst xmlns:a="http://schemas.openxmlformats.org/drawingml/2006/main">
              <a:ext uri="{FF2B5EF4-FFF2-40B4-BE49-F238E27FC236}">
                <a16:creationId xmlns:a16="http://schemas.microsoft.com/office/drawing/2014/main" id="{CC8438B3-BF4C-4F38-B8F2-F496304F01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35623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20" name="copy-48">
            <a:extLst xmlns:a="http://schemas.openxmlformats.org/drawingml/2006/main">
              <a:ext uri="{FF2B5EF4-FFF2-40B4-BE49-F238E27FC236}">
                <a16:creationId xmlns:a16="http://schemas.microsoft.com/office/drawing/2014/main" id="{7CC62423-B97D-409C-96F3-2A7E75B7F6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3562350"/>
            <a:ext cx="99822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Osmosis     Membrane     Percentage change</a:t>
            </a:r>
          </a:p>
        </p:txBody>
      </p:sp>
      <p:sp>
        <p:nvSpPr>
          <p:cNvPr id="21" name="copy-49">
            <a:extLst xmlns:a="http://schemas.openxmlformats.org/drawingml/2006/main">
              <a:ext uri="{FF2B5EF4-FFF2-40B4-BE49-F238E27FC236}">
                <a16:creationId xmlns:a16="http://schemas.microsoft.com/office/drawing/2014/main" id="{DFF4A55B-6A18-4651-8AA6-7BA3782EC2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34340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2" name="copy-50">
            <a:extLst xmlns:a="http://schemas.openxmlformats.org/drawingml/2006/main">
              <a:ext uri="{FF2B5EF4-FFF2-40B4-BE49-F238E27FC236}">
                <a16:creationId xmlns:a16="http://schemas.microsoft.com/office/drawing/2014/main" id="{AFBC0A90-52A4-4144-BD15-AD0B64FE67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343400"/>
            <a:ext cx="99822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Active transport     Respiration     Uptake</a:t>
            </a:r>
          </a:p>
        </p:txBody>
      </p:sp>
      <p:sp>
        <p:nvSpPr>
          <p:cNvPr id="23" name="goto:10">
            <a:hlinkClick xmlns:r="http://schemas.openxmlformats.org/officeDocument/2006/relationships" xmlns:a="http://schemas.openxmlformats.org/drawingml/2006/main" r:id="Rbe7634b52811427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B5D5F53-06E1-4A04-BE3C-B7979C76B6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5715000"/>
            <a:ext cx="3381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Reveal shared reasoning</a:t>
            </a:r>
          </a:p>
        </p:txBody>
      </p:sp>
    </p:spTree>
    <p:extLst>
      <p:ext uri="{BB962C8B-B14F-4D97-AF65-F5344CB8AC3E}">
        <p14:creationId xmlns:p14="http://schemas.microsoft.com/office/powerpoint/2010/main" val="82416086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07AF66B2-8E50-46A4-9000-9F156C3F61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67BCE177-4759-498E-9961-18FBE39AE1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7670C"/>
          </a:solidFill>
          <a:ln xmlns:a="http://schemas.openxmlformats.org/drawingml/2006/main" w="0">
            <a:noFill/>
          </a:ln>
        </p:spPr>
      </p:sp>
      <p:sp>
        <p:nvSpPr>
          <p:cNvPr id="3" name="copy-51">
            <a:extLst xmlns:a="http://schemas.openxmlformats.org/drawingml/2006/main">
              <a:ext uri="{FF2B5EF4-FFF2-40B4-BE49-F238E27FC236}">
                <a16:creationId xmlns:a16="http://schemas.microsoft.com/office/drawing/2014/main" id="{BD9576C2-27DD-4E38-BB28-45ED99F780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W7L1</a:t>
            </a:r>
          </a:p>
        </p:txBody>
      </p:sp>
      <p:sp>
        <p:nvSpPr>
          <p:cNvPr id="4" name="copy-52">
            <a:extLst xmlns:a="http://schemas.openxmlformats.org/drawingml/2006/main">
              <a:ext uri="{FF2B5EF4-FFF2-40B4-BE49-F238E27FC236}">
                <a16:creationId xmlns:a16="http://schemas.microsoft.com/office/drawing/2014/main" id="{889ABB25-F0E2-403A-9BA1-3C949CD7B5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Independent Task  ·  10 min</a:t>
            </a:r>
          </a:p>
        </p:txBody>
      </p:sp>
      <p:sp>
        <p:nvSpPr>
          <p:cNvPr id="5" name="copy-53">
            <a:extLst xmlns:a="http://schemas.openxmlformats.org/drawingml/2006/main">
              <a:ext uri="{FF2B5EF4-FFF2-40B4-BE49-F238E27FC236}">
                <a16:creationId xmlns:a16="http://schemas.microsoft.com/office/drawing/2014/main" id="{57C57217-1AAF-45F4-9748-C89BA03C29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FF29CFFA-01A1-49E8-9356-63EE1FE35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2747c83793304b5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03AABC8-1B47-499C-AAC0-68991F4138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d6ba4f686e774c1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B93DC32-0AD6-4CF9-A681-BC8CA72491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2653f3d914de4d0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A5E1476-03D8-4E74-A0BA-FE3AB4CFBC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ac87494c27df4db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5B8C781-573D-4CFF-8696-FAA3E17F4E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0239a6498aa24b4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73E6062-BA0D-4355-BE08-FED2995195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8ffbced3f3514a0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8B13AAB-E6B0-4C00-BF6F-9A6AE50071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9df336460024424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ABFD0BF-756D-46F1-8F96-2ACBB1AFDF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af9864a6765a4b8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E18480F-F832-4850-8A39-1D588F68F8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dc460a0f556a4c9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A0877C8-EFD7-42A1-98B3-65037C483C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54">
            <a:extLst xmlns:a="http://schemas.openxmlformats.org/drawingml/2006/main">
              <a:ext uri="{FF2B5EF4-FFF2-40B4-BE49-F238E27FC236}">
                <a16:creationId xmlns:a16="http://schemas.microsoft.com/office/drawing/2014/main" id="{042B6955-71DE-4234-8DD5-286C796DB5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10572750" cy="1381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Create a connected explanation using at least five of these ideas: magnification, micrometre, diffusion, concentration gradient, osmosis, percentage change, active transport, respiration, anomaly and control variable. Explain each link rather than listing terms.</a:t>
            </a:r>
          </a:p>
        </p:txBody>
      </p:sp>
      <p:sp>
        <p:nvSpPr>
          <p:cNvPr id="17" name="support-ground">
            <a:extLst xmlns:a="http://schemas.openxmlformats.org/drawingml/2006/main">
              <a:ext uri="{FF2B5EF4-FFF2-40B4-BE49-F238E27FC236}">
                <a16:creationId xmlns:a16="http://schemas.microsoft.com/office/drawing/2014/main" id="{B62B6EA4-86A9-491B-84A6-694EB9850D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505200"/>
            <a:ext cx="10572750" cy="1181100"/>
          </a:xfrm>
          <a:prstGeom xmlns:a="http://schemas.openxmlformats.org/drawingml/2006/main" prst="roundRect">
            <a:avLst>
              <a:gd name="adj" fmla="val 8065"/>
            </a:avLst>
          </a:prstGeom>
          <a:solidFill xmlns:a="http://schemas.openxmlformats.org/drawingml/2006/main">
            <a:srgbClr val="F6EED9"/>
          </a:solidFill>
          <a:ln xmlns:a="http://schemas.openxmlformats.org/drawingml/2006/main" w="0">
            <a:noFill/>
          </a:ln>
        </p:spPr>
      </p:sp>
      <p:sp>
        <p:nvSpPr>
          <p:cNvPr id="18" name="copy-55">
            <a:extLst xmlns:a="http://schemas.openxmlformats.org/drawingml/2006/main">
              <a:ext uri="{FF2B5EF4-FFF2-40B4-BE49-F238E27FC236}">
                <a16:creationId xmlns:a16="http://schemas.microsoft.com/office/drawing/2014/main" id="{2316EC6F-F40E-4E79-B256-579B8EDD82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638550"/>
            <a:ext cx="10287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6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Optional support</a:t>
            </a:r>
          </a:p>
        </p:txBody>
      </p:sp>
      <p:sp>
        <p:nvSpPr>
          <p:cNvPr id="19" name="copy-56">
            <a:extLst xmlns:a="http://schemas.openxmlformats.org/drawingml/2006/main">
              <a:ext uri="{FF2B5EF4-FFF2-40B4-BE49-F238E27FC236}">
                <a16:creationId xmlns:a16="http://schemas.microsoft.com/office/drawing/2014/main" id="{F690B54E-66A0-4289-B26C-BC5FE7430C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029075"/>
            <a:ext cx="10220325" cy="581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Choose two ideas. Link them with “because” or “whereas”. For a cell adaptation, name the feature and what it helps the cell do.</a:t>
            </a:r>
          </a:p>
        </p:txBody>
      </p:sp>
      <p:sp>
        <p:nvSpPr>
          <p:cNvPr id="20" name="copy-57">
            <a:extLst xmlns:a="http://schemas.openxmlformats.org/drawingml/2006/main">
              <a:ext uri="{FF2B5EF4-FFF2-40B4-BE49-F238E27FC236}">
                <a16:creationId xmlns:a16="http://schemas.microsoft.com/office/drawing/2014/main" id="{92F9D04E-E67D-42A1-A404-2C9484C003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953000"/>
            <a:ext cx="1047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Make one precise correction to the same work after feedback.</a:t>
            </a:r>
          </a:p>
        </p:txBody>
      </p:sp>
      <p:sp>
        <p:nvSpPr>
          <p:cNvPr id="21" name="goto:13">
            <a:hlinkClick xmlns:r="http://schemas.openxmlformats.org/officeDocument/2006/relationships" xmlns:a="http://schemas.openxmlformats.org/drawingml/2006/main" r:id="R0ae4303b6770409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879277F-8FB9-4F1F-A679-16035C625D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524500"/>
            <a:ext cx="4000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Open worksheet pages</a:t>
            </a:r>
          </a:p>
        </p:txBody>
      </p:sp>
      <p:sp>
        <p:nvSpPr>
          <p:cNvPr id="22" name="goto:11">
            <a:hlinkClick xmlns:r="http://schemas.openxmlformats.org/officeDocument/2006/relationships" xmlns:a="http://schemas.openxmlformats.org/drawingml/2006/main" r:id="R37a77f8c71134d2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029DBFD-BCF4-477C-B35E-A0183C27D5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5524500"/>
            <a:ext cx="37147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Model after first attempt</a:t>
            </a:r>
          </a:p>
        </p:txBody>
      </p:sp>
    </p:spTree>
    <p:extLst>
      <p:ext uri="{BB962C8B-B14F-4D97-AF65-F5344CB8AC3E}">
        <p14:creationId xmlns:p14="http://schemas.microsoft.com/office/powerpoint/2010/main" val="1500076678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967EF4EE-F9C9-442D-931E-8D0E7FBE1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53B0FCF5-0B96-4C2A-89B9-F1D01F1A2D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360"/>
          </a:solidFill>
          <a:ln xmlns:a="http://schemas.openxmlformats.org/drawingml/2006/main" w="0">
            <a:noFill/>
          </a:ln>
        </p:spPr>
      </p:sp>
      <p:sp>
        <p:nvSpPr>
          <p:cNvPr id="3" name="copy-58">
            <a:extLst xmlns:a="http://schemas.openxmlformats.org/drawingml/2006/main">
              <a:ext uri="{FF2B5EF4-FFF2-40B4-BE49-F238E27FC236}">
                <a16:creationId xmlns:a16="http://schemas.microsoft.com/office/drawing/2014/main" id="{83EACA94-6F61-4BCE-8BBD-A7F3C1C65D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W7L1</a:t>
            </a:r>
          </a:p>
        </p:txBody>
      </p:sp>
      <p:sp>
        <p:nvSpPr>
          <p:cNvPr id="4" name="copy-59">
            <a:extLst xmlns:a="http://schemas.openxmlformats.org/drawingml/2006/main">
              <a:ext uri="{FF2B5EF4-FFF2-40B4-BE49-F238E27FC236}">
                <a16:creationId xmlns:a16="http://schemas.microsoft.com/office/drawing/2014/main" id="{9480AAD7-E279-4B81-A192-8FB3767EEC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Exit  ·  3 min</a:t>
            </a:r>
          </a:p>
        </p:txBody>
      </p:sp>
      <p:sp>
        <p:nvSpPr>
          <p:cNvPr id="5" name="copy-60">
            <a:extLst xmlns:a="http://schemas.openxmlformats.org/drawingml/2006/main">
              <a:ext uri="{FF2B5EF4-FFF2-40B4-BE49-F238E27FC236}">
                <a16:creationId xmlns:a16="http://schemas.microsoft.com/office/drawing/2014/main" id="{EB06DF4B-EF0F-4D39-A350-A095969740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What changed in your thinking?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F914D379-7D43-4D56-8062-9E2D3E8D13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5717c8c6474040b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B7FD89A-1BA6-4141-A9A7-6C4053AFFC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01daae9d878e44c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246FDCB-B9B3-4674-87EF-78413AAA1D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50686c59b4b8437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25FED19-A2C8-46E9-A61B-91FDA5F9A6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d6c96734ac4b436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2DA3988-231B-4B58-A9D1-E564B34CD9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e5731fe328cb4a2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34AD020-BBA3-4383-8B1B-E0EF7CBA73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9c7ccab62a7c4e9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97A9706-5F06-46CA-9654-4C55536999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115697115f744da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392FB76-80CF-411E-9CA5-BAE60B540B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2a896e19b4de477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852A77E-6644-4507-9729-55BBB7BA17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01a2319e086b480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9A087CF-33B3-4401-A32F-9167DACAA8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61">
            <a:extLst xmlns:a="http://schemas.openxmlformats.org/drawingml/2006/main">
              <a:ext uri="{FF2B5EF4-FFF2-40B4-BE49-F238E27FC236}">
                <a16:creationId xmlns:a16="http://schemas.microsoft.com/office/drawing/2014/main" id="{5AF948C2-883F-47FC-94F8-BE82B4FF34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028825"/>
            <a:ext cx="1057275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single connection do you now need to practise next, and what evidence led you to choose it?</a:t>
            </a:r>
          </a:p>
        </p:txBody>
      </p:sp>
      <p:sp>
        <p:nvSpPr>
          <p:cNvPr id="17" name="copy-62">
            <a:extLst xmlns:a="http://schemas.openxmlformats.org/drawingml/2006/main">
              <a:ext uri="{FF2B5EF4-FFF2-40B4-BE49-F238E27FC236}">
                <a16:creationId xmlns:a16="http://schemas.microsoft.com/office/drawing/2014/main" id="{E7A83320-DD5C-4D0F-A2A6-C4027A3856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362902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8" name="copy-63">
            <a:extLst xmlns:a="http://schemas.openxmlformats.org/drawingml/2006/main">
              <a:ext uri="{FF2B5EF4-FFF2-40B4-BE49-F238E27FC236}">
                <a16:creationId xmlns:a16="http://schemas.microsoft.com/office/drawing/2014/main" id="{E248369E-B2D5-4AA9-B00A-41DCB001FC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3629025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Point to one improvement in your work.</a:t>
            </a:r>
          </a:p>
        </p:txBody>
      </p:sp>
      <p:sp>
        <p:nvSpPr>
          <p:cNvPr id="19" name="copy-64">
            <a:extLst xmlns:a="http://schemas.openxmlformats.org/drawingml/2006/main">
              <a:ext uri="{FF2B5EF4-FFF2-40B4-BE49-F238E27FC236}">
                <a16:creationId xmlns:a16="http://schemas.microsoft.com/office/drawing/2014/main" id="{7EC4002F-376A-45E6-9A9B-153A87DD3C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286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20" name="copy-65">
            <a:extLst xmlns:a="http://schemas.openxmlformats.org/drawingml/2006/main">
              <a:ext uri="{FF2B5EF4-FFF2-40B4-BE49-F238E27FC236}">
                <a16:creationId xmlns:a16="http://schemas.microsoft.com/office/drawing/2014/main" id="{AB5CA828-CAC5-4118-B5B6-2DA96A8282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286250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Choose what you want to revisit.</a:t>
            </a:r>
          </a:p>
        </p:txBody>
      </p:sp>
      <p:sp>
        <p:nvSpPr>
          <p:cNvPr id="21" name="copy-66">
            <a:extLst xmlns:a="http://schemas.openxmlformats.org/drawingml/2006/main">
              <a:ext uri="{FF2B5EF4-FFF2-40B4-BE49-F238E27FC236}">
                <a16:creationId xmlns:a16="http://schemas.microsoft.com/office/drawing/2014/main" id="{8374BBD5-BC9D-4E39-9DE3-F121C5FBDB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94347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2" name="copy-67">
            <a:extLst xmlns:a="http://schemas.openxmlformats.org/drawingml/2006/main">
              <a:ext uri="{FF2B5EF4-FFF2-40B4-BE49-F238E27FC236}">
                <a16:creationId xmlns:a16="http://schemas.microsoft.com/office/drawing/2014/main" id="{E946CD44-6A0B-42F1-92EC-D5FAC362A8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943475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Tell your teacher; agree the next step together.</a:t>
            </a:r>
          </a:p>
        </p:txBody>
      </p:sp>
    </p:spTree>
    <p:extLst>
      <p:ext uri="{BB962C8B-B14F-4D97-AF65-F5344CB8AC3E}">
        <p14:creationId xmlns:p14="http://schemas.microsoft.com/office/powerpoint/2010/main" val="744514951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7E213BD6-A5D4-4575-AA66-368FD7AE8D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2769F0F1-23F4-4FCE-AF69-89D7C55FE3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68">
            <a:extLst xmlns:a="http://schemas.openxmlformats.org/drawingml/2006/main">
              <a:ext uri="{FF2B5EF4-FFF2-40B4-BE49-F238E27FC236}">
                <a16:creationId xmlns:a16="http://schemas.microsoft.com/office/drawing/2014/main" id="{65F18E06-E18F-4243-8E8D-575ECC69CF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W7L1</a:t>
            </a:r>
          </a:p>
        </p:txBody>
      </p:sp>
      <p:sp>
        <p:nvSpPr>
          <p:cNvPr id="4" name="copy-69">
            <a:extLst xmlns:a="http://schemas.openxmlformats.org/drawingml/2006/main">
              <a:ext uri="{FF2B5EF4-FFF2-40B4-BE49-F238E27FC236}">
                <a16:creationId xmlns:a16="http://schemas.microsoft.com/office/drawing/2014/main" id="{F686A98B-02FA-42EB-9B67-212581B464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70">
            <a:extLst xmlns:a="http://schemas.openxmlformats.org/drawingml/2006/main">
              <a:ext uri="{FF2B5EF4-FFF2-40B4-BE49-F238E27FC236}">
                <a16:creationId xmlns:a16="http://schemas.microsoft.com/office/drawing/2014/main" id="{7A219115-8DA6-43E9-B35D-42B3B8593C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Retrieval and prediction check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84021750-7BA6-4C3C-A75A-78E26348C7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d16d86c495254f4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80D0071-E3EE-43B7-B502-7AF7EBB7B0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aa3bd05a25d14fc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DED95F1-43A2-4EA2-B3B4-3262F17A95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157618e06b85421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CCD187D-CBA2-451C-9910-803AAB50E7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20bfe376621c476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AE361E4-0CB9-4DBE-8150-C704EDF373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9b50d814dd664b9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C65268F-1791-4A97-B484-F8A0128E0C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f37f29f850c8427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6B31FD9-4504-40CE-9088-D46AA46890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302735734b80497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1450B87-81E9-42BE-815C-10C46DE34E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35ba491b67c146b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DE35B0A-1608-4D7C-B2BE-9E030B77FA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f8bbaae86eb9482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5D834E0-9556-4E18-8C5C-541CDFDD02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71">
            <a:extLst xmlns:a="http://schemas.openxmlformats.org/drawingml/2006/main">
              <a:ext uri="{FF2B5EF4-FFF2-40B4-BE49-F238E27FC236}">
                <a16:creationId xmlns:a16="http://schemas.microsoft.com/office/drawing/2014/main" id="{2563C1E4-C3E2-4761-979C-8FB103403B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18859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72">
            <a:extLst xmlns:a="http://schemas.openxmlformats.org/drawingml/2006/main">
              <a:ext uri="{FF2B5EF4-FFF2-40B4-BE49-F238E27FC236}">
                <a16:creationId xmlns:a16="http://schemas.microsoft.com/office/drawing/2014/main" id="{DAAA815F-819F-456A-A62D-C81A2C5BDC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1885950"/>
            <a:ext cx="99822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M = I ÷ A.</a:t>
            </a:r>
          </a:p>
        </p:txBody>
      </p:sp>
      <p:sp>
        <p:nvSpPr>
          <p:cNvPr id="18" name="copy-73">
            <a:extLst xmlns:a="http://schemas.openxmlformats.org/drawingml/2006/main">
              <a:ext uri="{FF2B5EF4-FFF2-40B4-BE49-F238E27FC236}">
                <a16:creationId xmlns:a16="http://schemas.microsoft.com/office/drawing/2014/main" id="{2B999C3E-55F4-420F-A44F-9ED75E647C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6479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74">
            <a:extLst xmlns:a="http://schemas.openxmlformats.org/drawingml/2006/main">
              <a:ext uri="{FF2B5EF4-FFF2-40B4-BE49-F238E27FC236}">
                <a16:creationId xmlns:a16="http://schemas.microsoft.com/office/drawing/2014/main" id="{8BDF93D4-BDEE-4E63-8500-6BC1F19AEB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2647950"/>
            <a:ext cx="99822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Osmosis: water through a partially permeable membrane without energy from respiration. Active transport: against-gradient movement using that energy.</a:t>
            </a:r>
          </a:p>
        </p:txBody>
      </p:sp>
      <p:sp>
        <p:nvSpPr>
          <p:cNvPr id="20" name="prediction-answer">
            <a:extLst xmlns:a="http://schemas.openxmlformats.org/drawingml/2006/main">
              <a:ext uri="{FF2B5EF4-FFF2-40B4-BE49-F238E27FC236}">
                <a16:creationId xmlns:a16="http://schemas.microsoft.com/office/drawing/2014/main" id="{0C969E5D-D5A8-4D54-A3ED-326AE3A05F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4429125"/>
            <a:ext cx="10572750" cy="885825"/>
          </a:xfrm>
          <a:prstGeom xmlns:a="http://schemas.openxmlformats.org/drawingml/2006/main" prst="roundRect">
            <a:avLst>
              <a:gd name="adj" fmla="val 10753"/>
            </a:avLst>
          </a:prstGeom>
          <a:solidFill xmlns:a="http://schemas.openxmlformats.org/drawingml/2006/main">
            <a:srgbClr val="E8F2ED"/>
          </a:solidFill>
          <a:ln xmlns:a="http://schemas.openxmlformats.org/drawingml/2006/main" w="0">
            <a:noFill/>
          </a:ln>
        </p:spPr>
      </p:sp>
      <p:sp>
        <p:nvSpPr>
          <p:cNvPr id="21" name="copy-75">
            <a:extLst xmlns:a="http://schemas.openxmlformats.org/drawingml/2006/main">
              <a:ext uri="{FF2B5EF4-FFF2-40B4-BE49-F238E27FC236}">
                <a16:creationId xmlns:a16="http://schemas.microsoft.com/office/drawing/2014/main" id="{9F309A08-32DD-4CB1-8F41-229BAB095B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619625"/>
            <a:ext cx="10191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All three are valid links</a:t>
            </a:r>
          </a:p>
        </p:txBody>
      </p:sp>
      <p:sp>
        <p:nvSpPr>
          <p:cNvPr id="22" name="goto:1">
            <a:hlinkClick xmlns:r="http://schemas.openxmlformats.org/officeDocument/2006/relationships" xmlns:a="http://schemas.openxmlformats.org/drawingml/2006/main" r:id="R040e2f623f704a5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3806666-DF5D-4C5B-907F-1295941EC0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581650"/>
            <a:ext cx="32956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Starter</a:t>
            </a:r>
          </a:p>
        </p:txBody>
      </p:sp>
    </p:spTree>
    <p:extLst>
      <p:ext uri="{BB962C8B-B14F-4D97-AF65-F5344CB8AC3E}">
        <p14:creationId xmlns:p14="http://schemas.microsoft.com/office/powerpoint/2010/main" val="370397894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2026-09-06T23:12:48.2990000Z</dcterms:created>
  <dcterms:modified xsi:type="dcterms:W3CDTF">2026-09-06T23:12:48.2990000Z</dcterms:modified>
</coreProperties>
</file>