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3b67a2240764dbe" /><Relationship Type="http://schemas.openxmlformats.org/officeDocument/2006/relationships/extended-properties" Target="/docProps/app.xml" Id="R56b53e2600544d18" /><Relationship Type="http://schemas.openxmlformats.org/officeDocument/2006/relationships/officeDocument" Target="/ppt/presentation.xml" Id="Rc1b3cfbbe3a343a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a715cdeef1945ac"/>
  </p:sldMasterIdLst>
  <p:notesMasterIdLst>
    <p:notesMasterId xmlns:r="http://schemas.openxmlformats.org/officeDocument/2006/relationships" r:id="R3897b46743d44dd1"/>
  </p:notesMasterIdLst>
  <p:sldIdLst>
    <p:sldId xmlns:r="http://schemas.openxmlformats.org/officeDocument/2006/relationships" id="256" r:id="Rd9e683c713594c94"/>
    <p:sldId xmlns:r="http://schemas.openxmlformats.org/officeDocument/2006/relationships" id="257" r:id="R31b1ffe26d85419d"/>
    <p:sldId xmlns:r="http://schemas.openxmlformats.org/officeDocument/2006/relationships" id="258" r:id="Rf4f0c5c18efe4059"/>
    <p:sldId xmlns:r="http://schemas.openxmlformats.org/officeDocument/2006/relationships" id="259" r:id="R632d34cd7e044a34"/>
    <p:sldId xmlns:r="http://schemas.openxmlformats.org/officeDocument/2006/relationships" id="260" r:id="R1e1b2ca70c91451f"/>
    <p:sldId xmlns:r="http://schemas.openxmlformats.org/officeDocument/2006/relationships" id="261" r:id="R2734f2b79dce40b0"/>
    <p:sldId xmlns:r="http://schemas.openxmlformats.org/officeDocument/2006/relationships" id="262" r:id="Ra52eb0af3af24844"/>
    <p:sldId xmlns:r="http://schemas.openxmlformats.org/officeDocument/2006/relationships" id="263" r:id="R6b0f64beb52647b4"/>
    <p:sldId xmlns:r="http://schemas.openxmlformats.org/officeDocument/2006/relationships" id="264" r:id="Rd24abe47e9e3498e"/>
    <p:sldId xmlns:r="http://schemas.openxmlformats.org/officeDocument/2006/relationships" id="265" r:id="R7b7eb269d36245ed"/>
    <p:sldId xmlns:r="http://schemas.openxmlformats.org/officeDocument/2006/relationships" id="266" r:id="R0d80b001a9224e57"/>
    <p:sldId xmlns:r="http://schemas.openxmlformats.org/officeDocument/2006/relationships" id="267" r:id="R1bbe794cda1e4828"/>
    <p:sldId xmlns:r="http://schemas.openxmlformats.org/officeDocument/2006/relationships" id="268" r:id="R2c62950dd0c84828"/>
    <p:sldId xmlns:r="http://schemas.openxmlformats.org/officeDocument/2006/relationships" id="269" r:id="R47142671b46346eb"/>
    <p:sldId xmlns:r="http://schemas.openxmlformats.org/officeDocument/2006/relationships" id="270" r:id="R254be4e2961648fd"/>
    <p:sldId xmlns:r="http://schemas.openxmlformats.org/officeDocument/2006/relationships" id="271" r:id="R03eaec561f3e4575"/>
    <p:sldId xmlns:r="http://schemas.openxmlformats.org/officeDocument/2006/relationships" id="272" r:id="R80965854d3f049c3"/>
    <p:sldId xmlns:r="http://schemas.openxmlformats.org/officeDocument/2006/relationships" id="273" r:id="Rb9c5eaea9843460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fc22cb63da64c86" /><Relationship Type="http://schemas.openxmlformats.org/officeDocument/2006/relationships/slideMaster" Target="/ppt/slideMasters/slideMaster1.xml" Id="R0a715cdeef1945ac" /><Relationship Type="http://schemas.openxmlformats.org/officeDocument/2006/relationships/notesMaster" Target="/ppt/notesMasters/notesMaster1.xml" Id="R3897b46743d44dd1" /><Relationship Type="http://schemas.openxmlformats.org/officeDocument/2006/relationships/presProps" Target="/ppt/presProps.xml" Id="Ree3e11b99aa94165" /><Relationship Type="http://schemas.openxmlformats.org/officeDocument/2006/relationships/tableStyles" Target="/ppt/tableStyles.xml" Id="Re4d471e22c534613" /><Relationship Type="http://schemas.openxmlformats.org/officeDocument/2006/relationships/slide" Target="/ppt/slides/slide1.xml" Id="Rd9e683c713594c94" /><Relationship Type="http://schemas.openxmlformats.org/officeDocument/2006/relationships/slide" Target="/ppt/slides/slide2.xml" Id="R31b1ffe26d85419d" /><Relationship Type="http://schemas.openxmlformats.org/officeDocument/2006/relationships/slide" Target="/ppt/slides/slide3.xml" Id="Rf4f0c5c18efe4059" /><Relationship Type="http://schemas.openxmlformats.org/officeDocument/2006/relationships/slide" Target="/ppt/slides/slide4.xml" Id="R632d34cd7e044a34" /><Relationship Type="http://schemas.openxmlformats.org/officeDocument/2006/relationships/slide" Target="/ppt/slides/slide5.xml" Id="R1e1b2ca70c91451f" /><Relationship Type="http://schemas.openxmlformats.org/officeDocument/2006/relationships/slide" Target="/ppt/slides/slide6.xml" Id="R2734f2b79dce40b0" /><Relationship Type="http://schemas.openxmlformats.org/officeDocument/2006/relationships/slide" Target="/ppt/slides/slide7.xml" Id="Ra52eb0af3af24844" /><Relationship Type="http://schemas.openxmlformats.org/officeDocument/2006/relationships/slide" Target="/ppt/slides/slide8.xml" Id="R6b0f64beb52647b4" /><Relationship Type="http://schemas.openxmlformats.org/officeDocument/2006/relationships/slide" Target="/ppt/slides/slide9.xml" Id="Rd24abe47e9e3498e" /><Relationship Type="http://schemas.openxmlformats.org/officeDocument/2006/relationships/slide" Target="/ppt/slides/slide10.xml" Id="R7b7eb269d36245ed" /><Relationship Type="http://schemas.openxmlformats.org/officeDocument/2006/relationships/slide" Target="/ppt/slides/slide11.xml" Id="R0d80b001a9224e57" /><Relationship Type="http://schemas.openxmlformats.org/officeDocument/2006/relationships/slide" Target="/ppt/slides/slide12.xml" Id="R1bbe794cda1e4828" /><Relationship Type="http://schemas.openxmlformats.org/officeDocument/2006/relationships/slide" Target="/ppt/slides/slide13.xml" Id="R2c62950dd0c84828" /><Relationship Type="http://schemas.openxmlformats.org/officeDocument/2006/relationships/slide" Target="/ppt/slides/slide14.xml" Id="R47142671b46346eb" /><Relationship Type="http://schemas.openxmlformats.org/officeDocument/2006/relationships/slide" Target="/ppt/slides/slide15.xml" Id="R254be4e2961648fd" /><Relationship Type="http://schemas.openxmlformats.org/officeDocument/2006/relationships/slide" Target="/ppt/slides/slide16.xml" Id="R03eaec561f3e4575" /><Relationship Type="http://schemas.openxmlformats.org/officeDocument/2006/relationships/slide" Target="/ppt/slides/slide17.xml" Id="R80965854d3f049c3" /><Relationship Type="http://schemas.openxmlformats.org/officeDocument/2006/relationships/slide" Target="/ppt/slides/slide18.xml" Id="Rb9c5eaea9843460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dedba3f866b45f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915bffa33e14f0f" /><Relationship Type="http://schemas.openxmlformats.org/officeDocument/2006/relationships/notesMaster" Target="/ppt/notesMasters/notesMaster1.xml" Id="Rc043901a6dec403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f0080d4a3624aa2" /><Relationship Type="http://schemas.openxmlformats.org/officeDocument/2006/relationships/notesMaster" Target="/ppt/notesMasters/notesMaster1.xml" Id="Rcd586d260eb64a23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dba4c25c5d9d46e8" /><Relationship Type="http://schemas.openxmlformats.org/officeDocument/2006/relationships/notesMaster" Target="/ppt/notesMasters/notesMaster1.xml" Id="Re93a365e9bbc473a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117126732fd4283" /><Relationship Type="http://schemas.openxmlformats.org/officeDocument/2006/relationships/notesMaster" Target="/ppt/notesMasters/notesMaster1.xml" Id="Re8aee44a1c93436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9684910dc1640c9" /><Relationship Type="http://schemas.openxmlformats.org/officeDocument/2006/relationships/notesMaster" Target="/ppt/notesMasters/notesMaster1.xml" Id="Rb1720a47eb1a43d8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f13adf09c31d4967" /><Relationship Type="http://schemas.openxmlformats.org/officeDocument/2006/relationships/notesMaster" Target="/ppt/notesMasters/notesMaster1.xml" Id="Rc78e90a715fd476a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dfdbd9aa3c54705" /><Relationship Type="http://schemas.openxmlformats.org/officeDocument/2006/relationships/notesMaster" Target="/ppt/notesMasters/notesMaster1.xml" Id="Rde774e64767a4f8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3d9e8f3ff9f34a12" /><Relationship Type="http://schemas.openxmlformats.org/officeDocument/2006/relationships/notesMaster" Target="/ppt/notesMasters/notesMaster1.xml" Id="R7bdcaae19ae040f6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345b835d175d4000" /><Relationship Type="http://schemas.openxmlformats.org/officeDocument/2006/relationships/notesMaster" Target="/ppt/notesMasters/notesMaster1.xml" Id="Re76dfad444484b01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739498e8a6b54513" /><Relationship Type="http://schemas.openxmlformats.org/officeDocument/2006/relationships/notesMaster" Target="/ppt/notesMasters/notesMaster1.xml" Id="Re4fcb88d7571452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554c77c9ac04415" /><Relationship Type="http://schemas.openxmlformats.org/officeDocument/2006/relationships/notesMaster" Target="/ppt/notesMasters/notesMaster1.xml" Id="R0806516ff1a24cb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0a565b73a1d407e" /><Relationship Type="http://schemas.openxmlformats.org/officeDocument/2006/relationships/notesMaster" Target="/ppt/notesMasters/notesMaster1.xml" Id="R41ab7bec0ac14e9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99f9e5b5ee44b3c" /><Relationship Type="http://schemas.openxmlformats.org/officeDocument/2006/relationships/notesMaster" Target="/ppt/notesMasters/notesMaster1.xml" Id="Rf8b7bbcbd8c3417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570d6449bdc4dc5" /><Relationship Type="http://schemas.openxmlformats.org/officeDocument/2006/relationships/notesMaster" Target="/ppt/notesMasters/notesMaster1.xml" Id="R157069adc0a849d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e653e88efa64575" /><Relationship Type="http://schemas.openxmlformats.org/officeDocument/2006/relationships/notesMaster" Target="/ppt/notesMasters/notesMaster1.xml" Id="Rb2ded2ed8da74c0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5be5f489d5a4dbf" /><Relationship Type="http://schemas.openxmlformats.org/officeDocument/2006/relationships/notesMaster" Target="/ppt/notesMasters/notesMaster1.xml" Id="Rc7763b4f65d44bb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04246b0d5024263" /><Relationship Type="http://schemas.openxmlformats.org/officeDocument/2006/relationships/notesMaster" Target="/ppt/notesMasters/notesMaster1.xml" Id="R43d15b7e4ded474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303d0bb1d9d4923" /><Relationship Type="http://schemas.openxmlformats.org/officeDocument/2006/relationships/notesMaster" Target="/ppt/notesMasters/notesMaster1.xml" Id="R1be7ce7b0b4747c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Osmosis, through a partially permeable membrane. | Active transport, using cellular energy. | Diffusion and osmosis need no energy supplied by respiration.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This lists two statements without a linked similarity or difference.</a:t>
            </a:r>
          </a:p>
          <a:p xmlns:a="http://schemas.openxmlformats.org/drawingml/2006/main">
            <a:r>
              <a:t>Correct comparison using both/whereas/only.</a:t>
            </a:r>
          </a:p>
          <a:p xmlns:a="http://schemas.openxmlformats.org/drawingml/2006/main">
            <a:r>
              <a:t>This is incomplete and not a comparison.</a:t>
            </a:r>
          </a:p>
          <a:p xmlns:a="http://schemas.openxmlformats.org/drawingml/2006/main">
            <a:r>
              <a:t>This is too general to distinguish mechanisms.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https://madebymatt.uk/Lessons/Science_Teesside/Launch/SCI_L_W6_L3_Compare.html; existing vector illustration embedded for offline use.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Cards can be cut, numbered or pointed to.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The moving substance is water and the membrane is partially permeable. Ask for the reason, then return to the original prediction.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decision grid keeps the four discriminating clues visible.</a:t>
            </a:r>
          </a:p>
          <a:p xmlns:a="http://schemas.openxmlformats.org/drawingml/2006/main">
            <a:r>
              <a:t>Model limit: Real biological transport can involve more than one process at once; each scenario asks for the process best supported by the stated evidence.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Diffusion moves particles. Active transport moves particles. — This lists two statements without a linked similarity or difference.</a:t>
            </a:r>
          </a:p>
          <a:p xmlns:a="http://schemas.openxmlformats.org/drawingml/2006/main">
            <a:r>
              <a:t>B: Both can move substances across membranes, whereas only active transport can move against a concentration gradient using cellular energy. — Correct comparison using both/whereas/only.</a:t>
            </a:r>
          </a:p>
          <a:p xmlns:a="http://schemas.openxmlformats.org/drawingml/2006/main">
            <a:r>
              <a:t>C: Osmosis is water. — This is incomplete and not a comparison.</a:t>
            </a:r>
          </a:p>
          <a:p xmlns:a="http://schemas.openxmlformats.org/drawingml/2006/main">
            <a:r>
              <a:t>D: They are all transport. — This is too general to distinguish mechanisms.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Real biological transport can involve more than one process at once; each scenario asks for the process best supported by the stated evidence.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diffusion — down the oxygen gradient.</a:t>
            </a:r>
          </a:p>
          <a:p xmlns:a="http://schemas.openxmlformats.org/drawingml/2006/main">
            <a:r>
              <a:t>B: osmosis — water, membrane, dilute to concentrated.</a:t>
            </a:r>
          </a:p>
          <a:p xmlns:a="http://schemas.openxmlformats.org/drawingml/2006/main">
            <a:r>
              <a:t>C: active transport — against gradient using cellular energy.</a:t>
            </a:r>
          </a:p>
          <a:p xmlns:a="http://schemas.openxmlformats.org/drawingml/2006/main">
            <a:r>
              <a:t>D: insufficient evidence — ask what moves, which gradient and whether energy is needed.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Both diffusion and active transport can move substances across cell membranes, whereas diffusion is net movement down a concentration gradient and active transport can move against it using cellular energy. Oxygen enters blood by diffusion down its concentration gradient. Water enters the root hair cell by osmosis through a partially permeable membrane. Mineral ions moving against their concentration gradient require active transport and energy from respiration.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Among these three processes, only active transport uses cellular energy to move a substance against its gradient.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Read the evidence before naming the process. Some statements belong to more than one process; some scenarios do not contain enough information.</a:t>
            </a:r>
          </a:p>
          <a:p xmlns:a="http://schemas.openxmlformats.org/drawingml/2006/main">
            <a:r>
              <a:t>Watch for: “Water only” points to osmosis, but the membrane and relative solutions still matter. Movement through a membrane alone does not prove active transport.</a:t>
            </a:r>
          </a:p>
          <a:p xmlns:a="http://schemas.openxmlformats.org/drawingml/2006/main">
            <a:r>
              <a:t>Least help first: Ask for the deciding clue before accepting a process label; then ask for one linked comparison.</a:t>
            </a:r>
          </a:p>
          <a:p xmlns:a="http://schemas.openxmlformats.org/drawingml/2006/main">
            <a:r>
              <a:t>Support cue: Ask: what moves, which way compared with the gradient, and is cellular energy needed? If a clue is missing, say what more you need to know.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W6 missing sort cards, comparison table and exam-style comparison.</a:t>
            </a:r>
          </a:p>
          <a:p xmlns:a="http://schemas.openxmlformats.org/drawingml/2006/main">
            <a:r>
              <a:t>Made by Matt LAUNCH Science draft, lesson-content.json, W6L3;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W6L3.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10a7652a2aa4cc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9e2302b5c2e4f61" /><Relationship Type="http://schemas.openxmlformats.org/officeDocument/2006/relationships/slideLayout" Target="/ppt/slideLayouts/slideLayout1.xml" Id="R4a6c2175f8f7480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a6c2175f8f7480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17538a398f4140" /><Relationship Type="http://schemas.openxmlformats.org/officeDocument/2006/relationships/hyperlink" Target="/ppt/slides/slide1.xml" Id="Rc572d2a144004501" /><Relationship Type="http://schemas.openxmlformats.org/officeDocument/2006/relationships/hyperlink" Target="/ppt/slides/slide2.xml" Id="Rec16c008e6524161" /><Relationship Type="http://schemas.openxmlformats.org/officeDocument/2006/relationships/hyperlink" Target="/ppt/slides/slide3.xml" Id="Rc3d218f4a5f94d76" /><Relationship Type="http://schemas.openxmlformats.org/officeDocument/2006/relationships/hyperlink" Target="/ppt/slides/slide4.xml" Id="R45719880d88346ac" /><Relationship Type="http://schemas.openxmlformats.org/officeDocument/2006/relationships/hyperlink" Target="/ppt/slides/slide5.xml" Id="R493ff5f895864cbe" /><Relationship Type="http://schemas.openxmlformats.org/officeDocument/2006/relationships/hyperlink" Target="/ppt/slides/slide6.xml" Id="R061ea11f8a9e4f1b" /><Relationship Type="http://schemas.openxmlformats.org/officeDocument/2006/relationships/hyperlink" Target="/ppt/slides/slide7.xml" Id="R85a5edcea4954b8a" /><Relationship Type="http://schemas.openxmlformats.org/officeDocument/2006/relationships/hyperlink" Target="/ppt/slides/slide8.xml" Id="R5933899c2d7a43cc" /><Relationship Type="http://schemas.openxmlformats.org/officeDocument/2006/relationships/hyperlink" Target="/ppt/slides/slide13.xml" Id="R20901cac3aee4bec" /><Relationship Type="http://schemas.openxmlformats.org/officeDocument/2006/relationships/image" Target="/ppt/media/image.png" Id="R066c3aa526214ab7" /><Relationship Type="http://schemas.openxmlformats.org/officeDocument/2006/relationships/hyperlink" Target="/ppt/slides/slide9.xml" Id="R0d17870ebcba4db1" /><Relationship Type="http://schemas.openxmlformats.org/officeDocument/2006/relationships/notesSlide" Target="/ppt/notesSlides/notesSlide1.xml" Id="Ra920cd9079504dad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ec4af4fc3442d8" /><Relationship Type="http://schemas.openxmlformats.org/officeDocument/2006/relationships/hyperlink" Target="/ppt/slides/slide1.xml" Id="R53bc6a88141b473d" /><Relationship Type="http://schemas.openxmlformats.org/officeDocument/2006/relationships/hyperlink" Target="/ppt/slides/slide2.xml" Id="R777e69e40d5743d8" /><Relationship Type="http://schemas.openxmlformats.org/officeDocument/2006/relationships/hyperlink" Target="/ppt/slides/slide3.xml" Id="Rf1e01c038c464634" /><Relationship Type="http://schemas.openxmlformats.org/officeDocument/2006/relationships/hyperlink" Target="/ppt/slides/slide4.xml" Id="Rdbd25637559b46a5" /><Relationship Type="http://schemas.openxmlformats.org/officeDocument/2006/relationships/hyperlink" Target="/ppt/slides/slide5.xml" Id="R006359c6d6b6445d" /><Relationship Type="http://schemas.openxmlformats.org/officeDocument/2006/relationships/hyperlink" Target="/ppt/slides/slide6.xml" Id="R8b5fa0b56d6e4acf" /><Relationship Type="http://schemas.openxmlformats.org/officeDocument/2006/relationships/hyperlink" Target="/ppt/slides/slide7.xml" Id="Ra0f794f014aa4597" /><Relationship Type="http://schemas.openxmlformats.org/officeDocument/2006/relationships/hyperlink" Target="/ppt/slides/slide8.xml" Id="Ra3a69f9b85844853" /><Relationship Type="http://schemas.openxmlformats.org/officeDocument/2006/relationships/hyperlink" Target="/ppt/slides/slide13.xml" Id="R5aea7c994ed5420e" /><Relationship Type="http://schemas.openxmlformats.org/officeDocument/2006/relationships/hyperlink" Target="/ppt/slides/slide4.xml" Id="R896f1f81b8234af0" /><Relationship Type="http://schemas.openxmlformats.org/officeDocument/2006/relationships/notesSlide" Target="/ppt/notesSlides/notesSlide10.xml" Id="Rcb3c481337d54a0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5426eab84043b0" /><Relationship Type="http://schemas.openxmlformats.org/officeDocument/2006/relationships/hyperlink" Target="/ppt/slides/slide1.xml" Id="R13de6d148d3345c5" /><Relationship Type="http://schemas.openxmlformats.org/officeDocument/2006/relationships/hyperlink" Target="/ppt/slides/slide2.xml" Id="R36bbb5c4423b4203" /><Relationship Type="http://schemas.openxmlformats.org/officeDocument/2006/relationships/hyperlink" Target="/ppt/slides/slide3.xml" Id="R584f91cdfac54712" /><Relationship Type="http://schemas.openxmlformats.org/officeDocument/2006/relationships/hyperlink" Target="/ppt/slides/slide4.xml" Id="Rfc190f50816d4bf3" /><Relationship Type="http://schemas.openxmlformats.org/officeDocument/2006/relationships/hyperlink" Target="/ppt/slides/slide5.xml" Id="Rca5760c0902145a3" /><Relationship Type="http://schemas.openxmlformats.org/officeDocument/2006/relationships/hyperlink" Target="/ppt/slides/slide6.xml" Id="R2967aec5d770446c" /><Relationship Type="http://schemas.openxmlformats.org/officeDocument/2006/relationships/hyperlink" Target="/ppt/slides/slide7.xml" Id="Rcfab55fd1cb64e6f" /><Relationship Type="http://schemas.openxmlformats.org/officeDocument/2006/relationships/hyperlink" Target="/ppt/slides/slide8.xml" Id="R21d0e06917754350" /><Relationship Type="http://schemas.openxmlformats.org/officeDocument/2006/relationships/hyperlink" Target="/ppt/slides/slide13.xml" Id="R3e4b91c524514a10" /><Relationship Type="http://schemas.openxmlformats.org/officeDocument/2006/relationships/hyperlink" Target="/ppt/slides/slide6.xml" Id="R7d4a85fc677f490c" /><Relationship Type="http://schemas.openxmlformats.org/officeDocument/2006/relationships/notesSlide" Target="/ppt/notesSlides/notesSlide11.xml" Id="R569ee3a20bfd496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c41200123d4c4c" /><Relationship Type="http://schemas.openxmlformats.org/officeDocument/2006/relationships/hyperlink" Target="/ppt/slides/slide1.xml" Id="R80a4cd74b0f74686" /><Relationship Type="http://schemas.openxmlformats.org/officeDocument/2006/relationships/hyperlink" Target="/ppt/slides/slide2.xml" Id="R47676670b3db491c" /><Relationship Type="http://schemas.openxmlformats.org/officeDocument/2006/relationships/hyperlink" Target="/ppt/slides/slide3.xml" Id="R65273a8d32da4681" /><Relationship Type="http://schemas.openxmlformats.org/officeDocument/2006/relationships/hyperlink" Target="/ppt/slides/slide4.xml" Id="R4866a262350c44c3" /><Relationship Type="http://schemas.openxmlformats.org/officeDocument/2006/relationships/hyperlink" Target="/ppt/slides/slide5.xml" Id="Rb6673001384448b4" /><Relationship Type="http://schemas.openxmlformats.org/officeDocument/2006/relationships/hyperlink" Target="/ppt/slides/slide6.xml" Id="R9606f38769c04171" /><Relationship Type="http://schemas.openxmlformats.org/officeDocument/2006/relationships/hyperlink" Target="/ppt/slides/slide7.xml" Id="Rffe049122b724547" /><Relationship Type="http://schemas.openxmlformats.org/officeDocument/2006/relationships/hyperlink" Target="/ppt/slides/slide8.xml" Id="R9d00182eb8bf4aca" /><Relationship Type="http://schemas.openxmlformats.org/officeDocument/2006/relationships/hyperlink" Target="/ppt/slides/slide13.xml" Id="R98736290715a4312" /><Relationship Type="http://schemas.openxmlformats.org/officeDocument/2006/relationships/hyperlink" Target="/ppt/slides/slide7.xml" Id="R2541b3e06330403f" /><Relationship Type="http://schemas.openxmlformats.org/officeDocument/2006/relationships/notesSlide" Target="/ppt/notesSlides/notesSlide12.xml" Id="R16f021d9064c4d4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6c0885224b4a87" /><Relationship Type="http://schemas.openxmlformats.org/officeDocument/2006/relationships/hyperlink" Target="/ppt/slides/slide1.xml" Id="Rb648612c62f24605" /><Relationship Type="http://schemas.openxmlformats.org/officeDocument/2006/relationships/hyperlink" Target="/ppt/slides/slide2.xml" Id="Rbea1b96bd1e64ee0" /><Relationship Type="http://schemas.openxmlformats.org/officeDocument/2006/relationships/hyperlink" Target="/ppt/slides/slide3.xml" Id="R2766fea42ab54339" /><Relationship Type="http://schemas.openxmlformats.org/officeDocument/2006/relationships/hyperlink" Target="/ppt/slides/slide4.xml" Id="R8067e0424fcd40ee" /><Relationship Type="http://schemas.openxmlformats.org/officeDocument/2006/relationships/hyperlink" Target="/ppt/slides/slide5.xml" Id="Re865419c719d4f89" /><Relationship Type="http://schemas.openxmlformats.org/officeDocument/2006/relationships/hyperlink" Target="/ppt/slides/slide6.xml" Id="Rb340ee9a240046d0" /><Relationship Type="http://schemas.openxmlformats.org/officeDocument/2006/relationships/hyperlink" Target="/ppt/slides/slide7.xml" Id="R54829db5dfa04cb6" /><Relationship Type="http://schemas.openxmlformats.org/officeDocument/2006/relationships/hyperlink" Target="/ppt/slides/slide8.xml" Id="R1559ae619f114160" /><Relationship Type="http://schemas.openxmlformats.org/officeDocument/2006/relationships/hyperlink" Target="/ppt/slides/slide13.xml" Id="R5aaf20f005fb4df3" /><Relationship Type="http://schemas.openxmlformats.org/officeDocument/2006/relationships/hyperlink" Target="/ppt/slides/slide14.xml" Id="R58210e0a971346cf" /><Relationship Type="http://schemas.openxmlformats.org/officeDocument/2006/relationships/hyperlink" Target="/ppt/slides/slide15.xml" Id="Rb0cae61a53d04e91" /><Relationship Type="http://schemas.openxmlformats.org/officeDocument/2006/relationships/hyperlink" Target="W6L3_standard.pdf" TargetMode="External" Id="R1b60f96e3ab4486b" /><Relationship Type="http://schemas.openxmlformats.org/officeDocument/2006/relationships/hyperlink" Target="W6L3_supported.pdf" TargetMode="External" Id="R06dee2c305c14bfd" /><Relationship Type="http://schemas.openxmlformats.org/officeDocument/2006/relationships/hyperlink" Target="W6L3_depth.pdf" TargetMode="External" Id="Raa85300881eb4b53" /><Relationship Type="http://schemas.openxmlformats.org/officeDocument/2006/relationships/hyperlink" Target="W6L3_Worksheet.docx" TargetMode="External" Id="Ra4e8f0657d52459e" /><Relationship Type="http://schemas.openxmlformats.org/officeDocument/2006/relationships/hyperlink" Target="https://madebymatt.uk/Lessons/Science_Teesside/Launch/SCI_L_W6_L3_Compare.html" TargetMode="External" Id="R5b962a8ba40f44b5" /><Relationship Type="http://schemas.openxmlformats.org/officeDocument/2006/relationships/hyperlink" Target="/ppt/slides/slide16.xml" Id="Rd213f3cd543c460c" /><Relationship Type="http://schemas.openxmlformats.org/officeDocument/2006/relationships/hyperlink" Target="/ppt/slides/slide18.xml" Id="R7eef443b923849e2" /><Relationship Type="http://schemas.openxmlformats.org/officeDocument/2006/relationships/notesSlide" Target="/ppt/notesSlides/notesSlide13.xml" Id="Rd84a3bf6283d49ef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c418a4d05f431f" /><Relationship Type="http://schemas.openxmlformats.org/officeDocument/2006/relationships/hyperlink" Target="/ppt/slides/slide1.xml" Id="Rd231b6bab51f42e9" /><Relationship Type="http://schemas.openxmlformats.org/officeDocument/2006/relationships/hyperlink" Target="/ppt/slides/slide2.xml" Id="R7d4f6319ba7f4c2f" /><Relationship Type="http://schemas.openxmlformats.org/officeDocument/2006/relationships/hyperlink" Target="/ppt/slides/slide3.xml" Id="Rb83048f8ec204cbd" /><Relationship Type="http://schemas.openxmlformats.org/officeDocument/2006/relationships/hyperlink" Target="/ppt/slides/slide4.xml" Id="Reaa6b752c0814748" /><Relationship Type="http://schemas.openxmlformats.org/officeDocument/2006/relationships/hyperlink" Target="/ppt/slides/slide5.xml" Id="R1c59ed66062a4033" /><Relationship Type="http://schemas.openxmlformats.org/officeDocument/2006/relationships/hyperlink" Target="/ppt/slides/slide6.xml" Id="R2ae678fc30944163" /><Relationship Type="http://schemas.openxmlformats.org/officeDocument/2006/relationships/hyperlink" Target="/ppt/slides/slide7.xml" Id="R9f27bf8dc2044369" /><Relationship Type="http://schemas.openxmlformats.org/officeDocument/2006/relationships/hyperlink" Target="/ppt/slides/slide8.xml" Id="R59d1f2c7e9e54126" /><Relationship Type="http://schemas.openxmlformats.org/officeDocument/2006/relationships/hyperlink" Target="/ppt/slides/slide13.xml" Id="R18fa8f94528b4884" /><Relationship Type="http://schemas.openxmlformats.org/officeDocument/2006/relationships/image" Target="/ppt/media/image3.png" Id="R5fd5615bd4114102" /><Relationship Type="http://schemas.openxmlformats.org/officeDocument/2006/relationships/hyperlink" Target="/ppt/slides/slide7.xml" Id="R22c21a02f2034fd5" /><Relationship Type="http://schemas.openxmlformats.org/officeDocument/2006/relationships/notesSlide" Target="/ppt/notesSlides/notesSlide14.xml" Id="R7fad1ccc4b1d4ad9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34a6d1de4c4ffb" /><Relationship Type="http://schemas.openxmlformats.org/officeDocument/2006/relationships/hyperlink" Target="/ppt/slides/slide1.xml" Id="Rbc91f3430470448b" /><Relationship Type="http://schemas.openxmlformats.org/officeDocument/2006/relationships/hyperlink" Target="/ppt/slides/slide2.xml" Id="Ra5f5fe3d320e4ca8" /><Relationship Type="http://schemas.openxmlformats.org/officeDocument/2006/relationships/hyperlink" Target="/ppt/slides/slide3.xml" Id="R8f21f3bd0cae4881" /><Relationship Type="http://schemas.openxmlformats.org/officeDocument/2006/relationships/hyperlink" Target="/ppt/slides/slide4.xml" Id="R0640f6557e6a40cb" /><Relationship Type="http://schemas.openxmlformats.org/officeDocument/2006/relationships/hyperlink" Target="/ppt/slides/slide5.xml" Id="R75b573f02f134a04" /><Relationship Type="http://schemas.openxmlformats.org/officeDocument/2006/relationships/hyperlink" Target="/ppt/slides/slide6.xml" Id="Rd4c18e99d20947ba" /><Relationship Type="http://schemas.openxmlformats.org/officeDocument/2006/relationships/hyperlink" Target="/ppt/slides/slide7.xml" Id="R3f677f8b5b5c4602" /><Relationship Type="http://schemas.openxmlformats.org/officeDocument/2006/relationships/hyperlink" Target="/ppt/slides/slide8.xml" Id="R1cdbf5eee37c4cb6" /><Relationship Type="http://schemas.openxmlformats.org/officeDocument/2006/relationships/hyperlink" Target="/ppt/slides/slide13.xml" Id="R76ee7042f4c448c2" /><Relationship Type="http://schemas.openxmlformats.org/officeDocument/2006/relationships/image" Target="/ppt/media/image4.png" Id="Rb5d33fab6f6e429b" /><Relationship Type="http://schemas.openxmlformats.org/officeDocument/2006/relationships/hyperlink" Target="/ppt/slides/slide7.xml" Id="R9db2b780dc3d4077" /><Relationship Type="http://schemas.openxmlformats.org/officeDocument/2006/relationships/notesSlide" Target="/ppt/notesSlides/notesSlide15.xml" Id="R1202ab0686994743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a8142b83994897" /><Relationship Type="http://schemas.openxmlformats.org/officeDocument/2006/relationships/hyperlink" Target="/ppt/slides/slide1.xml" Id="R52a061b1169f4c36" /><Relationship Type="http://schemas.openxmlformats.org/officeDocument/2006/relationships/hyperlink" Target="/ppt/slides/slide2.xml" Id="Rde1cdb3ed56842fa" /><Relationship Type="http://schemas.openxmlformats.org/officeDocument/2006/relationships/hyperlink" Target="/ppt/slides/slide3.xml" Id="R04711abf7d8842a4" /><Relationship Type="http://schemas.openxmlformats.org/officeDocument/2006/relationships/hyperlink" Target="/ppt/slides/slide4.xml" Id="Rde2ab0a34a574fd3" /><Relationship Type="http://schemas.openxmlformats.org/officeDocument/2006/relationships/hyperlink" Target="/ppt/slides/slide5.xml" Id="R5aa34bfea36e4fa3" /><Relationship Type="http://schemas.openxmlformats.org/officeDocument/2006/relationships/hyperlink" Target="/ppt/slides/slide6.xml" Id="R76af317869fb4bff" /><Relationship Type="http://schemas.openxmlformats.org/officeDocument/2006/relationships/hyperlink" Target="/ppt/slides/slide7.xml" Id="R7208d2354ad9428d" /><Relationship Type="http://schemas.openxmlformats.org/officeDocument/2006/relationships/hyperlink" Target="/ppt/slides/slide8.xml" Id="Rb3df74591f97434b" /><Relationship Type="http://schemas.openxmlformats.org/officeDocument/2006/relationships/hyperlink" Target="/ppt/slides/slide13.xml" Id="R24861c6e738f49b3" /><Relationship Type="http://schemas.openxmlformats.org/officeDocument/2006/relationships/image" Target="/ppt/media/image5.png" Id="Rc510564f0bf54903" /><Relationship Type="http://schemas.openxmlformats.org/officeDocument/2006/relationships/hyperlink" Target="https://www.youtube.com/watch?v=ECldVkp6Rw0" TargetMode="External" Id="R92c24ad6ec8f40e0" /><Relationship Type="http://schemas.openxmlformats.org/officeDocument/2006/relationships/notesSlide" Target="/ppt/notesSlides/notesSlide16.xml" Id="Rc01826d7e2ae414b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321a8136e24b0e" /><Relationship Type="http://schemas.openxmlformats.org/officeDocument/2006/relationships/hyperlink" Target="/ppt/slides/slide1.xml" Id="R73c3048be56a4ea0" /><Relationship Type="http://schemas.openxmlformats.org/officeDocument/2006/relationships/hyperlink" Target="/ppt/slides/slide2.xml" Id="R5c5649dc27d347d0" /><Relationship Type="http://schemas.openxmlformats.org/officeDocument/2006/relationships/hyperlink" Target="/ppt/slides/slide3.xml" Id="Rd1a7ad4c4cf842be" /><Relationship Type="http://schemas.openxmlformats.org/officeDocument/2006/relationships/hyperlink" Target="/ppt/slides/slide4.xml" Id="R0b7f9108b86a449c" /><Relationship Type="http://schemas.openxmlformats.org/officeDocument/2006/relationships/hyperlink" Target="/ppt/slides/slide5.xml" Id="Rf4722d9b91e04811" /><Relationship Type="http://schemas.openxmlformats.org/officeDocument/2006/relationships/hyperlink" Target="/ppt/slides/slide6.xml" Id="R80ed0d8698cc4272" /><Relationship Type="http://schemas.openxmlformats.org/officeDocument/2006/relationships/hyperlink" Target="/ppt/slides/slide7.xml" Id="R0d5ee2caeb2f4722" /><Relationship Type="http://schemas.openxmlformats.org/officeDocument/2006/relationships/hyperlink" Target="/ppt/slides/slide8.xml" Id="R9bce6cd62b374378" /><Relationship Type="http://schemas.openxmlformats.org/officeDocument/2006/relationships/hyperlink" Target="/ppt/slides/slide13.xml" Id="Rf5904b2c74c641ae" /><Relationship Type="http://schemas.openxmlformats.org/officeDocument/2006/relationships/image" Target="/ppt/media/image6.png" Id="R2efeb96c3d7a4914" /><Relationship Type="http://schemas.openxmlformats.org/officeDocument/2006/relationships/hyperlink" Target="/ppt/slides/slide3.xml" Id="R7836f1132de94252" /><Relationship Type="http://schemas.openxmlformats.org/officeDocument/2006/relationships/notesSlide" Target="/ppt/notesSlides/notesSlide17.xml" Id="Rffd35ba99d0344c3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7d580769be441e" /><Relationship Type="http://schemas.openxmlformats.org/officeDocument/2006/relationships/hyperlink" Target="/ppt/slides/slide1.xml" Id="Rec6d39208cd542d9" /><Relationship Type="http://schemas.openxmlformats.org/officeDocument/2006/relationships/hyperlink" Target="/ppt/slides/slide2.xml" Id="R4af42b749b544187" /><Relationship Type="http://schemas.openxmlformats.org/officeDocument/2006/relationships/hyperlink" Target="/ppt/slides/slide3.xml" Id="R06f785336dc840fb" /><Relationship Type="http://schemas.openxmlformats.org/officeDocument/2006/relationships/hyperlink" Target="/ppt/slides/slide4.xml" Id="Rd14bf594060441cd" /><Relationship Type="http://schemas.openxmlformats.org/officeDocument/2006/relationships/hyperlink" Target="/ppt/slides/slide5.xml" Id="Rabb85e3d27b04b55" /><Relationship Type="http://schemas.openxmlformats.org/officeDocument/2006/relationships/hyperlink" Target="/ppt/slides/slide6.xml" Id="R4ed1c050a9cf40fa" /><Relationship Type="http://schemas.openxmlformats.org/officeDocument/2006/relationships/hyperlink" Target="/ppt/slides/slide7.xml" Id="Rcfe39b46546849a0" /><Relationship Type="http://schemas.openxmlformats.org/officeDocument/2006/relationships/hyperlink" Target="/ppt/slides/slide8.xml" Id="R91fdc9ec9a734768" /><Relationship Type="http://schemas.openxmlformats.org/officeDocument/2006/relationships/hyperlink" Target="/ppt/slides/slide13.xml" Id="Rf0ffb08aa2274993" /><Relationship Type="http://schemas.openxmlformats.org/officeDocument/2006/relationships/hyperlink" Target="/ppt/slides/slide6.xml" Id="R07ccc1e8da624cad" /><Relationship Type="http://schemas.openxmlformats.org/officeDocument/2006/relationships/notesSlide" Target="/ppt/notesSlides/notesSlide18.xml" Id="Rf0b2a3cc628a40b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f55372f6a94c05" /><Relationship Type="http://schemas.openxmlformats.org/officeDocument/2006/relationships/hyperlink" Target="/ppt/slides/slide1.xml" Id="R3b966e94fec54402" /><Relationship Type="http://schemas.openxmlformats.org/officeDocument/2006/relationships/hyperlink" Target="/ppt/slides/slide2.xml" Id="Rd4af3de82fde41da" /><Relationship Type="http://schemas.openxmlformats.org/officeDocument/2006/relationships/hyperlink" Target="/ppt/slides/slide3.xml" Id="Rc4b89024c38f4bae" /><Relationship Type="http://schemas.openxmlformats.org/officeDocument/2006/relationships/hyperlink" Target="/ppt/slides/slide4.xml" Id="R6c21bcb8375c4edc" /><Relationship Type="http://schemas.openxmlformats.org/officeDocument/2006/relationships/hyperlink" Target="/ppt/slides/slide5.xml" Id="Rdec7cdeca78743d7" /><Relationship Type="http://schemas.openxmlformats.org/officeDocument/2006/relationships/hyperlink" Target="/ppt/slides/slide6.xml" Id="Rc58a3812263046b5" /><Relationship Type="http://schemas.openxmlformats.org/officeDocument/2006/relationships/hyperlink" Target="/ppt/slides/slide7.xml" Id="Rb346264d102b41d5" /><Relationship Type="http://schemas.openxmlformats.org/officeDocument/2006/relationships/hyperlink" Target="/ppt/slides/slide8.xml" Id="R3dfdfbd07ffd415d" /><Relationship Type="http://schemas.openxmlformats.org/officeDocument/2006/relationships/hyperlink" Target="/ppt/slides/slide13.xml" Id="Rc6c7378647174d9a" /><Relationship Type="http://schemas.openxmlformats.org/officeDocument/2006/relationships/hyperlink" Target="/ppt/slides/slide9.xml" Id="Re0d4391f029644ce" /><Relationship Type="http://schemas.openxmlformats.org/officeDocument/2006/relationships/notesSlide" Target="/ppt/notesSlides/notesSlide2.xml" Id="R78966e3aa0c0422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fbcaebb00447f1" /><Relationship Type="http://schemas.openxmlformats.org/officeDocument/2006/relationships/hyperlink" Target="/ppt/slides/slide1.xml" Id="Rc566b534eb044064" /><Relationship Type="http://schemas.openxmlformats.org/officeDocument/2006/relationships/hyperlink" Target="/ppt/slides/slide2.xml" Id="R2d6f74d0de5c4112" /><Relationship Type="http://schemas.openxmlformats.org/officeDocument/2006/relationships/hyperlink" Target="/ppt/slides/slide3.xml" Id="R7a7482aed8b542ac" /><Relationship Type="http://schemas.openxmlformats.org/officeDocument/2006/relationships/hyperlink" Target="/ppt/slides/slide4.xml" Id="R0473de736bc24052" /><Relationship Type="http://schemas.openxmlformats.org/officeDocument/2006/relationships/hyperlink" Target="/ppt/slides/slide5.xml" Id="R42c538109ca54ff3" /><Relationship Type="http://schemas.openxmlformats.org/officeDocument/2006/relationships/hyperlink" Target="/ppt/slides/slide6.xml" Id="R9417b974ff7b400b" /><Relationship Type="http://schemas.openxmlformats.org/officeDocument/2006/relationships/hyperlink" Target="/ppt/slides/slide7.xml" Id="R62a7ca5d600748fe" /><Relationship Type="http://schemas.openxmlformats.org/officeDocument/2006/relationships/hyperlink" Target="/ppt/slides/slide8.xml" Id="R20d35304fc7a4763" /><Relationship Type="http://schemas.openxmlformats.org/officeDocument/2006/relationships/hyperlink" Target="/ppt/slides/slide13.xml" Id="R417035c5b0134aca" /><Relationship Type="http://schemas.openxmlformats.org/officeDocument/2006/relationships/hyperlink" Target="/ppt/slides/slide17.xml" Id="R050d54cf24fe433e" /><Relationship Type="http://schemas.openxmlformats.org/officeDocument/2006/relationships/hyperlink" Target="/ppt/slides/slide16.xml" Id="Rd6d7d9f0b8db4aaf" /><Relationship Type="http://schemas.openxmlformats.org/officeDocument/2006/relationships/notesSlide" Target="/ppt/notesSlides/notesSlide3.xml" Id="Rd0127c7bff424e1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1ed3953d214244" /><Relationship Type="http://schemas.openxmlformats.org/officeDocument/2006/relationships/hyperlink" Target="/ppt/slides/slide1.xml" Id="Rbe46bf839bf04145" /><Relationship Type="http://schemas.openxmlformats.org/officeDocument/2006/relationships/hyperlink" Target="/ppt/slides/slide2.xml" Id="Rfaca9e5b803d404d" /><Relationship Type="http://schemas.openxmlformats.org/officeDocument/2006/relationships/hyperlink" Target="/ppt/slides/slide3.xml" Id="R601d1cfae0f64585" /><Relationship Type="http://schemas.openxmlformats.org/officeDocument/2006/relationships/hyperlink" Target="/ppt/slides/slide4.xml" Id="Rbaa940975bc04e07" /><Relationship Type="http://schemas.openxmlformats.org/officeDocument/2006/relationships/hyperlink" Target="/ppt/slides/slide5.xml" Id="R7a36edef0aa84c71" /><Relationship Type="http://schemas.openxmlformats.org/officeDocument/2006/relationships/hyperlink" Target="/ppt/slides/slide6.xml" Id="Rafa7e4d1757b4c60" /><Relationship Type="http://schemas.openxmlformats.org/officeDocument/2006/relationships/hyperlink" Target="/ppt/slides/slide7.xml" Id="R19a07cf80437415a" /><Relationship Type="http://schemas.openxmlformats.org/officeDocument/2006/relationships/hyperlink" Target="/ppt/slides/slide8.xml" Id="R254a9ced4e5f4716" /><Relationship Type="http://schemas.openxmlformats.org/officeDocument/2006/relationships/hyperlink" Target="/ppt/slides/slide13.xml" Id="R87d829eed65b404b" /><Relationship Type="http://schemas.openxmlformats.org/officeDocument/2006/relationships/hyperlink" Target="/ppt/slides/slide10.xml" Id="R66aa291c05904101" /><Relationship Type="http://schemas.openxmlformats.org/officeDocument/2006/relationships/hyperlink" Target="/ppt/slides/slide10.xml" Id="Rdc35514ad89844b9" /><Relationship Type="http://schemas.openxmlformats.org/officeDocument/2006/relationships/hyperlink" Target="/ppt/slides/slide10.xml" Id="Ra182092b26d34e71" /><Relationship Type="http://schemas.openxmlformats.org/officeDocument/2006/relationships/hyperlink" Target="/ppt/slides/slide10.xml" Id="R6977fc6f0c4c4924" /><Relationship Type="http://schemas.openxmlformats.org/officeDocument/2006/relationships/hyperlink" Target="/ppt/slides/slide10.xml" Id="Rcda238af0ca4402f" /><Relationship Type="http://schemas.openxmlformats.org/officeDocument/2006/relationships/notesSlide" Target="/ppt/notesSlides/notesSlide4.xml" Id="Rcc4cf23cc8c24ff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97d87a6dcf4e2f" /><Relationship Type="http://schemas.openxmlformats.org/officeDocument/2006/relationships/hyperlink" Target="/ppt/slides/slide1.xml" Id="R047fa09dbae84eb9" /><Relationship Type="http://schemas.openxmlformats.org/officeDocument/2006/relationships/hyperlink" Target="/ppt/slides/slide2.xml" Id="R498a00ce861f4eca" /><Relationship Type="http://schemas.openxmlformats.org/officeDocument/2006/relationships/hyperlink" Target="/ppt/slides/slide3.xml" Id="R33f66bd87c104b3c" /><Relationship Type="http://schemas.openxmlformats.org/officeDocument/2006/relationships/hyperlink" Target="/ppt/slides/slide4.xml" Id="Rfb0ebb4baf624465" /><Relationship Type="http://schemas.openxmlformats.org/officeDocument/2006/relationships/hyperlink" Target="/ppt/slides/slide5.xml" Id="R5bb1492646734f05" /><Relationship Type="http://schemas.openxmlformats.org/officeDocument/2006/relationships/hyperlink" Target="/ppt/slides/slide6.xml" Id="R89af648e74104b78" /><Relationship Type="http://schemas.openxmlformats.org/officeDocument/2006/relationships/hyperlink" Target="/ppt/slides/slide7.xml" Id="Rfd4de6bf1e65411a" /><Relationship Type="http://schemas.openxmlformats.org/officeDocument/2006/relationships/hyperlink" Target="/ppt/slides/slide8.xml" Id="R7393787615f74ce5" /><Relationship Type="http://schemas.openxmlformats.org/officeDocument/2006/relationships/hyperlink" Target="/ppt/slides/slide13.xml" Id="R1b45354046db4bd3" /><Relationship Type="http://schemas.openxmlformats.org/officeDocument/2006/relationships/image" Target="/ppt/media/image2.png" Id="Rbac58d3bba514e20" /><Relationship Type="http://schemas.openxmlformats.org/officeDocument/2006/relationships/notesSlide" Target="/ppt/notesSlides/notesSlide5.xml" Id="R2262c88ea2f44fb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a5cceef7ef43fd" /><Relationship Type="http://schemas.openxmlformats.org/officeDocument/2006/relationships/hyperlink" Target="/ppt/slides/slide1.xml" Id="R98d27ce8a6274460" /><Relationship Type="http://schemas.openxmlformats.org/officeDocument/2006/relationships/hyperlink" Target="/ppt/slides/slide2.xml" Id="Raac518d72cb543e8" /><Relationship Type="http://schemas.openxmlformats.org/officeDocument/2006/relationships/hyperlink" Target="/ppt/slides/slide3.xml" Id="Rc4ab63ebf00b43f3" /><Relationship Type="http://schemas.openxmlformats.org/officeDocument/2006/relationships/hyperlink" Target="/ppt/slides/slide4.xml" Id="Re812cade610c489f" /><Relationship Type="http://schemas.openxmlformats.org/officeDocument/2006/relationships/hyperlink" Target="/ppt/slides/slide5.xml" Id="R6d8f1c5c7f7945a8" /><Relationship Type="http://schemas.openxmlformats.org/officeDocument/2006/relationships/hyperlink" Target="/ppt/slides/slide6.xml" Id="R485cbab36192495b" /><Relationship Type="http://schemas.openxmlformats.org/officeDocument/2006/relationships/hyperlink" Target="/ppt/slides/slide7.xml" Id="R78baf2e89c134dab" /><Relationship Type="http://schemas.openxmlformats.org/officeDocument/2006/relationships/hyperlink" Target="/ppt/slides/slide8.xml" Id="R6e0e173abf7346ca" /><Relationship Type="http://schemas.openxmlformats.org/officeDocument/2006/relationships/hyperlink" Target="/ppt/slides/slide13.xml" Id="Rfc1f5a2c0fbe4fde" /><Relationship Type="http://schemas.openxmlformats.org/officeDocument/2006/relationships/hyperlink" Target="/ppt/slides/slide11.xml" Id="R95d76a8a6ab0476d" /><Relationship Type="http://schemas.openxmlformats.org/officeDocument/2006/relationships/notesSlide" Target="/ppt/notesSlides/notesSlide6.xml" Id="R574522e3dafb49e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38d254057444a6" /><Relationship Type="http://schemas.openxmlformats.org/officeDocument/2006/relationships/hyperlink" Target="/ppt/slides/slide1.xml" Id="R27b8e2bb3e0742b6" /><Relationship Type="http://schemas.openxmlformats.org/officeDocument/2006/relationships/hyperlink" Target="/ppt/slides/slide2.xml" Id="Red374a917f414015" /><Relationship Type="http://schemas.openxmlformats.org/officeDocument/2006/relationships/hyperlink" Target="/ppt/slides/slide3.xml" Id="R63ed6eae0c024db2" /><Relationship Type="http://schemas.openxmlformats.org/officeDocument/2006/relationships/hyperlink" Target="/ppt/slides/slide4.xml" Id="Rf4452f33a8fa460f" /><Relationship Type="http://schemas.openxmlformats.org/officeDocument/2006/relationships/hyperlink" Target="/ppt/slides/slide5.xml" Id="R18b5275a28604dcb" /><Relationship Type="http://schemas.openxmlformats.org/officeDocument/2006/relationships/hyperlink" Target="/ppt/slides/slide6.xml" Id="Rb6b46a92fac44f4b" /><Relationship Type="http://schemas.openxmlformats.org/officeDocument/2006/relationships/hyperlink" Target="/ppt/slides/slide7.xml" Id="R81e7ca5244a54bba" /><Relationship Type="http://schemas.openxmlformats.org/officeDocument/2006/relationships/hyperlink" Target="/ppt/slides/slide8.xml" Id="R0097d29ca5dc40e8" /><Relationship Type="http://schemas.openxmlformats.org/officeDocument/2006/relationships/hyperlink" Target="/ppt/slides/slide13.xml" Id="Rad89cf8adbaa4968" /><Relationship Type="http://schemas.openxmlformats.org/officeDocument/2006/relationships/hyperlink" Target="/ppt/slides/slide14.xml" Id="Rc263cef4ed81416f" /><Relationship Type="http://schemas.openxmlformats.org/officeDocument/2006/relationships/hyperlink" Target="/ppt/slides/slide12.xml" Id="R98f66aefb91448b9" /><Relationship Type="http://schemas.openxmlformats.org/officeDocument/2006/relationships/notesSlide" Target="/ppt/notesSlides/notesSlide7.xml" Id="Rf5ea3356a4fa4a0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01edcb49e1418a" /><Relationship Type="http://schemas.openxmlformats.org/officeDocument/2006/relationships/hyperlink" Target="/ppt/slides/slide1.xml" Id="Rf85f80d654a24e8b" /><Relationship Type="http://schemas.openxmlformats.org/officeDocument/2006/relationships/hyperlink" Target="/ppt/slides/slide2.xml" Id="Rcedc1d8072254441" /><Relationship Type="http://schemas.openxmlformats.org/officeDocument/2006/relationships/hyperlink" Target="/ppt/slides/slide3.xml" Id="R88c0204b3bd14230" /><Relationship Type="http://schemas.openxmlformats.org/officeDocument/2006/relationships/hyperlink" Target="/ppt/slides/slide4.xml" Id="R6e5093c4bdac4454" /><Relationship Type="http://schemas.openxmlformats.org/officeDocument/2006/relationships/hyperlink" Target="/ppt/slides/slide5.xml" Id="Ree10430e5df44f48" /><Relationship Type="http://schemas.openxmlformats.org/officeDocument/2006/relationships/hyperlink" Target="/ppt/slides/slide6.xml" Id="Rbdd5b4181cee4264" /><Relationship Type="http://schemas.openxmlformats.org/officeDocument/2006/relationships/hyperlink" Target="/ppt/slides/slide7.xml" Id="R19cdf31bcbe8496f" /><Relationship Type="http://schemas.openxmlformats.org/officeDocument/2006/relationships/hyperlink" Target="/ppt/slides/slide8.xml" Id="R5c193e3cd6634cc5" /><Relationship Type="http://schemas.openxmlformats.org/officeDocument/2006/relationships/hyperlink" Target="/ppt/slides/slide13.xml" Id="R987b6bbc4bb64163" /><Relationship Type="http://schemas.openxmlformats.org/officeDocument/2006/relationships/notesSlide" Target="/ppt/notesSlides/notesSlide8.xml" Id="R26cdf1eb819a473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af2b7b20624642" /><Relationship Type="http://schemas.openxmlformats.org/officeDocument/2006/relationships/hyperlink" Target="/ppt/slides/slide1.xml" Id="R693bbb6a0f0048ed" /><Relationship Type="http://schemas.openxmlformats.org/officeDocument/2006/relationships/hyperlink" Target="/ppt/slides/slide2.xml" Id="R1b440976b8d04858" /><Relationship Type="http://schemas.openxmlformats.org/officeDocument/2006/relationships/hyperlink" Target="/ppt/slides/slide3.xml" Id="R35b9d6fba8c24a12" /><Relationship Type="http://schemas.openxmlformats.org/officeDocument/2006/relationships/hyperlink" Target="/ppt/slides/slide4.xml" Id="Rdc1a901c39f545f7" /><Relationship Type="http://schemas.openxmlformats.org/officeDocument/2006/relationships/hyperlink" Target="/ppt/slides/slide5.xml" Id="Rec6c8fb945054f70" /><Relationship Type="http://schemas.openxmlformats.org/officeDocument/2006/relationships/hyperlink" Target="/ppt/slides/slide6.xml" Id="R86041c52ff364224" /><Relationship Type="http://schemas.openxmlformats.org/officeDocument/2006/relationships/hyperlink" Target="/ppt/slides/slide7.xml" Id="Rf743ce61305b4ef1" /><Relationship Type="http://schemas.openxmlformats.org/officeDocument/2006/relationships/hyperlink" Target="/ppt/slides/slide8.xml" Id="R2da5f39168174f07" /><Relationship Type="http://schemas.openxmlformats.org/officeDocument/2006/relationships/hyperlink" Target="/ppt/slides/slide13.xml" Id="R4fffcbc6a5a04efd" /><Relationship Type="http://schemas.openxmlformats.org/officeDocument/2006/relationships/hyperlink" Target="/ppt/slides/slide2.xml" Id="R650e6b7eab0d44e4" /><Relationship Type="http://schemas.openxmlformats.org/officeDocument/2006/relationships/notesSlide" Target="/ppt/notesSlides/notesSlide9.xml" Id="Rb341c14160dc47c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AB31A226-9AAD-4656-BB7E-5DAFFFFB8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28FF435-CB97-4013-9867-732B36118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203">
            <a:extLst xmlns:a="http://schemas.openxmlformats.org/drawingml/2006/main">
              <a:ext uri="{FF2B5EF4-FFF2-40B4-BE49-F238E27FC236}">
                <a16:creationId xmlns:a16="http://schemas.microsoft.com/office/drawing/2014/main" id="{75DE7EBB-D871-4731-97B4-97979FEDB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04">
            <a:extLst xmlns:a="http://schemas.openxmlformats.org/drawingml/2006/main">
              <a:ext uri="{FF2B5EF4-FFF2-40B4-BE49-F238E27FC236}">
                <a16:creationId xmlns:a16="http://schemas.microsoft.com/office/drawing/2014/main" id="{2A106870-CC14-4960-8AEA-F02955B82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1205">
            <a:extLst xmlns:a="http://schemas.openxmlformats.org/drawingml/2006/main">
              <a:ext uri="{FF2B5EF4-FFF2-40B4-BE49-F238E27FC236}">
                <a16:creationId xmlns:a16="http://schemas.microsoft.com/office/drawing/2014/main" id="{CBF0DD7D-31B4-48F9-8FAA-92661ADF7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Comparing transport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ECB5526-5183-47E1-A2E4-E16D85A31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572d2a1440045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4EFD44-5467-46DC-BB28-AF7C50F0F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c16c008e65241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8EE7DF-B597-40E9-BC01-184CDF7CE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3d218f4a5f94d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2E667A-538E-41C2-BFD3-B921C8231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5719880d88346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B6E30B-5280-4906-BDFF-C14131745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93ff5f895864c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5E6B5D-F32F-4CB2-9862-5F48AC8C6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61ea11f8a9e4f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D6DAE7-0D93-4D5A-813F-E9EBD6CDC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5a5edcea4954b8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F68701-1BDD-4146-A975-9B75CEB14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933899c2d7a43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58BC10-EE31-4ECA-8DA2-C17931E43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0901cac3aee4b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55CBE4-D7C3-4861-80C8-D80B1039B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06">
            <a:extLst xmlns:a="http://schemas.openxmlformats.org/drawingml/2006/main">
              <a:ext uri="{FF2B5EF4-FFF2-40B4-BE49-F238E27FC236}">
                <a16:creationId xmlns:a16="http://schemas.microsoft.com/office/drawing/2014/main" id="{0914CC15-DABF-473D-8183-AAF40FF9C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select and justify the correct transport process in unfamiliar biological scenarios.</a:t>
            </a:r>
          </a:p>
        </p:txBody>
      </p:sp>
      <p:sp>
        <p:nvSpPr>
          <p:cNvPr id="17" name="copy-1207">
            <a:extLst xmlns:a="http://schemas.openxmlformats.org/drawingml/2006/main">
              <a:ext uri="{FF2B5EF4-FFF2-40B4-BE49-F238E27FC236}">
                <a16:creationId xmlns:a16="http://schemas.microsoft.com/office/drawing/2014/main" id="{BDF5478F-15FC-4C64-8B22-CBE477FD26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1208">
            <a:extLst xmlns:a="http://schemas.openxmlformats.org/drawingml/2006/main">
              <a:ext uri="{FF2B5EF4-FFF2-40B4-BE49-F238E27FC236}">
                <a16:creationId xmlns:a16="http://schemas.microsoft.com/office/drawing/2014/main" id="{7A75D750-7DDF-44A4-9E81-C96B26BA0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1209">
            <a:extLst xmlns:a="http://schemas.openxmlformats.org/drawingml/2006/main">
              <a:ext uri="{FF2B5EF4-FFF2-40B4-BE49-F238E27FC236}">
                <a16:creationId xmlns:a16="http://schemas.microsoft.com/office/drawing/2014/main" id="{A397AE8E-B324-4B72-B2B3-AB08238ED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process moves water only?</a:t>
            </a:r>
          </a:p>
        </p:txBody>
      </p:sp>
      <p:sp>
        <p:nvSpPr>
          <p:cNvPr id="20" name="copy-1210">
            <a:extLst xmlns:a="http://schemas.openxmlformats.org/drawingml/2006/main">
              <a:ext uri="{FF2B5EF4-FFF2-40B4-BE49-F238E27FC236}">
                <a16:creationId xmlns:a16="http://schemas.microsoft.com/office/drawing/2014/main" id="{B108422B-FA71-446D-AF9D-9A272EFAB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1211">
            <a:extLst xmlns:a="http://schemas.openxmlformats.org/drawingml/2006/main">
              <a:ext uri="{FF2B5EF4-FFF2-40B4-BE49-F238E27FC236}">
                <a16:creationId xmlns:a16="http://schemas.microsoft.com/office/drawing/2014/main" id="{AD8EF012-1928-43C1-BDC4-B4FAEF230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process moves against a concentration gradient?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A197F87F-5B73-4563-8C4A-CE8B90936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6L3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66c3aa526214ab7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0d17870ebcba4db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959F933-7040-4C87-A59A-E89F689DA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41170862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CCDC0767-0F28-4185-AECD-ECE4D69F7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FCFF960-77B1-4218-B515-9AA3E9D32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79">
            <a:extLst xmlns:a="http://schemas.openxmlformats.org/drawingml/2006/main">
              <a:ext uri="{FF2B5EF4-FFF2-40B4-BE49-F238E27FC236}">
                <a16:creationId xmlns:a16="http://schemas.microsoft.com/office/drawing/2014/main" id="{C2F6967B-61DA-4643-9B83-307A3342A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80">
            <a:extLst xmlns:a="http://schemas.openxmlformats.org/drawingml/2006/main">
              <a:ext uri="{FF2B5EF4-FFF2-40B4-BE49-F238E27FC236}">
                <a16:creationId xmlns:a16="http://schemas.microsoft.com/office/drawing/2014/main" id="{9399E2B7-C355-4917-B4ED-E88FDA84F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281">
            <a:extLst xmlns:a="http://schemas.openxmlformats.org/drawingml/2006/main">
              <a:ext uri="{FF2B5EF4-FFF2-40B4-BE49-F238E27FC236}">
                <a16:creationId xmlns:a16="http://schemas.microsoft.com/office/drawing/2014/main" id="{05F2F772-C573-43DD-B868-92061ACDB6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F29E5D3-A02F-4DC5-AF43-FA7E427F0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3bc6a88141b47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22D549-3AF0-456D-9CAC-8B71EA976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77e69e40d5743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9B14A5-1E42-4118-A050-88FE01958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1e01c038c46463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1748D1E-5D18-419F-A425-75808818B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bd25637559b46a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2445682-0523-42A3-BA18-CBC02A8CCF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06359c6d6b644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0B32FE-9FD3-4646-99D5-62A695C91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b5fa0b56d6e4ac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B9E1D48-090B-4951-AEED-938592639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0f794f014aa45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358033C-5249-4E58-8DBC-E4FAFE733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3a69f9b8584485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EC4BCD-4411-4084-8203-C68E95F34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aea7c994ed542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CD71DC-D72C-4EA2-885A-A94DEB1725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82">
            <a:extLst xmlns:a="http://schemas.openxmlformats.org/drawingml/2006/main">
              <a:ext uri="{FF2B5EF4-FFF2-40B4-BE49-F238E27FC236}">
                <a16:creationId xmlns:a16="http://schemas.microsoft.com/office/drawing/2014/main" id="{B35BA50A-6F4C-45BD-9105-6C638AE3A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Both can move substances across membranes, whereas only active transport can move against a concentration gradient using cellular energy.</a:t>
            </a:r>
          </a:p>
        </p:txBody>
      </p:sp>
      <p:sp>
        <p:nvSpPr>
          <p:cNvPr id="17" name="copy-1283">
            <a:extLst xmlns:a="http://schemas.openxmlformats.org/drawingml/2006/main">
              <a:ext uri="{FF2B5EF4-FFF2-40B4-BE49-F238E27FC236}">
                <a16:creationId xmlns:a16="http://schemas.microsoft.com/office/drawing/2014/main" id="{6DA69156-B931-4F13-B286-713F047D1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 comparison using both/whereas/only.</a:t>
            </a:r>
          </a:p>
        </p:txBody>
      </p:sp>
      <p:sp>
        <p:nvSpPr>
          <p:cNvPr id="18" name="copy-1284">
            <a:extLst xmlns:a="http://schemas.openxmlformats.org/drawingml/2006/main">
              <a:ext uri="{FF2B5EF4-FFF2-40B4-BE49-F238E27FC236}">
                <a16:creationId xmlns:a16="http://schemas.microsoft.com/office/drawing/2014/main" id="{EE55BD52-9B92-46B4-99DE-E5CCBA976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896f1f81b8234a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C773BF-59B3-405D-ABAB-EDC759031B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1460416762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8FD4C006-15A3-4288-B0C3-13766A90C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883F8D6-9A7A-41AE-9D00-3F0FADF06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85">
            <a:extLst xmlns:a="http://schemas.openxmlformats.org/drawingml/2006/main">
              <a:ext uri="{FF2B5EF4-FFF2-40B4-BE49-F238E27FC236}">
                <a16:creationId xmlns:a16="http://schemas.microsoft.com/office/drawing/2014/main" id="{2DCCDC8C-74A5-436E-A388-5A7DC4878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86">
            <a:extLst xmlns:a="http://schemas.openxmlformats.org/drawingml/2006/main">
              <a:ext uri="{FF2B5EF4-FFF2-40B4-BE49-F238E27FC236}">
                <a16:creationId xmlns:a16="http://schemas.microsoft.com/office/drawing/2014/main" id="{6C16A1C8-A256-4822-80E2-38ACD15E9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287">
            <a:extLst xmlns:a="http://schemas.openxmlformats.org/drawingml/2006/main">
              <a:ext uri="{FF2B5EF4-FFF2-40B4-BE49-F238E27FC236}">
                <a16:creationId xmlns:a16="http://schemas.microsoft.com/office/drawing/2014/main" id="{5D94AF81-A65C-4130-A4F5-40AF0470D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7A753830-FC17-4728-A703-C30C81F3D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3de6d148d3345c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88CB22-21E8-42EA-BCC1-25669572A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6bbb5c4423b42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A591C92-4D81-4BF4-9E62-620D94452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84f91cdfac547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00A877-0F8C-4ABB-8B8E-C95FF85DE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c190f50816d4b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E5FD0FD-53E8-4346-AF9E-9B220C05C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a5760c0902145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9C39DE-A29E-46D1-BEC9-6D55795FAB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967aec5d77044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A2FB7F-0C22-44E4-BD4A-0E1BAE09F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fab55fd1cb64e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579843-C9AA-4F9E-A1A3-4125B0683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1d0e069177543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60943CF-938E-452A-8BF3-2A46BDBD1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e4b91c524514a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011B5A-C978-4204-BEB2-56E181343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88">
            <a:extLst xmlns:a="http://schemas.openxmlformats.org/drawingml/2006/main">
              <a:ext uri="{FF2B5EF4-FFF2-40B4-BE49-F238E27FC236}">
                <a16:creationId xmlns:a16="http://schemas.microsoft.com/office/drawing/2014/main" id="{7731B671-20DB-4B6B-A014-AD7F54816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A: diffusion — down the oxygen gradient.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B: osmosis — water, membrane, dilute to concentrated.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C: active transport — against gradient using cellular energy.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D: insufficient evidence — ask what moves, which gradient and whether energy is needed.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7d4a85fc677f49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4E3312-E0A1-46D5-8216-3023D04F6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209592337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2D74ED9D-07C2-4AD8-BE95-D987595ED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62457D9-4B02-4FC1-84BE-B889000E4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89">
            <a:extLst xmlns:a="http://schemas.openxmlformats.org/drawingml/2006/main">
              <a:ext uri="{FF2B5EF4-FFF2-40B4-BE49-F238E27FC236}">
                <a16:creationId xmlns:a16="http://schemas.microsoft.com/office/drawing/2014/main" id="{F2EB928F-76B6-479C-8673-F33F160A0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90">
            <a:extLst xmlns:a="http://schemas.openxmlformats.org/drawingml/2006/main">
              <a:ext uri="{FF2B5EF4-FFF2-40B4-BE49-F238E27FC236}">
                <a16:creationId xmlns:a16="http://schemas.microsoft.com/office/drawing/2014/main" id="{DC4FD062-B846-4551-8B08-DBC47312E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291">
            <a:extLst xmlns:a="http://schemas.openxmlformats.org/drawingml/2006/main">
              <a:ext uri="{FF2B5EF4-FFF2-40B4-BE49-F238E27FC236}">
                <a16:creationId xmlns:a16="http://schemas.microsoft.com/office/drawing/2014/main" id="{1B3CFB50-DD41-469C-AAD9-0B3B05B55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D923A57-9034-4FB2-A6E7-0B3704830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0a4cd74b0f7468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685D5B-2A21-48D5-B4B1-E7D739A56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7676670b3db49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1BA061-019D-4531-ADAF-BDCA8ABA7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5273a8d32da46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17E7F0-4A91-4CC8-981B-224209549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866a262350c44c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B8C65C5-C27C-43F5-90F3-A625A8B7A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6673001384448b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18FC52-F658-4BB4-AAFB-1E36E4835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606f38769c041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0684F3-D200-4D8E-BAE5-DA58B36E6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fe049122b72454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97E1D03-147B-49CB-81BA-52AC4C08D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d00182eb8bf4a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47AABD1-BC84-4A38-8685-865E83196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8736290715a43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AD0D94-B4AD-47C1-B588-7E97C52EF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92">
            <a:extLst xmlns:a="http://schemas.openxmlformats.org/drawingml/2006/main">
              <a:ext uri="{FF2B5EF4-FFF2-40B4-BE49-F238E27FC236}">
                <a16:creationId xmlns:a16="http://schemas.microsoft.com/office/drawing/2014/main" id="{CC2798F6-0E7D-44B9-8C46-21CD3BA33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Both diffusion and active transport can move substances across cell membranes, whereas diffusion is net movement down a concentration gradient and active transport can move against it using cellular energy. Oxygen enters blood by diffusion down its concentration gradient. Water enters the root hair cell by osmosis through a partially permeable membrane. Mineral ions moving against their concentration gradient require active transport and energy from respiration.</a:t>
            </a:r>
          </a:p>
        </p:txBody>
      </p:sp>
      <p:sp>
        <p:nvSpPr>
          <p:cNvPr id="17" name="copy-1293">
            <a:extLst xmlns:a="http://schemas.openxmlformats.org/drawingml/2006/main">
              <a:ext uri="{FF2B5EF4-FFF2-40B4-BE49-F238E27FC236}">
                <a16:creationId xmlns:a16="http://schemas.microsoft.com/office/drawing/2014/main" id="{1D1EF906-9D84-4B1A-97B0-3D535CBD2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2541b3e06330403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193934-2370-4C04-9267-D2A54AD90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190577502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house-card">
            <a:extLst xmlns:a="http://schemas.openxmlformats.org/drawingml/2006/main">
              <a:ext uri="{FF2B5EF4-FFF2-40B4-BE49-F238E27FC236}">
                <a16:creationId xmlns:a16="http://schemas.microsoft.com/office/drawing/2014/main" id="{3200D520-498C-4945-AA6D-20C5D9542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0417B49-DFE0-4081-A983-EF3C9961E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94">
            <a:extLst xmlns:a="http://schemas.openxmlformats.org/drawingml/2006/main">
              <a:ext uri="{FF2B5EF4-FFF2-40B4-BE49-F238E27FC236}">
                <a16:creationId xmlns:a16="http://schemas.microsoft.com/office/drawing/2014/main" id="{8F517DC7-BDE1-44A1-BB06-A408F12D7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95">
            <a:extLst xmlns:a="http://schemas.openxmlformats.org/drawingml/2006/main">
              <a:ext uri="{FF2B5EF4-FFF2-40B4-BE49-F238E27FC236}">
                <a16:creationId xmlns:a16="http://schemas.microsoft.com/office/drawing/2014/main" id="{08149CAE-42B1-4D51-97BA-647878F1B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296">
            <a:extLst xmlns:a="http://schemas.openxmlformats.org/drawingml/2006/main">
              <a:ext uri="{FF2B5EF4-FFF2-40B4-BE49-F238E27FC236}">
                <a16:creationId xmlns:a16="http://schemas.microsoft.com/office/drawing/2014/main" id="{E73CCAE9-EBFA-4E84-947C-D6EBE3BC0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6B90B1F-48AB-4581-B746-94544403D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648612c62f246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BEB5D5-2A50-4AE3-A695-A96398D2F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ea1b96bd1e64ee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5CB9D0-F40C-41EF-A7AB-5E1C5460A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766fea42ab5433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147256-D2F5-48E0-8830-D4E17D8E7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067e0424fcd40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ED32C2-394B-41BD-8129-0515F1AD9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865419c719d4f8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E57856-3695-4D02-B8AC-DE5FD5E19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340ee9a240046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5C9BE2C-4712-40F7-8D7A-FED130610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4829db5dfa04c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76EB09F-EC2A-44B9-AF78-3FBFE60FC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559ae619f1141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C00518-5C4D-4854-8335-D615DE507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aaf20f005fb4d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E47064-58E0-4A00-8E3D-0DA1B8E76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97">
            <a:extLst xmlns:a="http://schemas.openxmlformats.org/drawingml/2006/main">
              <a:ext uri="{FF2B5EF4-FFF2-40B4-BE49-F238E27FC236}">
                <a16:creationId xmlns:a16="http://schemas.microsoft.com/office/drawing/2014/main" id="{33622D4E-C424-4912-B418-3899B12B1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58210e0a971346c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214CF8-2832-44C5-B16B-3AB2A0CC7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b0cae61a53d04e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29B6DE-E4BF-4A4E-A360-B6DA0339D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6L3_standard.pdf">
            <a:hlinkClick xmlns:r="http://schemas.openxmlformats.org/officeDocument/2006/relationships" xmlns:a="http://schemas.openxmlformats.org/drawingml/2006/main" r:id="R1b60f96e3ab4486b"/>
            <a:extLst xmlns:a="http://schemas.openxmlformats.org/drawingml/2006/main">
              <a:ext uri="{FF2B5EF4-FFF2-40B4-BE49-F238E27FC236}">
                <a16:creationId xmlns:a16="http://schemas.microsoft.com/office/drawing/2014/main" id="{58ADB6F1-CB67-4DAA-8DF2-E70733A82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6L3_supported.pdf">
            <a:hlinkClick xmlns:r="http://schemas.openxmlformats.org/officeDocument/2006/relationships" xmlns:a="http://schemas.openxmlformats.org/drawingml/2006/main" r:id="R06dee2c305c14bfd"/>
            <a:extLst xmlns:a="http://schemas.openxmlformats.org/drawingml/2006/main">
              <a:ext uri="{FF2B5EF4-FFF2-40B4-BE49-F238E27FC236}">
                <a16:creationId xmlns:a16="http://schemas.microsoft.com/office/drawing/2014/main" id="{042952ED-02BB-4C19-AE46-3F15AE9FE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6L3_depth.pdf">
            <a:hlinkClick xmlns:r="http://schemas.openxmlformats.org/officeDocument/2006/relationships" xmlns:a="http://schemas.openxmlformats.org/drawingml/2006/main" r:id="Raa85300881eb4b53"/>
            <a:extLst xmlns:a="http://schemas.openxmlformats.org/drawingml/2006/main">
              <a:ext uri="{FF2B5EF4-FFF2-40B4-BE49-F238E27FC236}">
                <a16:creationId xmlns:a16="http://schemas.microsoft.com/office/drawing/2014/main" id="{34F11197-FF1C-4128-A120-5F5D933DB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6L3_Worksheet.docx">
            <a:hlinkClick xmlns:r="http://schemas.openxmlformats.org/officeDocument/2006/relationships" xmlns:a="http://schemas.openxmlformats.org/drawingml/2006/main" r:id="Ra4e8f0657d52459e"/>
            <a:extLst xmlns:a="http://schemas.openxmlformats.org/drawingml/2006/main">
              <a:ext uri="{FF2B5EF4-FFF2-40B4-BE49-F238E27FC236}">
                <a16:creationId xmlns:a16="http://schemas.microsoft.com/office/drawing/2014/main" id="{4384F3F5-7A59-43A5-B23B-D96E9CAC5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6_L3_Compare.html">
            <a:hlinkClick xmlns:r="http://schemas.openxmlformats.org/officeDocument/2006/relationships" xmlns:a="http://schemas.openxmlformats.org/drawingml/2006/main" r:id="R5b962a8ba40f44b5"/>
            <a:extLst xmlns:a="http://schemas.openxmlformats.org/drawingml/2006/main">
              <a:ext uri="{FF2B5EF4-FFF2-40B4-BE49-F238E27FC236}">
                <a16:creationId xmlns:a16="http://schemas.microsoft.com/office/drawing/2014/main" id="{C4217EEC-631A-434F-9058-3D5D30A76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1298">
            <a:extLst xmlns:a="http://schemas.openxmlformats.org/drawingml/2006/main">
              <a:ext uri="{FF2B5EF4-FFF2-40B4-BE49-F238E27FC236}">
                <a16:creationId xmlns:a16="http://schemas.microsoft.com/office/drawing/2014/main" id="{30376A44-2DF9-4E4B-8648-E1F2028BD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d213f3cd543c46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63CC77-5939-478D-BCA2-D45291180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  <p:sp>
        <p:nvSpPr>
          <p:cNvPr id="26" name="goto:17">
            <a:hlinkClick xmlns:r="http://schemas.openxmlformats.org/officeDocument/2006/relationships" xmlns:a="http://schemas.openxmlformats.org/drawingml/2006/main" r:id="R7eef443b923849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2D24CD1-8FA0-466A-A4F0-DCA4DB8DE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556260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scenario cards</a:t>
            </a:r>
          </a:p>
        </p:txBody>
      </p:sp>
    </p:spTree>
    <p:extLst>
      <p:ext uri="{BB962C8B-B14F-4D97-AF65-F5344CB8AC3E}">
        <p14:creationId xmlns:p14="http://schemas.microsoft.com/office/powerpoint/2010/main" val="123053786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CF045C0F-DD45-47DF-BD9E-2B12321E2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23661C3-6C34-4E8A-BB26-B62C4C31C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99">
            <a:extLst xmlns:a="http://schemas.openxmlformats.org/drawingml/2006/main">
              <a:ext uri="{FF2B5EF4-FFF2-40B4-BE49-F238E27FC236}">
                <a16:creationId xmlns:a16="http://schemas.microsoft.com/office/drawing/2014/main" id="{8FEF4C0A-E04F-4C8D-989C-2EB62558C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300">
            <a:extLst xmlns:a="http://schemas.openxmlformats.org/drawingml/2006/main">
              <a:ext uri="{FF2B5EF4-FFF2-40B4-BE49-F238E27FC236}">
                <a16:creationId xmlns:a16="http://schemas.microsoft.com/office/drawing/2014/main" id="{8D3B966E-3622-4144-B644-FAEDE54AD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301">
            <a:extLst xmlns:a="http://schemas.openxmlformats.org/drawingml/2006/main">
              <a:ext uri="{FF2B5EF4-FFF2-40B4-BE49-F238E27FC236}">
                <a16:creationId xmlns:a16="http://schemas.microsoft.com/office/drawing/2014/main" id="{634AC578-07C4-475C-97F2-58ADF3DBC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D217852-5772-4AC1-B249-1CAA688FF3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231b6bab51f42e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CACDD9-30BB-40F1-B423-EAF474C75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d4f6319ba7f4c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6968B9-DCC3-4F4C-86EA-447EA70E5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83048f8ec204c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93B1B0-E7AD-416E-890C-A894A2638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aa6b752c08147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108486C-D3E0-4776-850E-4D42662FD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c59ed66062a403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1BE2BA-2498-4B56-A8D5-5A353FCCE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ae678fc3094416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E4B8C6-AD8A-44AF-8C11-947F4BFA9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f27bf8dc204436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ABB56BB-5178-4FC6-A454-D0B1E843D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9d1f2c7e9e5412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34D8FA-1D79-48F1-84E1-BF0FEF242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8fa8f94528b488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8B34C0-FF4C-4F00-8AE3-52166573B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6L3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fd5615bd4114102"/>
          <a:stretch xmlns:a="http://schemas.openxmlformats.org/drawingml/2006/main"/>
        </p:blipFill>
        <p:spPr>
          <a:xfrm xmlns:a="http://schemas.openxmlformats.org/drawingml/2006/main">
            <a:off x="5588150" y="1809750"/>
            <a:ext cx="4397075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302">
            <a:extLst xmlns:a="http://schemas.openxmlformats.org/drawingml/2006/main">
              <a:ext uri="{FF2B5EF4-FFF2-40B4-BE49-F238E27FC236}">
                <a16:creationId xmlns:a16="http://schemas.microsoft.com/office/drawing/2014/main" id="{B68E04C0-0188-4CA2-BA97-31099C403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22c21a02f2034f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DAF7F7-AF8D-4A49-BD07-C5883DAAD2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63782161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1ACF1BAF-746C-4399-8577-3FA7080A7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BB86CCF-15DF-4B91-BD3F-E07498A3A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303">
            <a:extLst xmlns:a="http://schemas.openxmlformats.org/drawingml/2006/main">
              <a:ext uri="{FF2B5EF4-FFF2-40B4-BE49-F238E27FC236}">
                <a16:creationId xmlns:a16="http://schemas.microsoft.com/office/drawing/2014/main" id="{8ECBD09F-2156-4984-BF35-676E4CBEE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304">
            <a:extLst xmlns:a="http://schemas.openxmlformats.org/drawingml/2006/main">
              <a:ext uri="{FF2B5EF4-FFF2-40B4-BE49-F238E27FC236}">
                <a16:creationId xmlns:a16="http://schemas.microsoft.com/office/drawing/2014/main" id="{5A0965AE-BE06-4EC6-85F7-991FEDF8C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305">
            <a:extLst xmlns:a="http://schemas.openxmlformats.org/drawingml/2006/main">
              <a:ext uri="{FF2B5EF4-FFF2-40B4-BE49-F238E27FC236}">
                <a16:creationId xmlns:a16="http://schemas.microsoft.com/office/drawing/2014/main" id="{5820E94B-B418-49B5-B121-C1DA4AC4B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6982B57-32A0-421C-B1C8-D63400C46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c91f343047044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AEE82F5-F3CC-4BB1-A739-0A9ABF2B2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5f5fe3d320e4ca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7CED00-E285-4A7F-B40B-ECFEF9289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f21f3bd0cae48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0F2BFB-C39A-45A1-8C4C-4D02BBD3B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640f6557e6a40c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422B21C-791D-47A2-AB1D-E52E25262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5b573f02f134a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B962A6-3EA5-43CF-9698-41338AA37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4c18e99d20947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E043BD0-45D5-4C95-B6BB-397DE3AC51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f677f8b5b5c46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C31ACC-CE02-4383-9B2C-A6517D45E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cdbf5eee37c4c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7FB641-75D1-4C13-9430-F4DB248FD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6ee7042f4c448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7BFCD2-2533-4BF6-B959-7E4F53A0A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6L3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5d33fab6f6e429b"/>
          <a:stretch xmlns:a="http://schemas.openxmlformats.org/drawingml/2006/main"/>
        </p:blipFill>
        <p:spPr>
          <a:xfrm xmlns:a="http://schemas.openxmlformats.org/drawingml/2006/main">
            <a:off x="6050018" y="1809750"/>
            <a:ext cx="3473338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306">
            <a:extLst xmlns:a="http://schemas.openxmlformats.org/drawingml/2006/main">
              <a:ext uri="{FF2B5EF4-FFF2-40B4-BE49-F238E27FC236}">
                <a16:creationId xmlns:a16="http://schemas.microsoft.com/office/drawing/2014/main" id="{83D614D2-5B24-4B61-9260-7A8D9BEE9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9db2b780dc3d407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801CC4-AF73-4114-B07A-9B352B28E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6352059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FEDCF80B-2D81-48B1-8572-42547EA9CE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47B6A28-7381-46C2-9D0F-C23510EAE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307">
            <a:extLst xmlns:a="http://schemas.openxmlformats.org/drawingml/2006/main">
              <a:ext uri="{FF2B5EF4-FFF2-40B4-BE49-F238E27FC236}">
                <a16:creationId xmlns:a16="http://schemas.microsoft.com/office/drawing/2014/main" id="{E402668F-5549-484D-B3B2-C6D5D1F94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308">
            <a:extLst xmlns:a="http://schemas.openxmlformats.org/drawingml/2006/main">
              <a:ext uri="{FF2B5EF4-FFF2-40B4-BE49-F238E27FC236}">
                <a16:creationId xmlns:a16="http://schemas.microsoft.com/office/drawing/2014/main" id="{25668732-D3D1-49CE-9D95-EB0F7BA41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309">
            <a:extLst xmlns:a="http://schemas.openxmlformats.org/drawingml/2006/main">
              <a:ext uri="{FF2B5EF4-FFF2-40B4-BE49-F238E27FC236}">
                <a16:creationId xmlns:a16="http://schemas.microsoft.com/office/drawing/2014/main" id="{F0795B41-3196-41B2-AD4D-239CB6D04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280A955-199C-45D6-8768-AECA7A5FE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2a061b1169f4c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AA3366-C3E4-45A2-B734-248C81E63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e1cdb3ed56842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F54B18-FE90-45AE-A0A5-295476AC4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4711abf7d8842a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013C55-E9C4-46A3-9914-7D5D0A49E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e2ab0a34a574f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8357D11-EF63-44FA-8B59-29A42F64C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aa34bfea36e4f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711DC5-68E3-4CCE-A78F-5F92458BF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6af317869fb4bf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230B09A-0723-4E3E-82D0-A708A71FF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208d2354ad942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843A1C-4FD6-4E9B-B2DB-7A950BA67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3df74591f97434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EF72AE-53E8-45C0-ABDE-BFC6C0817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4861c6e738f49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86EFF4-82B7-442F-B2AF-96E1D64AF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8CA3C625-38FF-4775-A4C1-AF596A506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6L3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510564f0bf54903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1310">
            <a:extLst xmlns:a="http://schemas.openxmlformats.org/drawingml/2006/main">
              <a:ext uri="{FF2B5EF4-FFF2-40B4-BE49-F238E27FC236}">
                <a16:creationId xmlns:a16="http://schemas.microsoft.com/office/drawing/2014/main" id="{CB5980FD-E6FB-4543-BD11-A946C2137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Active transport</a:t>
            </a:r>
          </a:p>
        </p:txBody>
      </p:sp>
      <p:sp>
        <p:nvSpPr>
          <p:cNvPr id="19" name="copy-1311">
            <a:extLst xmlns:a="http://schemas.openxmlformats.org/drawingml/2006/main">
              <a:ext uri="{FF2B5EF4-FFF2-40B4-BE49-F238E27FC236}">
                <a16:creationId xmlns:a16="http://schemas.microsoft.com/office/drawing/2014/main" id="{942C1F74-8858-4DF2-9BB9-67072BB6E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two clues distinguish active transport from diffusion?</a:t>
            </a:r>
          </a:p>
        </p:txBody>
      </p:sp>
      <p:sp>
        <p:nvSpPr>
          <p:cNvPr id="20" name="url:https://www.youtube.com/watch?v=ECldVkp6Rw0">
            <a:hlinkClick xmlns:r="http://schemas.openxmlformats.org/officeDocument/2006/relationships" xmlns:a="http://schemas.openxmlformats.org/drawingml/2006/main" r:id="R92c24ad6ec8f40e0"/>
            <a:extLst xmlns:a="http://schemas.openxmlformats.org/drawingml/2006/main">
              <a:ext uri="{FF2B5EF4-FFF2-40B4-BE49-F238E27FC236}">
                <a16:creationId xmlns:a16="http://schemas.microsoft.com/office/drawing/2014/main" id="{D828F936-9A82-479E-9A00-D72838CC3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1312">
            <a:extLst xmlns:a="http://schemas.openxmlformats.org/drawingml/2006/main">
              <a:ext uri="{FF2B5EF4-FFF2-40B4-BE49-F238E27FC236}">
                <a16:creationId xmlns:a16="http://schemas.microsoft.com/office/drawing/2014/main" id="{D34F8B93-6837-4D7A-9ACD-4193A2FD8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1830400029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7BF51004-AFF3-4D19-9F19-BE3A85C7E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B5D278D-29E4-4117-BEE0-201EEBEFC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313">
            <a:extLst xmlns:a="http://schemas.openxmlformats.org/drawingml/2006/main">
              <a:ext uri="{FF2B5EF4-FFF2-40B4-BE49-F238E27FC236}">
                <a16:creationId xmlns:a16="http://schemas.microsoft.com/office/drawing/2014/main" id="{13D2E54C-200D-4D06-B48F-B992B3C13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314">
            <a:extLst xmlns:a="http://schemas.openxmlformats.org/drawingml/2006/main">
              <a:ext uri="{FF2B5EF4-FFF2-40B4-BE49-F238E27FC236}">
                <a16:creationId xmlns:a16="http://schemas.microsoft.com/office/drawing/2014/main" id="{2BF318B7-34C2-49FE-82E4-92CCB5A9F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315">
            <a:extLst xmlns:a="http://schemas.openxmlformats.org/drawingml/2006/main">
              <a:ext uri="{FF2B5EF4-FFF2-40B4-BE49-F238E27FC236}">
                <a16:creationId xmlns:a16="http://schemas.microsoft.com/office/drawing/2014/main" id="{CA8CBD4D-D83D-45C4-8DB8-13470B832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0AF6F0B-45BB-4CF1-AA6D-F09E95639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3c3048be56a4e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BC2A29C-D56F-4536-9DA2-10B088FCC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c5649dc27d347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10EB934-07FE-4113-85CC-E83EB7954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1a7ad4c4cf842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8E34E7D-3F0C-45F7-B4A1-08943376C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b7f9108b86a449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A68F11-947E-47F1-9050-6EF2058C6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4722d9b91e048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034E8A5-E277-43B9-BBF4-F735C17065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0ed0d8698cc42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8839F47-ECE7-417A-9929-6E2886504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d5ee2caeb2f47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D4C0A2-7C2B-4EF3-99FE-2B4FB85DD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bce6cd62b3743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4084DC-FC77-44FB-9D0B-0E715132B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5904b2c74c641a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F38283-1281-46D3-8FA3-8BE98685A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6L3 scientific resource, slide 17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efeb96c3d7a4914"/>
          <a:stretch xmlns:a="http://schemas.openxmlformats.org/drawingml/2006/main"/>
        </p:blipFill>
        <p:spPr>
          <a:xfrm xmlns:a="http://schemas.openxmlformats.org/drawingml/2006/main">
            <a:off x="2200910" y="1752600"/>
            <a:ext cx="7599680" cy="3562350"/>
          </a:xfrm>
          <a:prstGeom xmlns:a="http://schemas.openxmlformats.org/drawingml/2006/main" prst="rect">
            <a:avLst/>
          </a:prstGeom>
        </p:spPr>
      </p:pic>
      <p:sp>
        <p:nvSpPr>
          <p:cNvPr id="17" name="copy-1316">
            <a:extLst xmlns:a="http://schemas.openxmlformats.org/drawingml/2006/main">
              <a:ext uri="{FF2B5EF4-FFF2-40B4-BE49-F238E27FC236}">
                <a16:creationId xmlns:a16="http://schemas.microsoft.com/office/drawing/2014/main" id="{0E62E13C-19DB-4D10-9056-6D42B95D1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7836f1132de9425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C49FB6-8D4C-475C-A369-DEF316897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</p:spTree>
    <p:extLst>
      <p:ext uri="{BB962C8B-B14F-4D97-AF65-F5344CB8AC3E}">
        <p14:creationId xmlns:p14="http://schemas.microsoft.com/office/powerpoint/2010/main" val="1656738072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D488EE9C-EB91-4985-8700-944B7EF96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11AEFCD-AB40-4CC3-832A-773DA6604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317">
            <a:extLst xmlns:a="http://schemas.openxmlformats.org/drawingml/2006/main">
              <a:ext uri="{FF2B5EF4-FFF2-40B4-BE49-F238E27FC236}">
                <a16:creationId xmlns:a16="http://schemas.microsoft.com/office/drawing/2014/main" id="{34515B27-DA83-4266-8758-DC4911170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318">
            <a:extLst xmlns:a="http://schemas.openxmlformats.org/drawingml/2006/main">
              <a:ext uri="{FF2B5EF4-FFF2-40B4-BE49-F238E27FC236}">
                <a16:creationId xmlns:a16="http://schemas.microsoft.com/office/drawing/2014/main" id="{C7FF700F-3E0B-4BAB-B220-CEAE57F34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319">
            <a:extLst xmlns:a="http://schemas.openxmlformats.org/drawingml/2006/main">
              <a:ext uri="{FF2B5EF4-FFF2-40B4-BE49-F238E27FC236}">
                <a16:creationId xmlns:a16="http://schemas.microsoft.com/office/drawing/2014/main" id="{39D27BC7-9280-4FBF-9625-95C85E425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Transport scenario cards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4ED25D5-9E8A-4200-BAB9-3AA793DCE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c6d39208cd542d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B17CCA-B893-4A00-8DBB-008F26B16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af42b749b5441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1094B51-F3D9-4D87-BC2B-777A4F0D1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6f785336dc840f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FBEC0E-756C-4B12-B9B0-F047748F0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14bf594060441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31FC6CE-B407-481A-B19B-DA9B06954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bb85e3d27b04b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8632F3-7666-43AE-9146-6BE131E2C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ed1c050a9cf40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F04AB2-1142-4255-A0AE-7721F50F3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fe39b46546849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DE45580-EAB5-44F5-9F0A-9D1E411929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1fdc9ec9a7347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D3B6E5-EFC9-4F35-A43A-5B1F327FE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0ffb08aa22749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725A63-A5BB-4D11-BEA7-9FC3125A8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07ccc1e8da624c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02A708-4822-40E9-A7E7-9E420A096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card sort</a:t>
            </a:r>
          </a:p>
        </p:txBody>
      </p:sp>
      <p:sp>
        <p:nvSpPr>
          <p:cNvPr id="19" name="transport-cards-mode">
            <a:extLst xmlns:a="http://schemas.openxmlformats.org/drawingml/2006/main">
              <a:ext uri="{FF2B5EF4-FFF2-40B4-BE49-F238E27FC236}">
                <a16:creationId xmlns:a16="http://schemas.microsoft.com/office/drawing/2014/main" id="{29EF4115-FFA8-4F83-8ACD-2C8744AEC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1762125"/>
            <a:ext cx="10525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42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Place, number or point; cutting is optional</a:t>
            </a:r>
          </a:p>
        </p:txBody>
      </p:sp>
      <p:sp>
        <p:nvSpPr>
          <p:cNvPr id="20" name="transport-cards-instruction">
            <a:extLst xmlns:a="http://schemas.openxmlformats.org/drawingml/2006/main">
              <a:ext uri="{FF2B5EF4-FFF2-40B4-BE49-F238E27FC236}">
                <a16:creationId xmlns:a16="http://schemas.microsoft.com/office/drawing/2014/main" id="{0AB1D041-659F-4259-B520-167C7733D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133600"/>
            <a:ext cx="10668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Sort into diffusion, osmosis, active transport or need more evidence. Give the deciding clue.</a:t>
            </a:r>
          </a:p>
        </p:txBody>
      </p:sp>
      <p:sp>
        <p:nvSpPr>
          <p:cNvPr id="21" name="transport-cards-process">
            <a:extLst xmlns:a="http://schemas.openxmlformats.org/drawingml/2006/main">
              <a:ext uri="{FF2B5EF4-FFF2-40B4-BE49-F238E27FC236}">
                <a16:creationId xmlns:a16="http://schemas.microsoft.com/office/drawing/2014/main" id="{745DCD7D-3483-4C32-A033-68AEB9A66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362200"/>
            <a:ext cx="10668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3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Sort each card. Give the deciding clue before naming the process.</a:t>
            </a:r>
          </a:p>
        </p:txBody>
      </p:sp>
      <p:sp>
        <p:nvSpPr>
          <p:cNvPr id="22" name="transport-cards-sort-0">
            <a:extLst xmlns:a="http://schemas.openxmlformats.org/drawingml/2006/main">
              <a:ext uri="{FF2B5EF4-FFF2-40B4-BE49-F238E27FC236}">
                <a16:creationId xmlns:a16="http://schemas.microsoft.com/office/drawing/2014/main" id="{3DADED23-52E8-4C3A-A7CC-1B1D60137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676525"/>
            <a:ext cx="2571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AF6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Diffusion</a:t>
            </a:r>
          </a:p>
        </p:txBody>
      </p:sp>
      <p:sp>
        <p:nvSpPr>
          <p:cNvPr id="23" name="transport-cards-sort-1">
            <a:extLst xmlns:a="http://schemas.openxmlformats.org/drawingml/2006/main">
              <a:ext uri="{FF2B5EF4-FFF2-40B4-BE49-F238E27FC236}">
                <a16:creationId xmlns:a16="http://schemas.microsoft.com/office/drawing/2014/main" id="{1D0660F6-6383-4D79-90BD-114D37198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2676525"/>
            <a:ext cx="2571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AF6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Osmosis</a:t>
            </a:r>
          </a:p>
        </p:txBody>
      </p:sp>
      <p:sp>
        <p:nvSpPr>
          <p:cNvPr id="24" name="transport-cards-sort-2">
            <a:extLst xmlns:a="http://schemas.openxmlformats.org/drawingml/2006/main">
              <a:ext uri="{FF2B5EF4-FFF2-40B4-BE49-F238E27FC236}">
                <a16:creationId xmlns:a16="http://schemas.microsoft.com/office/drawing/2014/main" id="{7B673885-6FBB-4CF3-9827-06329F64E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8375" y="2676525"/>
            <a:ext cx="2571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AF6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Active transport</a:t>
            </a:r>
          </a:p>
        </p:txBody>
      </p:sp>
      <p:sp>
        <p:nvSpPr>
          <p:cNvPr id="25" name="transport-cards-sort-3">
            <a:extLst xmlns:a="http://schemas.openxmlformats.org/drawingml/2006/main">
              <a:ext uri="{FF2B5EF4-FFF2-40B4-BE49-F238E27FC236}">
                <a16:creationId xmlns:a16="http://schemas.microsoft.com/office/drawing/2014/main" id="{07DAB49C-F713-463F-AD7F-5E645D048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15375" y="2676525"/>
            <a:ext cx="2571750" cy="304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EAF6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Need more evidence</a:t>
            </a:r>
          </a:p>
        </p:txBody>
      </p:sp>
      <p:sp>
        <p:nvSpPr>
          <p:cNvPr id="26" name="transport-cards-scenario-0">
            <a:extLst xmlns:a="http://schemas.openxmlformats.org/drawingml/2006/main">
              <a:ext uri="{FF2B5EF4-FFF2-40B4-BE49-F238E27FC236}">
                <a16:creationId xmlns:a16="http://schemas.microsoft.com/office/drawing/2014/main" id="{922A4EF6-304D-46DD-ADE1-92070F170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095625"/>
            <a:ext cx="52578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7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A. Oxygen has a higher concentration in alveolar air than in arriving blood. It moves into blood.</a:t>
            </a:r>
          </a:p>
        </p:txBody>
      </p:sp>
      <p:sp>
        <p:nvSpPr>
          <p:cNvPr id="27" name="transport-cards-scenario-1">
            <a:extLst xmlns:a="http://schemas.openxmlformats.org/drawingml/2006/main">
              <a:ext uri="{FF2B5EF4-FFF2-40B4-BE49-F238E27FC236}">
                <a16:creationId xmlns:a16="http://schemas.microsoft.com/office/drawing/2014/main" id="{0746B424-676A-44B6-904D-0964D45A2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4575" y="3095625"/>
            <a:ext cx="52578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7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B. Water enters a root cell from a solution more dilute than the cell solution, through a partially permeable membrane.</a:t>
            </a:r>
          </a:p>
        </p:txBody>
      </p:sp>
      <p:sp>
        <p:nvSpPr>
          <p:cNvPr id="28" name="transport-cards-scenario-2">
            <a:extLst xmlns:a="http://schemas.openxmlformats.org/drawingml/2006/main">
              <a:ext uri="{FF2B5EF4-FFF2-40B4-BE49-F238E27FC236}">
                <a16:creationId xmlns:a16="http://schemas.microsoft.com/office/drawing/2014/main" id="{A6B4E3AA-6733-43FD-A076-B0555C26C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029075"/>
            <a:ext cx="52578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7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C. Mineral ions enter a root cell against their gradient; uptake requires energy from respiration.</a:t>
            </a:r>
          </a:p>
        </p:txBody>
      </p:sp>
      <p:sp>
        <p:nvSpPr>
          <p:cNvPr id="29" name="transport-cards-scenario-3">
            <a:extLst xmlns:a="http://schemas.openxmlformats.org/drawingml/2006/main">
              <a:ext uri="{FF2B5EF4-FFF2-40B4-BE49-F238E27FC236}">
                <a16:creationId xmlns:a16="http://schemas.microsoft.com/office/drawing/2014/main" id="{130396F0-1CBB-4444-84DA-048E80F94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4575" y="4029075"/>
            <a:ext cx="5257800" cy="876300"/>
          </a:xfrm>
          <a:prstGeom xmlns:a="http://schemas.openxmlformats.org/drawingml/2006/main" prst="roundRect">
            <a:avLst>
              <a:gd name="adj" fmla="val 8696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57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D. A substance crosses a cell membrane. No other information is given.</a:t>
            </a:r>
          </a:p>
        </p:txBody>
      </p:sp>
      <p:sp>
        <p:nvSpPr>
          <p:cNvPr id="30" name="transport-cards-clues">
            <a:extLst xmlns:a="http://schemas.openxmlformats.org/drawingml/2006/main">
              <a:ext uri="{FF2B5EF4-FFF2-40B4-BE49-F238E27FC236}">
                <a16:creationId xmlns:a16="http://schemas.microsoft.com/office/drawing/2014/main" id="{220EB29F-F313-4E9B-BFD4-BEF8F6B38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72050"/>
            <a:ext cx="1066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114300" tIns="57150" rIns="114300" bIns="57150" anchor="ctr"/>
          <a:lstStyle xmlns:a="http://schemas.openxmlformats.org/drawingml/2006/main"/>
          <a:p xmlns:a="http://schemas.openxmlformats.org/drawingml/2006/main">
            <a:pPr>
              <a:defRPr sz="142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My deciding clues</a:t>
            </a:r>
          </a:p>
        </p:txBody>
      </p:sp>
    </p:spTree>
    <p:extLst>
      <p:ext uri="{BB962C8B-B14F-4D97-AF65-F5344CB8AC3E}">
        <p14:creationId xmlns:p14="http://schemas.microsoft.com/office/powerpoint/2010/main" val="97584445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7E503232-198D-42C7-8484-D7A47E21A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A6D0806-13C0-434F-B1E3-73624CDD6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1212">
            <a:extLst xmlns:a="http://schemas.openxmlformats.org/drawingml/2006/main">
              <a:ext uri="{FF2B5EF4-FFF2-40B4-BE49-F238E27FC236}">
                <a16:creationId xmlns:a16="http://schemas.microsoft.com/office/drawing/2014/main" id="{DD49FF6E-86C7-45A6-B76B-8E13F2AD1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13">
            <a:extLst xmlns:a="http://schemas.openxmlformats.org/drawingml/2006/main">
              <a:ext uri="{FF2B5EF4-FFF2-40B4-BE49-F238E27FC236}">
                <a16:creationId xmlns:a16="http://schemas.microsoft.com/office/drawing/2014/main" id="{DCF643BA-483D-48E6-B451-59B2B420E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1214">
            <a:extLst xmlns:a="http://schemas.openxmlformats.org/drawingml/2006/main">
              <a:ext uri="{FF2B5EF4-FFF2-40B4-BE49-F238E27FC236}">
                <a16:creationId xmlns:a16="http://schemas.microsoft.com/office/drawing/2014/main" id="{1B3B047D-8B3E-4AD0-BECD-C489AA139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DBA70CE-FAE6-498E-BD32-8CE71B4EC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b966e94fec544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650E60-46DD-4C73-9655-B28964D02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4af3de82fde41d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AFA152F-D17E-4DE8-B92A-C68687114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4b89024c38f4ba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CA08BC-7C77-4197-94F1-F23BD512E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c21bcb8375c4ed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0DA91B-265A-4030-89F2-AD43D20D4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dec7cdeca78743d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6A4F1B-0D3D-445A-8B1F-38FB0313A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58a3812263046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7A0B6A-B0D2-4098-8BFA-ACC97E1D3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346264d102b41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C47958-039B-4587-9939-29441A3CC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dfdfbd07ffd41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2E16A4-ADB7-49DA-A81C-8D220FFD6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6c7378647174d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A888A63-BE9D-45BE-AF69-C39182B5D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15">
            <a:extLst xmlns:a="http://schemas.openxmlformats.org/drawingml/2006/main">
              <a:ext uri="{FF2B5EF4-FFF2-40B4-BE49-F238E27FC236}">
                <a16:creationId xmlns:a16="http://schemas.microsoft.com/office/drawing/2014/main" id="{96716790-44D7-4B0F-B6CC-6015A86C6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Water enters a plant cell through a partially permeable membrane. Which single clue should decide the process first?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CDDE8E28-801D-49A5-B835-4D6444858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1216">
            <a:extLst xmlns:a="http://schemas.openxmlformats.org/drawingml/2006/main">
              <a:ext uri="{FF2B5EF4-FFF2-40B4-BE49-F238E27FC236}">
                <a16:creationId xmlns:a16="http://schemas.microsoft.com/office/drawing/2014/main" id="{0C4F981C-623F-468F-9466-B7AE15186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The cell is green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00A4A438-7444-4D57-B3BA-417ACA31C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1217">
            <a:extLst xmlns:a="http://schemas.openxmlformats.org/drawingml/2006/main">
              <a:ext uri="{FF2B5EF4-FFF2-40B4-BE49-F238E27FC236}">
                <a16:creationId xmlns:a16="http://schemas.microsoft.com/office/drawing/2014/main" id="{CC781541-058C-4156-8AC2-CE3A5CF18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The moving substance is water and the membrane is partially permeable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DEB748A1-193F-4C05-A292-E1A1E9689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1218">
            <a:extLst xmlns:a="http://schemas.openxmlformats.org/drawingml/2006/main">
              <a:ext uri="{FF2B5EF4-FFF2-40B4-BE49-F238E27FC236}">
                <a16:creationId xmlns:a16="http://schemas.microsoft.com/office/drawing/2014/main" id="{004EC01B-8162-4EB9-938D-17635BD61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The process is fast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e0d4391f029644c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29ECBC1-0963-455D-B7CD-4FA83BFCB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167259578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713291C1-72D4-48D3-929D-A65B841DD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8D522B0-DCBB-4DB2-9D90-E7D97261B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19">
            <a:extLst xmlns:a="http://schemas.openxmlformats.org/drawingml/2006/main">
              <a:ext uri="{FF2B5EF4-FFF2-40B4-BE49-F238E27FC236}">
                <a16:creationId xmlns:a16="http://schemas.microsoft.com/office/drawing/2014/main" id="{BE3E78FA-BC13-4C43-BE22-03FFDE12B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20">
            <a:extLst xmlns:a="http://schemas.openxmlformats.org/drawingml/2006/main">
              <a:ext uri="{FF2B5EF4-FFF2-40B4-BE49-F238E27FC236}">
                <a16:creationId xmlns:a16="http://schemas.microsoft.com/office/drawing/2014/main" id="{F5F29DC5-3506-472D-8A84-152D58C3A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1221">
            <a:extLst xmlns:a="http://schemas.openxmlformats.org/drawingml/2006/main">
              <a:ext uri="{FF2B5EF4-FFF2-40B4-BE49-F238E27FC236}">
                <a16:creationId xmlns:a16="http://schemas.microsoft.com/office/drawing/2014/main" id="{37B6C8EE-CDBD-4BFF-BA34-ED2BBCC1F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F524B9F-B555-48C0-A4EB-BEEB3476B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566b534eb0440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A353080-6B3A-43A8-A025-7270C2B40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d6f74d0de5c41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03B052-0768-4BDA-A36A-58757D83C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a7482aed8b542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73ED8F-4E75-43FD-9096-F6BB310F0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473de736bc2405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F599E57-AC44-4B5C-941D-BDCA05880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2c538109ca54f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B5F499-54DB-4BE6-BE68-8BDEF8C4E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417b974ff7b40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096D2F-F0A7-41A5-915B-F32136F81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2a7ca5d600748f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7AB551-BB75-45F9-99E8-3680C07A0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0d35304fc7a476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4F6479-8FEB-4F8B-A62C-EF94D3557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17035c5b0134a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D00458-C956-4903-83A5-D43428E1F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22">
            <a:extLst xmlns:a="http://schemas.openxmlformats.org/drawingml/2006/main">
              <a:ext uri="{FF2B5EF4-FFF2-40B4-BE49-F238E27FC236}">
                <a16:creationId xmlns:a16="http://schemas.microsoft.com/office/drawing/2014/main" id="{701A7A56-9F81-4306-B3F2-067E5C827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223">
            <a:extLst xmlns:a="http://schemas.openxmlformats.org/drawingml/2006/main">
              <a:ext uri="{FF2B5EF4-FFF2-40B4-BE49-F238E27FC236}">
                <a16:creationId xmlns:a16="http://schemas.microsoft.com/office/drawing/2014/main" id="{EA9F98E0-D536-4233-A878-68993F6AD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Ask what substance moves: water only or another substance.</a:t>
            </a:r>
          </a:p>
        </p:txBody>
      </p:sp>
      <p:sp>
        <p:nvSpPr>
          <p:cNvPr id="18" name="copy-1224">
            <a:extLst xmlns:a="http://schemas.openxmlformats.org/drawingml/2006/main">
              <a:ext uri="{FF2B5EF4-FFF2-40B4-BE49-F238E27FC236}">
                <a16:creationId xmlns:a16="http://schemas.microsoft.com/office/drawing/2014/main" id="{EB41E021-8E5B-485B-AF03-031B3F348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225">
            <a:extLst xmlns:a="http://schemas.openxmlformats.org/drawingml/2006/main">
              <a:ext uri="{FF2B5EF4-FFF2-40B4-BE49-F238E27FC236}">
                <a16:creationId xmlns:a16="http://schemas.microsoft.com/office/drawing/2014/main" id="{E236BD75-7B6D-4F26-ACD3-48BDE4E1E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Ask whether movement is down or against the relevant concentration gradient.</a:t>
            </a:r>
          </a:p>
        </p:txBody>
      </p:sp>
      <p:sp>
        <p:nvSpPr>
          <p:cNvPr id="20" name="copy-1226">
            <a:extLst xmlns:a="http://schemas.openxmlformats.org/drawingml/2006/main">
              <a:ext uri="{FF2B5EF4-FFF2-40B4-BE49-F238E27FC236}">
                <a16:creationId xmlns:a16="http://schemas.microsoft.com/office/drawing/2014/main" id="{C44EC597-DCEA-4572-97A5-001FDAE6C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1227">
            <a:extLst xmlns:a="http://schemas.openxmlformats.org/drawingml/2006/main">
              <a:ext uri="{FF2B5EF4-FFF2-40B4-BE49-F238E27FC236}">
                <a16:creationId xmlns:a16="http://schemas.microsoft.com/office/drawing/2014/main" id="{1A007EC7-D961-470C-864A-93A19DE68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Ask whether a partially permeable membrane and cellular energy are part of the evidence.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85BFCAE9-E977-4977-8FBD-962520B3B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050d54cf24fe43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9C7200-7D55-4EC0-935D-C063BACD2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d6d7d9f0b8db4a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707A6F-6BB8-4091-9272-A42EB6A27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5C710887-9FFE-488C-97E5-46FD83C16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Use three deciding clues</a:t>
            </a:r>
          </a:p>
        </p:txBody>
      </p:sp>
      <p:sp>
        <p:nvSpPr>
          <p:cNvPr id="28" name="clue-0">
            <a:extLst xmlns:a="http://schemas.openxmlformats.org/drawingml/2006/main">
              <a:ext uri="{FF2B5EF4-FFF2-40B4-BE49-F238E27FC236}">
                <a16:creationId xmlns:a16="http://schemas.microsoft.com/office/drawing/2014/main" id="{F13A2833-2F53-44BD-BC86-081C29E82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2619375"/>
            <a:ext cx="4762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29" name="question-0">
            <a:extLst xmlns:a="http://schemas.openxmlformats.org/drawingml/2006/main">
              <a:ext uri="{FF2B5EF4-FFF2-40B4-BE49-F238E27FC236}">
                <a16:creationId xmlns:a16="http://schemas.microsoft.com/office/drawing/2014/main" id="{A075F5FE-94ED-4F8E-91B7-17FD2023E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2619375"/>
            <a:ext cx="28003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moves?</a:t>
            </a:r>
          </a:p>
        </p:txBody>
      </p:sp>
      <p:sp>
        <p:nvSpPr>
          <p:cNvPr id="30" name="clue-1">
            <a:extLst xmlns:a="http://schemas.openxmlformats.org/drawingml/2006/main">
              <a:ext uri="{FF2B5EF4-FFF2-40B4-BE49-F238E27FC236}">
                <a16:creationId xmlns:a16="http://schemas.microsoft.com/office/drawing/2014/main" id="{7E4EE100-C699-4C84-8435-3F8A3C939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3219450"/>
            <a:ext cx="4762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31" name="question-1">
            <a:extLst xmlns:a="http://schemas.openxmlformats.org/drawingml/2006/main">
              <a:ext uri="{FF2B5EF4-FFF2-40B4-BE49-F238E27FC236}">
                <a16:creationId xmlns:a16="http://schemas.microsoft.com/office/drawing/2014/main" id="{3B3ABFCD-579A-49FE-8F46-53F000732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219450"/>
            <a:ext cx="28003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Which direction?</a:t>
            </a:r>
          </a:p>
        </p:txBody>
      </p:sp>
      <p:sp>
        <p:nvSpPr>
          <p:cNvPr id="32" name="clue-2">
            <a:extLst xmlns:a="http://schemas.openxmlformats.org/drawingml/2006/main">
              <a:ext uri="{FF2B5EF4-FFF2-40B4-BE49-F238E27FC236}">
                <a16:creationId xmlns:a16="http://schemas.microsoft.com/office/drawing/2014/main" id="{DFB8012E-7CCF-41FE-9E3F-C9C21384B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3819525"/>
            <a:ext cx="4762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33" name="question-2">
            <a:extLst xmlns:a="http://schemas.openxmlformats.org/drawingml/2006/main">
              <a:ext uri="{FF2B5EF4-FFF2-40B4-BE49-F238E27FC236}">
                <a16:creationId xmlns:a16="http://schemas.microsoft.com/office/drawing/2014/main" id="{1F8DE140-61AF-4815-AB9A-5D6A99AC3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819525"/>
            <a:ext cx="28003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Is energy needed?</a:t>
            </a:r>
          </a:p>
        </p:txBody>
      </p:sp>
    </p:spTree>
    <p:extLst>
      <p:ext uri="{BB962C8B-B14F-4D97-AF65-F5344CB8AC3E}">
        <p14:creationId xmlns:p14="http://schemas.microsoft.com/office/powerpoint/2010/main" val="207844827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50ADB7EB-E194-49DC-9EE2-7ACD35A07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1744CE3-7BE9-493A-B0FC-D610E3E66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1228">
            <a:extLst xmlns:a="http://schemas.openxmlformats.org/drawingml/2006/main">
              <a:ext uri="{FF2B5EF4-FFF2-40B4-BE49-F238E27FC236}">
                <a16:creationId xmlns:a16="http://schemas.microsoft.com/office/drawing/2014/main" id="{346A3EB0-AAFE-4187-B545-43B53B565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29">
            <a:extLst xmlns:a="http://schemas.openxmlformats.org/drawingml/2006/main">
              <a:ext uri="{FF2B5EF4-FFF2-40B4-BE49-F238E27FC236}">
                <a16:creationId xmlns:a16="http://schemas.microsoft.com/office/drawing/2014/main" id="{204BA6CA-E9B5-4876-AEB4-36CCFE1ED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1230">
            <a:extLst xmlns:a="http://schemas.openxmlformats.org/drawingml/2006/main">
              <a:ext uri="{FF2B5EF4-FFF2-40B4-BE49-F238E27FC236}">
                <a16:creationId xmlns:a16="http://schemas.microsoft.com/office/drawing/2014/main" id="{0634DA72-E6B5-471D-8DF7-505DCF575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AE315A1-FF13-4131-95BA-A8A9D9531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e46bf839bf041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BD0F53-59BF-45FD-8F1E-D940CA80E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aca9e5b803d40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C24FE7C-DB68-434F-BF93-E7714F922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01d1cfae0f645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AF29FB9-79A2-4F64-B19D-181624539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aa940975bc04e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5A04900-F8D4-48D7-85CB-9C7F65F55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a36edef0aa84c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4EF63A-3CBC-4788-BF9B-0F818CE99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fa7e4d1757b4c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2FB2E9-2121-4C9F-B850-CFBDF08B9F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9a07cf80437415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7DC8C7-620D-458B-B478-5B5D43E29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54a9ced4e5f47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66F608-453B-48C4-BDCD-8FF3CB6FF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7d829eed65b404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62D2B4-842F-4031-AB95-848DD3176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31">
            <a:extLst xmlns:a="http://schemas.openxmlformats.org/drawingml/2006/main">
              <a:ext uri="{FF2B5EF4-FFF2-40B4-BE49-F238E27FC236}">
                <a16:creationId xmlns:a16="http://schemas.microsoft.com/office/drawing/2014/main" id="{037241FD-195D-4DCC-92E7-490437B26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sentence compares rather than lists?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66aa291c059041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F7EB03-899D-4F02-8F57-D62788CEC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819400"/>
            <a:ext cx="5219700" cy="114300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Diffusion moves particles. Active transport moves particles.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dc35514ad89844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6812981-52C9-488F-859B-220188E12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2819400"/>
            <a:ext cx="5219700" cy="114300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Both can move substances across membranes, whereas only active transport can move against a concentration gradient using cellular energy.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a182092b26d34e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02DB2F-4128-4283-A7DF-0BC6C2168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Osmosis is water.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6977fc6f0c4c492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CB3581-BFF2-4FFC-817D-79D9B7BB8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They are all transport.</a:t>
            </a:r>
          </a:p>
        </p:txBody>
      </p:sp>
      <p:sp>
        <p:nvSpPr>
          <p:cNvPr id="21" name="copy-1232">
            <a:extLst xmlns:a="http://schemas.openxmlformats.org/drawingml/2006/main">
              <a:ext uri="{FF2B5EF4-FFF2-40B4-BE49-F238E27FC236}">
                <a16:creationId xmlns:a16="http://schemas.microsoft.com/office/drawing/2014/main" id="{1F5B0D08-20D6-42BD-9AA4-433965B90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cda238af0ca440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837225-FA61-4F8C-9750-D48744A77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135417051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B2DAF5F9-DAE0-420A-8FBF-F91A80A93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A197200-BFB6-4435-A180-5E2DFBBF1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33">
            <a:extLst xmlns:a="http://schemas.openxmlformats.org/drawingml/2006/main">
              <a:ext uri="{FF2B5EF4-FFF2-40B4-BE49-F238E27FC236}">
                <a16:creationId xmlns:a16="http://schemas.microsoft.com/office/drawing/2014/main" id="{6FE3064F-DED8-4634-9A29-072F3D9FF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34">
            <a:extLst xmlns:a="http://schemas.openxmlformats.org/drawingml/2006/main">
              <a:ext uri="{FF2B5EF4-FFF2-40B4-BE49-F238E27FC236}">
                <a16:creationId xmlns:a16="http://schemas.microsoft.com/office/drawing/2014/main" id="{AEAA55E6-0F7B-428A-8930-5E31625A1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1235">
            <a:extLst xmlns:a="http://schemas.openxmlformats.org/drawingml/2006/main">
              <a:ext uri="{FF2B5EF4-FFF2-40B4-BE49-F238E27FC236}">
                <a16:creationId xmlns:a16="http://schemas.microsoft.com/office/drawing/2014/main" id="{867BD092-8186-4750-BAB4-4001405F1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C2F09B6-39DA-4FA2-850F-51662D3F8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47fa09dbae84e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7BCA4E-6554-42BA-A0D6-495FB4586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98a00ce861f4e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60FBB1-AA80-449F-B138-639459058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3f66bd87c104b3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0CAA208-3F29-48F3-8FD2-93FC47C15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b0ebb4baf6244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27AF4F-1B78-4CD4-BB2D-09970B877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bb1492646734f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AB3E126-4AA7-4415-8183-DE21C6CC4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9af648e74104b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24FD92C-9F63-4EE0-8302-BC5688E78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d4de6bf1e65411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D3CE7CE-580A-4328-80B4-D1E8EA55C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393787615f74ce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141A69-D44B-4167-B049-876E77457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b45354046db4b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3703375-7FC3-4E1D-91BF-E87CD151F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36">
            <a:extLst xmlns:a="http://schemas.openxmlformats.org/drawingml/2006/main">
              <a:ext uri="{FF2B5EF4-FFF2-40B4-BE49-F238E27FC236}">
                <a16:creationId xmlns:a16="http://schemas.microsoft.com/office/drawing/2014/main" id="{B8FD1613-DB27-43C5-B6CA-793520600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237">
            <a:extLst xmlns:a="http://schemas.openxmlformats.org/drawingml/2006/main">
              <a:ext uri="{FF2B5EF4-FFF2-40B4-BE49-F238E27FC236}">
                <a16:creationId xmlns:a16="http://schemas.microsoft.com/office/drawing/2014/main" id="{A45CC1AC-7AF9-450C-8D6D-A51D95646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diffusion and active transport can move solutes across cell membranes.</a:t>
            </a:r>
          </a:p>
        </p:txBody>
      </p:sp>
      <p:sp>
        <p:nvSpPr>
          <p:cNvPr id="18" name="copy-1238">
            <a:extLst xmlns:a="http://schemas.openxmlformats.org/drawingml/2006/main">
              <a:ext uri="{FF2B5EF4-FFF2-40B4-BE49-F238E27FC236}">
                <a16:creationId xmlns:a16="http://schemas.microsoft.com/office/drawing/2014/main" id="{670C8481-BC12-4A60-8A1A-689B9B853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239">
            <a:extLst xmlns:a="http://schemas.openxmlformats.org/drawingml/2006/main">
              <a:ext uri="{FF2B5EF4-FFF2-40B4-BE49-F238E27FC236}">
                <a16:creationId xmlns:a16="http://schemas.microsoft.com/office/drawing/2014/main" id="{9001C360-DBBD-44C6-83FF-1D8785060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Whereas diffusion is net movement down a concentration gradient, active transport can move against it.</a:t>
            </a:r>
          </a:p>
        </p:txBody>
      </p:sp>
      <p:sp>
        <p:nvSpPr>
          <p:cNvPr id="20" name="copy-1240">
            <a:extLst xmlns:a="http://schemas.openxmlformats.org/drawingml/2006/main">
              <a:ext uri="{FF2B5EF4-FFF2-40B4-BE49-F238E27FC236}">
                <a16:creationId xmlns:a16="http://schemas.microsoft.com/office/drawing/2014/main" id="{3E34AF3D-3929-42DC-A129-936B7AB84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1241">
            <a:extLst xmlns:a="http://schemas.openxmlformats.org/drawingml/2006/main">
              <a:ext uri="{FF2B5EF4-FFF2-40B4-BE49-F238E27FC236}">
                <a16:creationId xmlns:a16="http://schemas.microsoft.com/office/drawing/2014/main" id="{5B905278-3E7A-4317-81FB-116220F9F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Only active transport requires cellular energy; osmosis specifically concerns water through a partially permeable membrane.</a:t>
            </a:r>
          </a:p>
        </p:txBody>
      </p:sp>
      <p:pic>
        <p:nvPicPr>
          <p:cNvPr id="46" name="W6L3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ac58d3bba514e20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90884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797B2D6D-EB07-46AA-AF72-BC4BDD7B9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721204E-1878-439D-A69C-2515A7A8F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1242">
            <a:extLst xmlns:a="http://schemas.openxmlformats.org/drawingml/2006/main">
              <a:ext uri="{FF2B5EF4-FFF2-40B4-BE49-F238E27FC236}">
                <a16:creationId xmlns:a16="http://schemas.microsoft.com/office/drawing/2014/main" id="{5076C115-61C6-4BE3-AF42-A8FB08E97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43">
            <a:extLst xmlns:a="http://schemas.openxmlformats.org/drawingml/2006/main">
              <a:ext uri="{FF2B5EF4-FFF2-40B4-BE49-F238E27FC236}">
                <a16:creationId xmlns:a16="http://schemas.microsoft.com/office/drawing/2014/main" id="{2F78063E-7F03-4473-A032-9620A5466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1244">
            <a:extLst xmlns:a="http://schemas.openxmlformats.org/drawingml/2006/main">
              <a:ext uri="{FF2B5EF4-FFF2-40B4-BE49-F238E27FC236}">
                <a16:creationId xmlns:a16="http://schemas.microsoft.com/office/drawing/2014/main" id="{6ED5180A-E45D-45F8-96F7-FEA4A5CC0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Sort the transport clues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16B1777-CFB1-4B35-ACB1-292038F48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8d27ce8a62744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F803F93-E13C-4A9E-BFC2-9F02B149C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ac518d72cb543e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50F3D8E-2679-442C-A153-1A3D0E36B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4ab63ebf00b43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74771B-E0AE-4EB9-BE93-411DB5EAC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812cade610c48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B6681AA-4D09-4AA9-B7C6-A25AECC20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d8f1c5c7f7945a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4E18B2-8718-4CA4-ADBF-EC609CF57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85cbab36192495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123C83-CB74-487B-A711-B0192E419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8baf2e89c134da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E48BB0-AE42-4193-9BFE-84FD7B105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e0e173abf7346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67328C-CDA2-44F0-9C78-30618CAAF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c1f5a2c0fbe4f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FE7B65-DFEF-497E-8035-F8C69EEBA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45">
            <a:extLst xmlns:a="http://schemas.openxmlformats.org/drawingml/2006/main">
              <a:ext uri="{FF2B5EF4-FFF2-40B4-BE49-F238E27FC236}">
                <a16:creationId xmlns:a16="http://schemas.microsoft.com/office/drawing/2014/main" id="{FD85EA07-B6CE-47A6-8017-B379C38CF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diffusion, osmosis, active transport or need more evidence. Give the deciding clue.</a:t>
            </a:r>
          </a:p>
        </p:txBody>
      </p:sp>
      <p:sp>
        <p:nvSpPr>
          <p:cNvPr id="17" name="copy-1246">
            <a:extLst xmlns:a="http://schemas.openxmlformats.org/drawingml/2006/main">
              <a:ext uri="{FF2B5EF4-FFF2-40B4-BE49-F238E27FC236}">
                <a16:creationId xmlns:a16="http://schemas.microsoft.com/office/drawing/2014/main" id="{29789E2A-93F3-4373-B7F9-C372F8F30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813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1247">
            <a:extLst xmlns:a="http://schemas.openxmlformats.org/drawingml/2006/main">
              <a:ext uri="{FF2B5EF4-FFF2-40B4-BE49-F238E27FC236}">
                <a16:creationId xmlns:a16="http://schemas.microsoft.com/office/drawing/2014/main" id="{CA59999B-9F14-49B2-A159-E12AD1F20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81300"/>
            <a:ext cx="99822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 Oxygen moves from higher concentration in air into blood.</a:t>
            </a:r>
          </a:p>
        </p:txBody>
      </p:sp>
      <p:sp>
        <p:nvSpPr>
          <p:cNvPr id="19" name="copy-1248">
            <a:extLst xmlns:a="http://schemas.openxmlformats.org/drawingml/2006/main">
              <a:ext uri="{FF2B5EF4-FFF2-40B4-BE49-F238E27FC236}">
                <a16:creationId xmlns:a16="http://schemas.microsoft.com/office/drawing/2014/main" id="{B2B05F61-4B8A-4B10-9166-008829A5D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4290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1249">
            <a:extLst xmlns:a="http://schemas.openxmlformats.org/drawingml/2006/main">
              <a:ext uri="{FF2B5EF4-FFF2-40B4-BE49-F238E27FC236}">
                <a16:creationId xmlns:a16="http://schemas.microsoft.com/office/drawing/2014/main" id="{6547037C-6642-42D7-B987-7FD397E1F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429000"/>
            <a:ext cx="99822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 Water crosses a partially permeable membrane from a solution more dilute than the cell contents.</a:t>
            </a:r>
          </a:p>
        </p:txBody>
      </p:sp>
      <p:sp>
        <p:nvSpPr>
          <p:cNvPr id="21" name="copy-1250">
            <a:extLst xmlns:a="http://schemas.openxmlformats.org/drawingml/2006/main">
              <a:ext uri="{FF2B5EF4-FFF2-40B4-BE49-F238E27FC236}">
                <a16:creationId xmlns:a16="http://schemas.microsoft.com/office/drawing/2014/main" id="{14A84BA2-CB14-4AC0-B18B-4880C1A5A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0767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1251">
            <a:extLst xmlns:a="http://schemas.openxmlformats.org/drawingml/2006/main">
              <a:ext uri="{FF2B5EF4-FFF2-40B4-BE49-F238E27FC236}">
                <a16:creationId xmlns:a16="http://schemas.microsoft.com/office/drawing/2014/main" id="{961E36BF-4677-4A00-9DF7-944A71738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076700"/>
            <a:ext cx="99822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 Ions enter against their gradient using energy from respiration.</a:t>
            </a:r>
          </a:p>
        </p:txBody>
      </p:sp>
      <p:sp>
        <p:nvSpPr>
          <p:cNvPr id="23" name="copy-1252">
            <a:extLst xmlns:a="http://schemas.openxmlformats.org/drawingml/2006/main">
              <a:ext uri="{FF2B5EF4-FFF2-40B4-BE49-F238E27FC236}">
                <a16:creationId xmlns:a16="http://schemas.microsoft.com/office/drawing/2014/main" id="{D647E410-FFEA-4E42-8176-1FCB116FD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7244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4" name="copy-1253">
            <a:extLst xmlns:a="http://schemas.openxmlformats.org/drawingml/2006/main">
              <a:ext uri="{FF2B5EF4-FFF2-40B4-BE49-F238E27FC236}">
                <a16:creationId xmlns:a16="http://schemas.microsoft.com/office/drawing/2014/main" id="{0C05978E-9E83-4763-A3BB-B51279E39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724400"/>
            <a:ext cx="99822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   A substance crosses a membrane. No other clue is given.</a:t>
            </a:r>
          </a:p>
        </p:txBody>
      </p:sp>
      <p:sp>
        <p:nvSpPr>
          <p:cNvPr id="25" name="goto:10">
            <a:hlinkClick xmlns:r="http://schemas.openxmlformats.org/officeDocument/2006/relationships" xmlns:a="http://schemas.openxmlformats.org/drawingml/2006/main" r:id="R95d76a8a6ab047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C9DD16-93F5-4D30-86A5-9B64BC5AD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20478976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8929818-CDE8-4216-97B5-BFA42AAD0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0FB89EC-96B5-4E99-86D8-C581AF600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254">
            <a:extLst xmlns:a="http://schemas.openxmlformats.org/drawingml/2006/main">
              <a:ext uri="{FF2B5EF4-FFF2-40B4-BE49-F238E27FC236}">
                <a16:creationId xmlns:a16="http://schemas.microsoft.com/office/drawing/2014/main" id="{8AF37B67-A286-4C22-90D2-4836D25D4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55">
            <a:extLst xmlns:a="http://schemas.openxmlformats.org/drawingml/2006/main">
              <a:ext uri="{FF2B5EF4-FFF2-40B4-BE49-F238E27FC236}">
                <a16:creationId xmlns:a16="http://schemas.microsoft.com/office/drawing/2014/main" id="{63E96398-3B81-43E7-AE4E-2580E6051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1256">
            <a:extLst xmlns:a="http://schemas.openxmlformats.org/drawingml/2006/main">
              <a:ext uri="{FF2B5EF4-FFF2-40B4-BE49-F238E27FC236}">
                <a16:creationId xmlns:a16="http://schemas.microsoft.com/office/drawing/2014/main" id="{2719D486-2EA4-4FD6-8CDA-1671C5F99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857D51E-A644-41BC-8BE6-03B247641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27b8e2bb3e0742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A257D3-4A15-4B40-BCA4-57BF808698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d374a917f4140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948DA0-7A34-45D1-9A2E-54DF1636A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3ed6eae0c024d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8AA32A-7424-46FF-BBAE-8D58F0F86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4452f33a8fa460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92466A-A74C-4932-88A8-D575D68C5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8b5275a28604dc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286BC5-54EF-4429-9A81-7ECFBDC5A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6b46a92fac44f4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91766C8-7322-47EE-A8E9-849BEB8AC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1e7ca5244a54b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5141B5-3BEB-48C9-86DE-2AF7E57A1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097d29ca5dc40e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C9A1388-82F6-48B5-96BB-D28D7F4DE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d89cf8adbaa49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91E691-EB0D-4070-A602-EE1F5FE4D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57">
            <a:extLst xmlns:a="http://schemas.openxmlformats.org/drawingml/2006/main">
              <a:ext uri="{FF2B5EF4-FFF2-40B4-BE49-F238E27FC236}">
                <a16:creationId xmlns:a16="http://schemas.microsoft.com/office/drawing/2014/main" id="{A50149B6-EB95-4FBB-A961-85557485A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Compare diffusion and active transport. Classify and justify: oxygen enters blood from alveoli; water enters a root hair through its partially permeable membrane; mineral ions enter a root hair against their gradient.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3D0CD158-F0A0-4EBE-A9DD-967FFDCB8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1258">
            <a:extLst xmlns:a="http://schemas.openxmlformats.org/drawingml/2006/main">
              <a:ext uri="{FF2B5EF4-FFF2-40B4-BE49-F238E27FC236}">
                <a16:creationId xmlns:a16="http://schemas.microsoft.com/office/drawing/2014/main" id="{215523CE-F496-4D61-BB7A-2D103B3C1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1259">
            <a:extLst xmlns:a="http://schemas.openxmlformats.org/drawingml/2006/main">
              <a:ext uri="{FF2B5EF4-FFF2-40B4-BE49-F238E27FC236}">
                <a16:creationId xmlns:a16="http://schemas.microsoft.com/office/drawing/2014/main" id="{8C196832-6F36-4F6B-AFFD-FA9816A04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Ask: what moves, which way compared with the gradient, and is cellular energy needed? If a clue is missing, say what more you need to know.</a:t>
            </a:r>
          </a:p>
        </p:txBody>
      </p:sp>
      <p:sp>
        <p:nvSpPr>
          <p:cNvPr id="20" name="copy-1260">
            <a:extLst xmlns:a="http://schemas.openxmlformats.org/drawingml/2006/main">
              <a:ext uri="{FF2B5EF4-FFF2-40B4-BE49-F238E27FC236}">
                <a16:creationId xmlns:a16="http://schemas.microsoft.com/office/drawing/2014/main" id="{E4252DDC-D245-41A7-A9EF-08C2320B9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c263cef4ed8141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F7F462-7CE1-4A2B-ABE6-8A5ACAF98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98f66aefb91448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20168D1-CEE3-4641-B325-B7BE47A81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5969782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C0736497-77BD-49B9-9BFF-07B32A3C7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F090ABF-7952-4B33-9F3E-998FA42F00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1261">
            <a:extLst xmlns:a="http://schemas.openxmlformats.org/drawingml/2006/main">
              <a:ext uri="{FF2B5EF4-FFF2-40B4-BE49-F238E27FC236}">
                <a16:creationId xmlns:a16="http://schemas.microsoft.com/office/drawing/2014/main" id="{3C2C593E-1B27-4D27-8347-5E8F028AA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62">
            <a:extLst xmlns:a="http://schemas.openxmlformats.org/drawingml/2006/main">
              <a:ext uri="{FF2B5EF4-FFF2-40B4-BE49-F238E27FC236}">
                <a16:creationId xmlns:a16="http://schemas.microsoft.com/office/drawing/2014/main" id="{6D23D05D-B450-4C2E-8D87-5C83231D0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1263">
            <a:extLst xmlns:a="http://schemas.openxmlformats.org/drawingml/2006/main">
              <a:ext uri="{FF2B5EF4-FFF2-40B4-BE49-F238E27FC236}">
                <a16:creationId xmlns:a16="http://schemas.microsoft.com/office/drawing/2014/main" id="{15C3C195-4335-40C0-A72B-DBE4CB7E3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5020944-4194-443C-B82F-95D35C1D1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85f80d654a24e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7333B6-E851-4F1D-8118-7A611C2F9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edc1d807225444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58883D1-218A-4DD4-9D81-CB18B2F789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8c0204b3bd142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99A9BE-E9D6-4435-A78C-EA64F181E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e5093c4bdac44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6C2097-AE80-4B75-9916-0BD84988D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e10430e5df44f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2A3109-BC0F-4B81-BC01-C8E50E153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dd5b4181cee42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A692F02-B6DD-4011-896D-ED16156A3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9cdf31bcbe849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4DE5A7D-A11C-4562-B9A3-D6D9EBFAD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c193e3cd6634cc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C028C3-8FE1-454E-9A63-964FBD7D4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87b6bbc4bb6416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5FDE14-3864-4BCA-B663-DA537B5AB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64">
            <a:extLst xmlns:a="http://schemas.openxmlformats.org/drawingml/2006/main">
              <a:ext uri="{FF2B5EF4-FFF2-40B4-BE49-F238E27FC236}">
                <a16:creationId xmlns:a16="http://schemas.microsoft.com/office/drawing/2014/main" id="{B6FA1748-61A1-4536-AFD3-AF70389C6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 with precision: only active transport…</a:t>
            </a:r>
          </a:p>
        </p:txBody>
      </p:sp>
      <p:sp>
        <p:nvSpPr>
          <p:cNvPr id="17" name="copy-1265">
            <a:extLst xmlns:a="http://schemas.openxmlformats.org/drawingml/2006/main">
              <a:ext uri="{FF2B5EF4-FFF2-40B4-BE49-F238E27FC236}">
                <a16:creationId xmlns:a16="http://schemas.microsoft.com/office/drawing/2014/main" id="{E353CA3C-EED7-456A-90E3-206A2E71E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1266">
            <a:extLst xmlns:a="http://schemas.openxmlformats.org/drawingml/2006/main">
              <a:ext uri="{FF2B5EF4-FFF2-40B4-BE49-F238E27FC236}">
                <a16:creationId xmlns:a16="http://schemas.microsoft.com/office/drawing/2014/main" id="{E8DBE3CF-50CE-4CD6-A75D-025AC16AB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1267">
            <a:extLst xmlns:a="http://schemas.openxmlformats.org/drawingml/2006/main">
              <a:ext uri="{FF2B5EF4-FFF2-40B4-BE49-F238E27FC236}">
                <a16:creationId xmlns:a16="http://schemas.microsoft.com/office/drawing/2014/main" id="{4A3F1EC1-F39E-429F-979C-5EB7150F0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1268">
            <a:extLst xmlns:a="http://schemas.openxmlformats.org/drawingml/2006/main">
              <a:ext uri="{FF2B5EF4-FFF2-40B4-BE49-F238E27FC236}">
                <a16:creationId xmlns:a16="http://schemas.microsoft.com/office/drawing/2014/main" id="{FAA8D1CD-7207-4A0B-92CA-E6F4C20F9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1269">
            <a:extLst xmlns:a="http://schemas.openxmlformats.org/drawingml/2006/main">
              <a:ext uri="{FF2B5EF4-FFF2-40B4-BE49-F238E27FC236}">
                <a16:creationId xmlns:a16="http://schemas.microsoft.com/office/drawing/2014/main" id="{36A9CDAF-3456-4D80-A9B5-40FFEEE30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1270">
            <a:extLst xmlns:a="http://schemas.openxmlformats.org/drawingml/2006/main">
              <a:ext uri="{FF2B5EF4-FFF2-40B4-BE49-F238E27FC236}">
                <a16:creationId xmlns:a16="http://schemas.microsoft.com/office/drawing/2014/main" id="{FAE4FE6B-DDDD-46D9-86C4-795F9C5EE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1502139051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07FDE942-7159-4102-947E-A4BF299F9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CEF22E3-FE2D-4E5E-B24F-73D6A93DC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271">
            <a:extLst xmlns:a="http://schemas.openxmlformats.org/drawingml/2006/main">
              <a:ext uri="{FF2B5EF4-FFF2-40B4-BE49-F238E27FC236}">
                <a16:creationId xmlns:a16="http://schemas.microsoft.com/office/drawing/2014/main" id="{3E561919-79E6-43D0-B807-4AA9247DA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W6L3</a:t>
            </a:r>
          </a:p>
        </p:txBody>
      </p:sp>
      <p:sp>
        <p:nvSpPr>
          <p:cNvPr id="4" name="copy-1272">
            <a:extLst xmlns:a="http://schemas.openxmlformats.org/drawingml/2006/main">
              <a:ext uri="{FF2B5EF4-FFF2-40B4-BE49-F238E27FC236}">
                <a16:creationId xmlns:a16="http://schemas.microsoft.com/office/drawing/2014/main" id="{10C871A9-4FCF-417A-ACC2-1D72C2DFE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273">
            <a:extLst xmlns:a="http://schemas.openxmlformats.org/drawingml/2006/main">
              <a:ext uri="{FF2B5EF4-FFF2-40B4-BE49-F238E27FC236}">
                <a16:creationId xmlns:a16="http://schemas.microsoft.com/office/drawing/2014/main" id="{F3773EB7-5A5E-42E1-BC00-4E3748639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1CEA472-2B40-48D4-8BB2-6E67872A8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93bbb6a0f0048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0CFCFF-DA1E-4910-AB39-BDC12DD03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1b440976b8d048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F4BD35-9D8D-476F-B8F9-131774343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5b9d6fba8c24a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467B71-324A-4DD8-A6F5-C3AA41015A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c1a901c39f545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5D31B64-16BE-41E4-9FAD-D504C4573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c6c8fb945054f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9FDEFF-0DD6-4A16-A7FD-7BF7D051E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6041c52ff36422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0629A8-AFE3-4328-86A4-1A21AA8B75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743ce61305b4e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5B0E7B-3962-4876-A507-B7E9AC5B5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da5f39168174f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C60544-C4B8-4A2B-949F-DC3530205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fffcbc6a5a04e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277D6E-FD76-433B-A764-1020C2AB2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274">
            <a:extLst xmlns:a="http://schemas.openxmlformats.org/drawingml/2006/main">
              <a:ext uri="{FF2B5EF4-FFF2-40B4-BE49-F238E27FC236}">
                <a16:creationId xmlns:a16="http://schemas.microsoft.com/office/drawing/2014/main" id="{8BD375E3-93B9-4CF1-BB7C-46CD81A81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275">
            <a:extLst xmlns:a="http://schemas.openxmlformats.org/drawingml/2006/main">
              <a:ext uri="{FF2B5EF4-FFF2-40B4-BE49-F238E27FC236}">
                <a16:creationId xmlns:a16="http://schemas.microsoft.com/office/drawing/2014/main" id="{E5CFD5A3-0506-4884-980D-672B76EFE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Osmosis, through a partially permeable membrane.</a:t>
            </a:r>
          </a:p>
        </p:txBody>
      </p:sp>
      <p:sp>
        <p:nvSpPr>
          <p:cNvPr id="18" name="copy-1276">
            <a:extLst xmlns:a="http://schemas.openxmlformats.org/drawingml/2006/main">
              <a:ext uri="{FF2B5EF4-FFF2-40B4-BE49-F238E27FC236}">
                <a16:creationId xmlns:a16="http://schemas.microsoft.com/office/drawing/2014/main" id="{EF2E6276-ABEA-44B5-B8D4-50007FD72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277">
            <a:extLst xmlns:a="http://schemas.openxmlformats.org/drawingml/2006/main">
              <a:ext uri="{FF2B5EF4-FFF2-40B4-BE49-F238E27FC236}">
                <a16:creationId xmlns:a16="http://schemas.microsoft.com/office/drawing/2014/main" id="{BDCB4170-DF94-48C2-8F28-281AF3BF3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Active transport, using cellular energy.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38A303FC-ED7F-4ABE-AD8D-0B1D61933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1278">
            <a:extLst xmlns:a="http://schemas.openxmlformats.org/drawingml/2006/main">
              <a:ext uri="{FF2B5EF4-FFF2-40B4-BE49-F238E27FC236}">
                <a16:creationId xmlns:a16="http://schemas.microsoft.com/office/drawing/2014/main" id="{1D4F23BD-AE20-4FD3-B213-A50AD7FA7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moving substance is water and the membrane is partially permeable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650e6b7eab0d44e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00A118-D3DB-4AD7-B43D-20B7572DA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194547464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2026-09-06T23:37:18.4420000Z</dcterms:created>
  <dcterms:modified xsi:type="dcterms:W3CDTF">2026-09-06T23:37:18.4420000Z</dcterms:modified>
</coreProperties>
</file>