
<file path=[Content_Types].xml><?xml version="1.0" encoding="utf-8"?>
<Types xmlns="http://schemas.openxmlformats.org/package/2006/content-types">
  <Default Extension="xml" ContentType="application/vnd.openxmlformats-package.core-properties+xml"/>
  <Default Extension="png" ContentType="image/png"/>
  <Default Extension="rels" ContentType="application/vnd.openxmlformats-package.relationships+xml"/>
  <Override PartName="/docProps/app.xml" ContentType="application/vnd.openxmlformats-officedocument.extended-properties+xml"/>
  <Override PartName="/ppt/presentation.xml" ContentType="application/vnd.openxmlformats-officedocument.presentationml.presentation.main+xml"/>
  <Override PartName="/ppt/theme/theme1.xml" ContentType="application/vnd.openxmlformats-officedocument.theme+xml"/>
  <Override PartName="/ppt/slideMasters/slideMaster1.xml" ContentType="application/vnd.openxmlformats-officedocument.presentationml.slideMaster+xml"/>
  <Override PartName="/ppt/slideMasters/theme/theme2.xml" ContentType="application/vnd.openxmlformats-officedocument.theme+xml"/>
  <Override PartName="/ppt/slideLayouts/slideLayout1.xml" ContentType="application/vnd.openxmlformats-officedocument.presentationml.slideLayout+xml"/>
  <Override PartName="/ppt/notesMasters/notesMaster1.xml" ContentType="application/vnd.openxmlformats-officedocument.presentationml.notesMaster+xml"/>
  <Override PartName="/ppt/notesMasters/theme/theme3.xml" ContentType="application/vnd.openxmlformats-officedocument.theme+xml"/>
  <Override PartName="/ppt/presProps.xml" ContentType="application/vnd.openxmlformats-officedocument.presentationml.presProps+xml"/>
  <Override PartName="/ppt/tableStyles.xml" ContentType="application/vnd.openxmlformats-officedocument.presentationml.tableStyles+xml"/>
  <Override PartName="/ppt/slides/slide1.xml" ContentType="application/vnd.openxmlformats-officedocument.presentationml.slide+xml"/>
  <Override PartName="/ppt/notesSlides/notesSlide1.xml" ContentType="application/vnd.openxmlformats-officedocument.presentationml.notesSlide+xml"/>
  <Override PartName="/ppt/slides/slide2.xml" ContentType="application/vnd.openxmlformats-officedocument.presentationml.slide+xml"/>
  <Override PartName="/ppt/notesSlides/notesSlide2.xml" ContentType="application/vnd.openxmlformats-officedocument.presentationml.notesSlide+xml"/>
  <Override PartName="/ppt/slides/slide3.xml" ContentType="application/vnd.openxmlformats-officedocument.presentationml.slide+xml"/>
  <Override PartName="/ppt/notesSlides/notesSlide3.xml" ContentType="application/vnd.openxmlformats-officedocument.presentationml.notesSlide+xml"/>
  <Override PartName="/ppt/slides/slide4.xml" ContentType="application/vnd.openxmlformats-officedocument.presentationml.slide+xml"/>
  <Override PartName="/ppt/notesSlides/notesSlide4.xml" ContentType="application/vnd.openxmlformats-officedocument.presentationml.notesSlide+xml"/>
  <Override PartName="/ppt/slides/slide5.xml" ContentType="application/vnd.openxmlformats-officedocument.presentationml.slide+xml"/>
  <Override PartName="/ppt/notesSlides/notesSlide5.xml" ContentType="application/vnd.openxmlformats-officedocument.presentationml.notesSlide+xml"/>
  <Override PartName="/ppt/slides/slide6.xml" ContentType="application/vnd.openxmlformats-officedocument.presentationml.slide+xml"/>
  <Override PartName="/ppt/notesSlides/notesSlide6.xml" ContentType="application/vnd.openxmlformats-officedocument.presentationml.notesSlide+xml"/>
  <Override PartName="/ppt/slides/slide7.xml" ContentType="application/vnd.openxmlformats-officedocument.presentationml.slide+xml"/>
  <Override PartName="/ppt/notesSlides/notesSlide7.xml" ContentType="application/vnd.openxmlformats-officedocument.presentationml.notesSlide+xml"/>
  <Override PartName="/ppt/slides/slide8.xml" ContentType="application/vnd.openxmlformats-officedocument.presentationml.slide+xml"/>
  <Override PartName="/ppt/notesSlides/notesSlide8.xml" ContentType="application/vnd.openxmlformats-officedocument.presentationml.notesSlide+xml"/>
  <Override PartName="/ppt/slides/slide9.xml" ContentType="application/vnd.openxmlformats-officedocument.presentationml.slide+xml"/>
  <Override PartName="/ppt/notesSlides/notesSlide9.xml" ContentType="application/vnd.openxmlformats-officedocument.presentationml.notesSlide+xml"/>
  <Override PartName="/ppt/slides/slide10.xml" ContentType="application/vnd.openxmlformats-officedocument.presentationml.slide+xml"/>
  <Override PartName="/ppt/notesSlides/notesSlide10.xml" ContentType="application/vnd.openxmlformats-officedocument.presentationml.notesSlide+xml"/>
  <Override PartName="/ppt/slides/slide11.xml" ContentType="application/vnd.openxmlformats-officedocument.presentationml.slide+xml"/>
  <Override PartName="/ppt/notesSlides/notesSlide11.xml" ContentType="application/vnd.openxmlformats-officedocument.presentationml.notesSlide+xml"/>
  <Override PartName="/ppt/slides/slide12.xml" ContentType="application/vnd.openxmlformats-officedocument.presentationml.slide+xml"/>
  <Override PartName="/ppt/notesSlides/notesSlide12.xml" ContentType="application/vnd.openxmlformats-officedocument.presentationml.notesSlide+xml"/>
  <Override PartName="/ppt/slides/slide13.xml" ContentType="application/vnd.openxmlformats-officedocument.presentationml.slide+xml"/>
  <Override PartName="/ppt/notesSlides/notesSlide13.xml" ContentType="application/vnd.openxmlformats-officedocument.presentationml.notesSlide+xml"/>
  <Override PartName="/ppt/slides/slide14.xml" ContentType="application/vnd.openxmlformats-officedocument.presentationml.slide+xml"/>
  <Override PartName="/ppt/notesSlides/notesSlide14.xml" ContentType="application/vnd.openxmlformats-officedocument.presentationml.notesSlide+xml"/>
  <Override PartName="/ppt/slides/slide15.xml" ContentType="application/vnd.openxmlformats-officedocument.presentationml.slide+xml"/>
  <Override PartName="/ppt/notesSlides/notesSlide15.xml" ContentType="application/vnd.openxmlformats-officedocument.presentationml.notesSlide+xml"/>
  <Override PartName="/ppt/slides/slide16.xml" ContentType="application/vnd.openxmlformats-officedocument.presentationml.slide+xml"/>
  <Override PartName="/ppt/notesSlides/notesSlide16.xml" ContentType="application/vnd.openxmlformats-officedocument.presentationml.notesSlide+xml"/>
  <Override PartName="/ppt/slides/slide17.xml" ContentType="application/vnd.openxmlformats-officedocument.presentationml.slide+xml"/>
  <Override PartName="/ppt/notesSlides/notesSlide17.xml" ContentType="application/vnd.openxmlformats-officedocument.presentationml.notesSlide+xml"/>
</Types>
</file>

<file path=_rels/.rels>&#65279;<?xml version="1.0" encoding="utf-8"?><Relationships xmlns="http://schemas.openxmlformats.org/package/2006/relationships"><Relationship Type="http://schemas.openxmlformats.org/package/2006/relationships/metadata/core-properties" Target="/docProps/core.xml" Id="R9ffcaee325f44834" /><Relationship Type="http://schemas.openxmlformats.org/officeDocument/2006/relationships/extended-properties" Target="/docProps/app.xml" Id="Rf5d446d41c73448b" /><Relationship Type="http://schemas.openxmlformats.org/officeDocument/2006/relationships/officeDocument" Target="/ppt/presentation.xml" Id="Rd511f1a405b4495c" /></Relationships>
</file>

<file path=ppt/presentation.xml><?xml version="1.0" encoding="utf-8"?>
<p:presentation xmlns:p="http://schemas.openxmlformats.org/presentationml/2006/main">
  <p:sldMasterIdLst>
    <p:sldMasterId xmlns:r="http://schemas.openxmlformats.org/officeDocument/2006/relationships" id="2147483648" r:id="R04b48ee385d247f5"/>
  </p:sldMasterIdLst>
  <p:notesMasterIdLst>
    <p:notesMasterId xmlns:r="http://schemas.openxmlformats.org/officeDocument/2006/relationships" r:id="Rafe2586e1beb499a"/>
  </p:notesMasterIdLst>
  <p:sldIdLst>
    <p:sldId xmlns:r="http://schemas.openxmlformats.org/officeDocument/2006/relationships" id="256" r:id="Rc3b20874f3594fb4"/>
    <p:sldId xmlns:r="http://schemas.openxmlformats.org/officeDocument/2006/relationships" id="257" r:id="R282bc72f233a48ca"/>
    <p:sldId xmlns:r="http://schemas.openxmlformats.org/officeDocument/2006/relationships" id="258" r:id="Rbaf4b63bf4a64d92"/>
    <p:sldId xmlns:r="http://schemas.openxmlformats.org/officeDocument/2006/relationships" id="259" r:id="Rd7268964f0b94b12"/>
    <p:sldId xmlns:r="http://schemas.openxmlformats.org/officeDocument/2006/relationships" id="260" r:id="R5b296c92be0b4065"/>
    <p:sldId xmlns:r="http://schemas.openxmlformats.org/officeDocument/2006/relationships" id="261" r:id="R707baf63a2d74a31"/>
    <p:sldId xmlns:r="http://schemas.openxmlformats.org/officeDocument/2006/relationships" id="262" r:id="Rc47f4f4dbbc14f40"/>
    <p:sldId xmlns:r="http://schemas.openxmlformats.org/officeDocument/2006/relationships" id="263" r:id="Redc9eb22cce949e8"/>
    <p:sldId xmlns:r="http://schemas.openxmlformats.org/officeDocument/2006/relationships" id="264" r:id="R82eb214326bf4540"/>
    <p:sldId xmlns:r="http://schemas.openxmlformats.org/officeDocument/2006/relationships" id="265" r:id="Rfbbefef4890a484c"/>
    <p:sldId xmlns:r="http://schemas.openxmlformats.org/officeDocument/2006/relationships" id="266" r:id="Re071f0e46c674bbe"/>
    <p:sldId xmlns:r="http://schemas.openxmlformats.org/officeDocument/2006/relationships" id="267" r:id="Rea788a6b91ae4dac"/>
    <p:sldId xmlns:r="http://schemas.openxmlformats.org/officeDocument/2006/relationships" id="268" r:id="R272b13f53da045f9"/>
    <p:sldId xmlns:r="http://schemas.openxmlformats.org/officeDocument/2006/relationships" id="269" r:id="R80469855f2684907"/>
    <p:sldId xmlns:r="http://schemas.openxmlformats.org/officeDocument/2006/relationships" id="270" r:id="R0a512e83b26a4043"/>
    <p:sldId xmlns:r="http://schemas.openxmlformats.org/officeDocument/2006/relationships" id="271" r:id="Rd75e9bb1e9aa4bc0"/>
    <p:sldId xmlns:r="http://schemas.openxmlformats.org/officeDocument/2006/relationships" id="272" r:id="R7bffbffa46c34265"/>
  </p:sldIdLst>
  <p:sldSz cx="12192000" cy="6858000"/>
  <p:notesSz cx="6858000" cy="9144000"/>
</p:presentation>
</file>

<file path=ppt/presProps.xml><?xml version="1.0" encoding="utf-8"?>
<p:presentationPr xmlns:p="http://schemas.openxmlformats.org/presentationml/2006/main">
  <p:extLst>
    <p:ext xmlns:p14="http://schemas.microsoft.com/office/powerpoint/2010/main" uri="{E76CE94A-603C-4142-B9EB-6D1370010A27}">
      <p14:discardImageEditData val="0"/>
    </p:ext>
    <p:ext xmlns:p14="http://schemas.microsoft.com/office/powerpoint/2010/main" uri="{D31A062A-798A-4329-ABDD-BBA856620510}">
      <p14:defaultImageDpi val="32767"/>
    </p:ext>
    <p:ext xmlns:p15="http://schemas.microsoft.com/office/powerpoint/2012/main" uri="{FD5EFAAD-0ECE-453E-9831-46B23BE46B34}">
      <p15:chartTrackingRefBased val="1"/>
    </p:ext>
  </p:extLst>
</p:presentationPr>
</file>

<file path=ppt/tableStyles.xml><?xml version="1.0" encoding="utf-8"?>
<a:tblStyleLst xmlns:a="http://schemas.openxmlformats.org/drawingml/2006/main" def="{5C22544A-7EE6-4342-B048-85BDC9FD1C3A}"/>
</file>

<file path=ppt/_rels/presentation.xml.rels>&#65279;<?xml version="1.0" encoding="utf-8"?><Relationships xmlns="http://schemas.openxmlformats.org/package/2006/relationships"><Relationship Type="http://schemas.openxmlformats.org/officeDocument/2006/relationships/theme" Target="/ppt/theme/theme1.xml" Id="R571e235b3eda400a" /><Relationship Type="http://schemas.openxmlformats.org/officeDocument/2006/relationships/slideMaster" Target="/ppt/slideMasters/slideMaster1.xml" Id="R04b48ee385d247f5" /><Relationship Type="http://schemas.openxmlformats.org/officeDocument/2006/relationships/notesMaster" Target="/ppt/notesMasters/notesMaster1.xml" Id="Rafe2586e1beb499a" /><Relationship Type="http://schemas.openxmlformats.org/officeDocument/2006/relationships/presProps" Target="/ppt/presProps.xml" Id="R21ab5ff2518b402e" /><Relationship Type="http://schemas.openxmlformats.org/officeDocument/2006/relationships/tableStyles" Target="/ppt/tableStyles.xml" Id="R65c05b67a5244a1b" /><Relationship Type="http://schemas.openxmlformats.org/officeDocument/2006/relationships/slide" Target="/ppt/slides/slide1.xml" Id="Rc3b20874f3594fb4" /><Relationship Type="http://schemas.openxmlformats.org/officeDocument/2006/relationships/slide" Target="/ppt/slides/slide2.xml" Id="R282bc72f233a48ca" /><Relationship Type="http://schemas.openxmlformats.org/officeDocument/2006/relationships/slide" Target="/ppt/slides/slide3.xml" Id="Rbaf4b63bf4a64d92" /><Relationship Type="http://schemas.openxmlformats.org/officeDocument/2006/relationships/slide" Target="/ppt/slides/slide4.xml" Id="Rd7268964f0b94b12" /><Relationship Type="http://schemas.openxmlformats.org/officeDocument/2006/relationships/slide" Target="/ppt/slides/slide5.xml" Id="R5b296c92be0b4065" /><Relationship Type="http://schemas.openxmlformats.org/officeDocument/2006/relationships/slide" Target="/ppt/slides/slide6.xml" Id="R707baf63a2d74a31" /><Relationship Type="http://schemas.openxmlformats.org/officeDocument/2006/relationships/slide" Target="/ppt/slides/slide7.xml" Id="Rc47f4f4dbbc14f40" /><Relationship Type="http://schemas.openxmlformats.org/officeDocument/2006/relationships/slide" Target="/ppt/slides/slide8.xml" Id="Redc9eb22cce949e8" /><Relationship Type="http://schemas.openxmlformats.org/officeDocument/2006/relationships/slide" Target="/ppt/slides/slide9.xml" Id="R82eb214326bf4540" /><Relationship Type="http://schemas.openxmlformats.org/officeDocument/2006/relationships/slide" Target="/ppt/slides/slide10.xml" Id="Rfbbefef4890a484c" /><Relationship Type="http://schemas.openxmlformats.org/officeDocument/2006/relationships/slide" Target="/ppt/slides/slide11.xml" Id="Re071f0e46c674bbe" /><Relationship Type="http://schemas.openxmlformats.org/officeDocument/2006/relationships/slide" Target="/ppt/slides/slide12.xml" Id="Rea788a6b91ae4dac" /><Relationship Type="http://schemas.openxmlformats.org/officeDocument/2006/relationships/slide" Target="/ppt/slides/slide13.xml" Id="R272b13f53da045f9" /><Relationship Type="http://schemas.openxmlformats.org/officeDocument/2006/relationships/slide" Target="/ppt/slides/slide14.xml" Id="R80469855f2684907" /><Relationship Type="http://schemas.openxmlformats.org/officeDocument/2006/relationships/slide" Target="/ppt/slides/slide15.xml" Id="R0a512e83b26a4043" /><Relationship Type="http://schemas.openxmlformats.org/officeDocument/2006/relationships/slide" Target="/ppt/slides/slide16.xml" Id="Rd75e9bb1e9aa4bc0" /><Relationship Type="http://schemas.openxmlformats.org/officeDocument/2006/relationships/slide" Target="/ppt/slides/slide17.xml" Id="R7bffbffa46c34265" /></Relationships>
</file>

<file path=ppt/notesMasters/_rels/notesMaster1.xml.rels>&#65279;<?xml version="1.0" encoding="utf-8"?><Relationships xmlns="http://schemas.openxmlformats.org/package/2006/relationships"><Relationship Type="http://schemas.openxmlformats.org/officeDocument/2006/relationships/theme" Target="/ppt/notesMasters/theme/theme3.xml" Id="R141060a95ec94932" /></Relationships>
</file>

<file path=ppt/notesMasters/notesMaster1.xml><?xml version="1.0" encoding="utf-8"?>
<p:notesMaster xmlns:p="http://schemas.openxmlformats.org/presentationml/2006/main">
  <p:cSld>
    <p:bg>
      <p:bgRef idx="1001">
        <a:schemeClr xmlns:a="http://schemas.openxmlformats.org/drawingml/2006/main" val="bg1"/>
      </p:bgRef>
    </p:bg>
    <p:spTree>
      <p:nvGrpSpPr>
        <p:cNvPr id="1" name=""/>
        <p:cNvGrpSpPr/>
        <p:nvPr/>
      </p:nvGrpSpPr>
      <p:grpSpPr>
        <a:xfrm xmlns:a="http://schemas.openxmlformats.org/drawingml/2006/main"/>
      </p:grpSpPr>
      <p:sp>
        <p:nvSpPr>
          <p:cNvPr id="2" name="Header Placeholder"/>
          <p:cNvSpPr/>
          <p:nvPr>
            <p:ph type="hdr" sz="quarter"/>
          </p:nvPr>
        </p:nvSpPr>
        <p:spPr>
          <a:prstGeom xmlns:a="http://schemas.openxmlformats.org/drawingml/2006/main" prst="rect">
            <a:avLst/>
          </a:prstGeom>
        </p:spPr>
        <p:txBody>
          <a:bodyPr xmlns:a="http://schemas.openxmlformats.org/drawingml/2006/main"/>
          <a:lstStyle xmlns:a="http://schemas.openxmlformats.org/drawingml/2006/main"/>
          <a:p xmlns:a="http://schemas.openxmlformats.org/drawingml/2006/main"/>
        </p:txBody>
      </p:sp>
      <p:sp>
        <p:nvSpPr>
          <p:cNvPr id="3" name="Date Placeholder"/>
          <p:cNvSpPr/>
          <p:nvPr>
            <p:ph type="dt" sz="quarter" idx="1"/>
          </p:nvPr>
        </p:nvSpPr>
        <p:spPr>
          <a:prstGeom xmlns:a="http://schemas.openxmlformats.org/drawingml/2006/main" prst="rect">
            <a:avLst/>
          </a:prstGeom>
        </p:spPr>
        <p:txBody>
          <a:bodyPr xmlns:a="http://schemas.openxmlformats.org/drawingml/2006/main"/>
          <a:lstStyle xmlns:a="http://schemas.openxmlformats.org/drawingml/2006/main"/>
          <a:p xmlns:a="http://schemas.openxmlformats.org/drawingml/2006/main"/>
        </p:txBody>
      </p:sp>
      <p:sp>
        <p:nvSpPr>
          <p:cNvPr id="4" name="Slide Image Placeholder"/>
          <p:cNvSpPr/>
          <p:nvPr>
            <p:ph type="sldImg" idx="2"/>
          </p:nvPr>
        </p:nvSpPr>
        <p:spPr>
          <a:prstGeom xmlns:a="http://schemas.openxmlformats.org/drawingml/2006/main" prst="rect">
            <a:avLst/>
          </a:prstGeom>
        </p:spPr>
        <p:txBody>
          <a:bodyPr xmlns:a="http://schemas.openxmlformats.org/drawingml/2006/main"/>
          <a:lstStyle xmlns:a="http://schemas.openxmlformats.org/drawingml/2006/main"/>
          <a:p xmlns:a="http://schemas.openxmlformats.org/drawingml/2006/main"/>
        </p:txBody>
      </p:sp>
      <p:sp>
        <p:nvSpPr>
          <p:cNvPr id="5" name="Notes Placeholder"/>
          <p:cNvSpPr/>
          <p:nvPr>
            <p:ph type="body" sz="quarter" idx="3"/>
          </p:nvPr>
        </p:nvSpPr>
        <p:spPr>
          <a:prstGeom xmlns:a="http://schemas.openxmlformats.org/drawingml/2006/main" prst="rect">
            <a:avLst/>
          </a:prstGeom>
        </p:spPr>
        <p:txBody>
          <a:bodyPr xmlns:a="http://schemas.openxmlformats.org/drawingml/2006/main"/>
          <a:lstStyle xmlns:a="http://schemas.openxmlformats.org/drawingml/2006/main"/>
          <a:p xmlns:a="http://schemas.openxmlformats.org/drawingml/2006/main"/>
        </p:txBody>
      </p:sp>
      <p:sp>
        <p:nvSpPr>
          <p:cNvPr id="6" name="Footer Placeholder"/>
          <p:cNvSpPr/>
          <p:nvPr>
            <p:ph type="ftr" sz="quarter" idx="4"/>
          </p:nvPr>
        </p:nvSpPr>
        <p:spPr>
          <a:prstGeom xmlns:a="http://schemas.openxmlformats.org/drawingml/2006/main" prst="rect">
            <a:avLst/>
          </a:prstGeom>
        </p:spPr>
        <p:txBody>
          <a:bodyPr xmlns:a="http://schemas.openxmlformats.org/drawingml/2006/main"/>
          <a:lstStyle xmlns:a="http://schemas.openxmlformats.org/drawingml/2006/main"/>
          <a:p xmlns:a="http://schemas.openxmlformats.org/drawingml/2006/main"/>
        </p:txBody>
      </p:sp>
      <p:sp>
        <p:nvSpPr>
          <p:cNvPr id="7" name="Slide Number Placeholder"/>
          <p:cNvSpPr/>
          <p:nvPr>
            <p:ph type="sldNum" sz="quarter" idx="5"/>
          </p:nvPr>
        </p:nvSpPr>
        <p:spPr>
          <a:prstGeom xmlns:a="http://schemas.openxmlformats.org/drawingml/2006/main" prst="rect">
            <a:avLst/>
          </a:prstGeom>
        </p:spPr>
        <p:txBody>
          <a:bodyPr xmlns:a="http://schemas.openxmlformats.org/drawingml/2006/main"/>
          <a:lstStyle xmlns:a="http://schemas.openxmlformats.org/drawingml/2006/main"/>
          <a:p xmlns:a="http://schemas.openxmlformats.org/drawingml/2006/main"/>
        </p:txBody>
      </p:sp>
    </p:spTree>
  </p:cSld>
  <p:clrMap bg1="lt1" tx1="dk1" bg2="lt2" tx2="dk2" accent1="accent1" accent2="accent2" accent3="accent3" accent4="accent4" accent5="accent5" accent6="accent6" hlink="hlink" folHlink="folHlink"/>
  <p:notesStyle>
    <a:lvl1pPr xmlns:a="http://schemas.openxmlformats.org/drawingml/2006/main" marL="0" algn="l" defTabSz="914400" rtl="0" eaLnBrk="1" latinLnBrk="0" hangingPunct="1">
      <a:defRPr sz="1200" kern="1200"/>
    </a:lvl1pPr>
  </p:notesStyle>
</p:notesMaster>
</file>

<file path=ppt/notesMasters/theme/theme3.xml><?xml version="1.0" encoding="utf-8"?>
<a:theme xmlns:a="http://schemas.openxmlformats.org/drawingml/2006/main" name="ChatGPT">
  <a:themeElements>
    <a:clrScheme name="ChatGPT">
      <a:dk1>
        <a:srgbClr val="000000"/>
      </a:dk1>
      <a:lt1>
        <a:srgbClr val="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Calibri Light"/>
        <a:ea typeface="Calibri Light"/>
        <a:cs typeface="Calibri Light"/>
      </a:majorFont>
      <a:minorFont>
        <a:latin typeface="Calibri"/>
        <a:ea typeface="Calibri"/>
        <a:cs typeface="Calibri"/>
      </a:minorFont>
    </a:fontScheme>
    <a:fmtScheme name="ChatGPT">
      <a:fillStyleLst>
        <a:solidFill>
          <a:schemeClr val="phClr"/>
        </a:solidFill>
        <a:gradFill>
          <a:gsLst>
            <a:gs pos="0">
              <a:schemeClr val="phClr">
                <a:tint val="67000"/>
                <a:lumMod val="110000"/>
                <a:satMod val="105000"/>
              </a:schemeClr>
            </a:gs>
            <a:gs pos="50000">
              <a:schemeClr val="phClr">
                <a:tint val="73000"/>
                <a:lumMod val="105000"/>
                <a:satMod val="103000"/>
              </a:schemeClr>
            </a:gs>
            <a:gs pos="100000">
              <a:schemeClr val="phClr">
                <a:tint val="81000"/>
                <a:lumMod val="105000"/>
                <a:satMod val="109000"/>
              </a:schemeClr>
            </a:gs>
          </a:gsLst>
          <a:lin ang="5400000" scaled="0"/>
        </a:gradFill>
        <a:gradFill>
          <a:gsLst>
            <a:gs pos="0">
              <a:schemeClr val="phClr">
                <a:tint val="94000"/>
                <a:lumMod val="102000"/>
                <a:satMod val="103000"/>
              </a:schemeClr>
            </a:gs>
            <a:gs pos="50000">
              <a:schemeClr val="phClr">
                <a:shade val="100000"/>
                <a:lumMod val="100000"/>
                <a:satMod val="110000"/>
              </a:schemeClr>
            </a:gs>
            <a:gs pos="100000">
              <a:schemeClr val="phClr">
                <a:shade val="78000"/>
                <a:lumMod val="99000"/>
                <a:satMod val="120000"/>
              </a:schemeClr>
            </a:gs>
          </a:gsLst>
          <a:lin ang="5400000" scaled="0"/>
        </a:gradFill>
      </a:fillStyleLst>
      <a:lnStyleLst>
        <a:ln w="12700">
          <a:solidFill>
            <a:schemeClr val="phClr"/>
          </a:solidFill>
          <a:prstDash val="solid"/>
        </a:ln>
        <a:ln w="19050">
          <a:solidFill>
            <a:schemeClr val="phClr"/>
          </a:solidFill>
          <a:prstDash val="solid"/>
        </a:ln>
        <a:ln w="25400">
          <a:solidFill>
            <a:schemeClr val="phClr"/>
          </a:solidFill>
          <a:prstDash val="solid"/>
        </a:ln>
      </a:lnStyleLst>
      <a:effectStyleLst>
        <a:effectStyle>
          <a:effectLst/>
        </a:effectStyle>
        <a:effectStyle>
          <a:effectLst/>
        </a:effectStyle>
        <a:effectStyle>
          <a:effectLst>
            <a:outerShdw blurRad="57150" dist="19050" dir="5400000">
              <a:srgbClr val="000000">
                <a:alpha val="16000"/>
              </a:srgbClr>
            </a:outerShdw>
          </a:effectLst>
        </a:effectStyle>
        <a:effectStyle>
          <a:effectLst>
            <a:outerShdw blurRad="19050" dist="9525" dir="5400000">
              <a:srgbClr val="000000">
                <a:alpha val="6000"/>
              </a:srgbClr>
            </a:outerShdw>
          </a:effectLst>
        </a:effectStyle>
        <a:effectStyle>
          <a:effectLst>
            <a:outerShdw blurRad="28575" dist="9525" dir="5400000">
              <a:srgbClr val="000000">
                <a:alpha val="8000"/>
              </a:srgbClr>
            </a:outerShdw>
          </a:effectLst>
        </a:effectStyle>
        <a:effectStyle>
          <a:effectLst>
            <a:outerShdw blurRad="57150" dist="19050" dir="5400000">
              <a:srgbClr val="000000">
                <a:alpha val="10000"/>
              </a:srgbClr>
            </a:outerShdw>
          </a:effectLst>
        </a:effectStyle>
        <a:effectStyle>
          <a:effectLst>
            <a:outerShdw blurRad="114300" dist="38100" dir="5400000">
              <a:srgbClr val="000000">
                <a:alpha val="12000"/>
              </a:srgbClr>
            </a:outerShdw>
          </a:effectLst>
        </a:effectStyle>
        <a:effectStyle>
          <a:effectLst>
            <a:outerShdw blurRad="171450" dist="57150" dir="5400000">
              <a:srgbClr val="000000">
                <a:alpha val="16000"/>
              </a:srgbClr>
            </a:outerShdw>
          </a:effectLst>
        </a:effectStyle>
        <a:effectStyle>
          <a:effectLst>
            <a:outerShdw blurRad="266700" dist="95250" dir="5400000">
              <a:srgbClr val="000000">
                <a:alpha val="24000"/>
              </a:srgbClr>
            </a:outerShdw>
          </a:effectLst>
        </a:effectStyle>
      </a:effectStyleLst>
      <a:bgFillStyleLst>
        <a:solidFill>
          <a:schemeClr val="phClr"/>
        </a:solidFill>
        <a:solidFill>
          <a:schemeClr val="phClr">
            <a:tint val="95000"/>
            <a:satMod val="170000"/>
          </a:schemeClr>
        </a:solidFill>
        <a:gradFill>
          <a:gsLst>
            <a:gs pos="0">
              <a:schemeClr val="phClr">
                <a:tint val="93000"/>
                <a:shade val="98000"/>
                <a:lumMod val="102000"/>
                <a:satMod val="150000"/>
              </a:schemeClr>
            </a:gs>
            <a:gs pos="50000">
              <a:schemeClr val="phClr">
                <a:tint val="98000"/>
                <a:shade val="90000"/>
                <a:lumMod val="103000"/>
                <a:satMod val="130000"/>
              </a:schemeClr>
            </a:gs>
            <a:gs pos="100000">
              <a:schemeClr val="phClr">
                <a:shade val="63000"/>
                <a:satMod val="120000"/>
              </a:schemeClr>
            </a:gs>
          </a:gsLst>
          <a:lin ang="5400000" scaled="0"/>
        </a:gradFill>
      </a:bgFillStyleLst>
    </a:fmtScheme>
  </a:themeElements>
</a:theme>
</file>

<file path=ppt/notesSlides/_rels/notesSlide1.xml.rels>&#65279;<?xml version="1.0" encoding="utf-8"?><Relationships xmlns="http://schemas.openxmlformats.org/package/2006/relationships"><Relationship Type="http://schemas.openxmlformats.org/officeDocument/2006/relationships/slide" Target="/ppt/slides/slide1.xml" Id="Rb79e276d454348fd" /><Relationship Type="http://schemas.openxmlformats.org/officeDocument/2006/relationships/notesMaster" Target="/ppt/notesMasters/notesMaster1.xml" Id="R7e84453bc45c47ff" /></Relationships>
</file>

<file path=ppt/notesSlides/_rels/notesSlide10.xml.rels>&#65279;<?xml version="1.0" encoding="utf-8"?><Relationships xmlns="http://schemas.openxmlformats.org/package/2006/relationships"><Relationship Type="http://schemas.openxmlformats.org/officeDocument/2006/relationships/slide" Target="/ppt/slides/slide10.xml" Id="R6605eb4b2b814f11" /><Relationship Type="http://schemas.openxmlformats.org/officeDocument/2006/relationships/notesMaster" Target="/ppt/notesMasters/notesMaster1.xml" Id="R784025c617cb4d68" /></Relationships>
</file>

<file path=ppt/notesSlides/_rels/notesSlide11.xml.rels>&#65279;<?xml version="1.0" encoding="utf-8"?><Relationships xmlns="http://schemas.openxmlformats.org/package/2006/relationships"><Relationship Type="http://schemas.openxmlformats.org/officeDocument/2006/relationships/slide" Target="/ppt/slides/slide11.xml" Id="R9dad1e268e9c473b" /><Relationship Type="http://schemas.openxmlformats.org/officeDocument/2006/relationships/notesMaster" Target="/ppt/notesMasters/notesMaster1.xml" Id="R81c4e57838094206" /></Relationships>
</file>

<file path=ppt/notesSlides/_rels/notesSlide12.xml.rels>&#65279;<?xml version="1.0" encoding="utf-8"?><Relationships xmlns="http://schemas.openxmlformats.org/package/2006/relationships"><Relationship Type="http://schemas.openxmlformats.org/officeDocument/2006/relationships/slide" Target="/ppt/slides/slide12.xml" Id="Rc5c91975c6884ce1" /><Relationship Type="http://schemas.openxmlformats.org/officeDocument/2006/relationships/notesMaster" Target="/ppt/notesMasters/notesMaster1.xml" Id="Rdcc285c22d664966" /></Relationships>
</file>

<file path=ppt/notesSlides/_rels/notesSlide13.xml.rels>&#65279;<?xml version="1.0" encoding="utf-8"?><Relationships xmlns="http://schemas.openxmlformats.org/package/2006/relationships"><Relationship Type="http://schemas.openxmlformats.org/officeDocument/2006/relationships/slide" Target="/ppt/slides/slide13.xml" Id="R74d72994cbb74e33" /><Relationship Type="http://schemas.openxmlformats.org/officeDocument/2006/relationships/notesMaster" Target="/ppt/notesMasters/notesMaster1.xml" Id="Rd58c40696c8a4e26" /></Relationships>
</file>

<file path=ppt/notesSlides/_rels/notesSlide14.xml.rels>&#65279;<?xml version="1.0" encoding="utf-8"?><Relationships xmlns="http://schemas.openxmlformats.org/package/2006/relationships"><Relationship Type="http://schemas.openxmlformats.org/officeDocument/2006/relationships/slide" Target="/ppt/slides/slide14.xml" Id="Rc8b82d8f839240cc" /><Relationship Type="http://schemas.openxmlformats.org/officeDocument/2006/relationships/notesMaster" Target="/ppt/notesMasters/notesMaster1.xml" Id="R9c703c761b3d47b7" /></Relationships>
</file>

<file path=ppt/notesSlides/_rels/notesSlide15.xml.rels>&#65279;<?xml version="1.0" encoding="utf-8"?><Relationships xmlns="http://schemas.openxmlformats.org/package/2006/relationships"><Relationship Type="http://schemas.openxmlformats.org/officeDocument/2006/relationships/slide" Target="/ppt/slides/slide15.xml" Id="R7f98f91e406c4f33" /><Relationship Type="http://schemas.openxmlformats.org/officeDocument/2006/relationships/notesMaster" Target="/ppt/notesMasters/notesMaster1.xml" Id="R543704cc430c4d50" /></Relationships>
</file>

<file path=ppt/notesSlides/_rels/notesSlide16.xml.rels>&#65279;<?xml version="1.0" encoding="utf-8"?><Relationships xmlns="http://schemas.openxmlformats.org/package/2006/relationships"><Relationship Type="http://schemas.openxmlformats.org/officeDocument/2006/relationships/slide" Target="/ppt/slides/slide16.xml" Id="Rc70f93e3b2ca4f1b" /><Relationship Type="http://schemas.openxmlformats.org/officeDocument/2006/relationships/notesMaster" Target="/ppt/notesMasters/notesMaster1.xml" Id="R221d78b529e3454a" /></Relationships>
</file>

<file path=ppt/notesSlides/_rels/notesSlide17.xml.rels>&#65279;<?xml version="1.0" encoding="utf-8"?><Relationships xmlns="http://schemas.openxmlformats.org/package/2006/relationships"><Relationship Type="http://schemas.openxmlformats.org/officeDocument/2006/relationships/slide" Target="/ppt/slides/slide17.xml" Id="R6cbf8b41a03d4bfd" /><Relationship Type="http://schemas.openxmlformats.org/officeDocument/2006/relationships/notesMaster" Target="/ppt/notesMasters/notesMaster1.xml" Id="R04b2c6093e914230" /></Relationships>
</file>

<file path=ppt/notesSlides/_rels/notesSlide2.xml.rels>&#65279;<?xml version="1.0" encoding="utf-8"?><Relationships xmlns="http://schemas.openxmlformats.org/package/2006/relationships"><Relationship Type="http://schemas.openxmlformats.org/officeDocument/2006/relationships/slide" Target="/ppt/slides/slide2.xml" Id="Rdcdba01d2d2c42ab" /><Relationship Type="http://schemas.openxmlformats.org/officeDocument/2006/relationships/notesMaster" Target="/ppt/notesMasters/notesMaster1.xml" Id="R8009313a86414505" /></Relationships>
</file>

<file path=ppt/notesSlides/_rels/notesSlide3.xml.rels>&#65279;<?xml version="1.0" encoding="utf-8"?><Relationships xmlns="http://schemas.openxmlformats.org/package/2006/relationships"><Relationship Type="http://schemas.openxmlformats.org/officeDocument/2006/relationships/slide" Target="/ppt/slides/slide3.xml" Id="Rd96336e770d34eb3" /><Relationship Type="http://schemas.openxmlformats.org/officeDocument/2006/relationships/notesMaster" Target="/ppt/notesMasters/notesMaster1.xml" Id="R4183e53af7924a5d" /></Relationships>
</file>

<file path=ppt/notesSlides/_rels/notesSlide4.xml.rels>&#65279;<?xml version="1.0" encoding="utf-8"?><Relationships xmlns="http://schemas.openxmlformats.org/package/2006/relationships"><Relationship Type="http://schemas.openxmlformats.org/officeDocument/2006/relationships/slide" Target="/ppt/slides/slide4.xml" Id="R80e4fe57645f4081" /><Relationship Type="http://schemas.openxmlformats.org/officeDocument/2006/relationships/notesMaster" Target="/ppt/notesMasters/notesMaster1.xml" Id="Raf8dd449c6e24fb6" /></Relationships>
</file>

<file path=ppt/notesSlides/_rels/notesSlide5.xml.rels>&#65279;<?xml version="1.0" encoding="utf-8"?><Relationships xmlns="http://schemas.openxmlformats.org/package/2006/relationships"><Relationship Type="http://schemas.openxmlformats.org/officeDocument/2006/relationships/slide" Target="/ppt/slides/slide5.xml" Id="Rafe60fb81f384fc6" /><Relationship Type="http://schemas.openxmlformats.org/officeDocument/2006/relationships/notesMaster" Target="/ppt/notesMasters/notesMaster1.xml" Id="Rebe207522d9f486b" /></Relationships>
</file>

<file path=ppt/notesSlides/_rels/notesSlide6.xml.rels>&#65279;<?xml version="1.0" encoding="utf-8"?><Relationships xmlns="http://schemas.openxmlformats.org/package/2006/relationships"><Relationship Type="http://schemas.openxmlformats.org/officeDocument/2006/relationships/slide" Target="/ppt/slides/slide6.xml" Id="R54ac536218b14285" /><Relationship Type="http://schemas.openxmlformats.org/officeDocument/2006/relationships/notesMaster" Target="/ppt/notesMasters/notesMaster1.xml" Id="R7e7cd2dd382e414b" /></Relationships>
</file>

<file path=ppt/notesSlides/_rels/notesSlide7.xml.rels>&#65279;<?xml version="1.0" encoding="utf-8"?><Relationships xmlns="http://schemas.openxmlformats.org/package/2006/relationships"><Relationship Type="http://schemas.openxmlformats.org/officeDocument/2006/relationships/slide" Target="/ppt/slides/slide7.xml" Id="Rc650ec37f2384de8" /><Relationship Type="http://schemas.openxmlformats.org/officeDocument/2006/relationships/notesMaster" Target="/ppt/notesMasters/notesMaster1.xml" Id="Rfb548f4e2f804977" /></Relationships>
</file>

<file path=ppt/notesSlides/_rels/notesSlide8.xml.rels>&#65279;<?xml version="1.0" encoding="utf-8"?><Relationships xmlns="http://schemas.openxmlformats.org/package/2006/relationships"><Relationship Type="http://schemas.openxmlformats.org/officeDocument/2006/relationships/slide" Target="/ppt/slides/slide8.xml" Id="R7997151c57d84045" /><Relationship Type="http://schemas.openxmlformats.org/officeDocument/2006/relationships/notesMaster" Target="/ppt/notesMasters/notesMaster1.xml" Id="Rfa0dedef7eb74f5d" /></Relationships>
</file>

<file path=ppt/notesSlides/_rels/notesSlide9.xml.rels>&#65279;<?xml version="1.0" encoding="utf-8"?><Relationships xmlns="http://schemas.openxmlformats.org/package/2006/relationships"><Relationship Type="http://schemas.openxmlformats.org/officeDocument/2006/relationships/slide" Target="/ppt/slides/slide9.xml" Id="Rc26b80d580424d2c" /><Relationship Type="http://schemas.openxmlformats.org/officeDocument/2006/relationships/notesMaster" Target="/ppt/notesMasters/notesMaster1.xml" Id="R3fd520b8673d41a6" /></Relationships>
</file>

<file path=ppt/notesSlides/notesSlide1.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Stage: Arrival, 3 minutes. Monday / Wednesday / Friday P1, 09:30–10:10. Use reveals within this slot; appendix slides are not added time.</a:t>
            </a:r>
          </a:p>
          <a:p xmlns:a="http://schemas.openxmlformats.org/drawingml/2006/main">
            <a:r>
              <a:t>Retrieval answers: To take up mineral ions when their concentration is lower outside than inside. | More membrane area for exchange/uptake at the same time. | Against-gradient uptake falls when respiration is inhibited, with suitable controls.</a:t>
            </a:r>
          </a:p>
          <a:p xmlns:a="http://schemas.openxmlformats.org/drawingml/2006/main">
            <a:r>
              <a:t>Core explanation: Use two clues: direction relative to the gradient and dependence on respiration. “Root hair” or “gut” alone does not determine every transport mechanism.</a:t>
            </a:r>
          </a:p>
          <a:p xmlns:a="http://schemas.openxmlformats.org/drawingml/2006/main">
            <a:r>
              <a:t>Watch for: The gut can use more than one transport mechanism. Here the stated against-gradient uptake and energy evidence support active transport.</a:t>
            </a:r>
          </a:p>
          <a:p xmlns:a="http://schemas.openxmlformats.org/drawingml/2006/main">
            <a:r>
              <a:t>Least help first: Ask whether concentration evidence alone is enough, then prompt for a second clue about energy or respiration.</a:t>
            </a:r>
          </a:p>
          <a:p xmlns:a="http://schemas.openxmlformats.org/drawingml/2006/main">
            <a:r>
              <a:t>Support cue: Use two clues: direction compared with the gradient, and what happens when respiration is reduced. Start: “This suggests ___ because…”</a:t>
            </a:r>
          </a:p>
          <a:p xmlns:a="http://schemas.openxmlformats.org/drawingml/2006/main">
            <a:r>
              <a:t>[Sources]</a:t>
            </a:r>
          </a:p>
          <a:p xmlns:a="http://schemas.openxmlformats.org/drawingml/2006/main">
            <a:r>
              <a:t>User-supplied LAUNCH W3–W7 pack: W6 slides 6–9 and root-hair explanation task.</a:t>
            </a:r>
          </a:p>
          <a:p xmlns:a="http://schemas.openxmlformats.org/drawingml/2006/main">
            <a:r>
              <a:t>Made by Matt LAUNCH Science draft, lesson-content.json, W6L2; existing illustrative diagrams reused, active-transport direction corrected to lower → higher.</a:t>
            </a:r>
          </a:p>
          <a:p xmlns:a="http://schemas.openxmlformats.org/drawingml/2006/main">
            <a:r>
              <a:t>Pearson Edexcel GCSE Biology specification, sections 1.1–1.6 and 1.15–1.17: https://qualifications.pearson.com/content/dam/pdf/GCSE/Science/2016/Specification/gcse-biology-spec.pdf</a:t>
            </a:r>
          </a:p>
          <a:p xmlns:a="http://schemas.openxmlformats.org/drawingml/2006/main">
            <a:r>
              <a:t>Optional concept video: freesciencelessons, Active transport, https://www.youtube.com/watch?v=ECldVkp6Rw0 (link located 5 September 2026).</a:t>
            </a:r>
          </a:p>
          <a:p xmlns:a="http://schemas.openxmlformats.org/drawingml/2006/main">
            <a:r>
              <a:t>[/Sources]</a:t>
            </a:r>
          </a:p>
          <a:p xmlns:a="http://schemas.openxmlformats.org/drawingml/2006/main">
            <a:r>
              <a:t/>
            </a:r>
          </a:p>
          <a:p xmlns:a="http://schemas.openxmlformats.org/drawingml/2006/main">
            <a:r>
              <a:t>[Sources]</a:t>
            </a:r>
          </a:p>
          <a:p xmlns:a="http://schemas.openxmlformats.org/drawingml/2006/main">
            <a:r>
              <a:t>Source editable lesson: Original LAUNCH Science OneDrive pack, 5 September 2026, W6L2. Source teaching content preserved. Current HTML reference: https://madebymatt.uk/Lessons/Science_Teesside/Launch/. Native diagrams restate the source explanation and are not experimental measurements.</a:t>
            </a:r>
          </a:p>
          <a:p xmlns:a="http://schemas.openxmlformats.org/drawingml/2006/main">
            <a:r>
              <a:t>[/Sources]</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0.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This could be consistent with diffusion and does not require active transport.</a:t>
            </a:r>
          </a:p>
          <a:p xmlns:a="http://schemas.openxmlformats.org/drawingml/2006/main">
            <a:r>
              <a:t>Correct: both direction and energy dependence support active transport.</a:t>
            </a:r>
          </a:p>
          <a:p xmlns:a="http://schemas.openxmlformats.org/drawingml/2006/main">
            <a:r>
              <a:t>All cells have membranes; this is not enough evidence.</a:t>
            </a:r>
          </a:p>
          <a:p xmlns:a="http://schemas.openxmlformats.org/drawingml/2006/main">
            <a:r>
              <a:t>Particle size alone does not identify the energy mechanism.</a:t>
            </a:r>
          </a:p>
          <a:p xmlns:a="http://schemas.openxmlformats.org/drawingml/2006/main">
            <a:r>
              <a:t>Core explanation: Use two clues: direction relative to the gradient and dependence on respiration. “Root hair” or “gut” alone does not determine every transport mechanism.</a:t>
            </a:r>
          </a:p>
          <a:p xmlns:a="http://schemas.openxmlformats.org/drawingml/2006/main">
            <a:r>
              <a:t>Watch for: The gut can use more than one transport mechanism. Here the stated against-gradient uptake and energy evidence support active transport.</a:t>
            </a:r>
          </a:p>
          <a:p xmlns:a="http://schemas.openxmlformats.org/drawingml/2006/main">
            <a:r>
              <a:t>Least help first: Ask whether concentration evidence alone is enough, then prompt for a second clue about energy or respiration.</a:t>
            </a:r>
          </a:p>
          <a:p xmlns:a="http://schemas.openxmlformats.org/drawingml/2006/main">
            <a:r>
              <a:t>Support cue: Use two clues: direction compared with the gradient, and what happens when respiration is reduced. Start: “This suggests ___ because…”</a:t>
            </a:r>
          </a:p>
          <a:p xmlns:a="http://schemas.openxmlformats.org/drawingml/2006/main">
            <a:r>
              <a:t>[Sources]</a:t>
            </a:r>
          </a:p>
          <a:p xmlns:a="http://schemas.openxmlformats.org/drawingml/2006/main">
            <a:r>
              <a:t>User-supplied LAUNCH W3–W7 pack: W6 slides 6–9 and root-hair explanation task.</a:t>
            </a:r>
          </a:p>
          <a:p xmlns:a="http://schemas.openxmlformats.org/drawingml/2006/main">
            <a:r>
              <a:t>Made by Matt LAUNCH Science draft, lesson-content.json, W6L2; existing illustrative diagrams reused, active-transport direction corrected to lower → higher.</a:t>
            </a:r>
          </a:p>
          <a:p xmlns:a="http://schemas.openxmlformats.org/drawingml/2006/main">
            <a:r>
              <a:t>Pearson Edexcel GCSE Biology specification, sections 1.1–1.6 and 1.15–1.17: https://qualifications.pearson.com/content/dam/pdf/GCSE/Science/2016/Specification/gcse-biology-spec.pdf</a:t>
            </a:r>
          </a:p>
          <a:p xmlns:a="http://schemas.openxmlformats.org/drawingml/2006/main">
            <a:r>
              <a:t>Optional concept video: freesciencelessons, Active transport, https://www.youtube.com/watch?v=ECldVkp6Rw0 (link located 5 September 2026).</a:t>
            </a:r>
          </a:p>
          <a:p xmlns:a="http://schemas.openxmlformats.org/drawingml/2006/main">
            <a:r>
              <a:t>[/Sources]</a:t>
            </a:r>
          </a:p>
          <a:p xmlns:a="http://schemas.openxmlformats.org/drawingml/2006/main">
            <a:r>
              <a:t/>
            </a:r>
          </a:p>
          <a:p xmlns:a="http://schemas.openxmlformats.org/drawingml/2006/main">
            <a:r>
              <a:t>[Sources]</a:t>
            </a:r>
          </a:p>
          <a:p xmlns:a="http://schemas.openxmlformats.org/drawingml/2006/main">
            <a:r>
              <a:t>Source editable lesson: Original LAUNCH Science OneDrive pack, 5 September 2026, W6L2. Source teaching content preserved. Current HTML reference: https://madebymatt.uk/Lessons/Science_Teesside/Launch/. Native diagrams restate the source explanation and are not experimental measurements.</a:t>
            </a:r>
          </a:p>
          <a:p xmlns:a="http://schemas.openxmlformats.org/drawingml/2006/main">
            <a:r>
              <a:t>[/Sources]</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1.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Pupils should justify, compare and revise rather than copy a complete answer before trying.</a:t>
            </a:r>
          </a:p>
          <a:p xmlns:a="http://schemas.openxmlformats.org/drawingml/2006/main">
            <a:r>
              <a:t>Core explanation: Use two clues: direction relative to the gradient and dependence on respiration. “Root hair” or “gut” alone does not determine every transport mechanism.</a:t>
            </a:r>
          </a:p>
          <a:p xmlns:a="http://schemas.openxmlformats.org/drawingml/2006/main">
            <a:r>
              <a:t>Watch for: The gut can use more than one transport mechanism. Here the stated against-gradient uptake and energy evidence support active transport.</a:t>
            </a:r>
          </a:p>
          <a:p xmlns:a="http://schemas.openxmlformats.org/drawingml/2006/main">
            <a:r>
              <a:t>Least help first: Ask whether concentration evidence alone is enough, then prompt for a second clue about energy or respiration.</a:t>
            </a:r>
          </a:p>
          <a:p xmlns:a="http://schemas.openxmlformats.org/drawingml/2006/main">
            <a:r>
              <a:t>Support cue: Use two clues: direction compared with the gradient, and what happens when respiration is reduced. Start: “This suggests ___ because…”</a:t>
            </a:r>
          </a:p>
          <a:p xmlns:a="http://schemas.openxmlformats.org/drawingml/2006/main">
            <a:r>
              <a:t>[Sources]</a:t>
            </a:r>
          </a:p>
          <a:p xmlns:a="http://schemas.openxmlformats.org/drawingml/2006/main">
            <a:r>
              <a:t>User-supplied LAUNCH W3–W7 pack: W6 slides 6–9 and root-hair explanation task.</a:t>
            </a:r>
          </a:p>
          <a:p xmlns:a="http://schemas.openxmlformats.org/drawingml/2006/main">
            <a:r>
              <a:t>Made by Matt LAUNCH Science draft, lesson-content.json, W6L2; existing illustrative diagrams reused, active-transport direction corrected to lower → higher.</a:t>
            </a:r>
          </a:p>
          <a:p xmlns:a="http://schemas.openxmlformats.org/drawingml/2006/main">
            <a:r>
              <a:t>Pearson Edexcel GCSE Biology specification, sections 1.1–1.6 and 1.15–1.17: https://qualifications.pearson.com/content/dam/pdf/GCSE/Science/2016/Specification/gcse-biology-spec.pdf</a:t>
            </a:r>
          </a:p>
          <a:p xmlns:a="http://schemas.openxmlformats.org/drawingml/2006/main">
            <a:r>
              <a:t>Optional concept video: freesciencelessons, Active transport, https://www.youtube.com/watch?v=ECldVkp6Rw0 (link located 5 September 2026).</a:t>
            </a:r>
          </a:p>
          <a:p xmlns:a="http://schemas.openxmlformats.org/drawingml/2006/main">
            <a:r>
              <a:t>[/Sources]</a:t>
            </a:r>
          </a:p>
          <a:p xmlns:a="http://schemas.openxmlformats.org/drawingml/2006/main">
            <a:r>
              <a:t/>
            </a:r>
          </a:p>
          <a:p xmlns:a="http://schemas.openxmlformats.org/drawingml/2006/main">
            <a:r>
              <a:t>[Sources]</a:t>
            </a:r>
          </a:p>
          <a:p xmlns:a="http://schemas.openxmlformats.org/drawingml/2006/main">
            <a:r>
              <a:t>Source editable lesson: Original LAUNCH Science OneDrive pack, 5 September 2026, W6L2. Source teaching content preserved. Current HTML reference: https://madebymatt.uk/Lessons/Science_Teesside/Launch/. Native diagrams restate the source explanation and are not experimental measurements.</a:t>
            </a:r>
          </a:p>
          <a:p xmlns:a="http://schemas.openxmlformats.org/drawingml/2006/main">
            <a:r>
              <a:t>[/Sources]</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2.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Staff guide includes question-by-question answers. Do not distribute this presentation as a secure assessment paper.</a:t>
            </a:r>
          </a:p>
          <a:p xmlns:a="http://schemas.openxmlformats.org/drawingml/2006/main">
            <a:r>
              <a:t>Core explanation: Use two clues: direction relative to the gradient and dependence on respiration. “Root hair” or “gut” alone does not determine every transport mechanism.</a:t>
            </a:r>
          </a:p>
          <a:p xmlns:a="http://schemas.openxmlformats.org/drawingml/2006/main">
            <a:r>
              <a:t>Watch for: The gut can use more than one transport mechanism. Here the stated against-gradient uptake and energy evidence support active transport.</a:t>
            </a:r>
          </a:p>
          <a:p xmlns:a="http://schemas.openxmlformats.org/drawingml/2006/main">
            <a:r>
              <a:t>Least help first: Ask whether concentration evidence alone is enough, then prompt for a second clue about energy or respiration.</a:t>
            </a:r>
          </a:p>
          <a:p xmlns:a="http://schemas.openxmlformats.org/drawingml/2006/main">
            <a:r>
              <a:t>Support cue: Use two clues: direction compared with the gradient, and what happens when respiration is reduced. Start: “This suggests ___ because…”</a:t>
            </a:r>
          </a:p>
          <a:p xmlns:a="http://schemas.openxmlformats.org/drawingml/2006/main">
            <a:r>
              <a:t>[Sources]</a:t>
            </a:r>
          </a:p>
          <a:p xmlns:a="http://schemas.openxmlformats.org/drawingml/2006/main">
            <a:r>
              <a:t>User-supplied LAUNCH W3–W7 pack: W6 slides 6–9 and root-hair explanation task.</a:t>
            </a:r>
          </a:p>
          <a:p xmlns:a="http://schemas.openxmlformats.org/drawingml/2006/main">
            <a:r>
              <a:t>Made by Matt LAUNCH Science draft, lesson-content.json, W6L2; existing illustrative diagrams reused, active-transport direction corrected to lower → higher.</a:t>
            </a:r>
          </a:p>
          <a:p xmlns:a="http://schemas.openxmlformats.org/drawingml/2006/main">
            <a:r>
              <a:t>Pearson Edexcel GCSE Biology specification, sections 1.1–1.6 and 1.15–1.17: https://qualifications.pearson.com/content/dam/pdf/GCSE/Science/2016/Specification/gcse-biology-spec.pdf</a:t>
            </a:r>
          </a:p>
          <a:p xmlns:a="http://schemas.openxmlformats.org/drawingml/2006/main">
            <a:r>
              <a:t>Optional concept video: freesciencelessons, Active transport, https://www.youtube.com/watch?v=ECldVkp6Rw0 (link located 5 September 2026).</a:t>
            </a:r>
          </a:p>
          <a:p xmlns:a="http://schemas.openxmlformats.org/drawingml/2006/main">
            <a:r>
              <a:t>[/Sources]</a:t>
            </a:r>
          </a:p>
          <a:p xmlns:a="http://schemas.openxmlformats.org/drawingml/2006/main">
            <a:r>
              <a:t/>
            </a:r>
          </a:p>
          <a:p xmlns:a="http://schemas.openxmlformats.org/drawingml/2006/main">
            <a:r>
              <a:t>[Sources]</a:t>
            </a:r>
          </a:p>
          <a:p xmlns:a="http://schemas.openxmlformats.org/drawingml/2006/main">
            <a:r>
              <a:t>Source editable lesson: Original LAUNCH Science OneDrive pack, 5 September 2026, W6L2. Source teaching content preserved. Current HTML reference: https://madebymatt.uk/Lessons/Science_Teesside/Launch/. Native diagrams restate the source explanation and are not experimental measurements.</a:t>
            </a:r>
          </a:p>
          <a:p xmlns:a="http://schemas.openxmlformats.org/drawingml/2006/main">
            <a:r>
              <a:t>[/Sources]</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3.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File buttons use relative links for downloaded/synced folders. OneDrive preview may not resolve relative links. Use the embedded pages or open the named file in the week folder.</a:t>
            </a:r>
          </a:p>
          <a:p xmlns:a="http://schemas.openxmlformats.org/drawingml/2006/main">
            <a:r>
              <a:t>Core explanation: Use two clues: direction relative to the gradient and dependence on respiration. “Root hair” or “gut” alone does not determine every transport mechanism.</a:t>
            </a:r>
          </a:p>
          <a:p xmlns:a="http://schemas.openxmlformats.org/drawingml/2006/main">
            <a:r>
              <a:t>Watch for: The gut can use more than one transport mechanism. Here the stated against-gradient uptake and energy evidence support active transport.</a:t>
            </a:r>
          </a:p>
          <a:p xmlns:a="http://schemas.openxmlformats.org/drawingml/2006/main">
            <a:r>
              <a:t>Least help first: Ask whether concentration evidence alone is enough, then prompt for a second clue about energy or respiration.</a:t>
            </a:r>
          </a:p>
          <a:p xmlns:a="http://schemas.openxmlformats.org/drawingml/2006/main">
            <a:r>
              <a:t>Support cue: Use two clues: direction compared with the gradient, and what happens when respiration is reduced. Start: “This suggests ___ because…”</a:t>
            </a:r>
          </a:p>
          <a:p xmlns:a="http://schemas.openxmlformats.org/drawingml/2006/main">
            <a:r>
              <a:t>[Sources]</a:t>
            </a:r>
          </a:p>
          <a:p xmlns:a="http://schemas.openxmlformats.org/drawingml/2006/main">
            <a:r>
              <a:t>User-supplied LAUNCH W3–W7 pack: W6 slides 6–9 and root-hair explanation task.</a:t>
            </a:r>
          </a:p>
          <a:p xmlns:a="http://schemas.openxmlformats.org/drawingml/2006/main">
            <a:r>
              <a:t>Made by Matt LAUNCH Science draft, lesson-content.json, W6L2; existing illustrative diagrams reused, active-transport direction corrected to lower → higher.</a:t>
            </a:r>
          </a:p>
          <a:p xmlns:a="http://schemas.openxmlformats.org/drawingml/2006/main">
            <a:r>
              <a:t>Pearson Edexcel GCSE Biology specification, sections 1.1–1.6 and 1.15–1.17: https://qualifications.pearson.com/content/dam/pdf/GCSE/Science/2016/Specification/gcse-biology-spec.pdf</a:t>
            </a:r>
          </a:p>
          <a:p xmlns:a="http://schemas.openxmlformats.org/drawingml/2006/main">
            <a:r>
              <a:t>Optional concept video: freesciencelessons, Active transport, https://www.youtube.com/watch?v=ECldVkp6Rw0 (link located 5 September 2026).</a:t>
            </a:r>
          </a:p>
          <a:p xmlns:a="http://schemas.openxmlformats.org/drawingml/2006/main">
            <a:r>
              <a:t>[/Sources]</a:t>
            </a:r>
          </a:p>
          <a:p xmlns:a="http://schemas.openxmlformats.org/drawingml/2006/main">
            <a:r>
              <a:t/>
            </a:r>
          </a:p>
          <a:p xmlns:a="http://schemas.openxmlformats.org/drawingml/2006/main">
            <a:r>
              <a:t>[Sources]</a:t>
            </a:r>
          </a:p>
          <a:p xmlns:a="http://schemas.openxmlformats.org/drawingml/2006/main">
            <a:r>
              <a:t>Source editable lesson: Original LAUNCH Science OneDrive pack, 5 September 2026, W6L2. Source teaching content preserved. Current HTML reference: https://madebymatt.uk/Lessons/Science_Teesside/Launch/. Native diagrams restate the source explanation and are not experimental measurements.</a:t>
            </a:r>
          </a:p>
          <a:p xmlns:a="http://schemas.openxmlformats.org/drawingml/2006/main">
            <a:r>
              <a:t>[/Sources]</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4.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Embedded worksheet reference; print the separate PDF at A4 for writable space.</a:t>
            </a:r>
          </a:p>
          <a:p xmlns:a="http://schemas.openxmlformats.org/drawingml/2006/main">
            <a:r>
              <a:t>Core explanation: Use two clues: direction relative to the gradient and dependence on respiration. “Root hair” or “gut” alone does not determine every transport mechanism.</a:t>
            </a:r>
          </a:p>
          <a:p xmlns:a="http://schemas.openxmlformats.org/drawingml/2006/main">
            <a:r>
              <a:t>Watch for: The gut can use more than one transport mechanism. Here the stated against-gradient uptake and energy evidence support active transport.</a:t>
            </a:r>
          </a:p>
          <a:p xmlns:a="http://schemas.openxmlformats.org/drawingml/2006/main">
            <a:r>
              <a:t>Least help first: Ask whether concentration evidence alone is enough, then prompt for a second clue about energy or respiration.</a:t>
            </a:r>
          </a:p>
          <a:p xmlns:a="http://schemas.openxmlformats.org/drawingml/2006/main">
            <a:r>
              <a:t>Support cue: Use two clues: direction compared with the gradient, and what happens when respiration is reduced. Start: “This suggests ___ because…”</a:t>
            </a:r>
          </a:p>
          <a:p xmlns:a="http://schemas.openxmlformats.org/drawingml/2006/main">
            <a:r>
              <a:t>[Sources]</a:t>
            </a:r>
          </a:p>
          <a:p xmlns:a="http://schemas.openxmlformats.org/drawingml/2006/main">
            <a:r>
              <a:t>User-supplied LAUNCH W3–W7 pack: W6 slides 6–9 and root-hair explanation task.</a:t>
            </a:r>
          </a:p>
          <a:p xmlns:a="http://schemas.openxmlformats.org/drawingml/2006/main">
            <a:r>
              <a:t>Made by Matt LAUNCH Science draft, lesson-content.json, W6L2; existing illustrative diagrams reused, active-transport direction corrected to lower → higher.</a:t>
            </a:r>
          </a:p>
          <a:p xmlns:a="http://schemas.openxmlformats.org/drawingml/2006/main">
            <a:r>
              <a:t>Pearson Edexcel GCSE Biology specification, sections 1.1–1.6 and 1.15–1.17: https://qualifications.pearson.com/content/dam/pdf/GCSE/Science/2016/Specification/gcse-biology-spec.pdf</a:t>
            </a:r>
          </a:p>
          <a:p xmlns:a="http://schemas.openxmlformats.org/drawingml/2006/main">
            <a:r>
              <a:t>Optional concept video: freesciencelessons, Active transport, https://www.youtube.com/watch?v=ECldVkp6Rw0 (link located 5 September 2026).</a:t>
            </a:r>
          </a:p>
          <a:p xmlns:a="http://schemas.openxmlformats.org/drawingml/2006/main">
            <a:r>
              <a:t>[/Sources]</a:t>
            </a:r>
          </a:p>
          <a:p xmlns:a="http://schemas.openxmlformats.org/drawingml/2006/main">
            <a:r>
              <a:t/>
            </a:r>
          </a:p>
          <a:p xmlns:a="http://schemas.openxmlformats.org/drawingml/2006/main">
            <a:r>
              <a:t>[Sources]</a:t>
            </a:r>
          </a:p>
          <a:p xmlns:a="http://schemas.openxmlformats.org/drawingml/2006/main">
            <a:r>
              <a:t>Source editable lesson: Original LAUNCH Science OneDrive pack, 5 September 2026, W6L2. Source teaching content preserved. Current HTML reference: https://madebymatt.uk/Lessons/Science_Teesside/Launch/. Native diagrams restate the source explanation and are not experimental measurements.</a:t>
            </a:r>
          </a:p>
          <a:p xmlns:a="http://schemas.openxmlformats.org/drawingml/2006/main">
            <a:r>
              <a:t>[/Sources]</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5.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Embedded worksheet reference; print the separate PDF at A4 for writable space.</a:t>
            </a:r>
          </a:p>
          <a:p xmlns:a="http://schemas.openxmlformats.org/drawingml/2006/main">
            <a:r>
              <a:t>Core explanation: Use two clues: direction relative to the gradient and dependence on respiration. “Root hair” or “gut” alone does not determine every transport mechanism.</a:t>
            </a:r>
          </a:p>
          <a:p xmlns:a="http://schemas.openxmlformats.org/drawingml/2006/main">
            <a:r>
              <a:t>Watch for: The gut can use more than one transport mechanism. Here the stated against-gradient uptake and energy evidence support active transport.</a:t>
            </a:r>
          </a:p>
          <a:p xmlns:a="http://schemas.openxmlformats.org/drawingml/2006/main">
            <a:r>
              <a:t>Least help first: Ask whether concentration evidence alone is enough, then prompt for a second clue about energy or respiration.</a:t>
            </a:r>
          </a:p>
          <a:p xmlns:a="http://schemas.openxmlformats.org/drawingml/2006/main">
            <a:r>
              <a:t>Support cue: Use two clues: direction compared with the gradient, and what happens when respiration is reduced. Start: “This suggests ___ because…”</a:t>
            </a:r>
          </a:p>
          <a:p xmlns:a="http://schemas.openxmlformats.org/drawingml/2006/main">
            <a:r>
              <a:t>[Sources]</a:t>
            </a:r>
          </a:p>
          <a:p xmlns:a="http://schemas.openxmlformats.org/drawingml/2006/main">
            <a:r>
              <a:t>User-supplied LAUNCH W3–W7 pack: W6 slides 6–9 and root-hair explanation task.</a:t>
            </a:r>
          </a:p>
          <a:p xmlns:a="http://schemas.openxmlformats.org/drawingml/2006/main">
            <a:r>
              <a:t>Made by Matt LAUNCH Science draft, lesson-content.json, W6L2; existing illustrative diagrams reused, active-transport direction corrected to lower → higher.</a:t>
            </a:r>
          </a:p>
          <a:p xmlns:a="http://schemas.openxmlformats.org/drawingml/2006/main">
            <a:r>
              <a:t>Pearson Edexcel GCSE Biology specification, sections 1.1–1.6 and 1.15–1.17: https://qualifications.pearson.com/content/dam/pdf/GCSE/Science/2016/Specification/gcse-biology-spec.pdf</a:t>
            </a:r>
          </a:p>
          <a:p xmlns:a="http://schemas.openxmlformats.org/drawingml/2006/main">
            <a:r>
              <a:t>Optional concept video: freesciencelessons, Active transport, https://www.youtube.com/watch?v=ECldVkp6Rw0 (link located 5 September 2026).</a:t>
            </a:r>
          </a:p>
          <a:p xmlns:a="http://schemas.openxmlformats.org/drawingml/2006/main">
            <a:r>
              <a:t>[/Sources]</a:t>
            </a:r>
          </a:p>
          <a:p xmlns:a="http://schemas.openxmlformats.org/drawingml/2006/main">
            <a:r>
              <a:t/>
            </a:r>
          </a:p>
          <a:p xmlns:a="http://schemas.openxmlformats.org/drawingml/2006/main">
            <a:r>
              <a:t>[Sources]</a:t>
            </a:r>
          </a:p>
          <a:p xmlns:a="http://schemas.openxmlformats.org/drawingml/2006/main">
            <a:r>
              <a:t>Source editable lesson: Original LAUNCH Science OneDrive pack, 5 September 2026, W6L2. Source teaching content preserved. Current HTML reference: https://madebymatt.uk/Lessons/Science_Teesside/Launch/. Native diagrams restate the source explanation and are not experimental measurements.</a:t>
            </a:r>
          </a:p>
          <a:p xmlns:a="http://schemas.openxmlformats.org/drawingml/2006/main">
            <a:r>
              <a:t>[/Sources]</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6.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Use at most 90 seconds within I Do. Pause on the first relevant example; ask for a reason. This is an optional concept clip, not evidence of practical completion.</a:t>
            </a:r>
          </a:p>
          <a:p xmlns:a="http://schemas.openxmlformats.org/drawingml/2006/main">
            <a:r>
              <a:t>Core explanation: Use two clues: direction relative to the gradient and dependence on respiration. “Root hair” or “gut” alone does not determine every transport mechanism.</a:t>
            </a:r>
          </a:p>
          <a:p xmlns:a="http://schemas.openxmlformats.org/drawingml/2006/main">
            <a:r>
              <a:t>Watch for: The gut can use more than one transport mechanism. Here the stated against-gradient uptake and energy evidence support active transport.</a:t>
            </a:r>
          </a:p>
          <a:p xmlns:a="http://schemas.openxmlformats.org/drawingml/2006/main">
            <a:r>
              <a:t>Least help first: Ask whether concentration evidence alone is enough, then prompt for a second clue about energy or respiration.</a:t>
            </a:r>
          </a:p>
          <a:p xmlns:a="http://schemas.openxmlformats.org/drawingml/2006/main">
            <a:r>
              <a:t>Support cue: Use two clues: direction compared with the gradient, and what happens when respiration is reduced. Start: “This suggests ___ because…”</a:t>
            </a:r>
          </a:p>
          <a:p xmlns:a="http://schemas.openxmlformats.org/drawingml/2006/main">
            <a:r>
              <a:t>[Sources]</a:t>
            </a:r>
          </a:p>
          <a:p xmlns:a="http://schemas.openxmlformats.org/drawingml/2006/main">
            <a:r>
              <a:t>User-supplied LAUNCH W3–W7 pack: W6 slides 6–9 and root-hair explanation task.</a:t>
            </a:r>
          </a:p>
          <a:p xmlns:a="http://schemas.openxmlformats.org/drawingml/2006/main">
            <a:r>
              <a:t>Made by Matt LAUNCH Science draft, lesson-content.json, W6L2; existing illustrative diagrams reused, active-transport direction corrected to lower → higher.</a:t>
            </a:r>
          </a:p>
          <a:p xmlns:a="http://schemas.openxmlformats.org/drawingml/2006/main">
            <a:r>
              <a:t>Pearson Edexcel GCSE Biology specification, sections 1.1–1.6 and 1.15–1.17: https://qualifications.pearson.com/content/dam/pdf/GCSE/Science/2016/Specification/gcse-biology-spec.pdf</a:t>
            </a:r>
          </a:p>
          <a:p xmlns:a="http://schemas.openxmlformats.org/drawingml/2006/main">
            <a:r>
              <a:t>Optional concept video: freesciencelessons, Active transport, https://www.youtube.com/watch?v=ECldVkp6Rw0 (link located 5 September 2026).</a:t>
            </a:r>
          </a:p>
          <a:p xmlns:a="http://schemas.openxmlformats.org/drawingml/2006/main">
            <a:r>
              <a:t>[/Sources]</a:t>
            </a:r>
          </a:p>
          <a:p xmlns:a="http://schemas.openxmlformats.org/drawingml/2006/main">
            <a:r>
              <a:t/>
            </a:r>
          </a:p>
          <a:p xmlns:a="http://schemas.openxmlformats.org/drawingml/2006/main">
            <a:r>
              <a:t>[Sources]</a:t>
            </a:r>
          </a:p>
          <a:p xmlns:a="http://schemas.openxmlformats.org/drawingml/2006/main">
            <a:r>
              <a:t>Source editable lesson: Original LAUNCH Science OneDrive pack, 5 September 2026, W6L2. Source teaching content preserved. Current HTML reference: https://madebymatt.uk/Lessons/Science_Teesside/Launch/. Native diagrams restate the source explanation and are not experimental measurements.</a:t>
            </a:r>
          </a:p>
          <a:p xmlns:a="http://schemas.openxmlformats.org/drawingml/2006/main">
            <a:r>
              <a:t>[/Sources]</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7.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Source image: https://madebymatt.uk/Lessons/Science_Teesside/Launch/SCI_L_W6_L2_RootAndGut.html; existing vector illustration embedded for offline use.</a:t>
            </a:r>
          </a:p>
          <a:p xmlns:a="http://schemas.openxmlformats.org/drawingml/2006/main">
            <a:r>
              <a:t>Core explanation: Use two clues: direction relative to the gradient and dependence on respiration. “Root hair” or “gut” alone does not determine every transport mechanism.</a:t>
            </a:r>
          </a:p>
          <a:p xmlns:a="http://schemas.openxmlformats.org/drawingml/2006/main">
            <a:r>
              <a:t>Watch for: The gut can use more than one transport mechanism. Here the stated against-gradient uptake and energy evidence support active transport.</a:t>
            </a:r>
          </a:p>
          <a:p xmlns:a="http://schemas.openxmlformats.org/drawingml/2006/main">
            <a:r>
              <a:t>Least help first: Ask whether concentration evidence alone is enough, then prompt for a second clue about energy or respiration.</a:t>
            </a:r>
          </a:p>
          <a:p xmlns:a="http://schemas.openxmlformats.org/drawingml/2006/main">
            <a:r>
              <a:t>Support cue: Use two clues: direction compared with the gradient, and what happens when respiration is reduced. Start: “This suggests ___ because…”</a:t>
            </a:r>
          </a:p>
          <a:p xmlns:a="http://schemas.openxmlformats.org/drawingml/2006/main">
            <a:r>
              <a:t>[Sources]</a:t>
            </a:r>
          </a:p>
          <a:p xmlns:a="http://schemas.openxmlformats.org/drawingml/2006/main">
            <a:r>
              <a:t>User-supplied LAUNCH W3–W7 pack: W6 slides 6–9 and root-hair explanation task.</a:t>
            </a:r>
          </a:p>
          <a:p xmlns:a="http://schemas.openxmlformats.org/drawingml/2006/main">
            <a:r>
              <a:t>Made by Matt LAUNCH Science draft, lesson-content.json, W6L2; existing illustrative diagrams reused, active-transport direction corrected to lower → higher.</a:t>
            </a:r>
          </a:p>
          <a:p xmlns:a="http://schemas.openxmlformats.org/drawingml/2006/main">
            <a:r>
              <a:t>Pearson Edexcel GCSE Biology specification, sections 1.1–1.6 and 1.15–1.17: https://qualifications.pearson.com/content/dam/pdf/GCSE/Science/2016/Specification/gcse-biology-spec.pdf</a:t>
            </a:r>
          </a:p>
          <a:p xmlns:a="http://schemas.openxmlformats.org/drawingml/2006/main">
            <a:r>
              <a:t>Optional concept video: freesciencelessons, Active transport, https://www.youtube.com/watch?v=ECldVkp6Rw0 (link located 5 September 2026).</a:t>
            </a:r>
          </a:p>
          <a:p xmlns:a="http://schemas.openxmlformats.org/drawingml/2006/main">
            <a:r>
              <a:t>[/Sources]</a:t>
            </a:r>
          </a:p>
          <a:p xmlns:a="http://schemas.openxmlformats.org/drawingml/2006/main">
            <a:r>
              <a:t>[Sources]</a:t>
            </a:r>
          </a:p>
          <a:p xmlns:a="http://schemas.openxmlformats.org/drawingml/2006/main">
            <a:r>
              <a:t>All model labels and the qualitative uptake-versus-oxygen graph retained from the original LAUNCH Science W6L2 slide17. Recreated as editable native shapes. Glucose uptake arrow corrected to point into a villus; the matching label arrow now points down.</a:t>
            </a:r>
          </a:p>
          <a:p xmlns:a="http://schemas.openxmlformats.org/drawingml/2006/main">
            <a:r>
              <a:t>[/Sources]</a:t>
            </a:r>
          </a:p>
          <a:p xmlns:a="http://schemas.openxmlformats.org/drawingml/2006/main">
            <a:r>
              <a:t/>
            </a:r>
          </a:p>
          <a:p xmlns:a="http://schemas.openxmlformats.org/drawingml/2006/main">
            <a:r>
              <a:t>[Sources]</a:t>
            </a:r>
          </a:p>
          <a:p xmlns:a="http://schemas.openxmlformats.org/drawingml/2006/main">
            <a:r>
              <a:t>Source editable lesson: Original LAUNCH Science OneDrive pack, 5 September 2026, W6L2. Source teaching content preserved. Current HTML reference: https://madebymatt.uk/Lessons/Science_Teesside/Launch/. Native diagrams restate the source explanation and are not experimental measurements.</a:t>
            </a:r>
          </a:p>
          <a:p xmlns:a="http://schemas.openxmlformats.org/drawingml/2006/main">
            <a:r>
              <a:t>[/Sources]</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2.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Stage: Starter, 4 minutes. Monday / Wednesday / Friday P1, 09:30–10:10. Use reveals within this slot; appendix slides are not added time.</a:t>
            </a:r>
          </a:p>
          <a:p xmlns:a="http://schemas.openxmlformats.org/drawingml/2006/main">
            <a:r>
              <a:t>Correct: Less respiration means less energy for active transport. Ask for the reason, then return to the original prediction.</a:t>
            </a:r>
          </a:p>
          <a:p xmlns:a="http://schemas.openxmlformats.org/drawingml/2006/main">
            <a:r>
              <a:t>Core explanation: Use two clues: direction relative to the gradient and dependence on respiration. “Root hair” or “gut” alone does not determine every transport mechanism.</a:t>
            </a:r>
          </a:p>
          <a:p xmlns:a="http://schemas.openxmlformats.org/drawingml/2006/main">
            <a:r>
              <a:t>Watch for: The gut can use more than one transport mechanism. Here the stated against-gradient uptake and energy evidence support active transport.</a:t>
            </a:r>
          </a:p>
          <a:p xmlns:a="http://schemas.openxmlformats.org/drawingml/2006/main">
            <a:r>
              <a:t>Least help first: Ask whether concentration evidence alone is enough, then prompt for a second clue about energy or respiration.</a:t>
            </a:r>
          </a:p>
          <a:p xmlns:a="http://schemas.openxmlformats.org/drawingml/2006/main">
            <a:r>
              <a:t>Support cue: Use two clues: direction compared with the gradient, and what happens when respiration is reduced. Start: “This suggests ___ because…”</a:t>
            </a:r>
          </a:p>
          <a:p xmlns:a="http://schemas.openxmlformats.org/drawingml/2006/main">
            <a:r>
              <a:t>[Sources]</a:t>
            </a:r>
          </a:p>
          <a:p xmlns:a="http://schemas.openxmlformats.org/drawingml/2006/main">
            <a:r>
              <a:t>User-supplied LAUNCH W3–W7 pack: W6 slides 6–9 and root-hair explanation task.</a:t>
            </a:r>
          </a:p>
          <a:p xmlns:a="http://schemas.openxmlformats.org/drawingml/2006/main">
            <a:r>
              <a:t>Made by Matt LAUNCH Science draft, lesson-content.json, W6L2; existing illustrative diagrams reused, active-transport direction corrected to lower → higher.</a:t>
            </a:r>
          </a:p>
          <a:p xmlns:a="http://schemas.openxmlformats.org/drawingml/2006/main">
            <a:r>
              <a:t>Pearson Edexcel GCSE Biology specification, sections 1.1–1.6 and 1.15–1.17: https://qualifications.pearson.com/content/dam/pdf/GCSE/Science/2016/Specification/gcse-biology-spec.pdf</a:t>
            </a:r>
          </a:p>
          <a:p xmlns:a="http://schemas.openxmlformats.org/drawingml/2006/main">
            <a:r>
              <a:t>Optional concept video: freesciencelessons, Active transport, https://www.youtube.com/watch?v=ECldVkp6Rw0 (link located 5 September 2026).</a:t>
            </a:r>
          </a:p>
          <a:p xmlns:a="http://schemas.openxmlformats.org/drawingml/2006/main">
            <a:r>
              <a:t>[/Sources]</a:t>
            </a:r>
          </a:p>
          <a:p xmlns:a="http://schemas.openxmlformats.org/drawingml/2006/main">
            <a:r>
              <a:t/>
            </a:r>
          </a:p>
          <a:p xmlns:a="http://schemas.openxmlformats.org/drawingml/2006/main">
            <a:r>
              <a:t>[Sources]</a:t>
            </a:r>
          </a:p>
          <a:p xmlns:a="http://schemas.openxmlformats.org/drawingml/2006/main">
            <a:r>
              <a:t>Source editable lesson: Original LAUNCH Science OneDrive pack, 5 September 2026, W6L2. Source teaching content preserved. Current HTML reference: https://madebymatt.uk/Lessons/Science_Teesside/Launch/. Native diagrams restate the source explanation and are not experimental measurements.</a:t>
            </a:r>
          </a:p>
          <a:p xmlns:a="http://schemas.openxmlformats.org/drawingml/2006/main">
            <a:r>
              <a:t>[/Sources]</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3.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Stage: I Do, 5 minutes. Monday / Wednesday / Friday P1, 09:30–10:10. Use reveals within this slot; appendix slides are not added time.</a:t>
            </a:r>
          </a:p>
          <a:p xmlns:a="http://schemas.openxmlformats.org/drawingml/2006/main">
            <a:r>
              <a:t>The Lab compares concentration data with oxygen/inhibitor evidence in two biological contexts.</a:t>
            </a:r>
          </a:p>
          <a:p xmlns:a="http://schemas.openxmlformats.org/drawingml/2006/main">
            <a:r>
              <a:t>Model limit: Class data may support a process. They do not show every transporter or process in a real organism.</a:t>
            </a:r>
          </a:p>
          <a:p xmlns:a="http://schemas.openxmlformats.org/drawingml/2006/main">
            <a:r>
              <a:t>Video replaces up to 90 seconds of explanation; use the still diagram if unavailable.</a:t>
            </a:r>
          </a:p>
          <a:p xmlns:a="http://schemas.openxmlformats.org/drawingml/2006/main">
            <a:r>
              <a:t>Core explanation: Use two clues: direction relative to the gradient and dependence on respiration. “Root hair” or “gut” alone does not determine every transport mechanism.</a:t>
            </a:r>
          </a:p>
          <a:p xmlns:a="http://schemas.openxmlformats.org/drawingml/2006/main">
            <a:r>
              <a:t>Watch for: The gut can use more than one transport mechanism. Here the stated against-gradient uptake and energy evidence support active transport.</a:t>
            </a:r>
          </a:p>
          <a:p xmlns:a="http://schemas.openxmlformats.org/drawingml/2006/main">
            <a:r>
              <a:t>Least help first: Ask whether concentration evidence alone is enough, then prompt for a second clue about energy or respiration.</a:t>
            </a:r>
          </a:p>
          <a:p xmlns:a="http://schemas.openxmlformats.org/drawingml/2006/main">
            <a:r>
              <a:t>Support cue: Use two clues: direction compared with the gradient, and what happens when respiration is reduced. Start: “This suggests ___ because…”</a:t>
            </a:r>
          </a:p>
          <a:p xmlns:a="http://schemas.openxmlformats.org/drawingml/2006/main">
            <a:r>
              <a:t>[Sources]</a:t>
            </a:r>
          </a:p>
          <a:p xmlns:a="http://schemas.openxmlformats.org/drawingml/2006/main">
            <a:r>
              <a:t>User-supplied LAUNCH W3–W7 pack: W6 slides 6–9 and root-hair explanation task.</a:t>
            </a:r>
          </a:p>
          <a:p xmlns:a="http://schemas.openxmlformats.org/drawingml/2006/main">
            <a:r>
              <a:t>Made by Matt LAUNCH Science draft, lesson-content.json, W6L2; existing illustrative diagrams reused, active-transport direction corrected to lower → higher.</a:t>
            </a:r>
          </a:p>
          <a:p xmlns:a="http://schemas.openxmlformats.org/drawingml/2006/main">
            <a:r>
              <a:t>Pearson Edexcel GCSE Biology specification, sections 1.1–1.6 and 1.15–1.17: https://qualifications.pearson.com/content/dam/pdf/GCSE/Science/2016/Specification/gcse-biology-spec.pdf</a:t>
            </a:r>
          </a:p>
          <a:p xmlns:a="http://schemas.openxmlformats.org/drawingml/2006/main">
            <a:r>
              <a:t>Optional concept video: freesciencelessons, Active transport, https://www.youtube.com/watch?v=ECldVkp6Rw0 (link located 5 September 2026).</a:t>
            </a:r>
          </a:p>
          <a:p xmlns:a="http://schemas.openxmlformats.org/drawingml/2006/main">
            <a:r>
              <a:t>[/Sources]</a:t>
            </a:r>
          </a:p>
          <a:p xmlns:a="http://schemas.openxmlformats.org/drawingml/2006/main">
            <a:r>
              <a:t/>
            </a:r>
          </a:p>
          <a:p xmlns:a="http://schemas.openxmlformats.org/drawingml/2006/main">
            <a:r>
              <a:t>[Sources]</a:t>
            </a:r>
          </a:p>
          <a:p xmlns:a="http://schemas.openxmlformats.org/drawingml/2006/main">
            <a:r>
              <a:t>Source editable lesson: Original LAUNCH Science OneDrive pack, 5 September 2026, W6L2. Source teaching content preserved. Current HTML reference: https://madebymatt.uk/Lessons/Science_Teesside/Launch/. Native diagrams restate the source explanation and are not experimental measurements.</a:t>
            </a:r>
          </a:p>
          <a:p xmlns:a="http://schemas.openxmlformats.org/drawingml/2006/main">
            <a:r>
              <a:t>[/Sources]</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4.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Stage: We Do, 5 minutes. Monday / Wednesday / Friday P1, 09:30–10:10. Use reveals within this slot; appendix slides are not added time.</a:t>
            </a:r>
          </a:p>
          <a:p xmlns:a="http://schemas.openxmlformats.org/drawingml/2006/main">
            <a:r>
              <a:t>A: Uptake occurs only when outside concentration is higher — This could be consistent with diffusion and does not require active transport.</a:t>
            </a:r>
          </a:p>
          <a:p xmlns:a="http://schemas.openxmlformats.org/drawingml/2006/main">
            <a:r>
              <a:t>B: Uptake continues against the gradient and falls when respiration is inhibited — Correct: both direction and energy dependence support active transport.</a:t>
            </a:r>
          </a:p>
          <a:p xmlns:a="http://schemas.openxmlformats.org/drawingml/2006/main">
            <a:r>
              <a:t>C: The cell has a membrane — All cells have membranes; this is not enough evidence.</a:t>
            </a:r>
          </a:p>
          <a:p xmlns:a="http://schemas.openxmlformats.org/drawingml/2006/main">
            <a:r>
              <a:t>D: The substance is small — Particle size alone does not identify the energy mechanism.</a:t>
            </a:r>
          </a:p>
          <a:p xmlns:a="http://schemas.openxmlformats.org/drawingml/2006/main">
            <a:r>
              <a:t>Core explanation: Use two clues: direction relative to the gradient and dependence on respiration. “Root hair” or “gut” alone does not determine every transport mechanism.</a:t>
            </a:r>
          </a:p>
          <a:p xmlns:a="http://schemas.openxmlformats.org/drawingml/2006/main">
            <a:r>
              <a:t>Watch for: The gut can use more than one transport mechanism. Here the stated against-gradient uptake and energy evidence support active transport.</a:t>
            </a:r>
          </a:p>
          <a:p xmlns:a="http://schemas.openxmlformats.org/drawingml/2006/main">
            <a:r>
              <a:t>Least help first: Ask whether concentration evidence alone is enough, then prompt for a second clue about energy or respiration.</a:t>
            </a:r>
          </a:p>
          <a:p xmlns:a="http://schemas.openxmlformats.org/drawingml/2006/main">
            <a:r>
              <a:t>Support cue: Use two clues: direction compared with the gradient, and what happens when respiration is reduced. Start: “This suggests ___ because…”</a:t>
            </a:r>
          </a:p>
          <a:p xmlns:a="http://schemas.openxmlformats.org/drawingml/2006/main">
            <a:r>
              <a:t>[Sources]</a:t>
            </a:r>
          </a:p>
          <a:p xmlns:a="http://schemas.openxmlformats.org/drawingml/2006/main">
            <a:r>
              <a:t>User-supplied LAUNCH W3–W7 pack: W6 slides 6–9 and root-hair explanation task.</a:t>
            </a:r>
          </a:p>
          <a:p xmlns:a="http://schemas.openxmlformats.org/drawingml/2006/main">
            <a:r>
              <a:t>Made by Matt LAUNCH Science draft, lesson-content.json, W6L2; existing illustrative diagrams reused, active-transport direction corrected to lower → higher.</a:t>
            </a:r>
          </a:p>
          <a:p xmlns:a="http://schemas.openxmlformats.org/drawingml/2006/main">
            <a:r>
              <a:t>Pearson Edexcel GCSE Biology specification, sections 1.1–1.6 and 1.15–1.17: https://qualifications.pearson.com/content/dam/pdf/GCSE/Science/2016/Specification/gcse-biology-spec.pdf</a:t>
            </a:r>
          </a:p>
          <a:p xmlns:a="http://schemas.openxmlformats.org/drawingml/2006/main">
            <a:r>
              <a:t>Optional concept video: freesciencelessons, Active transport, https://www.youtube.com/watch?v=ECldVkp6Rw0 (link located 5 September 2026).</a:t>
            </a:r>
          </a:p>
          <a:p xmlns:a="http://schemas.openxmlformats.org/drawingml/2006/main">
            <a:r>
              <a:t>[/Sources]</a:t>
            </a:r>
          </a:p>
          <a:p xmlns:a="http://schemas.openxmlformats.org/drawingml/2006/main">
            <a:r>
              <a:t/>
            </a:r>
          </a:p>
          <a:p xmlns:a="http://schemas.openxmlformats.org/drawingml/2006/main">
            <a:r>
              <a:t>[Sources]</a:t>
            </a:r>
          </a:p>
          <a:p xmlns:a="http://schemas.openxmlformats.org/drawingml/2006/main">
            <a:r>
              <a:t>Source editable lesson: Original LAUNCH Science OneDrive pack, 5 September 2026, W6L2. Source teaching content preserved. Current HTML reference: https://madebymatt.uk/Lessons/Science_Teesside/Launch/. Native diagrams restate the source explanation and are not experimental measurements.</a:t>
            </a:r>
          </a:p>
          <a:p xmlns:a="http://schemas.openxmlformats.org/drawingml/2006/main">
            <a:r>
              <a:t>[/Sources]</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5.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Stage: I Do 2, 4 minutes. Monday / Wednesday / Friday P1, 09:30–10:10. Use reveals within this slot; appendix slides are not added time.</a:t>
            </a:r>
          </a:p>
          <a:p xmlns:a="http://schemas.openxmlformats.org/drawingml/2006/main">
            <a:r>
              <a:t>Class data may support a process. They do not show every transporter or process in a real organism.</a:t>
            </a:r>
          </a:p>
          <a:p xmlns:a="http://schemas.openxmlformats.org/drawingml/2006/main">
            <a:r>
              <a:t>Core explanation: Use two clues: direction relative to the gradient and dependence on respiration. “Root hair” or “gut” alone does not determine every transport mechanism.</a:t>
            </a:r>
          </a:p>
          <a:p xmlns:a="http://schemas.openxmlformats.org/drawingml/2006/main">
            <a:r>
              <a:t>Watch for: The gut can use more than one transport mechanism. Here the stated against-gradient uptake and energy evidence support active transport.</a:t>
            </a:r>
          </a:p>
          <a:p xmlns:a="http://schemas.openxmlformats.org/drawingml/2006/main">
            <a:r>
              <a:t>Least help first: Ask whether concentration evidence alone is enough, then prompt for a second clue about energy or respiration.</a:t>
            </a:r>
          </a:p>
          <a:p xmlns:a="http://schemas.openxmlformats.org/drawingml/2006/main">
            <a:r>
              <a:t>Support cue: Use two clues: direction compared with the gradient, and what happens when respiration is reduced. Start: “This suggests ___ because…”</a:t>
            </a:r>
          </a:p>
          <a:p xmlns:a="http://schemas.openxmlformats.org/drawingml/2006/main">
            <a:r>
              <a:t>[Sources]</a:t>
            </a:r>
          </a:p>
          <a:p xmlns:a="http://schemas.openxmlformats.org/drawingml/2006/main">
            <a:r>
              <a:t>User-supplied LAUNCH W3–W7 pack: W6 slides 6–9 and root-hair explanation task.</a:t>
            </a:r>
          </a:p>
          <a:p xmlns:a="http://schemas.openxmlformats.org/drawingml/2006/main">
            <a:r>
              <a:t>Made by Matt LAUNCH Science draft, lesson-content.json, W6L2; existing illustrative diagrams reused, active-transport direction corrected to lower → higher.</a:t>
            </a:r>
          </a:p>
          <a:p xmlns:a="http://schemas.openxmlformats.org/drawingml/2006/main">
            <a:r>
              <a:t>Pearson Edexcel GCSE Biology specification, sections 1.1–1.6 and 1.15–1.17: https://qualifications.pearson.com/content/dam/pdf/GCSE/Science/2016/Specification/gcse-biology-spec.pdf</a:t>
            </a:r>
          </a:p>
          <a:p xmlns:a="http://schemas.openxmlformats.org/drawingml/2006/main">
            <a:r>
              <a:t>Optional concept video: freesciencelessons, Active transport, https://www.youtube.com/watch?v=ECldVkp6Rw0 (link located 5 September 2026).</a:t>
            </a:r>
          </a:p>
          <a:p xmlns:a="http://schemas.openxmlformats.org/drawingml/2006/main">
            <a:r>
              <a:t>[/Sources]</a:t>
            </a:r>
          </a:p>
          <a:p xmlns:a="http://schemas.openxmlformats.org/drawingml/2006/main">
            <a:r>
              <a:t/>
            </a:r>
          </a:p>
          <a:p xmlns:a="http://schemas.openxmlformats.org/drawingml/2006/main">
            <a:r>
              <a:t>[Sources]</a:t>
            </a:r>
          </a:p>
          <a:p xmlns:a="http://schemas.openxmlformats.org/drawingml/2006/main">
            <a:r>
              <a:t>Source editable lesson: Original LAUNCH Science OneDrive pack, 5 September 2026, W6L2. Source teaching content preserved. Current HTML reference: https://madebymatt.uk/Lessons/Science_Teesside/Launch/. Native diagrams restate the source explanation and are not experimental measurements.</a:t>
            </a:r>
          </a:p>
          <a:p xmlns:a="http://schemas.openxmlformats.org/drawingml/2006/main">
            <a:r>
              <a:t>[/Sources]</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6.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Stage: We Do 2 · Task, 6 minutes. Monday / Wednesday / Friday P1, 09:30–10:10. Use reveals within this slot; appendix slides are not added time.</a:t>
            </a:r>
          </a:p>
          <a:p xmlns:a="http://schemas.openxmlformats.org/drawingml/2006/main">
            <a:r>
              <a:t>Both movements are against the gradient; uptake falls when respiration is inhibited. Together these support active transport. Root hair or gut alone does not determine every transport mechanism.</a:t>
            </a:r>
          </a:p>
          <a:p xmlns:a="http://schemas.openxmlformats.org/drawingml/2006/main">
            <a:r>
              <a:t>Run the printed activity or this board; one route is enough.</a:t>
            </a:r>
          </a:p>
          <a:p xmlns:a="http://schemas.openxmlformats.org/drawingml/2006/main">
            <a:r>
              <a:t>Core explanation: Use two clues: direction relative to the gradient and dependence on respiration. “Root hair” or “gut” alone does not determine every transport mechanism.</a:t>
            </a:r>
          </a:p>
          <a:p xmlns:a="http://schemas.openxmlformats.org/drawingml/2006/main">
            <a:r>
              <a:t>Watch for: The gut can use more than one transport mechanism. Here the stated against-gradient uptake and energy evidence support active transport.</a:t>
            </a:r>
          </a:p>
          <a:p xmlns:a="http://schemas.openxmlformats.org/drawingml/2006/main">
            <a:r>
              <a:t>Least help first: Ask whether concentration evidence alone is enough, then prompt for a second clue about energy or respiration.</a:t>
            </a:r>
          </a:p>
          <a:p xmlns:a="http://schemas.openxmlformats.org/drawingml/2006/main">
            <a:r>
              <a:t>Support cue: Use two clues: direction compared with the gradient, and what happens when respiration is reduced. Start: “This suggests ___ because…”</a:t>
            </a:r>
          </a:p>
          <a:p xmlns:a="http://schemas.openxmlformats.org/drawingml/2006/main">
            <a:r>
              <a:t>[Sources]</a:t>
            </a:r>
          </a:p>
          <a:p xmlns:a="http://schemas.openxmlformats.org/drawingml/2006/main">
            <a:r>
              <a:t>User-supplied LAUNCH W3–W7 pack: W6 slides 6–9 and root-hair explanation task.</a:t>
            </a:r>
          </a:p>
          <a:p xmlns:a="http://schemas.openxmlformats.org/drawingml/2006/main">
            <a:r>
              <a:t>Made by Matt LAUNCH Science draft, lesson-content.json, W6L2; existing illustrative diagrams reused, active-transport direction corrected to lower → higher.</a:t>
            </a:r>
          </a:p>
          <a:p xmlns:a="http://schemas.openxmlformats.org/drawingml/2006/main">
            <a:r>
              <a:t>Pearson Edexcel GCSE Biology specification, sections 1.1–1.6 and 1.15–1.17: https://qualifications.pearson.com/content/dam/pdf/GCSE/Science/2016/Specification/gcse-biology-spec.pdf</a:t>
            </a:r>
          </a:p>
          <a:p xmlns:a="http://schemas.openxmlformats.org/drawingml/2006/main">
            <a:r>
              <a:t>Optional concept video: freesciencelessons, Active transport, https://www.youtube.com/watch?v=ECldVkp6Rw0 (link located 5 September 2026).</a:t>
            </a:r>
          </a:p>
          <a:p xmlns:a="http://schemas.openxmlformats.org/drawingml/2006/main">
            <a:r>
              <a:t>[/Sources]</a:t>
            </a:r>
          </a:p>
          <a:p xmlns:a="http://schemas.openxmlformats.org/drawingml/2006/main">
            <a:r>
              <a:t/>
            </a:r>
          </a:p>
          <a:p xmlns:a="http://schemas.openxmlformats.org/drawingml/2006/main">
            <a:r>
              <a:t>[Sources]</a:t>
            </a:r>
          </a:p>
          <a:p xmlns:a="http://schemas.openxmlformats.org/drawingml/2006/main">
            <a:r>
              <a:t>Source editable lesson: Original LAUNCH Science OneDrive pack, 5 September 2026, W6L2. Source teaching content preserved. Current HTML reference: https://madebymatt.uk/Lessons/Science_Teesside/Launch/. Native diagrams restate the source explanation and are not experimental measurements.</a:t>
            </a:r>
          </a:p>
          <a:p xmlns:a="http://schemas.openxmlformats.org/drawingml/2006/main">
            <a:r>
              <a:t>[/Sources]</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7.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Stage: Independent Task, 10 minutes. Monday / Wednesday / Friday P1, 09:30–10:10. Use reveals within this slot; appendix slides are not added time.</a:t>
            </a:r>
          </a:p>
          <a:p xmlns:a="http://schemas.openxmlformats.org/drawingml/2006/main">
            <a:r>
              <a:t>Model answer: Glucose is moving from a lower concentration in the intestine to a higher concentration inside the epithelial cell, so diffusion alone cannot explain continued uptake. The fall when respiration is inhibited shows that the process needs cellular energy, supporting active transport. A large folded surface and membrane transport proteins increase opportunities for uptake; mitochondria support the energy demand.</a:t>
            </a:r>
          </a:p>
          <a:p xmlns:a="http://schemas.openxmlformats.org/drawingml/2006/main">
            <a:r>
              <a:t>Select only questions that fit the ten-minute slot. W7L3: Q2, Q3 and Q5 total 11 marks. The full paper needs a separate 25-minute slot.</a:t>
            </a:r>
          </a:p>
          <a:p xmlns:a="http://schemas.openxmlformats.org/drawingml/2006/main">
            <a:r>
              <a:t>Core explanation: Use two clues: direction relative to the gradient and dependence on respiration. “Root hair” or “gut” alone does not determine every transport mechanism.</a:t>
            </a:r>
          </a:p>
          <a:p xmlns:a="http://schemas.openxmlformats.org/drawingml/2006/main">
            <a:r>
              <a:t>Watch for: The gut can use more than one transport mechanism. Here the stated against-gradient uptake and energy evidence support active transport.</a:t>
            </a:r>
          </a:p>
          <a:p xmlns:a="http://schemas.openxmlformats.org/drawingml/2006/main">
            <a:r>
              <a:t>Least help first: Ask whether concentration evidence alone is enough, then prompt for a second clue about energy or respiration.</a:t>
            </a:r>
          </a:p>
          <a:p xmlns:a="http://schemas.openxmlformats.org/drawingml/2006/main">
            <a:r>
              <a:t>Support cue: Use two clues: direction compared with the gradient, and what happens when respiration is reduced. Start: “This suggests ___ because…”</a:t>
            </a:r>
          </a:p>
          <a:p xmlns:a="http://schemas.openxmlformats.org/drawingml/2006/main">
            <a:r>
              <a:t>[Sources]</a:t>
            </a:r>
          </a:p>
          <a:p xmlns:a="http://schemas.openxmlformats.org/drawingml/2006/main">
            <a:r>
              <a:t>User-supplied LAUNCH W3–W7 pack: W6 slides 6–9 and root-hair explanation task.</a:t>
            </a:r>
          </a:p>
          <a:p xmlns:a="http://schemas.openxmlformats.org/drawingml/2006/main">
            <a:r>
              <a:t>Made by Matt LAUNCH Science draft, lesson-content.json, W6L2; existing illustrative diagrams reused, active-transport direction corrected to lower → higher.</a:t>
            </a:r>
          </a:p>
          <a:p xmlns:a="http://schemas.openxmlformats.org/drawingml/2006/main">
            <a:r>
              <a:t>Pearson Edexcel GCSE Biology specification, sections 1.1–1.6 and 1.15–1.17: https://qualifications.pearson.com/content/dam/pdf/GCSE/Science/2016/Specification/gcse-biology-spec.pdf</a:t>
            </a:r>
          </a:p>
          <a:p xmlns:a="http://schemas.openxmlformats.org/drawingml/2006/main">
            <a:r>
              <a:t>Optional concept video: freesciencelessons, Active transport, https://www.youtube.com/watch?v=ECldVkp6Rw0 (link located 5 September 2026).</a:t>
            </a:r>
          </a:p>
          <a:p xmlns:a="http://schemas.openxmlformats.org/drawingml/2006/main">
            <a:r>
              <a:t>[/Sources]</a:t>
            </a:r>
          </a:p>
          <a:p xmlns:a="http://schemas.openxmlformats.org/drawingml/2006/main">
            <a:r>
              <a:t/>
            </a:r>
          </a:p>
          <a:p xmlns:a="http://schemas.openxmlformats.org/drawingml/2006/main">
            <a:r>
              <a:t>[Sources]</a:t>
            </a:r>
          </a:p>
          <a:p xmlns:a="http://schemas.openxmlformats.org/drawingml/2006/main">
            <a:r>
              <a:t>Source editable lesson: Original LAUNCH Science OneDrive pack, 5 September 2026, W6L2. Source teaching content preserved. Current HTML reference: https://madebymatt.uk/Lessons/Science_Teesside/Launch/. Native diagrams restate the source explanation and are not experimental measurements.</a:t>
            </a:r>
          </a:p>
          <a:p xmlns:a="http://schemas.openxmlformats.org/drawingml/2006/main">
            <a:r>
              <a:t>[/Sources]</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8.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Stage: Exit, 3 minutes. Monday / Wednesday / Friday P1, 09:30–10:10. Use reveals within this slot; appendix slides are not added time.</a:t>
            </a:r>
          </a:p>
          <a:p xmlns:a="http://schemas.openxmlformats.org/drawingml/2006/main">
            <a:r>
              <a:t>Exit answer: Add how the feature changes area, transport capacity or energy supply, and how this affects uptake.</a:t>
            </a:r>
          </a:p>
          <a:p xmlns:a="http://schemas.openxmlformats.org/drawingml/2006/main">
            <a:r>
              <a:t>Receive the request, record the agreed next action and check it next lesson. Keep responses private when requested.</a:t>
            </a:r>
          </a:p>
          <a:p xmlns:a="http://schemas.openxmlformats.org/drawingml/2006/main">
            <a:r>
              <a:t>Core explanation: Use two clues: direction relative to the gradient and dependence on respiration. “Root hair” or “gut” alone does not determine every transport mechanism.</a:t>
            </a:r>
          </a:p>
          <a:p xmlns:a="http://schemas.openxmlformats.org/drawingml/2006/main">
            <a:r>
              <a:t>Watch for: The gut can use more than one transport mechanism. Here the stated against-gradient uptake and energy evidence support active transport.</a:t>
            </a:r>
          </a:p>
          <a:p xmlns:a="http://schemas.openxmlformats.org/drawingml/2006/main">
            <a:r>
              <a:t>Least help first: Ask whether concentration evidence alone is enough, then prompt for a second clue about energy or respiration.</a:t>
            </a:r>
          </a:p>
          <a:p xmlns:a="http://schemas.openxmlformats.org/drawingml/2006/main">
            <a:r>
              <a:t>Support cue: Use two clues: direction compared with the gradient, and what happens when respiration is reduced. Start: “This suggests ___ because…”</a:t>
            </a:r>
          </a:p>
          <a:p xmlns:a="http://schemas.openxmlformats.org/drawingml/2006/main">
            <a:r>
              <a:t>[Sources]</a:t>
            </a:r>
          </a:p>
          <a:p xmlns:a="http://schemas.openxmlformats.org/drawingml/2006/main">
            <a:r>
              <a:t>User-supplied LAUNCH W3–W7 pack: W6 slides 6–9 and root-hair explanation task.</a:t>
            </a:r>
          </a:p>
          <a:p xmlns:a="http://schemas.openxmlformats.org/drawingml/2006/main">
            <a:r>
              <a:t>Made by Matt LAUNCH Science draft, lesson-content.json, W6L2; existing illustrative diagrams reused, active-transport direction corrected to lower → higher.</a:t>
            </a:r>
          </a:p>
          <a:p xmlns:a="http://schemas.openxmlformats.org/drawingml/2006/main">
            <a:r>
              <a:t>Pearson Edexcel GCSE Biology specification, sections 1.1–1.6 and 1.15–1.17: https://qualifications.pearson.com/content/dam/pdf/GCSE/Science/2016/Specification/gcse-biology-spec.pdf</a:t>
            </a:r>
          </a:p>
          <a:p xmlns:a="http://schemas.openxmlformats.org/drawingml/2006/main">
            <a:r>
              <a:t>Optional concept video: freesciencelessons, Active transport, https://www.youtube.com/watch?v=ECldVkp6Rw0 (link located 5 September 2026).</a:t>
            </a:r>
          </a:p>
          <a:p xmlns:a="http://schemas.openxmlformats.org/drawingml/2006/main">
            <a:r>
              <a:t>[/Sources]</a:t>
            </a:r>
          </a:p>
          <a:p xmlns:a="http://schemas.openxmlformats.org/drawingml/2006/main">
            <a:r>
              <a:t/>
            </a:r>
          </a:p>
          <a:p xmlns:a="http://schemas.openxmlformats.org/drawingml/2006/main">
            <a:r>
              <a:t>[Sources]</a:t>
            </a:r>
          </a:p>
          <a:p xmlns:a="http://schemas.openxmlformats.org/drawingml/2006/main">
            <a:r>
              <a:t>Source editable lesson: Original LAUNCH Science OneDrive pack, 5 September 2026, W6L2. Source teaching content preserved. Current HTML reference: https://madebymatt.uk/Lessons/Science_Teesside/Launch/. Native diagrams restate the source explanation and are not experimental measurements.</a:t>
            </a:r>
          </a:p>
          <a:p xmlns:a="http://schemas.openxmlformats.org/drawingml/2006/main">
            <a:r>
              <a:t>[/Sources]</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9.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Read only after an attempt; retain the pupil’s first view.</a:t>
            </a:r>
          </a:p>
          <a:p xmlns:a="http://schemas.openxmlformats.org/drawingml/2006/main">
            <a:r>
              <a:t>Core explanation: Use two clues: direction relative to the gradient and dependence on respiration. “Root hair” or “gut” alone does not determine every transport mechanism.</a:t>
            </a:r>
          </a:p>
          <a:p xmlns:a="http://schemas.openxmlformats.org/drawingml/2006/main">
            <a:r>
              <a:t>Watch for: The gut can use more than one transport mechanism. Here the stated against-gradient uptake and energy evidence support active transport.</a:t>
            </a:r>
          </a:p>
          <a:p xmlns:a="http://schemas.openxmlformats.org/drawingml/2006/main">
            <a:r>
              <a:t>Least help first: Ask whether concentration evidence alone is enough, then prompt for a second clue about energy or respiration.</a:t>
            </a:r>
          </a:p>
          <a:p xmlns:a="http://schemas.openxmlformats.org/drawingml/2006/main">
            <a:r>
              <a:t>Support cue: Use two clues: direction compared with the gradient, and what happens when respiration is reduced. Start: “This suggests ___ because…”</a:t>
            </a:r>
          </a:p>
          <a:p xmlns:a="http://schemas.openxmlformats.org/drawingml/2006/main">
            <a:r>
              <a:t>[Sources]</a:t>
            </a:r>
          </a:p>
          <a:p xmlns:a="http://schemas.openxmlformats.org/drawingml/2006/main">
            <a:r>
              <a:t>User-supplied LAUNCH W3–W7 pack: W6 slides 6–9 and root-hair explanation task.</a:t>
            </a:r>
          </a:p>
          <a:p xmlns:a="http://schemas.openxmlformats.org/drawingml/2006/main">
            <a:r>
              <a:t>Made by Matt LAUNCH Science draft, lesson-content.json, W6L2; existing illustrative diagrams reused, active-transport direction corrected to lower → higher.</a:t>
            </a:r>
          </a:p>
          <a:p xmlns:a="http://schemas.openxmlformats.org/drawingml/2006/main">
            <a:r>
              <a:t>Pearson Edexcel GCSE Biology specification, sections 1.1–1.6 and 1.15–1.17: https://qualifications.pearson.com/content/dam/pdf/GCSE/Science/2016/Specification/gcse-biology-spec.pdf</a:t>
            </a:r>
          </a:p>
          <a:p xmlns:a="http://schemas.openxmlformats.org/drawingml/2006/main">
            <a:r>
              <a:t>Optional concept video: freesciencelessons, Active transport, https://www.youtube.com/watch?v=ECldVkp6Rw0 (link located 5 September 2026).</a:t>
            </a:r>
          </a:p>
          <a:p xmlns:a="http://schemas.openxmlformats.org/drawingml/2006/main">
            <a:r>
              <a:t>[/Sources]</a:t>
            </a:r>
          </a:p>
          <a:p xmlns:a="http://schemas.openxmlformats.org/drawingml/2006/main">
            <a:r>
              <a:t/>
            </a:r>
          </a:p>
          <a:p xmlns:a="http://schemas.openxmlformats.org/drawingml/2006/main">
            <a:r>
              <a:t>[Sources]</a:t>
            </a:r>
          </a:p>
          <a:p xmlns:a="http://schemas.openxmlformats.org/drawingml/2006/main">
            <a:r>
              <a:t>Source editable lesson: Original LAUNCH Science OneDrive pack, 5 September 2026, W6L2. Source teaching content preserved. Current HTML reference: https://madebymatt.uk/Lessons/Science_Teesside/Launch/. Native diagrams restate the source explanation and are not experimental measurements.</a:t>
            </a:r>
          </a:p>
          <a:p xmlns:a="http://schemas.openxmlformats.org/drawingml/2006/main">
            <a:r>
              <a:t>[/Sources]</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slideLayouts/_rels/slideLayout1.xml.rels>&#65279;<?xml version="1.0" encoding="utf-8"?><Relationships xmlns="http://schemas.openxmlformats.org/package/2006/relationships"><Relationship Type="http://schemas.openxmlformats.org/officeDocument/2006/relationships/slideMaster" Target="/ppt/slideMasters/slideMaster1.xml" Id="R08f2c28ce2324883" /></Relationships>
</file>

<file path=ppt/slideLayouts/slideLayout1.xml><?xml version="1.0" encoding="utf-8"?>
<p:sldLayout xmlns:p="http://schemas.openxmlformats.org/presentationml/2006/main" type="title">
  <p:cSld name="Title Slide">
    <p:spTree>
      <p:nvGrpSpPr>
        <p:cNvPr id="1" name=""/>
        <p:cNvGrpSpPr/>
        <p:nvPr/>
      </p:nvGrpSpPr>
      <p:grpSpPr>
        <a:xfrm xmlns:a="http://schemas.openxmlformats.org/drawingml/2006/main"/>
      </p:grpSpPr>
    </p:spTree>
  </p:cSld>
</p:sldLayout>
</file>

<file path=ppt/slideMasters/_rels/slideMaster1.xml.rels>&#65279;<?xml version="1.0" encoding="utf-8"?><Relationships xmlns="http://schemas.openxmlformats.org/package/2006/relationships"><Relationship Type="http://schemas.openxmlformats.org/officeDocument/2006/relationships/theme" Target="/ppt/slideMasters/theme/theme2.xml" Id="R0e450730ae6b4bcd" /><Relationship Type="http://schemas.openxmlformats.org/officeDocument/2006/relationships/slideLayout" Target="/ppt/slideLayouts/slideLayout1.xml" Id="R2010fc02fa7844b3" /></Relationships>
</file>

<file path=ppt/slideMasters/slideMaster1.xml><?xml version="1.0" encoding="utf-8"?>
<p:sldMaster xmlns:p="http://schemas.openxmlformats.org/presentationml/2006/main">
  <p:cSld name="Master">
    <p:bg>
      <p:bgRef idx="1001">
        <a:schemeClr xmlns:a="http://schemas.openxmlformats.org/drawingml/2006/main" val="bg1"/>
      </p:bgRef>
    </p:bg>
    <p:spTree>
      <p:nvGrpSpPr>
        <p:cNvPr id="1" name=""/>
        <p:cNvGrpSpPr/>
        <p:nvPr/>
      </p:nvGrpSpPr>
      <p:grpSpPr>
        <a:xfrm xmlns:a="http://schemas.openxmlformats.org/drawingml/2006/main"/>
      </p:grpSpPr>
    </p:spTree>
  </p:cSld>
  <p:clrMap bg1="lt1" tx1="dk1" bg2="lt2" tx2="dk2" accent1="accent1" accent2="accent2" accent3="accent3" accent4="accent4" accent5="accent5" accent6="accent6" hlink="hlink" folHlink="folHlink"/>
  <p:sldLayoutIdLst>
    <p:sldLayoutId xmlns:r="http://schemas.openxmlformats.org/officeDocument/2006/relationships" id="2147483649" r:id="R2010fc02fa7844b3"/>
  </p:sldLayoutIdLst>
  <p:txStyles>
    <p:titleStyle>
      <a:lvl1pPr xmlns:a="http://schemas.openxmlformats.org/drawingml/2006/main" algn="l">
        <a:lnSpc>
          <a:spcPct val="90000"/>
        </a:lnSpc>
        <a:spcBef>
          <a:spcPts val="0"/>
        </a:spcBef>
        <a:buNone/>
        <a:defRPr sz="4400">
          <a:solidFill>
            <a:schemeClr val="tx1"/>
          </a:solidFill>
          <a:latin typeface="+mj-lt"/>
          <a:ea typeface="+mj-lt"/>
          <a:cs typeface="+mj-lt"/>
        </a:defRPr>
      </a:lvl1pPr>
    </p:titleStyle>
    <p:bodyStyle>
      <a:lvl1pPr xmlns:a="http://schemas.openxmlformats.org/drawingml/2006/main" marL="228600" indent="-228600" algn="l">
        <a:lnSpc>
          <a:spcPct val="90000"/>
        </a:lnSpc>
        <a:spcBef>
          <a:spcPts val="1000"/>
        </a:spcBef>
        <a:buChar char="•"/>
        <a:defRPr sz="2800">
          <a:solidFill>
            <a:schemeClr val="tx1"/>
          </a:solidFill>
          <a:latin typeface="+mn-lt"/>
          <a:ea typeface="+mn-lt"/>
          <a:cs typeface="+mn-lt"/>
        </a:defRPr>
      </a:lvl1pPr>
      <a:lvl2pPr xmlns:a="http://schemas.openxmlformats.org/drawingml/2006/main" marL="685800" indent="-228600" algn="l">
        <a:lnSpc>
          <a:spcPct val="90000"/>
        </a:lnSpc>
        <a:spcBef>
          <a:spcPts val="500"/>
        </a:spcBef>
        <a:buChar char="•"/>
        <a:defRPr sz="2400">
          <a:solidFill>
            <a:schemeClr val="tx1"/>
          </a:solidFill>
          <a:latin typeface="+mn-lt"/>
          <a:ea typeface="+mn-lt"/>
          <a:cs typeface="+mn-lt"/>
        </a:defRPr>
      </a:lvl2pPr>
      <a:lvl3pPr xmlns:a="http://schemas.openxmlformats.org/drawingml/2006/main" marL="1143000" indent="-228600" algn="l">
        <a:lnSpc>
          <a:spcPct val="90000"/>
        </a:lnSpc>
        <a:spcBef>
          <a:spcPts val="500"/>
        </a:spcBef>
        <a:buChar char="•"/>
        <a:defRPr sz="2000">
          <a:solidFill>
            <a:schemeClr val="tx1"/>
          </a:solidFill>
          <a:latin typeface="+mn-lt"/>
          <a:ea typeface="+mn-lt"/>
          <a:cs typeface="+mn-lt"/>
        </a:defRPr>
      </a:lvl3pPr>
      <a:lvl4pPr xmlns:a="http://schemas.openxmlformats.org/drawingml/2006/main" marL="1600200" indent="-228600" algn="l">
        <a:lnSpc>
          <a:spcPct val="90000"/>
        </a:lnSpc>
        <a:spcBef>
          <a:spcPts val="500"/>
        </a:spcBef>
        <a:buChar char="•"/>
        <a:defRPr sz="1800">
          <a:solidFill>
            <a:schemeClr val="tx1"/>
          </a:solidFill>
          <a:latin typeface="+mn-lt"/>
          <a:ea typeface="+mn-lt"/>
          <a:cs typeface="+mn-lt"/>
        </a:defRPr>
      </a:lvl4pPr>
      <a:lvl5pPr xmlns:a="http://schemas.openxmlformats.org/drawingml/2006/main" marL="2057400" indent="-228600" algn="l">
        <a:lnSpc>
          <a:spcPct val="90000"/>
        </a:lnSpc>
        <a:spcBef>
          <a:spcPts val="500"/>
        </a:spcBef>
        <a:buChar char="•"/>
        <a:defRPr sz="1800">
          <a:solidFill>
            <a:schemeClr val="tx1"/>
          </a:solidFill>
          <a:latin typeface="+mn-lt"/>
          <a:ea typeface="+mn-lt"/>
          <a:cs typeface="+mn-lt"/>
        </a:defRPr>
      </a:lvl5pPr>
      <a:lvl6pPr xmlns:a="http://schemas.openxmlformats.org/drawingml/2006/main" marL="2514600" indent="-228600" algn="l">
        <a:lnSpc>
          <a:spcPct val="90000"/>
        </a:lnSpc>
        <a:spcBef>
          <a:spcPts val="500"/>
        </a:spcBef>
        <a:buChar char="•"/>
        <a:defRPr sz="1800">
          <a:solidFill>
            <a:schemeClr val="tx1"/>
          </a:solidFill>
          <a:latin typeface="+mn-lt"/>
          <a:ea typeface="+mn-lt"/>
          <a:cs typeface="+mn-lt"/>
        </a:defRPr>
      </a:lvl6pPr>
      <a:lvl7pPr xmlns:a="http://schemas.openxmlformats.org/drawingml/2006/main" marL="2971800" indent="-228600" algn="l">
        <a:lnSpc>
          <a:spcPct val="90000"/>
        </a:lnSpc>
        <a:spcBef>
          <a:spcPts val="500"/>
        </a:spcBef>
        <a:buChar char="•"/>
        <a:defRPr sz="1800">
          <a:solidFill>
            <a:schemeClr val="tx1"/>
          </a:solidFill>
          <a:latin typeface="+mn-lt"/>
          <a:ea typeface="+mn-lt"/>
          <a:cs typeface="+mn-lt"/>
        </a:defRPr>
      </a:lvl7pPr>
      <a:lvl8pPr xmlns:a="http://schemas.openxmlformats.org/drawingml/2006/main" marL="3429000" indent="-228600" algn="l">
        <a:lnSpc>
          <a:spcPct val="90000"/>
        </a:lnSpc>
        <a:spcBef>
          <a:spcPts val="500"/>
        </a:spcBef>
        <a:buChar char="•"/>
        <a:defRPr sz="1800">
          <a:solidFill>
            <a:schemeClr val="tx1"/>
          </a:solidFill>
          <a:latin typeface="+mn-lt"/>
          <a:ea typeface="+mn-lt"/>
          <a:cs typeface="+mn-lt"/>
        </a:defRPr>
      </a:lvl8pPr>
      <a:lvl9pPr xmlns:a="http://schemas.openxmlformats.org/drawingml/2006/main" marL="3886200" indent="-228600" algn="l">
        <a:lnSpc>
          <a:spcPct val="90000"/>
        </a:lnSpc>
        <a:spcBef>
          <a:spcPts val="500"/>
        </a:spcBef>
        <a:buChar char="•"/>
        <a:defRPr sz="1800">
          <a:solidFill>
            <a:schemeClr val="tx1"/>
          </a:solidFill>
          <a:latin typeface="+mn-lt"/>
          <a:ea typeface="+mn-lt"/>
          <a:cs typeface="+mn-lt"/>
        </a:defRPr>
      </a:lvl9pPr>
    </p:bodyStyle>
    <p:otherStyle>
      <a:lvl1pPr xmlns:a="http://schemas.openxmlformats.org/drawingml/2006/main" marL="0" algn="l">
        <a:buNone/>
        <a:defRPr sz="1800">
          <a:solidFill>
            <a:schemeClr val="tx1"/>
          </a:solidFill>
          <a:latin typeface="+mn-lt"/>
          <a:ea typeface="+mn-lt"/>
          <a:cs typeface="+mn-lt"/>
        </a:defRPr>
      </a:lvl1pPr>
      <a:lvl2pPr xmlns:a="http://schemas.openxmlformats.org/drawingml/2006/main" marL="457200" algn="l">
        <a:buNone/>
        <a:defRPr sz="1800">
          <a:solidFill>
            <a:schemeClr val="tx1"/>
          </a:solidFill>
          <a:latin typeface="+mn-lt"/>
          <a:ea typeface="+mn-lt"/>
          <a:cs typeface="+mn-lt"/>
        </a:defRPr>
      </a:lvl2pPr>
      <a:lvl3pPr xmlns:a="http://schemas.openxmlformats.org/drawingml/2006/main" marL="914400" algn="l">
        <a:buNone/>
        <a:defRPr sz="1800">
          <a:solidFill>
            <a:schemeClr val="tx1"/>
          </a:solidFill>
          <a:latin typeface="+mn-lt"/>
          <a:ea typeface="+mn-lt"/>
          <a:cs typeface="+mn-lt"/>
        </a:defRPr>
      </a:lvl3pPr>
      <a:lvl4pPr xmlns:a="http://schemas.openxmlformats.org/drawingml/2006/main" marL="1371600" algn="l">
        <a:buNone/>
        <a:defRPr sz="1800">
          <a:solidFill>
            <a:schemeClr val="tx1"/>
          </a:solidFill>
          <a:latin typeface="+mn-lt"/>
          <a:ea typeface="+mn-lt"/>
          <a:cs typeface="+mn-lt"/>
        </a:defRPr>
      </a:lvl4pPr>
      <a:lvl5pPr xmlns:a="http://schemas.openxmlformats.org/drawingml/2006/main" marL="1828800" algn="l">
        <a:buNone/>
        <a:defRPr sz="1800">
          <a:solidFill>
            <a:schemeClr val="tx1"/>
          </a:solidFill>
          <a:latin typeface="+mn-lt"/>
          <a:ea typeface="+mn-lt"/>
          <a:cs typeface="+mn-lt"/>
        </a:defRPr>
      </a:lvl5pPr>
      <a:lvl6pPr xmlns:a="http://schemas.openxmlformats.org/drawingml/2006/main" marL="2286000" algn="l">
        <a:buNone/>
        <a:defRPr sz="1800">
          <a:solidFill>
            <a:schemeClr val="tx1"/>
          </a:solidFill>
          <a:latin typeface="+mn-lt"/>
          <a:ea typeface="+mn-lt"/>
          <a:cs typeface="+mn-lt"/>
        </a:defRPr>
      </a:lvl6pPr>
      <a:lvl7pPr xmlns:a="http://schemas.openxmlformats.org/drawingml/2006/main" marL="2743200" algn="l">
        <a:buNone/>
        <a:defRPr sz="1800">
          <a:solidFill>
            <a:schemeClr val="tx1"/>
          </a:solidFill>
          <a:latin typeface="+mn-lt"/>
          <a:ea typeface="+mn-lt"/>
          <a:cs typeface="+mn-lt"/>
        </a:defRPr>
      </a:lvl7pPr>
      <a:lvl8pPr xmlns:a="http://schemas.openxmlformats.org/drawingml/2006/main" marL="3200400" algn="l">
        <a:buNone/>
        <a:defRPr sz="1800">
          <a:solidFill>
            <a:schemeClr val="tx1"/>
          </a:solidFill>
          <a:latin typeface="+mn-lt"/>
          <a:ea typeface="+mn-lt"/>
          <a:cs typeface="+mn-lt"/>
        </a:defRPr>
      </a:lvl8pPr>
      <a:lvl9pPr xmlns:a="http://schemas.openxmlformats.org/drawingml/2006/main" marL="3657600" algn="l">
        <a:buNone/>
        <a:defRPr sz="1800">
          <a:solidFill>
            <a:schemeClr val="tx1"/>
          </a:solidFill>
          <a:latin typeface="+mn-lt"/>
          <a:ea typeface="+mn-lt"/>
          <a:cs typeface="+mn-lt"/>
        </a:defRPr>
      </a:lvl9pPr>
    </p:otherStyle>
  </p:txStyles>
</p:sldMaster>
</file>

<file path=ppt/slideMasters/theme/theme2.xml><?xml version="1.0" encoding="utf-8"?>
<a:theme xmlns:a="http://schemas.openxmlformats.org/drawingml/2006/main" name="ChatGPT">
  <a:themeElements>
    <a:clrScheme name="ChatGPT">
      <a:dk1>
        <a:srgbClr val="000000"/>
      </a:dk1>
      <a:lt1>
        <a:srgbClr val="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Calibri Light"/>
        <a:ea typeface="Calibri Light"/>
        <a:cs typeface="Calibri Light"/>
      </a:majorFont>
      <a:minorFont>
        <a:latin typeface="Calibri"/>
        <a:ea typeface="Calibri"/>
        <a:cs typeface="Calibri"/>
      </a:minorFont>
    </a:fontScheme>
    <a:fmtScheme name="ChatGPT">
      <a:fillStyleLst>
        <a:solidFill>
          <a:schemeClr val="phClr"/>
        </a:solidFill>
        <a:gradFill>
          <a:gsLst>
            <a:gs pos="0">
              <a:schemeClr val="phClr">
                <a:tint val="67000"/>
                <a:lumMod val="110000"/>
                <a:satMod val="105000"/>
              </a:schemeClr>
            </a:gs>
            <a:gs pos="50000">
              <a:schemeClr val="phClr">
                <a:tint val="73000"/>
                <a:lumMod val="105000"/>
                <a:satMod val="103000"/>
              </a:schemeClr>
            </a:gs>
            <a:gs pos="100000">
              <a:schemeClr val="phClr">
                <a:tint val="81000"/>
                <a:lumMod val="105000"/>
                <a:satMod val="109000"/>
              </a:schemeClr>
            </a:gs>
          </a:gsLst>
          <a:lin ang="5400000" scaled="0"/>
        </a:gradFill>
        <a:gradFill>
          <a:gsLst>
            <a:gs pos="0">
              <a:schemeClr val="phClr">
                <a:tint val="94000"/>
                <a:lumMod val="102000"/>
                <a:satMod val="103000"/>
              </a:schemeClr>
            </a:gs>
            <a:gs pos="50000">
              <a:schemeClr val="phClr">
                <a:shade val="100000"/>
                <a:lumMod val="100000"/>
                <a:satMod val="110000"/>
              </a:schemeClr>
            </a:gs>
            <a:gs pos="100000">
              <a:schemeClr val="phClr">
                <a:shade val="78000"/>
                <a:lumMod val="99000"/>
                <a:satMod val="120000"/>
              </a:schemeClr>
            </a:gs>
          </a:gsLst>
          <a:lin ang="5400000" scaled="0"/>
        </a:gradFill>
      </a:fillStyleLst>
      <a:lnStyleLst>
        <a:ln w="12700">
          <a:solidFill>
            <a:schemeClr val="phClr"/>
          </a:solidFill>
          <a:prstDash val="solid"/>
        </a:ln>
        <a:ln w="19050">
          <a:solidFill>
            <a:schemeClr val="phClr"/>
          </a:solidFill>
          <a:prstDash val="solid"/>
        </a:ln>
        <a:ln w="25400">
          <a:solidFill>
            <a:schemeClr val="phClr"/>
          </a:solidFill>
          <a:prstDash val="solid"/>
        </a:ln>
      </a:lnStyleLst>
      <a:effectStyleLst>
        <a:effectStyle>
          <a:effectLst/>
        </a:effectStyle>
        <a:effectStyle>
          <a:effectLst/>
        </a:effectStyle>
        <a:effectStyle>
          <a:effectLst>
            <a:outerShdw blurRad="57150" dist="19050" dir="5400000">
              <a:srgbClr val="000000">
                <a:alpha val="16000"/>
              </a:srgbClr>
            </a:outerShdw>
          </a:effectLst>
        </a:effectStyle>
        <a:effectStyle>
          <a:effectLst>
            <a:outerShdw blurRad="19050" dist="9525" dir="5400000">
              <a:srgbClr val="000000">
                <a:alpha val="6000"/>
              </a:srgbClr>
            </a:outerShdw>
          </a:effectLst>
        </a:effectStyle>
        <a:effectStyle>
          <a:effectLst>
            <a:outerShdw blurRad="28575" dist="9525" dir="5400000">
              <a:srgbClr val="000000">
                <a:alpha val="8000"/>
              </a:srgbClr>
            </a:outerShdw>
          </a:effectLst>
        </a:effectStyle>
        <a:effectStyle>
          <a:effectLst>
            <a:outerShdw blurRad="57150" dist="19050" dir="5400000">
              <a:srgbClr val="000000">
                <a:alpha val="10000"/>
              </a:srgbClr>
            </a:outerShdw>
          </a:effectLst>
        </a:effectStyle>
        <a:effectStyle>
          <a:effectLst>
            <a:outerShdw blurRad="114300" dist="38100" dir="5400000">
              <a:srgbClr val="000000">
                <a:alpha val="12000"/>
              </a:srgbClr>
            </a:outerShdw>
          </a:effectLst>
        </a:effectStyle>
        <a:effectStyle>
          <a:effectLst>
            <a:outerShdw blurRad="171450" dist="57150" dir="5400000">
              <a:srgbClr val="000000">
                <a:alpha val="16000"/>
              </a:srgbClr>
            </a:outerShdw>
          </a:effectLst>
        </a:effectStyle>
        <a:effectStyle>
          <a:effectLst>
            <a:outerShdw blurRad="266700" dist="95250" dir="5400000">
              <a:srgbClr val="000000">
                <a:alpha val="24000"/>
              </a:srgbClr>
            </a:outerShdw>
          </a:effectLst>
        </a:effectStyle>
      </a:effectStyleLst>
      <a:bgFillStyleLst>
        <a:solidFill>
          <a:schemeClr val="phClr"/>
        </a:solidFill>
        <a:solidFill>
          <a:schemeClr val="phClr">
            <a:tint val="95000"/>
            <a:satMod val="170000"/>
          </a:schemeClr>
        </a:solidFill>
        <a:gradFill>
          <a:gsLst>
            <a:gs pos="0">
              <a:schemeClr val="phClr">
                <a:tint val="93000"/>
                <a:shade val="98000"/>
                <a:lumMod val="102000"/>
                <a:satMod val="150000"/>
              </a:schemeClr>
            </a:gs>
            <a:gs pos="50000">
              <a:schemeClr val="phClr">
                <a:tint val="98000"/>
                <a:shade val="90000"/>
                <a:lumMod val="103000"/>
                <a:satMod val="130000"/>
              </a:schemeClr>
            </a:gs>
            <a:gs pos="100000">
              <a:schemeClr val="phClr">
                <a:shade val="63000"/>
                <a:satMod val="120000"/>
              </a:schemeClr>
            </a:gs>
          </a:gsLst>
          <a:lin ang="5400000" scaled="0"/>
        </a:gradFill>
      </a:bgFillStyleLst>
    </a:fmtScheme>
  </a:themeElements>
</a:theme>
</file>

<file path=ppt/slides/_rels/slide1.xml.rels>&#65279;<?xml version="1.0" encoding="utf-8"?><Relationships xmlns="http://schemas.openxmlformats.org/package/2006/relationships"><Relationship Type="http://schemas.openxmlformats.org/officeDocument/2006/relationships/slideLayout" Target="/ppt/slideLayouts/slideLayout1.xml" Id="Rdb1b3c900fb54031" /><Relationship Type="http://schemas.openxmlformats.org/officeDocument/2006/relationships/hyperlink" Target="/ppt/slides/slide1.xml" Id="R82717032ddb5422a" /><Relationship Type="http://schemas.openxmlformats.org/officeDocument/2006/relationships/hyperlink" Target="/ppt/slides/slide2.xml" Id="R5d47f7b8f822498b" /><Relationship Type="http://schemas.openxmlformats.org/officeDocument/2006/relationships/hyperlink" Target="/ppt/slides/slide3.xml" Id="R77f274240bfa48a0" /><Relationship Type="http://schemas.openxmlformats.org/officeDocument/2006/relationships/hyperlink" Target="/ppt/slides/slide4.xml" Id="R1f8808dcd8e34554" /><Relationship Type="http://schemas.openxmlformats.org/officeDocument/2006/relationships/hyperlink" Target="/ppt/slides/slide5.xml" Id="Ra6519ac435f949e0" /><Relationship Type="http://schemas.openxmlformats.org/officeDocument/2006/relationships/hyperlink" Target="/ppt/slides/slide6.xml" Id="R652b68ec2d194a33" /><Relationship Type="http://schemas.openxmlformats.org/officeDocument/2006/relationships/hyperlink" Target="/ppt/slides/slide7.xml" Id="R5869d2b945cb462d" /><Relationship Type="http://schemas.openxmlformats.org/officeDocument/2006/relationships/hyperlink" Target="/ppt/slides/slide8.xml" Id="R6a1d26ed98cb4de0" /><Relationship Type="http://schemas.openxmlformats.org/officeDocument/2006/relationships/hyperlink" Target="/ppt/slides/slide13.xml" Id="R410659cf660744b6" /><Relationship Type="http://schemas.openxmlformats.org/officeDocument/2006/relationships/image" Target="/ppt/media/image.png" Id="R25bc6232041f485e" /><Relationship Type="http://schemas.openxmlformats.org/officeDocument/2006/relationships/hyperlink" Target="/ppt/slides/slide9.xml" Id="R6b0ef34e57fa450b" /><Relationship Type="http://schemas.openxmlformats.org/officeDocument/2006/relationships/notesSlide" Target="/ppt/notesSlides/notesSlide1.xml" Id="R6e6caca1b97240b6" /></Relationships>
</file>

<file path=ppt/slides/_rels/slide10.xml.rels>&#65279;<?xml version="1.0" encoding="utf-8"?><Relationships xmlns="http://schemas.openxmlformats.org/package/2006/relationships"><Relationship Type="http://schemas.openxmlformats.org/officeDocument/2006/relationships/slideLayout" Target="/ppt/slideLayouts/slideLayout1.xml" Id="Rf6744f2de40b41be" /><Relationship Type="http://schemas.openxmlformats.org/officeDocument/2006/relationships/hyperlink" Target="/ppt/slides/slide1.xml" Id="Rbace7a46b7514316" /><Relationship Type="http://schemas.openxmlformats.org/officeDocument/2006/relationships/hyperlink" Target="/ppt/slides/slide2.xml" Id="Rcade95a1f232431f" /><Relationship Type="http://schemas.openxmlformats.org/officeDocument/2006/relationships/hyperlink" Target="/ppt/slides/slide3.xml" Id="R84152eafea744007" /><Relationship Type="http://schemas.openxmlformats.org/officeDocument/2006/relationships/hyperlink" Target="/ppt/slides/slide4.xml" Id="R758790204fde43a4" /><Relationship Type="http://schemas.openxmlformats.org/officeDocument/2006/relationships/hyperlink" Target="/ppt/slides/slide5.xml" Id="Rce4c518ce8ba405b" /><Relationship Type="http://schemas.openxmlformats.org/officeDocument/2006/relationships/hyperlink" Target="/ppt/slides/slide6.xml" Id="R650794d02b314531" /><Relationship Type="http://schemas.openxmlformats.org/officeDocument/2006/relationships/hyperlink" Target="/ppt/slides/slide7.xml" Id="Red6aba3b4cdf4302" /><Relationship Type="http://schemas.openxmlformats.org/officeDocument/2006/relationships/hyperlink" Target="/ppt/slides/slide8.xml" Id="R74376450b53c43f5" /><Relationship Type="http://schemas.openxmlformats.org/officeDocument/2006/relationships/hyperlink" Target="/ppt/slides/slide13.xml" Id="R0a4ac894fb444699" /><Relationship Type="http://schemas.openxmlformats.org/officeDocument/2006/relationships/hyperlink" Target="/ppt/slides/slide4.xml" Id="R3435c0b84c4c4f5f" /><Relationship Type="http://schemas.openxmlformats.org/officeDocument/2006/relationships/notesSlide" Target="/ppt/notesSlides/notesSlide10.xml" Id="R5ead8511e824418b" /></Relationships>
</file>

<file path=ppt/slides/_rels/slide11.xml.rels>&#65279;<?xml version="1.0" encoding="utf-8"?><Relationships xmlns="http://schemas.openxmlformats.org/package/2006/relationships"><Relationship Type="http://schemas.openxmlformats.org/officeDocument/2006/relationships/slideLayout" Target="/ppt/slideLayouts/slideLayout1.xml" Id="R70706c0a4cc44011" /><Relationship Type="http://schemas.openxmlformats.org/officeDocument/2006/relationships/hyperlink" Target="/ppt/slides/slide1.xml" Id="Rde855c67682d4e6f" /><Relationship Type="http://schemas.openxmlformats.org/officeDocument/2006/relationships/hyperlink" Target="/ppt/slides/slide2.xml" Id="Redb29330624a44d5" /><Relationship Type="http://schemas.openxmlformats.org/officeDocument/2006/relationships/hyperlink" Target="/ppt/slides/slide3.xml" Id="Rf94136d158fd48a3" /><Relationship Type="http://schemas.openxmlformats.org/officeDocument/2006/relationships/hyperlink" Target="/ppt/slides/slide4.xml" Id="Ra5aa1502135c4715" /><Relationship Type="http://schemas.openxmlformats.org/officeDocument/2006/relationships/hyperlink" Target="/ppt/slides/slide5.xml" Id="Rf0e1d31fa6434ee2" /><Relationship Type="http://schemas.openxmlformats.org/officeDocument/2006/relationships/hyperlink" Target="/ppt/slides/slide6.xml" Id="Rdd01afabd3ec423f" /><Relationship Type="http://schemas.openxmlformats.org/officeDocument/2006/relationships/hyperlink" Target="/ppt/slides/slide7.xml" Id="R4636d4134596470b" /><Relationship Type="http://schemas.openxmlformats.org/officeDocument/2006/relationships/hyperlink" Target="/ppt/slides/slide8.xml" Id="Raf7fa44d59764bf3" /><Relationship Type="http://schemas.openxmlformats.org/officeDocument/2006/relationships/hyperlink" Target="/ppt/slides/slide13.xml" Id="R8e0da94458664268" /><Relationship Type="http://schemas.openxmlformats.org/officeDocument/2006/relationships/hyperlink" Target="/ppt/slides/slide6.xml" Id="Rca96a1462c704256" /><Relationship Type="http://schemas.openxmlformats.org/officeDocument/2006/relationships/notesSlide" Target="/ppt/notesSlides/notesSlide11.xml" Id="Ra16be5b0b8b04163" /></Relationships>
</file>

<file path=ppt/slides/_rels/slide12.xml.rels>&#65279;<?xml version="1.0" encoding="utf-8"?><Relationships xmlns="http://schemas.openxmlformats.org/package/2006/relationships"><Relationship Type="http://schemas.openxmlformats.org/officeDocument/2006/relationships/slideLayout" Target="/ppt/slideLayouts/slideLayout1.xml" Id="Re4ea2c7d615348a6" /><Relationship Type="http://schemas.openxmlformats.org/officeDocument/2006/relationships/hyperlink" Target="/ppt/slides/slide1.xml" Id="R1db3332b89964e67" /><Relationship Type="http://schemas.openxmlformats.org/officeDocument/2006/relationships/hyperlink" Target="/ppt/slides/slide2.xml" Id="R4cb056dce81e486b" /><Relationship Type="http://schemas.openxmlformats.org/officeDocument/2006/relationships/hyperlink" Target="/ppt/slides/slide3.xml" Id="R0fcd92befd15423e" /><Relationship Type="http://schemas.openxmlformats.org/officeDocument/2006/relationships/hyperlink" Target="/ppt/slides/slide4.xml" Id="R6413a0ed05344132" /><Relationship Type="http://schemas.openxmlformats.org/officeDocument/2006/relationships/hyperlink" Target="/ppt/slides/slide5.xml" Id="R7c015b7e3e4947a8" /><Relationship Type="http://schemas.openxmlformats.org/officeDocument/2006/relationships/hyperlink" Target="/ppt/slides/slide6.xml" Id="R3eafaa6a19af41b9" /><Relationship Type="http://schemas.openxmlformats.org/officeDocument/2006/relationships/hyperlink" Target="/ppt/slides/slide7.xml" Id="Rdfe20394cac04131" /><Relationship Type="http://schemas.openxmlformats.org/officeDocument/2006/relationships/hyperlink" Target="/ppt/slides/slide8.xml" Id="Rf12fd608181d4971" /><Relationship Type="http://schemas.openxmlformats.org/officeDocument/2006/relationships/hyperlink" Target="/ppt/slides/slide13.xml" Id="Rb522ddb99a704332" /><Relationship Type="http://schemas.openxmlformats.org/officeDocument/2006/relationships/hyperlink" Target="/ppt/slides/slide7.xml" Id="R6702777e5faa4398" /><Relationship Type="http://schemas.openxmlformats.org/officeDocument/2006/relationships/notesSlide" Target="/ppt/notesSlides/notesSlide12.xml" Id="R29fd621915f34fa3" /></Relationships>
</file>

<file path=ppt/slides/_rels/slide13.xml.rels>&#65279;<?xml version="1.0" encoding="utf-8"?><Relationships xmlns="http://schemas.openxmlformats.org/package/2006/relationships"><Relationship Type="http://schemas.openxmlformats.org/officeDocument/2006/relationships/slideLayout" Target="/ppt/slideLayouts/slideLayout1.xml" Id="R8e9fc637db714ba5" /><Relationship Type="http://schemas.openxmlformats.org/officeDocument/2006/relationships/hyperlink" Target="/ppt/slides/slide1.xml" Id="R43b135e371da471a" /><Relationship Type="http://schemas.openxmlformats.org/officeDocument/2006/relationships/hyperlink" Target="/ppt/slides/slide2.xml" Id="R3d2983b37930468f" /><Relationship Type="http://schemas.openxmlformats.org/officeDocument/2006/relationships/hyperlink" Target="/ppt/slides/slide3.xml" Id="R1eaea179ee5743f7" /><Relationship Type="http://schemas.openxmlformats.org/officeDocument/2006/relationships/hyperlink" Target="/ppt/slides/slide4.xml" Id="Rf58206a3a6724b95" /><Relationship Type="http://schemas.openxmlformats.org/officeDocument/2006/relationships/hyperlink" Target="/ppt/slides/slide5.xml" Id="Rd47a83b9eead4fb5" /><Relationship Type="http://schemas.openxmlformats.org/officeDocument/2006/relationships/hyperlink" Target="/ppt/slides/slide6.xml" Id="R7ae947b5225a4e54" /><Relationship Type="http://schemas.openxmlformats.org/officeDocument/2006/relationships/hyperlink" Target="/ppt/slides/slide7.xml" Id="Rc72e48cfa8e9417a" /><Relationship Type="http://schemas.openxmlformats.org/officeDocument/2006/relationships/hyperlink" Target="/ppt/slides/slide8.xml" Id="R9b31373e2bb14c2a" /><Relationship Type="http://schemas.openxmlformats.org/officeDocument/2006/relationships/hyperlink" Target="/ppt/slides/slide13.xml" Id="R01aa2ccdc59b48bb" /><Relationship Type="http://schemas.openxmlformats.org/officeDocument/2006/relationships/hyperlink" Target="/ppt/slides/slide14.xml" Id="R794c94fc10ee44e0" /><Relationship Type="http://schemas.openxmlformats.org/officeDocument/2006/relationships/hyperlink" Target="/ppt/slides/slide15.xml" Id="Ra1d34fb657ce46d1" /><Relationship Type="http://schemas.openxmlformats.org/officeDocument/2006/relationships/hyperlink" Target="W6L2_standard.pdf" TargetMode="External" Id="R83f3fe7ab8d9444f" /><Relationship Type="http://schemas.openxmlformats.org/officeDocument/2006/relationships/hyperlink" Target="W6L2_supported.pdf" TargetMode="External" Id="R1f0fb795a06a4bdc" /><Relationship Type="http://schemas.openxmlformats.org/officeDocument/2006/relationships/hyperlink" Target="W6L2_depth.pdf" TargetMode="External" Id="Rae1eceee09574a85" /><Relationship Type="http://schemas.openxmlformats.org/officeDocument/2006/relationships/hyperlink" Target="W6L2_Worksheet.docx" TargetMode="External" Id="Rea42728155624ee8" /><Relationship Type="http://schemas.openxmlformats.org/officeDocument/2006/relationships/hyperlink" Target="https://madebymatt.uk/Lessons/Science_Teesside/Launch/SCI_L_W6_L2_RootAndGut.html" TargetMode="External" Id="R4837af6794784e21" /><Relationship Type="http://schemas.openxmlformats.org/officeDocument/2006/relationships/hyperlink" Target="/ppt/slides/slide16.xml" Id="Re9e4c6cf245f455c" /><Relationship Type="http://schemas.openxmlformats.org/officeDocument/2006/relationships/notesSlide" Target="/ppt/notesSlides/notesSlide13.xml" Id="R71ad0402c3fe4a6d" /></Relationships>
</file>

<file path=ppt/slides/_rels/slide14.xml.rels>&#65279;<?xml version="1.0" encoding="utf-8"?><Relationships xmlns="http://schemas.openxmlformats.org/package/2006/relationships"><Relationship Type="http://schemas.openxmlformats.org/officeDocument/2006/relationships/slideLayout" Target="/ppt/slideLayouts/slideLayout1.xml" Id="R8addf0fd2233440b" /><Relationship Type="http://schemas.openxmlformats.org/officeDocument/2006/relationships/hyperlink" Target="/ppt/slides/slide1.xml" Id="R90ecbfb70d314f7d" /><Relationship Type="http://schemas.openxmlformats.org/officeDocument/2006/relationships/hyperlink" Target="/ppt/slides/slide2.xml" Id="Ra6c413a7d8d84d3f" /><Relationship Type="http://schemas.openxmlformats.org/officeDocument/2006/relationships/hyperlink" Target="/ppt/slides/slide3.xml" Id="R8f7af1b3c30d45ff" /><Relationship Type="http://schemas.openxmlformats.org/officeDocument/2006/relationships/hyperlink" Target="/ppt/slides/slide4.xml" Id="R1cee604dbd394ffb" /><Relationship Type="http://schemas.openxmlformats.org/officeDocument/2006/relationships/hyperlink" Target="/ppt/slides/slide5.xml" Id="R1f5d47de15534a38" /><Relationship Type="http://schemas.openxmlformats.org/officeDocument/2006/relationships/hyperlink" Target="/ppt/slides/slide6.xml" Id="Re8e37ffe93454464" /><Relationship Type="http://schemas.openxmlformats.org/officeDocument/2006/relationships/hyperlink" Target="/ppt/slides/slide7.xml" Id="R7e2df245657e4016" /><Relationship Type="http://schemas.openxmlformats.org/officeDocument/2006/relationships/hyperlink" Target="/ppt/slides/slide8.xml" Id="R0d7239062fc242ed" /><Relationship Type="http://schemas.openxmlformats.org/officeDocument/2006/relationships/hyperlink" Target="/ppt/slides/slide13.xml" Id="R4d0a1e3b1b014a98" /><Relationship Type="http://schemas.openxmlformats.org/officeDocument/2006/relationships/image" Target="/ppt/media/image3.png" Id="R1e14118e566848aa" /><Relationship Type="http://schemas.openxmlformats.org/officeDocument/2006/relationships/hyperlink" Target="/ppt/slides/slide7.xml" Id="R390e6d68b02d44ea" /><Relationship Type="http://schemas.openxmlformats.org/officeDocument/2006/relationships/notesSlide" Target="/ppt/notesSlides/notesSlide14.xml" Id="R95cf97a2b0354c4f" /></Relationships>
</file>

<file path=ppt/slides/_rels/slide15.xml.rels>&#65279;<?xml version="1.0" encoding="utf-8"?><Relationships xmlns="http://schemas.openxmlformats.org/package/2006/relationships"><Relationship Type="http://schemas.openxmlformats.org/officeDocument/2006/relationships/slideLayout" Target="/ppt/slideLayouts/slideLayout1.xml" Id="R7e5b5068a6a44912" /><Relationship Type="http://schemas.openxmlformats.org/officeDocument/2006/relationships/hyperlink" Target="/ppt/slides/slide1.xml" Id="R8f8e5d5ec1324bd9" /><Relationship Type="http://schemas.openxmlformats.org/officeDocument/2006/relationships/hyperlink" Target="/ppt/slides/slide2.xml" Id="R26ab5a499df545cb" /><Relationship Type="http://schemas.openxmlformats.org/officeDocument/2006/relationships/hyperlink" Target="/ppt/slides/slide3.xml" Id="R2c95c30e3777447f" /><Relationship Type="http://schemas.openxmlformats.org/officeDocument/2006/relationships/hyperlink" Target="/ppt/slides/slide4.xml" Id="R68888e4391874c55" /><Relationship Type="http://schemas.openxmlformats.org/officeDocument/2006/relationships/hyperlink" Target="/ppt/slides/slide5.xml" Id="Re2794f6b1cc04f6a" /><Relationship Type="http://schemas.openxmlformats.org/officeDocument/2006/relationships/hyperlink" Target="/ppt/slides/slide6.xml" Id="R7613fe5d1e2b480f" /><Relationship Type="http://schemas.openxmlformats.org/officeDocument/2006/relationships/hyperlink" Target="/ppt/slides/slide7.xml" Id="R46ce6bb396ba410e" /><Relationship Type="http://schemas.openxmlformats.org/officeDocument/2006/relationships/hyperlink" Target="/ppt/slides/slide8.xml" Id="Rfded019784094a7c" /><Relationship Type="http://schemas.openxmlformats.org/officeDocument/2006/relationships/hyperlink" Target="/ppt/slides/slide13.xml" Id="R5ee3ff4a4b144cac" /><Relationship Type="http://schemas.openxmlformats.org/officeDocument/2006/relationships/image" Target="/ppt/media/image4.png" Id="R4c7f0b04c2944236" /><Relationship Type="http://schemas.openxmlformats.org/officeDocument/2006/relationships/hyperlink" Target="/ppt/slides/slide7.xml" Id="R8c15b0354336428d" /><Relationship Type="http://schemas.openxmlformats.org/officeDocument/2006/relationships/notesSlide" Target="/ppt/notesSlides/notesSlide15.xml" Id="Re292b5716ba9402a" /></Relationships>
</file>

<file path=ppt/slides/_rels/slide16.xml.rels>&#65279;<?xml version="1.0" encoding="utf-8"?><Relationships xmlns="http://schemas.openxmlformats.org/package/2006/relationships"><Relationship Type="http://schemas.openxmlformats.org/officeDocument/2006/relationships/slideLayout" Target="/ppt/slideLayouts/slideLayout1.xml" Id="R3524679da33c4bfa" /><Relationship Type="http://schemas.openxmlformats.org/officeDocument/2006/relationships/hyperlink" Target="/ppt/slides/slide1.xml" Id="Rb5c8beb1d0de42ff" /><Relationship Type="http://schemas.openxmlformats.org/officeDocument/2006/relationships/hyperlink" Target="/ppt/slides/slide2.xml" Id="Re69a2fb2ac97409e" /><Relationship Type="http://schemas.openxmlformats.org/officeDocument/2006/relationships/hyperlink" Target="/ppt/slides/slide3.xml" Id="R731182400ca5423f" /><Relationship Type="http://schemas.openxmlformats.org/officeDocument/2006/relationships/hyperlink" Target="/ppt/slides/slide4.xml" Id="R9e2fddc2ee7c4bbd" /><Relationship Type="http://schemas.openxmlformats.org/officeDocument/2006/relationships/hyperlink" Target="/ppt/slides/slide5.xml" Id="R37386947ab494468" /><Relationship Type="http://schemas.openxmlformats.org/officeDocument/2006/relationships/hyperlink" Target="/ppt/slides/slide6.xml" Id="Rae314c90453d47be" /><Relationship Type="http://schemas.openxmlformats.org/officeDocument/2006/relationships/hyperlink" Target="/ppt/slides/slide7.xml" Id="R4001682682bc416d" /><Relationship Type="http://schemas.openxmlformats.org/officeDocument/2006/relationships/hyperlink" Target="/ppt/slides/slide8.xml" Id="Ra5a1f7a8a1134f0e" /><Relationship Type="http://schemas.openxmlformats.org/officeDocument/2006/relationships/hyperlink" Target="/ppt/slides/slide13.xml" Id="Rbd9b427bf36b410c" /><Relationship Type="http://schemas.openxmlformats.org/officeDocument/2006/relationships/image" Target="/ppt/media/image5.png" Id="R6f7e451f22e442f2" /><Relationship Type="http://schemas.openxmlformats.org/officeDocument/2006/relationships/hyperlink" Target="https://www.youtube.com/watch?v=ECldVkp6Rw0" TargetMode="External" Id="R0f2bc7af9b4f45c8" /><Relationship Type="http://schemas.openxmlformats.org/officeDocument/2006/relationships/notesSlide" Target="/ppt/notesSlides/notesSlide16.xml" Id="Rf80c23f85d8d44be" /></Relationships>
</file>

<file path=ppt/slides/_rels/slide17.xml.rels>&#65279;<?xml version="1.0" encoding="utf-8"?><Relationships xmlns="http://schemas.openxmlformats.org/package/2006/relationships"><Relationship Type="http://schemas.openxmlformats.org/officeDocument/2006/relationships/slideLayout" Target="/ppt/slideLayouts/slideLayout1.xml" Id="R1f68804754dc4519" /><Relationship Type="http://schemas.openxmlformats.org/officeDocument/2006/relationships/hyperlink" Target="/ppt/slides/slide1.xml" Id="R6cd412a0bfbb414c" /><Relationship Type="http://schemas.openxmlformats.org/officeDocument/2006/relationships/hyperlink" Target="/ppt/slides/slide2.xml" Id="Rbed17391bb184913" /><Relationship Type="http://schemas.openxmlformats.org/officeDocument/2006/relationships/hyperlink" Target="/ppt/slides/slide3.xml" Id="R88afa1645c9f45b3" /><Relationship Type="http://schemas.openxmlformats.org/officeDocument/2006/relationships/hyperlink" Target="/ppt/slides/slide4.xml" Id="Rcda1060c865f4221" /><Relationship Type="http://schemas.openxmlformats.org/officeDocument/2006/relationships/hyperlink" Target="/ppt/slides/slide5.xml" Id="R8243d9a720cb49a9" /><Relationship Type="http://schemas.openxmlformats.org/officeDocument/2006/relationships/hyperlink" Target="/ppt/slides/slide6.xml" Id="R05f5957b84c14c44" /><Relationship Type="http://schemas.openxmlformats.org/officeDocument/2006/relationships/hyperlink" Target="/ppt/slides/slide7.xml" Id="Rfae5ae0686864209" /><Relationship Type="http://schemas.openxmlformats.org/officeDocument/2006/relationships/hyperlink" Target="/ppt/slides/slide8.xml" Id="Rff778285f7e048fa" /><Relationship Type="http://schemas.openxmlformats.org/officeDocument/2006/relationships/hyperlink" Target="/ppt/slides/slide13.xml" Id="Rcc60acd879f246ff" /><Relationship Type="http://schemas.openxmlformats.org/officeDocument/2006/relationships/hyperlink" Target="/ppt/slides/slide3.xml" Id="Rb45e929cdd334f9f" /><Relationship Type="http://schemas.openxmlformats.org/officeDocument/2006/relationships/notesSlide" Target="/ppt/notesSlides/notesSlide17.xml" Id="R611979974451418d" /></Relationships>
</file>

<file path=ppt/slides/_rels/slide2.xml.rels>&#65279;<?xml version="1.0" encoding="utf-8"?><Relationships xmlns="http://schemas.openxmlformats.org/package/2006/relationships"><Relationship Type="http://schemas.openxmlformats.org/officeDocument/2006/relationships/slideLayout" Target="/ppt/slideLayouts/slideLayout1.xml" Id="R3275fc1292fc4b5f" /><Relationship Type="http://schemas.openxmlformats.org/officeDocument/2006/relationships/hyperlink" Target="/ppt/slides/slide1.xml" Id="Re579470f8bf74fdb" /><Relationship Type="http://schemas.openxmlformats.org/officeDocument/2006/relationships/hyperlink" Target="/ppt/slides/slide2.xml" Id="Re15619bd65d24c4a" /><Relationship Type="http://schemas.openxmlformats.org/officeDocument/2006/relationships/hyperlink" Target="/ppt/slides/slide3.xml" Id="Rfc76b9dcc6c44527" /><Relationship Type="http://schemas.openxmlformats.org/officeDocument/2006/relationships/hyperlink" Target="/ppt/slides/slide4.xml" Id="R84039e03c8f04855" /><Relationship Type="http://schemas.openxmlformats.org/officeDocument/2006/relationships/hyperlink" Target="/ppt/slides/slide5.xml" Id="R0412837041a1403e" /><Relationship Type="http://schemas.openxmlformats.org/officeDocument/2006/relationships/hyperlink" Target="/ppt/slides/slide6.xml" Id="R7e046340a5a24d3a" /><Relationship Type="http://schemas.openxmlformats.org/officeDocument/2006/relationships/hyperlink" Target="/ppt/slides/slide7.xml" Id="R60b64983984143f1" /><Relationship Type="http://schemas.openxmlformats.org/officeDocument/2006/relationships/hyperlink" Target="/ppt/slides/slide8.xml" Id="R1bcc3c773fdd4785" /><Relationship Type="http://schemas.openxmlformats.org/officeDocument/2006/relationships/hyperlink" Target="/ppt/slides/slide13.xml" Id="R8498842d58c8487e" /><Relationship Type="http://schemas.openxmlformats.org/officeDocument/2006/relationships/hyperlink" Target="/ppt/slides/slide9.xml" Id="Re97cbbcbb51f4abf" /><Relationship Type="http://schemas.openxmlformats.org/officeDocument/2006/relationships/notesSlide" Target="/ppt/notesSlides/notesSlide2.xml" Id="Rab6efe858c24488e" /></Relationships>
</file>

<file path=ppt/slides/_rels/slide3.xml.rels>&#65279;<?xml version="1.0" encoding="utf-8"?><Relationships xmlns="http://schemas.openxmlformats.org/package/2006/relationships"><Relationship Type="http://schemas.openxmlformats.org/officeDocument/2006/relationships/slideLayout" Target="/ppt/slideLayouts/slideLayout1.xml" Id="R9a13eb9245bf46ca" /><Relationship Type="http://schemas.openxmlformats.org/officeDocument/2006/relationships/hyperlink" Target="/ppt/slides/slide1.xml" Id="R349d61f603284253" /><Relationship Type="http://schemas.openxmlformats.org/officeDocument/2006/relationships/hyperlink" Target="/ppt/slides/slide2.xml" Id="Refaef5c8252b4275" /><Relationship Type="http://schemas.openxmlformats.org/officeDocument/2006/relationships/hyperlink" Target="/ppt/slides/slide3.xml" Id="Rea639ab2c79a4f28" /><Relationship Type="http://schemas.openxmlformats.org/officeDocument/2006/relationships/hyperlink" Target="/ppt/slides/slide4.xml" Id="R9fc82a5138e9405d" /><Relationship Type="http://schemas.openxmlformats.org/officeDocument/2006/relationships/hyperlink" Target="/ppt/slides/slide5.xml" Id="R198fd119a6204100" /><Relationship Type="http://schemas.openxmlformats.org/officeDocument/2006/relationships/hyperlink" Target="/ppt/slides/slide6.xml" Id="R628fad1026a74627" /><Relationship Type="http://schemas.openxmlformats.org/officeDocument/2006/relationships/hyperlink" Target="/ppt/slides/slide7.xml" Id="Rf495deb281a7456d" /><Relationship Type="http://schemas.openxmlformats.org/officeDocument/2006/relationships/hyperlink" Target="/ppt/slides/slide8.xml" Id="R07e1552473f7437c" /><Relationship Type="http://schemas.openxmlformats.org/officeDocument/2006/relationships/hyperlink" Target="/ppt/slides/slide13.xml" Id="R6260c6af58a34880" /><Relationship Type="http://schemas.openxmlformats.org/officeDocument/2006/relationships/hyperlink" Target="/ppt/slides/slide17.xml" Id="R024dee99c9c24185" /><Relationship Type="http://schemas.openxmlformats.org/officeDocument/2006/relationships/hyperlink" Target="/ppt/slides/slide16.xml" Id="Rf6a5d2ae83064402" /><Relationship Type="http://schemas.openxmlformats.org/officeDocument/2006/relationships/notesSlide" Target="/ppt/notesSlides/notesSlide3.xml" Id="R750c4e72f5164562" /></Relationships>
</file>

<file path=ppt/slides/_rels/slide4.xml.rels>&#65279;<?xml version="1.0" encoding="utf-8"?><Relationships xmlns="http://schemas.openxmlformats.org/package/2006/relationships"><Relationship Type="http://schemas.openxmlformats.org/officeDocument/2006/relationships/slideLayout" Target="/ppt/slideLayouts/slideLayout1.xml" Id="Ra471bdcbd28d436b" /><Relationship Type="http://schemas.openxmlformats.org/officeDocument/2006/relationships/hyperlink" Target="/ppt/slides/slide1.xml" Id="R4494f951d60f4b45" /><Relationship Type="http://schemas.openxmlformats.org/officeDocument/2006/relationships/hyperlink" Target="/ppt/slides/slide2.xml" Id="R483d14f7b77e47d8" /><Relationship Type="http://schemas.openxmlformats.org/officeDocument/2006/relationships/hyperlink" Target="/ppt/slides/slide3.xml" Id="R380bcc08dc354fff" /><Relationship Type="http://schemas.openxmlformats.org/officeDocument/2006/relationships/hyperlink" Target="/ppt/slides/slide4.xml" Id="Rea3aa842f9b440b7" /><Relationship Type="http://schemas.openxmlformats.org/officeDocument/2006/relationships/hyperlink" Target="/ppt/slides/slide5.xml" Id="Rdebe4072e94c45c5" /><Relationship Type="http://schemas.openxmlformats.org/officeDocument/2006/relationships/hyperlink" Target="/ppt/slides/slide6.xml" Id="R733e294bd5df4d5c" /><Relationship Type="http://schemas.openxmlformats.org/officeDocument/2006/relationships/hyperlink" Target="/ppt/slides/slide7.xml" Id="R529bdd99f2f4463f" /><Relationship Type="http://schemas.openxmlformats.org/officeDocument/2006/relationships/hyperlink" Target="/ppt/slides/slide8.xml" Id="R7f12a17438364c27" /><Relationship Type="http://schemas.openxmlformats.org/officeDocument/2006/relationships/hyperlink" Target="/ppt/slides/slide13.xml" Id="R195f64d2782e4bdd" /><Relationship Type="http://schemas.openxmlformats.org/officeDocument/2006/relationships/hyperlink" Target="/ppt/slides/slide10.xml" Id="Rd526b342491c4293" /><Relationship Type="http://schemas.openxmlformats.org/officeDocument/2006/relationships/hyperlink" Target="/ppt/slides/slide10.xml" Id="R9b1fbcb560cd4ee6" /><Relationship Type="http://schemas.openxmlformats.org/officeDocument/2006/relationships/hyperlink" Target="/ppt/slides/slide10.xml" Id="Re69fc3eb66b942f8" /><Relationship Type="http://schemas.openxmlformats.org/officeDocument/2006/relationships/hyperlink" Target="/ppt/slides/slide10.xml" Id="R1fe0497f239840ca" /><Relationship Type="http://schemas.openxmlformats.org/officeDocument/2006/relationships/hyperlink" Target="/ppt/slides/slide10.xml" Id="R2ba34af303b74eb8" /><Relationship Type="http://schemas.openxmlformats.org/officeDocument/2006/relationships/notesSlide" Target="/ppt/notesSlides/notesSlide4.xml" Id="Rf009a1806cc54846" /></Relationships>
</file>

<file path=ppt/slides/_rels/slide5.xml.rels>&#65279;<?xml version="1.0" encoding="utf-8"?><Relationships xmlns="http://schemas.openxmlformats.org/package/2006/relationships"><Relationship Type="http://schemas.openxmlformats.org/officeDocument/2006/relationships/slideLayout" Target="/ppt/slideLayouts/slideLayout1.xml" Id="R23fe825feb4e4a70" /><Relationship Type="http://schemas.openxmlformats.org/officeDocument/2006/relationships/hyperlink" Target="/ppt/slides/slide1.xml" Id="R78a5075118004dc7" /><Relationship Type="http://schemas.openxmlformats.org/officeDocument/2006/relationships/hyperlink" Target="/ppt/slides/slide2.xml" Id="R4c46afc632374bad" /><Relationship Type="http://schemas.openxmlformats.org/officeDocument/2006/relationships/hyperlink" Target="/ppt/slides/slide3.xml" Id="R4c23f6bb37e147e7" /><Relationship Type="http://schemas.openxmlformats.org/officeDocument/2006/relationships/hyperlink" Target="/ppt/slides/slide4.xml" Id="Rc4cdf6e0eabf4d46" /><Relationship Type="http://schemas.openxmlformats.org/officeDocument/2006/relationships/hyperlink" Target="/ppt/slides/slide5.xml" Id="R677be15e30694883" /><Relationship Type="http://schemas.openxmlformats.org/officeDocument/2006/relationships/hyperlink" Target="/ppt/slides/slide6.xml" Id="R27ecadcb6c0f4304" /><Relationship Type="http://schemas.openxmlformats.org/officeDocument/2006/relationships/hyperlink" Target="/ppt/slides/slide7.xml" Id="Rcac4c27a87d7421d" /><Relationship Type="http://schemas.openxmlformats.org/officeDocument/2006/relationships/hyperlink" Target="/ppt/slides/slide8.xml" Id="R807a8ff8dacb41f1" /><Relationship Type="http://schemas.openxmlformats.org/officeDocument/2006/relationships/hyperlink" Target="/ppt/slides/slide13.xml" Id="Rca1331bb591d47a4" /><Relationship Type="http://schemas.openxmlformats.org/officeDocument/2006/relationships/image" Target="/ppt/media/image2.png" Id="R01bc0cca486349a4" /><Relationship Type="http://schemas.openxmlformats.org/officeDocument/2006/relationships/notesSlide" Target="/ppt/notesSlides/notesSlide5.xml" Id="R5f66fa6a3c8c4c76" /></Relationships>
</file>

<file path=ppt/slides/_rels/slide6.xml.rels>&#65279;<?xml version="1.0" encoding="utf-8"?><Relationships xmlns="http://schemas.openxmlformats.org/package/2006/relationships"><Relationship Type="http://schemas.openxmlformats.org/officeDocument/2006/relationships/slideLayout" Target="/ppt/slideLayouts/slideLayout1.xml" Id="R0ec9e5a466ad47b6" /><Relationship Type="http://schemas.openxmlformats.org/officeDocument/2006/relationships/hyperlink" Target="/ppt/slides/slide1.xml" Id="Rf280aa28a47f472a" /><Relationship Type="http://schemas.openxmlformats.org/officeDocument/2006/relationships/hyperlink" Target="/ppt/slides/slide2.xml" Id="Rb12c66f2a7324dfe" /><Relationship Type="http://schemas.openxmlformats.org/officeDocument/2006/relationships/hyperlink" Target="/ppt/slides/slide3.xml" Id="Rb75d8ab2e92e4c58" /><Relationship Type="http://schemas.openxmlformats.org/officeDocument/2006/relationships/hyperlink" Target="/ppt/slides/slide4.xml" Id="R3f44537b81634ef5" /><Relationship Type="http://schemas.openxmlformats.org/officeDocument/2006/relationships/hyperlink" Target="/ppt/slides/slide5.xml" Id="Rce880dab5d9f4fc8" /><Relationship Type="http://schemas.openxmlformats.org/officeDocument/2006/relationships/hyperlink" Target="/ppt/slides/slide6.xml" Id="R09239c70ca614726" /><Relationship Type="http://schemas.openxmlformats.org/officeDocument/2006/relationships/hyperlink" Target="/ppt/slides/slide7.xml" Id="Rcafbb075253f4925" /><Relationship Type="http://schemas.openxmlformats.org/officeDocument/2006/relationships/hyperlink" Target="/ppt/slides/slide8.xml" Id="Rfcfe6d09eaee4aa2" /><Relationship Type="http://schemas.openxmlformats.org/officeDocument/2006/relationships/hyperlink" Target="/ppt/slides/slide13.xml" Id="R90efeb76d32d4e28" /><Relationship Type="http://schemas.openxmlformats.org/officeDocument/2006/relationships/hyperlink" Target="/ppt/slides/slide11.xml" Id="Rf2c0e8dc16484bab" /><Relationship Type="http://schemas.openxmlformats.org/officeDocument/2006/relationships/notesSlide" Target="/ppt/notesSlides/notesSlide6.xml" Id="R461ba6e7e3f74d93" /></Relationships>
</file>

<file path=ppt/slides/_rels/slide7.xml.rels>&#65279;<?xml version="1.0" encoding="utf-8"?><Relationships xmlns="http://schemas.openxmlformats.org/package/2006/relationships"><Relationship Type="http://schemas.openxmlformats.org/officeDocument/2006/relationships/slideLayout" Target="/ppt/slideLayouts/slideLayout1.xml" Id="Ree1df795c12d46a0" /><Relationship Type="http://schemas.openxmlformats.org/officeDocument/2006/relationships/hyperlink" Target="/ppt/slides/slide1.xml" Id="R0234787c70884d3d" /><Relationship Type="http://schemas.openxmlformats.org/officeDocument/2006/relationships/hyperlink" Target="/ppt/slides/slide2.xml" Id="R3bb33fa3b95748bb" /><Relationship Type="http://schemas.openxmlformats.org/officeDocument/2006/relationships/hyperlink" Target="/ppt/slides/slide3.xml" Id="Rf90e7f7456494ab1" /><Relationship Type="http://schemas.openxmlformats.org/officeDocument/2006/relationships/hyperlink" Target="/ppt/slides/slide4.xml" Id="Rf2f8a259c6264baf" /><Relationship Type="http://schemas.openxmlformats.org/officeDocument/2006/relationships/hyperlink" Target="/ppt/slides/slide5.xml" Id="Ra8608f1386d04263" /><Relationship Type="http://schemas.openxmlformats.org/officeDocument/2006/relationships/hyperlink" Target="/ppt/slides/slide6.xml" Id="R4e928dc587504bab" /><Relationship Type="http://schemas.openxmlformats.org/officeDocument/2006/relationships/hyperlink" Target="/ppt/slides/slide7.xml" Id="Rb216d98bdf2f49cc" /><Relationship Type="http://schemas.openxmlformats.org/officeDocument/2006/relationships/hyperlink" Target="/ppt/slides/slide8.xml" Id="R330b91f045d34e99" /><Relationship Type="http://schemas.openxmlformats.org/officeDocument/2006/relationships/hyperlink" Target="/ppt/slides/slide13.xml" Id="R10a101939f18445b" /><Relationship Type="http://schemas.openxmlformats.org/officeDocument/2006/relationships/hyperlink" Target="/ppt/slides/slide14.xml" Id="R36251e2323a0446e" /><Relationship Type="http://schemas.openxmlformats.org/officeDocument/2006/relationships/hyperlink" Target="/ppt/slides/slide12.xml" Id="Rac3d8b1a01274bfc" /><Relationship Type="http://schemas.openxmlformats.org/officeDocument/2006/relationships/notesSlide" Target="/ppt/notesSlides/notesSlide7.xml" Id="Rb5427840d14b4804" /></Relationships>
</file>

<file path=ppt/slides/_rels/slide8.xml.rels>&#65279;<?xml version="1.0" encoding="utf-8"?><Relationships xmlns="http://schemas.openxmlformats.org/package/2006/relationships"><Relationship Type="http://schemas.openxmlformats.org/officeDocument/2006/relationships/slideLayout" Target="/ppt/slideLayouts/slideLayout1.xml" Id="Rc1eb5f4300e249dc" /><Relationship Type="http://schemas.openxmlformats.org/officeDocument/2006/relationships/hyperlink" Target="/ppt/slides/slide1.xml" Id="R68063cd1431b4ec5" /><Relationship Type="http://schemas.openxmlformats.org/officeDocument/2006/relationships/hyperlink" Target="/ppt/slides/slide2.xml" Id="R223fec9049454831" /><Relationship Type="http://schemas.openxmlformats.org/officeDocument/2006/relationships/hyperlink" Target="/ppt/slides/slide3.xml" Id="R2e7299ceb049429b" /><Relationship Type="http://schemas.openxmlformats.org/officeDocument/2006/relationships/hyperlink" Target="/ppt/slides/slide4.xml" Id="R08eb50e032c947a3" /><Relationship Type="http://schemas.openxmlformats.org/officeDocument/2006/relationships/hyperlink" Target="/ppt/slides/slide5.xml" Id="Rdb13a0c38e80494f" /><Relationship Type="http://schemas.openxmlformats.org/officeDocument/2006/relationships/hyperlink" Target="/ppt/slides/slide6.xml" Id="R441b03e2350241bc" /><Relationship Type="http://schemas.openxmlformats.org/officeDocument/2006/relationships/hyperlink" Target="/ppt/slides/slide7.xml" Id="R67ebe933c6a545be" /><Relationship Type="http://schemas.openxmlformats.org/officeDocument/2006/relationships/hyperlink" Target="/ppt/slides/slide8.xml" Id="R6d7f6b6cddb04424" /><Relationship Type="http://schemas.openxmlformats.org/officeDocument/2006/relationships/hyperlink" Target="/ppt/slides/slide13.xml" Id="R80bfcccf8270448a" /><Relationship Type="http://schemas.openxmlformats.org/officeDocument/2006/relationships/notesSlide" Target="/ppt/notesSlides/notesSlide8.xml" Id="Rd85f9fc8d2f24bb0" /></Relationships>
</file>

<file path=ppt/slides/_rels/slide9.xml.rels>&#65279;<?xml version="1.0" encoding="utf-8"?><Relationships xmlns="http://schemas.openxmlformats.org/package/2006/relationships"><Relationship Type="http://schemas.openxmlformats.org/officeDocument/2006/relationships/slideLayout" Target="/ppt/slideLayouts/slideLayout1.xml" Id="Ra51f9a5abab94818" /><Relationship Type="http://schemas.openxmlformats.org/officeDocument/2006/relationships/hyperlink" Target="/ppt/slides/slide1.xml" Id="R6272eeede3f04d30" /><Relationship Type="http://schemas.openxmlformats.org/officeDocument/2006/relationships/hyperlink" Target="/ppt/slides/slide2.xml" Id="Rc7f208aa99dc424d" /><Relationship Type="http://schemas.openxmlformats.org/officeDocument/2006/relationships/hyperlink" Target="/ppt/slides/slide3.xml" Id="Raad414e9a3dc4bef" /><Relationship Type="http://schemas.openxmlformats.org/officeDocument/2006/relationships/hyperlink" Target="/ppt/slides/slide4.xml" Id="Rb958c5f9903c4de3" /><Relationship Type="http://schemas.openxmlformats.org/officeDocument/2006/relationships/hyperlink" Target="/ppt/slides/slide5.xml" Id="R0e4b10bb31064ec6" /><Relationship Type="http://schemas.openxmlformats.org/officeDocument/2006/relationships/hyperlink" Target="/ppt/slides/slide6.xml" Id="Rfe2288eede6c4c2a" /><Relationship Type="http://schemas.openxmlformats.org/officeDocument/2006/relationships/hyperlink" Target="/ppt/slides/slide7.xml" Id="Rc5c39806342c4290" /><Relationship Type="http://schemas.openxmlformats.org/officeDocument/2006/relationships/hyperlink" Target="/ppt/slides/slide8.xml" Id="R8096cfdb44b64a46" /><Relationship Type="http://schemas.openxmlformats.org/officeDocument/2006/relationships/hyperlink" Target="/ppt/slides/slide13.xml" Id="R49407c866d624cf4" /><Relationship Type="http://schemas.openxmlformats.org/officeDocument/2006/relationships/hyperlink" Target="/ppt/slides/slide2.xml" Id="R295f56a7f01c4f35" /><Relationship Type="http://schemas.openxmlformats.org/officeDocument/2006/relationships/notesSlide" Target="/ppt/notesSlides/notesSlide9.xml" Id="R95a0afd31bfd47c2" /></Relationships>
</file>

<file path=ppt/slides/slide1.xml><?xml version="1.0" encoding="utf-8"?>
<p:sld xmlns:p="http://schemas.openxmlformats.org/presentationml/2006/main">
  <p:cSld>
    <p:bg>
      <p:bgPr>
        <a:solidFill xmlns:a="http://schemas.openxmlformats.org/drawingml/2006/main">
          <a:srgbClr val="F0EAF6"/>
        </a:solidFill>
      </p:bgPr>
    </p:bg>
    <p:spTree>
      <p:nvGrpSpPr>
        <p:cNvPr id="1" name=""/>
        <p:cNvGrpSpPr/>
        <p:nvPr/>
      </p:nvGrpSpPr>
      <p:grpSpPr>
        <a:xfrm xmlns:a="http://schemas.openxmlformats.org/drawingml/2006/main"/>
      </p:grpSpPr>
      <p:sp>
        <p:nvSpPr>
          <p:cNvPr id="25" name="house-card">
            <a:extLst xmlns:a="http://schemas.openxmlformats.org/drawingml/2006/main">
              <a:ext uri="{FF2B5EF4-FFF2-40B4-BE49-F238E27FC236}">
                <a16:creationId xmlns:a16="http://schemas.microsoft.com/office/drawing/2014/main" id="{09D0B60D-9324-42AC-B950-403D804E6892}"/>
              </a:ext>
            </a:extLst>
          </p:cNvPr>
          <p:cNvSpPr>
            <a:spLocks xmlns:a="http://schemas.openxmlformats.org/drawingml/2006/main" noGrp="1"/>
          </p:cNvSpPr>
          <p:nvPr/>
        </p:nvSpPr>
        <p:spPr>
          <a:xfrm xmlns:a="http://schemas.openxmlformats.org/drawingml/2006/main">
            <a:off x="266700" y="190500"/>
            <a:ext cx="11658600" cy="6048375"/>
          </a:xfrm>
          <a:prstGeom xmlns:a="http://schemas.openxmlformats.org/drawingml/2006/main" prst="roundRect">
            <a:avLst>
              <a:gd name="adj" fmla="val 3150"/>
            </a:avLst>
          </a:prstGeom>
          <a:solidFill xmlns:a="http://schemas.openxmlformats.org/drawingml/2006/main">
            <a:srgbClr val="FFFFFF"/>
          </a:solidFill>
          <a:ln xmlns:a="http://schemas.openxmlformats.org/drawingml/2006/main" w="9525">
            <a:solidFill>
              <a:srgbClr val="D9D0E2"/>
            </a:solidFill>
            <a:prstDash val="solid"/>
          </a:ln>
        </p:spPr>
      </p:sp>
      <p:sp>
        <p:nvSpPr>
          <p:cNvPr id="2" name="phase-rule">
            <a:extLst xmlns:a="http://schemas.openxmlformats.org/drawingml/2006/main">
              <a:ext uri="{FF2B5EF4-FFF2-40B4-BE49-F238E27FC236}">
                <a16:creationId xmlns:a16="http://schemas.microsoft.com/office/drawing/2014/main" id="{D7504D26-B9FC-4321-A73E-6DA6E7A24ED7}"/>
              </a:ext>
            </a:extLst>
          </p:cNvPr>
          <p:cNvSpPr>
            <a:spLocks xmlns:a="http://schemas.openxmlformats.org/drawingml/2006/main" noGrp="1"/>
          </p:cNvSpPr>
          <p:nvPr/>
        </p:nvSpPr>
        <p:spPr>
          <a:xfrm xmlns:a="http://schemas.openxmlformats.org/drawingml/2006/main">
            <a:off x="428625" y="190500"/>
            <a:ext cx="11334750" cy="66675"/>
          </a:xfrm>
          <a:prstGeom xmlns:a="http://schemas.openxmlformats.org/drawingml/2006/main" prst="rect">
            <a:avLst/>
          </a:prstGeom>
          <a:solidFill xmlns:a="http://schemas.openxmlformats.org/drawingml/2006/main">
            <a:srgbClr val="97670C"/>
          </a:solidFill>
          <a:ln xmlns:a="http://schemas.openxmlformats.org/drawingml/2006/main" w="0">
            <a:noFill/>
          </a:ln>
        </p:spPr>
      </p:sp>
      <p:sp>
        <p:nvSpPr>
          <p:cNvPr id="3" name="copy-1096">
            <a:extLst xmlns:a="http://schemas.openxmlformats.org/drawingml/2006/main">
              <a:ext uri="{FF2B5EF4-FFF2-40B4-BE49-F238E27FC236}">
                <a16:creationId xmlns:a16="http://schemas.microsoft.com/office/drawing/2014/main" id="{0EB9B922-F2C3-488D-8DBD-1A5A9975DCEA}"/>
              </a:ext>
            </a:extLst>
          </p:cNvPr>
          <p:cNvSpPr>
            <a:spLocks xmlns:a="http://schemas.openxmlformats.org/drawingml/2006/main" noGrp="1"/>
          </p:cNvSpPr>
          <p:nvPr/>
        </p:nvSpPr>
        <p:spPr>
          <a:xfrm xmlns:a="http://schemas.openxmlformats.org/drawingml/2006/main">
            <a:off x="609600" y="428625"/>
            <a:ext cx="8096250" cy="23812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1425" b="1">
                <a:solidFill>
                  <a:srgbClr val="5E417D"/>
                </a:solidFill>
                <a:latin typeface="Arial"/>
                <a:ea typeface="Arial"/>
                <a:cs typeface="Arial"/>
              </a:defRPr>
            </a:pPr>
            <a:r>
              <a:rPr sz="1425" b="1">
                <a:solidFill>
                  <a:srgbClr val="5E417D"/>
                </a:solidFill>
                <a:latin typeface="Arial"/>
                <a:ea typeface="Arial"/>
                <a:cs typeface="Arial"/>
              </a:rPr>
              <a:t>LAUNCH SCIENCE  /  W6L2</a:t>
            </a:r>
          </a:p>
        </p:txBody>
      </p:sp>
      <p:sp>
        <p:nvSpPr>
          <p:cNvPr id="4" name="copy-1097">
            <a:extLst xmlns:a="http://schemas.openxmlformats.org/drawingml/2006/main">
              <a:ext uri="{FF2B5EF4-FFF2-40B4-BE49-F238E27FC236}">
                <a16:creationId xmlns:a16="http://schemas.microsoft.com/office/drawing/2014/main" id="{0A46F673-D0E8-4C6D-B6A0-7B6DAAFE0CEF}"/>
              </a:ext>
            </a:extLst>
          </p:cNvPr>
          <p:cNvSpPr>
            <a:spLocks xmlns:a="http://schemas.openxmlformats.org/drawingml/2006/main" noGrp="1"/>
          </p:cNvSpPr>
          <p:nvPr/>
        </p:nvSpPr>
        <p:spPr>
          <a:xfrm xmlns:a="http://schemas.openxmlformats.org/drawingml/2006/main">
            <a:off x="8382000" y="428625"/>
            <a:ext cx="3238500" cy="23812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1425" b="1">
                <a:solidFill>
                  <a:srgbClr val="97670C"/>
                </a:solidFill>
                <a:latin typeface="Arial"/>
                <a:ea typeface="Arial"/>
                <a:cs typeface="Arial"/>
              </a:defRPr>
            </a:pPr>
            <a:r>
              <a:rPr sz="1425" b="1">
                <a:solidFill>
                  <a:srgbClr val="97670C"/>
                </a:solidFill>
                <a:latin typeface="Arial"/>
                <a:ea typeface="Arial"/>
                <a:cs typeface="Arial"/>
              </a:rPr>
              <a:t>Arrival  ·  3 min</a:t>
            </a:r>
          </a:p>
        </p:txBody>
      </p:sp>
      <p:sp>
        <p:nvSpPr>
          <p:cNvPr id="5" name="copy-1098">
            <a:extLst xmlns:a="http://schemas.openxmlformats.org/drawingml/2006/main">
              <a:ext uri="{FF2B5EF4-FFF2-40B4-BE49-F238E27FC236}">
                <a16:creationId xmlns:a16="http://schemas.microsoft.com/office/drawing/2014/main" id="{64E2BB69-E22E-40D5-8B67-61DC13A2AB8F}"/>
              </a:ext>
            </a:extLst>
          </p:cNvPr>
          <p:cNvSpPr>
            <a:spLocks xmlns:a="http://schemas.openxmlformats.org/drawingml/2006/main" noGrp="1"/>
          </p:cNvSpPr>
          <p:nvPr/>
        </p:nvSpPr>
        <p:spPr>
          <a:xfrm xmlns:a="http://schemas.openxmlformats.org/drawingml/2006/main">
            <a:off x="609600" y="866775"/>
            <a:ext cx="10953750" cy="61912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3750" b="1">
                <a:solidFill>
                  <a:srgbClr val="101C38"/>
                </a:solidFill>
                <a:latin typeface="Arial"/>
                <a:ea typeface="Arial"/>
                <a:cs typeface="Arial"/>
              </a:defRPr>
            </a:pPr>
            <a:r>
              <a:rPr sz="3750" b="1">
                <a:solidFill>
                  <a:srgbClr val="101C38"/>
                </a:solidFill>
                <a:latin typeface="Arial"/>
                <a:ea typeface="Arial"/>
                <a:cs typeface="Arial"/>
              </a:rPr>
              <a:t>Root hairs and the gut</a:t>
            </a:r>
          </a:p>
        </p:txBody>
      </p:sp>
      <p:sp>
        <p:nvSpPr>
          <p:cNvPr id="6" name="heading-rule">
            <a:extLst xmlns:a="http://schemas.openxmlformats.org/drawingml/2006/main">
              <a:ext uri="{FF2B5EF4-FFF2-40B4-BE49-F238E27FC236}">
                <a16:creationId xmlns:a16="http://schemas.microsoft.com/office/drawing/2014/main" id="{47BF3320-530C-4AE5-A169-C25C873FB052}"/>
              </a:ext>
            </a:extLst>
          </p:cNvPr>
          <p:cNvSpPr>
            <a:spLocks xmlns:a="http://schemas.openxmlformats.org/drawingml/2006/main" noGrp="1"/>
          </p:cNvSpPr>
          <p:nvPr/>
        </p:nvSpPr>
        <p:spPr>
          <a:xfrm xmlns:a="http://schemas.openxmlformats.org/drawingml/2006/main">
            <a:off x="609600" y="1543050"/>
            <a:ext cx="10953750" cy="19050"/>
          </a:xfrm>
          <a:prstGeom xmlns:a="http://schemas.openxmlformats.org/drawingml/2006/main" prst="rect">
            <a:avLst/>
          </a:prstGeom>
          <a:solidFill xmlns:a="http://schemas.openxmlformats.org/drawingml/2006/main">
            <a:srgbClr val="D9D0E2"/>
          </a:solidFill>
          <a:ln xmlns:a="http://schemas.openxmlformats.org/drawingml/2006/main" w="0">
            <a:noFill/>
          </a:ln>
        </p:spPr>
      </p:sp>
      <p:sp>
        <p:nvSpPr>
          <p:cNvPr id="7" name="goto:0">
            <a:hlinkClick xmlns:r="http://schemas.openxmlformats.org/officeDocument/2006/relationships" xmlns:a="http://schemas.openxmlformats.org/drawingml/2006/main" r:id="R82717032ddb5422a" action="ppaction://hlinksldjump"/>
            <a:extLst xmlns:a="http://schemas.openxmlformats.org/drawingml/2006/main">
              <a:ext uri="{FF2B5EF4-FFF2-40B4-BE49-F238E27FC236}">
                <a16:creationId xmlns:a16="http://schemas.microsoft.com/office/drawing/2014/main" id="{21D86019-FD4C-4715-B210-910BA58D4A3A}"/>
              </a:ext>
            </a:extLst>
          </p:cNvPr>
          <p:cNvSpPr>
            <a:spLocks xmlns:a="http://schemas.openxmlformats.org/drawingml/2006/main" noGrp="1"/>
          </p:cNvSpPr>
          <p:nvPr/>
        </p:nvSpPr>
        <p:spPr>
          <a:xfrm xmlns:a="http://schemas.openxmlformats.org/drawingml/2006/main">
            <a:off x="285750" y="6381750"/>
            <a:ext cx="1238250" cy="361950"/>
          </a:xfrm>
          <a:prstGeom xmlns:a="http://schemas.openxmlformats.org/drawingml/2006/main" prst="roundRect">
            <a:avLst>
              <a:gd name="adj" fmla="val 18421"/>
            </a:avLst>
          </a:prstGeom>
          <a:solidFill xmlns:a="http://schemas.openxmlformats.org/drawingml/2006/main">
            <a:srgbClr val="5E417D"/>
          </a:solidFill>
          <a:ln xmlns:a="http://schemas.openxmlformats.org/drawingml/2006/main" w="9525">
            <a:solidFill>
              <a:srgbClr val="5E417D"/>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FFFFFF"/>
                </a:solidFill>
                <a:latin typeface="Arial"/>
                <a:ea typeface="Arial"/>
                <a:cs typeface="Arial"/>
              </a:defRPr>
            </a:pPr>
            <a:r>
              <a:rPr sz="1275" b="1">
                <a:solidFill>
                  <a:srgbClr val="FFFFFF"/>
                </a:solidFill>
                <a:latin typeface="Arial"/>
                <a:ea typeface="Arial"/>
                <a:cs typeface="Arial"/>
              </a:rPr>
              <a:t>Arrival</a:t>
            </a:r>
          </a:p>
        </p:txBody>
      </p:sp>
      <p:sp>
        <p:nvSpPr>
          <p:cNvPr id="8" name="goto:1">
            <a:hlinkClick xmlns:r="http://schemas.openxmlformats.org/officeDocument/2006/relationships" xmlns:a="http://schemas.openxmlformats.org/drawingml/2006/main" r:id="R5d47f7b8f822498b" action="ppaction://hlinksldjump"/>
            <a:extLst xmlns:a="http://schemas.openxmlformats.org/drawingml/2006/main">
              <a:ext uri="{FF2B5EF4-FFF2-40B4-BE49-F238E27FC236}">
                <a16:creationId xmlns:a16="http://schemas.microsoft.com/office/drawing/2014/main" id="{01537851-217F-4943-870A-8A9593F26A80}"/>
              </a:ext>
            </a:extLst>
          </p:cNvPr>
          <p:cNvSpPr>
            <a:spLocks xmlns:a="http://schemas.openxmlformats.org/drawingml/2006/main" noGrp="1"/>
          </p:cNvSpPr>
          <p:nvPr/>
        </p:nvSpPr>
        <p:spPr>
          <a:xfrm xmlns:a="http://schemas.openxmlformats.org/drawingml/2006/main">
            <a:off x="160020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Starter</a:t>
            </a:r>
          </a:p>
        </p:txBody>
      </p:sp>
      <p:sp>
        <p:nvSpPr>
          <p:cNvPr id="9" name="goto:2">
            <a:hlinkClick xmlns:r="http://schemas.openxmlformats.org/officeDocument/2006/relationships" xmlns:a="http://schemas.openxmlformats.org/drawingml/2006/main" r:id="R77f274240bfa48a0" action="ppaction://hlinksldjump"/>
            <a:extLst xmlns:a="http://schemas.openxmlformats.org/drawingml/2006/main">
              <a:ext uri="{FF2B5EF4-FFF2-40B4-BE49-F238E27FC236}">
                <a16:creationId xmlns:a16="http://schemas.microsoft.com/office/drawing/2014/main" id="{1D7E694B-F63B-4A83-9E6C-74D47D806376}"/>
              </a:ext>
            </a:extLst>
          </p:cNvPr>
          <p:cNvSpPr>
            <a:spLocks xmlns:a="http://schemas.openxmlformats.org/drawingml/2006/main" noGrp="1"/>
          </p:cNvSpPr>
          <p:nvPr/>
        </p:nvSpPr>
        <p:spPr>
          <a:xfrm xmlns:a="http://schemas.openxmlformats.org/drawingml/2006/main">
            <a:off x="291465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I Do</a:t>
            </a:r>
          </a:p>
        </p:txBody>
      </p:sp>
      <p:sp>
        <p:nvSpPr>
          <p:cNvPr id="10" name="goto:3">
            <a:hlinkClick xmlns:r="http://schemas.openxmlformats.org/officeDocument/2006/relationships" xmlns:a="http://schemas.openxmlformats.org/drawingml/2006/main" r:id="R1f8808dcd8e34554" action="ppaction://hlinksldjump"/>
            <a:extLst xmlns:a="http://schemas.openxmlformats.org/drawingml/2006/main">
              <a:ext uri="{FF2B5EF4-FFF2-40B4-BE49-F238E27FC236}">
                <a16:creationId xmlns:a16="http://schemas.microsoft.com/office/drawing/2014/main" id="{8CC12D0E-E819-48B2-A026-06864B2924BE}"/>
              </a:ext>
            </a:extLst>
          </p:cNvPr>
          <p:cNvSpPr>
            <a:spLocks xmlns:a="http://schemas.openxmlformats.org/drawingml/2006/main" noGrp="1"/>
          </p:cNvSpPr>
          <p:nvPr/>
        </p:nvSpPr>
        <p:spPr>
          <a:xfrm xmlns:a="http://schemas.openxmlformats.org/drawingml/2006/main">
            <a:off x="422910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We Do</a:t>
            </a:r>
          </a:p>
        </p:txBody>
      </p:sp>
      <p:sp>
        <p:nvSpPr>
          <p:cNvPr id="11" name="goto:4">
            <a:hlinkClick xmlns:r="http://schemas.openxmlformats.org/officeDocument/2006/relationships" xmlns:a="http://schemas.openxmlformats.org/drawingml/2006/main" r:id="Ra6519ac435f949e0" action="ppaction://hlinksldjump"/>
            <a:extLst xmlns:a="http://schemas.openxmlformats.org/drawingml/2006/main">
              <a:ext uri="{FF2B5EF4-FFF2-40B4-BE49-F238E27FC236}">
                <a16:creationId xmlns:a16="http://schemas.microsoft.com/office/drawing/2014/main" id="{7D544BF0-3A62-4ED5-BFC5-065BC5DA365F}"/>
              </a:ext>
            </a:extLst>
          </p:cNvPr>
          <p:cNvSpPr>
            <a:spLocks xmlns:a="http://schemas.openxmlformats.org/drawingml/2006/main" noGrp="1"/>
          </p:cNvSpPr>
          <p:nvPr/>
        </p:nvSpPr>
        <p:spPr>
          <a:xfrm xmlns:a="http://schemas.openxmlformats.org/drawingml/2006/main">
            <a:off x="554355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I Do 2</a:t>
            </a:r>
          </a:p>
        </p:txBody>
      </p:sp>
      <p:sp>
        <p:nvSpPr>
          <p:cNvPr id="12" name="goto:5">
            <a:hlinkClick xmlns:r="http://schemas.openxmlformats.org/officeDocument/2006/relationships" xmlns:a="http://schemas.openxmlformats.org/drawingml/2006/main" r:id="R652b68ec2d194a33" action="ppaction://hlinksldjump"/>
            <a:extLst xmlns:a="http://schemas.openxmlformats.org/drawingml/2006/main">
              <a:ext uri="{FF2B5EF4-FFF2-40B4-BE49-F238E27FC236}">
                <a16:creationId xmlns:a16="http://schemas.microsoft.com/office/drawing/2014/main" id="{5058B6F4-6505-4A6C-A383-A7BB38013890}"/>
              </a:ext>
            </a:extLst>
          </p:cNvPr>
          <p:cNvSpPr>
            <a:spLocks xmlns:a="http://schemas.openxmlformats.org/drawingml/2006/main" noGrp="1"/>
          </p:cNvSpPr>
          <p:nvPr/>
        </p:nvSpPr>
        <p:spPr>
          <a:xfrm xmlns:a="http://schemas.openxmlformats.org/drawingml/2006/main">
            <a:off x="685800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We Do 2</a:t>
            </a:r>
          </a:p>
        </p:txBody>
      </p:sp>
      <p:sp>
        <p:nvSpPr>
          <p:cNvPr id="13" name="goto:6">
            <a:hlinkClick xmlns:r="http://schemas.openxmlformats.org/officeDocument/2006/relationships" xmlns:a="http://schemas.openxmlformats.org/drawingml/2006/main" r:id="R5869d2b945cb462d" action="ppaction://hlinksldjump"/>
            <a:extLst xmlns:a="http://schemas.openxmlformats.org/drawingml/2006/main">
              <a:ext uri="{FF2B5EF4-FFF2-40B4-BE49-F238E27FC236}">
                <a16:creationId xmlns:a16="http://schemas.microsoft.com/office/drawing/2014/main" id="{FC727509-DFDF-4CC5-A89A-E0C44C63672F}"/>
              </a:ext>
            </a:extLst>
          </p:cNvPr>
          <p:cNvSpPr>
            <a:spLocks xmlns:a="http://schemas.openxmlformats.org/drawingml/2006/main" noGrp="1"/>
          </p:cNvSpPr>
          <p:nvPr/>
        </p:nvSpPr>
        <p:spPr>
          <a:xfrm xmlns:a="http://schemas.openxmlformats.org/drawingml/2006/main">
            <a:off x="817245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Independent</a:t>
            </a:r>
          </a:p>
        </p:txBody>
      </p:sp>
      <p:sp>
        <p:nvSpPr>
          <p:cNvPr id="14" name="goto:7">
            <a:hlinkClick xmlns:r="http://schemas.openxmlformats.org/officeDocument/2006/relationships" xmlns:a="http://schemas.openxmlformats.org/drawingml/2006/main" r:id="R6a1d26ed98cb4de0" action="ppaction://hlinksldjump"/>
            <a:extLst xmlns:a="http://schemas.openxmlformats.org/drawingml/2006/main">
              <a:ext uri="{FF2B5EF4-FFF2-40B4-BE49-F238E27FC236}">
                <a16:creationId xmlns:a16="http://schemas.microsoft.com/office/drawing/2014/main" id="{77EE626D-3A0A-4E15-9B39-3775FD0816F1}"/>
              </a:ext>
            </a:extLst>
          </p:cNvPr>
          <p:cNvSpPr>
            <a:spLocks xmlns:a="http://schemas.openxmlformats.org/drawingml/2006/main" noGrp="1"/>
          </p:cNvSpPr>
          <p:nvPr/>
        </p:nvSpPr>
        <p:spPr>
          <a:xfrm xmlns:a="http://schemas.openxmlformats.org/drawingml/2006/main">
            <a:off x="948690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Exit</a:t>
            </a:r>
          </a:p>
        </p:txBody>
      </p:sp>
      <p:sp>
        <p:nvSpPr>
          <p:cNvPr id="15" name="goto:12">
            <a:hlinkClick xmlns:r="http://schemas.openxmlformats.org/officeDocument/2006/relationships" xmlns:a="http://schemas.openxmlformats.org/drawingml/2006/main" r:id="R410659cf660744b6" action="ppaction://hlinksldjump"/>
            <a:extLst xmlns:a="http://schemas.openxmlformats.org/drawingml/2006/main">
              <a:ext uri="{FF2B5EF4-FFF2-40B4-BE49-F238E27FC236}">
                <a16:creationId xmlns:a16="http://schemas.microsoft.com/office/drawing/2014/main" id="{20B715CE-E27E-44A1-9A2F-A25F709CA8B3}"/>
              </a:ext>
            </a:extLst>
          </p:cNvPr>
          <p:cNvSpPr>
            <a:spLocks xmlns:a="http://schemas.openxmlformats.org/drawingml/2006/main" noGrp="1"/>
          </p:cNvSpPr>
          <p:nvPr/>
        </p:nvSpPr>
        <p:spPr>
          <a:xfrm xmlns:a="http://schemas.openxmlformats.org/drawingml/2006/main">
            <a:off x="10877550" y="6381750"/>
            <a:ext cx="10477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Resources</a:t>
            </a:r>
          </a:p>
        </p:txBody>
      </p:sp>
      <p:sp>
        <p:nvSpPr>
          <p:cNvPr id="16" name="copy-1099">
            <a:extLst xmlns:a="http://schemas.openxmlformats.org/drawingml/2006/main">
              <a:ext uri="{FF2B5EF4-FFF2-40B4-BE49-F238E27FC236}">
                <a16:creationId xmlns:a16="http://schemas.microsoft.com/office/drawing/2014/main" id="{AFE3EA5C-D4B6-43FC-863A-46731278A1F9}"/>
              </a:ext>
            </a:extLst>
          </p:cNvPr>
          <p:cNvSpPr>
            <a:spLocks xmlns:a="http://schemas.openxmlformats.org/drawingml/2006/main" noGrp="1"/>
          </p:cNvSpPr>
          <p:nvPr/>
        </p:nvSpPr>
        <p:spPr>
          <a:xfrm xmlns:a="http://schemas.openxmlformats.org/drawingml/2006/main">
            <a:off x="666750" y="1819275"/>
            <a:ext cx="6191250" cy="9715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2250" b="1">
                <a:solidFill>
                  <a:srgbClr val="1F2937"/>
                </a:solidFill>
                <a:latin typeface="Arial"/>
                <a:ea typeface="Arial"/>
                <a:cs typeface="Arial"/>
              </a:defRPr>
            </a:pPr>
            <a:r>
              <a:rPr sz="2250" b="1">
                <a:solidFill>
                  <a:srgbClr val="1F2937"/>
                </a:solidFill>
                <a:latin typeface="Arial"/>
                <a:ea typeface="Arial"/>
                <a:cs typeface="Arial"/>
              </a:rPr>
              <a:t>I can use concentration and respiration evidence to decide when diffusion alone cannot explain uptake.</a:t>
            </a:r>
          </a:p>
        </p:txBody>
      </p:sp>
      <p:sp>
        <p:nvSpPr>
          <p:cNvPr id="17" name="copy-1100">
            <a:extLst xmlns:a="http://schemas.openxmlformats.org/drawingml/2006/main">
              <a:ext uri="{FF2B5EF4-FFF2-40B4-BE49-F238E27FC236}">
                <a16:creationId xmlns:a16="http://schemas.microsoft.com/office/drawing/2014/main" id="{EEDAD28F-3AE7-4874-A7F3-ABA2EDE30C2F}"/>
              </a:ext>
            </a:extLst>
          </p:cNvPr>
          <p:cNvSpPr>
            <a:spLocks xmlns:a="http://schemas.openxmlformats.org/drawingml/2006/main" noGrp="1"/>
          </p:cNvSpPr>
          <p:nvPr/>
        </p:nvSpPr>
        <p:spPr>
          <a:xfrm xmlns:a="http://schemas.openxmlformats.org/drawingml/2006/main">
            <a:off x="666750" y="3076575"/>
            <a:ext cx="6191250" cy="3619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1950" b="0">
                <a:solidFill>
                  <a:srgbClr val="526170"/>
                </a:solidFill>
                <a:latin typeface="Arial"/>
                <a:ea typeface="Arial"/>
                <a:cs typeface="Arial"/>
              </a:defRPr>
            </a:pPr>
            <a:r>
              <a:rPr sz="1950" b="0">
                <a:solidFill>
                  <a:srgbClr val="526170"/>
                </a:solidFill>
                <a:latin typeface="Arial"/>
                <a:ea typeface="Arial"/>
                <a:cs typeface="Arial"/>
              </a:rPr>
              <a:t>Notice. Recall. Be ready to explain.</a:t>
            </a:r>
          </a:p>
        </p:txBody>
      </p:sp>
      <p:sp>
        <p:nvSpPr>
          <p:cNvPr id="18" name="copy-1101">
            <a:extLst xmlns:a="http://schemas.openxmlformats.org/drawingml/2006/main">
              <a:ext uri="{FF2B5EF4-FFF2-40B4-BE49-F238E27FC236}">
                <a16:creationId xmlns:a16="http://schemas.microsoft.com/office/drawing/2014/main" id="{5455CC35-1B18-4DC8-A4F9-B7E4FF0EC72B}"/>
              </a:ext>
            </a:extLst>
          </p:cNvPr>
          <p:cNvSpPr>
            <a:spLocks xmlns:a="http://schemas.openxmlformats.org/drawingml/2006/main" noGrp="1"/>
          </p:cNvSpPr>
          <p:nvPr/>
        </p:nvSpPr>
        <p:spPr>
          <a:xfrm xmlns:a="http://schemas.openxmlformats.org/drawingml/2006/main">
            <a:off x="666750" y="3495675"/>
            <a:ext cx="428625" cy="3810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1950" b="1">
                <a:solidFill>
                  <a:srgbClr val="97670C"/>
                </a:solidFill>
                <a:latin typeface="Arial"/>
                <a:ea typeface="Arial"/>
                <a:cs typeface="Arial"/>
              </a:defRPr>
            </a:pPr>
            <a:r>
              <a:rPr sz="1950" b="1">
                <a:solidFill>
                  <a:srgbClr val="97670C"/>
                </a:solidFill>
                <a:latin typeface="Arial"/>
                <a:ea typeface="Arial"/>
                <a:cs typeface="Arial"/>
              </a:rPr>
              <a:t>1</a:t>
            </a:r>
          </a:p>
        </p:txBody>
      </p:sp>
      <p:sp>
        <p:nvSpPr>
          <p:cNvPr id="19" name="copy-1102">
            <a:extLst xmlns:a="http://schemas.openxmlformats.org/drawingml/2006/main">
              <a:ext uri="{FF2B5EF4-FFF2-40B4-BE49-F238E27FC236}">
                <a16:creationId xmlns:a16="http://schemas.microsoft.com/office/drawing/2014/main" id="{CBAFDF75-3F5B-4F08-8FEA-F506D7E7D63D}"/>
              </a:ext>
            </a:extLst>
          </p:cNvPr>
          <p:cNvSpPr>
            <a:spLocks xmlns:a="http://schemas.openxmlformats.org/drawingml/2006/main" noGrp="1"/>
          </p:cNvSpPr>
          <p:nvPr/>
        </p:nvSpPr>
        <p:spPr>
          <a:xfrm xmlns:a="http://schemas.openxmlformats.org/drawingml/2006/main">
            <a:off x="1162050" y="3495675"/>
            <a:ext cx="5695950" cy="7810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1950" b="0">
                <a:solidFill>
                  <a:srgbClr val="1F2937"/>
                </a:solidFill>
                <a:latin typeface="Arial"/>
                <a:ea typeface="Arial"/>
                <a:cs typeface="Arial"/>
              </a:defRPr>
            </a:pPr>
            <a:r>
              <a:rPr sz="1950" b="0">
                <a:solidFill>
                  <a:srgbClr val="1F2937"/>
                </a:solidFill>
                <a:latin typeface="Arial"/>
                <a:ea typeface="Arial"/>
                <a:cs typeface="Arial"/>
              </a:rPr>
              <a:t>Why can root hairs need active transport?</a:t>
            </a:r>
          </a:p>
        </p:txBody>
      </p:sp>
      <p:sp>
        <p:nvSpPr>
          <p:cNvPr id="20" name="copy-1103">
            <a:extLst xmlns:a="http://schemas.openxmlformats.org/drawingml/2006/main">
              <a:ext uri="{FF2B5EF4-FFF2-40B4-BE49-F238E27FC236}">
                <a16:creationId xmlns:a16="http://schemas.microsoft.com/office/drawing/2014/main" id="{4051AB36-9B46-4FF7-862C-D438DE6A3017}"/>
              </a:ext>
            </a:extLst>
          </p:cNvPr>
          <p:cNvSpPr>
            <a:spLocks xmlns:a="http://schemas.openxmlformats.org/drawingml/2006/main" noGrp="1"/>
          </p:cNvSpPr>
          <p:nvPr/>
        </p:nvSpPr>
        <p:spPr>
          <a:xfrm xmlns:a="http://schemas.openxmlformats.org/drawingml/2006/main">
            <a:off x="666750" y="4391025"/>
            <a:ext cx="428625" cy="3810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1950" b="1">
                <a:solidFill>
                  <a:srgbClr val="97670C"/>
                </a:solidFill>
                <a:latin typeface="Arial"/>
                <a:ea typeface="Arial"/>
                <a:cs typeface="Arial"/>
              </a:defRPr>
            </a:pPr>
            <a:r>
              <a:rPr sz="1950" b="1">
                <a:solidFill>
                  <a:srgbClr val="97670C"/>
                </a:solidFill>
                <a:latin typeface="Arial"/>
                <a:ea typeface="Arial"/>
                <a:cs typeface="Arial"/>
              </a:rPr>
              <a:t>2</a:t>
            </a:r>
          </a:p>
        </p:txBody>
      </p:sp>
      <p:sp>
        <p:nvSpPr>
          <p:cNvPr id="21" name="copy-1104">
            <a:extLst xmlns:a="http://schemas.openxmlformats.org/drawingml/2006/main">
              <a:ext uri="{FF2B5EF4-FFF2-40B4-BE49-F238E27FC236}">
                <a16:creationId xmlns:a16="http://schemas.microsoft.com/office/drawing/2014/main" id="{2555951C-AA87-4928-8F0A-3A90F4C0D50F}"/>
              </a:ext>
            </a:extLst>
          </p:cNvPr>
          <p:cNvSpPr>
            <a:spLocks xmlns:a="http://schemas.openxmlformats.org/drawingml/2006/main" noGrp="1"/>
          </p:cNvSpPr>
          <p:nvPr/>
        </p:nvSpPr>
        <p:spPr>
          <a:xfrm xmlns:a="http://schemas.openxmlformats.org/drawingml/2006/main">
            <a:off x="1162050" y="4391025"/>
            <a:ext cx="5695950" cy="7810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1950" b="0">
                <a:solidFill>
                  <a:srgbClr val="1F2937"/>
                </a:solidFill>
                <a:latin typeface="Arial"/>
                <a:ea typeface="Arial"/>
                <a:cs typeface="Arial"/>
              </a:defRPr>
            </a:pPr>
            <a:r>
              <a:rPr sz="1950" b="0">
                <a:solidFill>
                  <a:srgbClr val="1F2937"/>
                </a:solidFill>
                <a:latin typeface="Arial"/>
                <a:ea typeface="Arial"/>
                <a:cs typeface="Arial"/>
              </a:rPr>
              <a:t>What does a larger surface area allow?</a:t>
            </a:r>
          </a:p>
        </p:txBody>
      </p:sp>
      <p:sp>
        <p:nvSpPr>
          <p:cNvPr id="22" name="visual-ground">
            <a:extLst xmlns:a="http://schemas.openxmlformats.org/drawingml/2006/main">
              <a:ext uri="{FF2B5EF4-FFF2-40B4-BE49-F238E27FC236}">
                <a16:creationId xmlns:a16="http://schemas.microsoft.com/office/drawing/2014/main" id="{3EEA462B-DF00-4CFB-B3D4-3B876B1650FE}"/>
              </a:ext>
            </a:extLst>
          </p:cNvPr>
          <p:cNvSpPr>
            <a:spLocks xmlns:a="http://schemas.openxmlformats.org/drawingml/2006/main" noGrp="1"/>
          </p:cNvSpPr>
          <p:nvPr/>
        </p:nvSpPr>
        <p:spPr>
          <a:xfrm xmlns:a="http://schemas.openxmlformats.org/drawingml/2006/main">
            <a:off x="7334250" y="1857375"/>
            <a:ext cx="4048125" cy="2857500"/>
          </a:xfrm>
          <a:prstGeom xmlns:a="http://schemas.openxmlformats.org/drawingml/2006/main" prst="roundRect">
            <a:avLst>
              <a:gd name="adj" fmla="val 3333"/>
            </a:avLst>
          </a:prstGeom>
          <a:solidFill xmlns:a="http://schemas.openxmlformats.org/drawingml/2006/main">
            <a:srgbClr val="101C38"/>
          </a:solidFill>
          <a:ln xmlns:a="http://schemas.openxmlformats.org/drawingml/2006/main" w="9525">
            <a:solidFill>
              <a:srgbClr val="D9D0E2"/>
            </a:solidFill>
            <a:prstDash val="solid"/>
          </a:ln>
        </p:spPr>
      </p:sp>
      <p:pic>
        <p:nvPicPr>
          <p:cNvPr id="49" name="W6L2 scientific resource, slide 1"/>
          <p:cNvPicPr>
            <a:picLocks xmlns:a="http://schemas.openxmlformats.org/drawingml/2006/main" noChangeAspect="1"/>
          </p:cNvPicPr>
          <p:nvPr/>
        </p:nvPicPr>
        <p:blipFill>
          <a:blip xmlns:r="http://schemas.openxmlformats.org/officeDocument/2006/relationships" xmlns:a="http://schemas.openxmlformats.org/drawingml/2006/main" r:embed="R25bc6232041f485e"/>
          <a:stretch xmlns:a="http://schemas.openxmlformats.org/drawingml/2006/main"/>
        </p:blipFill>
        <p:spPr>
          <a:xfrm xmlns:a="http://schemas.openxmlformats.org/drawingml/2006/main">
            <a:off x="7410450" y="2190452"/>
            <a:ext cx="3895725" cy="2191345"/>
          </a:xfrm>
          <a:prstGeom xmlns:a="http://schemas.openxmlformats.org/drawingml/2006/main" prst="rect">
            <a:avLst/>
          </a:prstGeom>
        </p:spPr>
      </p:pic>
      <p:sp>
        <p:nvSpPr>
          <p:cNvPr id="24" name="goto:8">
            <a:hlinkClick xmlns:r="http://schemas.openxmlformats.org/officeDocument/2006/relationships" xmlns:a="http://schemas.openxmlformats.org/drawingml/2006/main" r:id="R6b0ef34e57fa450b" action="ppaction://hlinksldjump"/>
            <a:extLst xmlns:a="http://schemas.openxmlformats.org/drawingml/2006/main">
              <a:ext uri="{FF2B5EF4-FFF2-40B4-BE49-F238E27FC236}">
                <a16:creationId xmlns:a16="http://schemas.microsoft.com/office/drawing/2014/main" id="{86E413AA-5829-4D68-BA16-33CB966C5F11}"/>
              </a:ext>
            </a:extLst>
          </p:cNvPr>
          <p:cNvSpPr>
            <a:spLocks xmlns:a="http://schemas.openxmlformats.org/drawingml/2006/main" noGrp="1"/>
          </p:cNvSpPr>
          <p:nvPr/>
        </p:nvSpPr>
        <p:spPr>
          <a:xfrm xmlns:a="http://schemas.openxmlformats.org/drawingml/2006/main">
            <a:off x="7477125" y="5219700"/>
            <a:ext cx="2619375" cy="476250"/>
          </a:xfrm>
          <a:prstGeom xmlns:a="http://schemas.openxmlformats.org/drawingml/2006/main" prst="roundRect">
            <a:avLst>
              <a:gd name="adj" fmla="val 18000"/>
            </a:avLst>
          </a:prstGeom>
          <a:solidFill xmlns:a="http://schemas.openxmlformats.org/drawingml/2006/main">
            <a:srgbClr val="5E417D"/>
          </a:solidFill>
          <a:ln xmlns:a="http://schemas.openxmlformats.org/drawingml/2006/main" w="0">
            <a:noFill/>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575" b="1">
                <a:solidFill>
                  <a:srgbClr val="FFFFFF"/>
                </a:solidFill>
                <a:latin typeface="Arial"/>
                <a:ea typeface="Arial"/>
                <a:cs typeface="Arial"/>
              </a:defRPr>
            </a:pPr>
            <a:r>
              <a:rPr sz="1575" b="1">
                <a:solidFill>
                  <a:srgbClr val="FFFFFF"/>
                </a:solidFill>
                <a:latin typeface="Arial"/>
                <a:ea typeface="Arial"/>
                <a:cs typeface="Arial"/>
              </a:rPr>
              <a:t>Retrieval answers</a:t>
            </a:r>
          </a:p>
        </p:txBody>
      </p:sp>
    </p:spTree>
    <p:extLst>
      <p:ext uri="{BB962C8B-B14F-4D97-AF65-F5344CB8AC3E}">
        <p14:creationId xmlns:p14="http://schemas.microsoft.com/office/powerpoint/2010/main" val="2059067256"/>
      </p:ext>
    </p:extLst>
  </p:cSld>
</p:sld>
</file>

<file path=ppt/slides/slide10.xml><?xml version="1.0" encoding="utf-8"?>
<p:sld xmlns:p="http://schemas.openxmlformats.org/presentationml/2006/main">
  <p:cSld>
    <p:bg>
      <p:bgPr>
        <a:solidFill xmlns:a="http://schemas.openxmlformats.org/drawingml/2006/main">
          <a:srgbClr val="F0EAF6"/>
        </a:solidFill>
      </p:bgPr>
    </p:bg>
    <p:spTree>
      <p:nvGrpSpPr>
        <p:cNvPr id="1" name=""/>
        <p:cNvGrpSpPr/>
        <p:nvPr/>
      </p:nvGrpSpPr>
      <p:grpSpPr>
        <a:xfrm xmlns:a="http://schemas.openxmlformats.org/drawingml/2006/main"/>
      </p:grpSpPr>
      <p:sp>
        <p:nvSpPr>
          <p:cNvPr id="20" name="house-card">
            <a:extLst xmlns:a="http://schemas.openxmlformats.org/drawingml/2006/main">
              <a:ext uri="{FF2B5EF4-FFF2-40B4-BE49-F238E27FC236}">
                <a16:creationId xmlns:a16="http://schemas.microsoft.com/office/drawing/2014/main" id="{370FC0F7-286E-462C-A55D-6397DE5DE7C1}"/>
              </a:ext>
            </a:extLst>
          </p:cNvPr>
          <p:cNvSpPr>
            <a:spLocks xmlns:a="http://schemas.openxmlformats.org/drawingml/2006/main" noGrp="1"/>
          </p:cNvSpPr>
          <p:nvPr/>
        </p:nvSpPr>
        <p:spPr>
          <a:xfrm xmlns:a="http://schemas.openxmlformats.org/drawingml/2006/main">
            <a:off x="266700" y="190500"/>
            <a:ext cx="11658600" cy="6048375"/>
          </a:xfrm>
          <a:prstGeom xmlns:a="http://schemas.openxmlformats.org/drawingml/2006/main" prst="roundRect">
            <a:avLst>
              <a:gd name="adj" fmla="val 3150"/>
            </a:avLst>
          </a:prstGeom>
          <a:solidFill xmlns:a="http://schemas.openxmlformats.org/drawingml/2006/main">
            <a:srgbClr val="FFFFFF"/>
          </a:solidFill>
          <a:ln xmlns:a="http://schemas.openxmlformats.org/drawingml/2006/main" w="9525">
            <a:solidFill>
              <a:srgbClr val="D9D0E2"/>
            </a:solidFill>
            <a:prstDash val="solid"/>
          </a:ln>
        </p:spPr>
      </p:sp>
      <p:sp>
        <p:nvSpPr>
          <p:cNvPr id="2" name="phase-rule">
            <a:extLst xmlns:a="http://schemas.openxmlformats.org/drawingml/2006/main">
              <a:ext uri="{FF2B5EF4-FFF2-40B4-BE49-F238E27FC236}">
                <a16:creationId xmlns:a16="http://schemas.microsoft.com/office/drawing/2014/main" id="{E88F225C-6B9E-435A-AFEC-613234E0FCE7}"/>
              </a:ext>
            </a:extLst>
          </p:cNvPr>
          <p:cNvSpPr>
            <a:spLocks xmlns:a="http://schemas.openxmlformats.org/drawingml/2006/main" noGrp="1"/>
          </p:cNvSpPr>
          <p:nvPr/>
        </p:nvSpPr>
        <p:spPr>
          <a:xfrm xmlns:a="http://schemas.openxmlformats.org/drawingml/2006/main">
            <a:off x="428625" y="190500"/>
            <a:ext cx="11334750" cy="66675"/>
          </a:xfrm>
          <a:prstGeom xmlns:a="http://schemas.openxmlformats.org/drawingml/2006/main" prst="rect">
            <a:avLst/>
          </a:prstGeom>
          <a:solidFill xmlns:a="http://schemas.openxmlformats.org/drawingml/2006/main">
            <a:srgbClr val="7A5C9E"/>
          </a:solidFill>
          <a:ln xmlns:a="http://schemas.openxmlformats.org/drawingml/2006/main" w="0">
            <a:noFill/>
          </a:ln>
        </p:spPr>
      </p:sp>
      <p:sp>
        <p:nvSpPr>
          <p:cNvPr id="3" name="copy-1165">
            <a:extLst xmlns:a="http://schemas.openxmlformats.org/drawingml/2006/main">
              <a:ext uri="{FF2B5EF4-FFF2-40B4-BE49-F238E27FC236}">
                <a16:creationId xmlns:a16="http://schemas.microsoft.com/office/drawing/2014/main" id="{8DBD8DDC-5255-4EAA-B959-800DF62B73AE}"/>
              </a:ext>
            </a:extLst>
          </p:cNvPr>
          <p:cNvSpPr>
            <a:spLocks xmlns:a="http://schemas.openxmlformats.org/drawingml/2006/main" noGrp="1"/>
          </p:cNvSpPr>
          <p:nvPr/>
        </p:nvSpPr>
        <p:spPr>
          <a:xfrm xmlns:a="http://schemas.openxmlformats.org/drawingml/2006/main">
            <a:off x="609600" y="428625"/>
            <a:ext cx="8096250" cy="23812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1425" b="1">
                <a:solidFill>
                  <a:srgbClr val="5E417D"/>
                </a:solidFill>
                <a:latin typeface="Arial"/>
                <a:ea typeface="Arial"/>
                <a:cs typeface="Arial"/>
              </a:defRPr>
            </a:pPr>
            <a:r>
              <a:rPr sz="1425" b="1">
                <a:solidFill>
                  <a:srgbClr val="5E417D"/>
                </a:solidFill>
                <a:latin typeface="Arial"/>
                <a:ea typeface="Arial"/>
                <a:cs typeface="Arial"/>
              </a:rPr>
              <a:t>LAUNCH SCIENCE  /  W6L2</a:t>
            </a:r>
          </a:p>
        </p:txBody>
      </p:sp>
      <p:sp>
        <p:nvSpPr>
          <p:cNvPr id="4" name="copy-1166">
            <a:extLst xmlns:a="http://schemas.openxmlformats.org/drawingml/2006/main">
              <a:ext uri="{FF2B5EF4-FFF2-40B4-BE49-F238E27FC236}">
                <a16:creationId xmlns:a16="http://schemas.microsoft.com/office/drawing/2014/main" id="{ED6FC55E-A17D-4C2C-BBD3-108AAB659587}"/>
              </a:ext>
            </a:extLst>
          </p:cNvPr>
          <p:cNvSpPr>
            <a:spLocks xmlns:a="http://schemas.openxmlformats.org/drawingml/2006/main" noGrp="1"/>
          </p:cNvSpPr>
          <p:nvPr/>
        </p:nvSpPr>
        <p:spPr>
          <a:xfrm xmlns:a="http://schemas.openxmlformats.org/drawingml/2006/main">
            <a:off x="8382000" y="428625"/>
            <a:ext cx="3238500" cy="23812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1425" b="1">
                <a:solidFill>
                  <a:srgbClr val="7A5C9E"/>
                </a:solidFill>
                <a:latin typeface="Arial"/>
                <a:ea typeface="Arial"/>
                <a:cs typeface="Arial"/>
              </a:defRPr>
            </a:pPr>
            <a:r>
              <a:rPr sz="1425" b="1">
                <a:solidFill>
                  <a:srgbClr val="7A5C9E"/>
                </a:solidFill>
                <a:latin typeface="Arial"/>
                <a:ea typeface="Arial"/>
                <a:cs typeface="Arial"/>
              </a:rPr>
              <a:t>Resources</a:t>
            </a:r>
          </a:p>
        </p:txBody>
      </p:sp>
      <p:sp>
        <p:nvSpPr>
          <p:cNvPr id="5" name="copy-1167">
            <a:extLst xmlns:a="http://schemas.openxmlformats.org/drawingml/2006/main">
              <a:ext uri="{FF2B5EF4-FFF2-40B4-BE49-F238E27FC236}">
                <a16:creationId xmlns:a16="http://schemas.microsoft.com/office/drawing/2014/main" id="{F2773DFC-447D-41C6-9D8C-00288E147001}"/>
              </a:ext>
            </a:extLst>
          </p:cNvPr>
          <p:cNvSpPr>
            <a:spLocks xmlns:a="http://schemas.openxmlformats.org/drawingml/2006/main" noGrp="1"/>
          </p:cNvSpPr>
          <p:nvPr/>
        </p:nvSpPr>
        <p:spPr>
          <a:xfrm xmlns:a="http://schemas.openxmlformats.org/drawingml/2006/main">
            <a:off x="609600" y="866775"/>
            <a:ext cx="10953750" cy="61912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3750" b="1">
                <a:solidFill>
                  <a:srgbClr val="101C38"/>
                </a:solidFill>
                <a:latin typeface="Arial"/>
                <a:ea typeface="Arial"/>
                <a:cs typeface="Arial"/>
              </a:defRPr>
            </a:pPr>
            <a:r>
              <a:rPr sz="3750" b="1">
                <a:solidFill>
                  <a:srgbClr val="101C38"/>
                </a:solidFill>
                <a:latin typeface="Arial"/>
                <a:ea typeface="Arial"/>
                <a:cs typeface="Arial"/>
              </a:rPr>
              <a:t>Check the deciding clue</a:t>
            </a:r>
          </a:p>
        </p:txBody>
      </p:sp>
      <p:sp>
        <p:nvSpPr>
          <p:cNvPr id="6" name="heading-rule">
            <a:extLst xmlns:a="http://schemas.openxmlformats.org/drawingml/2006/main">
              <a:ext uri="{FF2B5EF4-FFF2-40B4-BE49-F238E27FC236}">
                <a16:creationId xmlns:a16="http://schemas.microsoft.com/office/drawing/2014/main" id="{D36DEEF4-4A48-4627-ABAA-75A39901A28D}"/>
              </a:ext>
            </a:extLst>
          </p:cNvPr>
          <p:cNvSpPr>
            <a:spLocks xmlns:a="http://schemas.openxmlformats.org/drawingml/2006/main" noGrp="1"/>
          </p:cNvSpPr>
          <p:nvPr/>
        </p:nvSpPr>
        <p:spPr>
          <a:xfrm xmlns:a="http://schemas.openxmlformats.org/drawingml/2006/main">
            <a:off x="609600" y="1543050"/>
            <a:ext cx="10953750" cy="19050"/>
          </a:xfrm>
          <a:prstGeom xmlns:a="http://schemas.openxmlformats.org/drawingml/2006/main" prst="rect">
            <a:avLst/>
          </a:prstGeom>
          <a:solidFill xmlns:a="http://schemas.openxmlformats.org/drawingml/2006/main">
            <a:srgbClr val="D9D0E2"/>
          </a:solidFill>
          <a:ln xmlns:a="http://schemas.openxmlformats.org/drawingml/2006/main" w="0">
            <a:noFill/>
          </a:ln>
        </p:spPr>
      </p:sp>
      <p:sp>
        <p:nvSpPr>
          <p:cNvPr id="7" name="goto:0">
            <a:hlinkClick xmlns:r="http://schemas.openxmlformats.org/officeDocument/2006/relationships" xmlns:a="http://schemas.openxmlformats.org/drawingml/2006/main" r:id="Rbace7a46b7514316" action="ppaction://hlinksldjump"/>
            <a:extLst xmlns:a="http://schemas.openxmlformats.org/drawingml/2006/main">
              <a:ext uri="{FF2B5EF4-FFF2-40B4-BE49-F238E27FC236}">
                <a16:creationId xmlns:a16="http://schemas.microsoft.com/office/drawing/2014/main" id="{C1D7FBE2-26DE-43F5-B913-84A8821876AE}"/>
              </a:ext>
            </a:extLst>
          </p:cNvPr>
          <p:cNvSpPr>
            <a:spLocks xmlns:a="http://schemas.openxmlformats.org/drawingml/2006/main" noGrp="1"/>
          </p:cNvSpPr>
          <p:nvPr/>
        </p:nvSpPr>
        <p:spPr>
          <a:xfrm xmlns:a="http://schemas.openxmlformats.org/drawingml/2006/main">
            <a:off x="28575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Arrival</a:t>
            </a:r>
          </a:p>
        </p:txBody>
      </p:sp>
      <p:sp>
        <p:nvSpPr>
          <p:cNvPr id="8" name="goto:1">
            <a:hlinkClick xmlns:r="http://schemas.openxmlformats.org/officeDocument/2006/relationships" xmlns:a="http://schemas.openxmlformats.org/drawingml/2006/main" r:id="Rcade95a1f232431f" action="ppaction://hlinksldjump"/>
            <a:extLst xmlns:a="http://schemas.openxmlformats.org/drawingml/2006/main">
              <a:ext uri="{FF2B5EF4-FFF2-40B4-BE49-F238E27FC236}">
                <a16:creationId xmlns:a16="http://schemas.microsoft.com/office/drawing/2014/main" id="{B1374363-D24B-4228-9D41-748D6AD3C697}"/>
              </a:ext>
            </a:extLst>
          </p:cNvPr>
          <p:cNvSpPr>
            <a:spLocks xmlns:a="http://schemas.openxmlformats.org/drawingml/2006/main" noGrp="1"/>
          </p:cNvSpPr>
          <p:nvPr/>
        </p:nvSpPr>
        <p:spPr>
          <a:xfrm xmlns:a="http://schemas.openxmlformats.org/drawingml/2006/main">
            <a:off x="160020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Starter</a:t>
            </a:r>
          </a:p>
        </p:txBody>
      </p:sp>
      <p:sp>
        <p:nvSpPr>
          <p:cNvPr id="9" name="goto:2">
            <a:hlinkClick xmlns:r="http://schemas.openxmlformats.org/officeDocument/2006/relationships" xmlns:a="http://schemas.openxmlformats.org/drawingml/2006/main" r:id="R84152eafea744007" action="ppaction://hlinksldjump"/>
            <a:extLst xmlns:a="http://schemas.openxmlformats.org/drawingml/2006/main">
              <a:ext uri="{FF2B5EF4-FFF2-40B4-BE49-F238E27FC236}">
                <a16:creationId xmlns:a16="http://schemas.microsoft.com/office/drawing/2014/main" id="{42C1B29B-28B2-4728-90AA-E1CEBCB32003}"/>
              </a:ext>
            </a:extLst>
          </p:cNvPr>
          <p:cNvSpPr>
            <a:spLocks xmlns:a="http://schemas.openxmlformats.org/drawingml/2006/main" noGrp="1"/>
          </p:cNvSpPr>
          <p:nvPr/>
        </p:nvSpPr>
        <p:spPr>
          <a:xfrm xmlns:a="http://schemas.openxmlformats.org/drawingml/2006/main">
            <a:off x="291465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I Do</a:t>
            </a:r>
          </a:p>
        </p:txBody>
      </p:sp>
      <p:sp>
        <p:nvSpPr>
          <p:cNvPr id="10" name="goto:3">
            <a:hlinkClick xmlns:r="http://schemas.openxmlformats.org/officeDocument/2006/relationships" xmlns:a="http://schemas.openxmlformats.org/drawingml/2006/main" r:id="R758790204fde43a4" action="ppaction://hlinksldjump"/>
            <a:extLst xmlns:a="http://schemas.openxmlformats.org/drawingml/2006/main">
              <a:ext uri="{FF2B5EF4-FFF2-40B4-BE49-F238E27FC236}">
                <a16:creationId xmlns:a16="http://schemas.microsoft.com/office/drawing/2014/main" id="{09EE0BA0-0F54-4AD3-8FA3-F6534F3DF328}"/>
              </a:ext>
            </a:extLst>
          </p:cNvPr>
          <p:cNvSpPr>
            <a:spLocks xmlns:a="http://schemas.openxmlformats.org/drawingml/2006/main" noGrp="1"/>
          </p:cNvSpPr>
          <p:nvPr/>
        </p:nvSpPr>
        <p:spPr>
          <a:xfrm xmlns:a="http://schemas.openxmlformats.org/drawingml/2006/main">
            <a:off x="422910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We Do</a:t>
            </a:r>
          </a:p>
        </p:txBody>
      </p:sp>
      <p:sp>
        <p:nvSpPr>
          <p:cNvPr id="11" name="goto:4">
            <a:hlinkClick xmlns:r="http://schemas.openxmlformats.org/officeDocument/2006/relationships" xmlns:a="http://schemas.openxmlformats.org/drawingml/2006/main" r:id="Rce4c518ce8ba405b" action="ppaction://hlinksldjump"/>
            <a:extLst xmlns:a="http://schemas.openxmlformats.org/drawingml/2006/main">
              <a:ext uri="{FF2B5EF4-FFF2-40B4-BE49-F238E27FC236}">
                <a16:creationId xmlns:a16="http://schemas.microsoft.com/office/drawing/2014/main" id="{DDCE0210-D30F-4512-B545-9FBDB5CE8B49}"/>
              </a:ext>
            </a:extLst>
          </p:cNvPr>
          <p:cNvSpPr>
            <a:spLocks xmlns:a="http://schemas.openxmlformats.org/drawingml/2006/main" noGrp="1"/>
          </p:cNvSpPr>
          <p:nvPr/>
        </p:nvSpPr>
        <p:spPr>
          <a:xfrm xmlns:a="http://schemas.openxmlformats.org/drawingml/2006/main">
            <a:off x="554355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I Do 2</a:t>
            </a:r>
          </a:p>
        </p:txBody>
      </p:sp>
      <p:sp>
        <p:nvSpPr>
          <p:cNvPr id="12" name="goto:5">
            <a:hlinkClick xmlns:r="http://schemas.openxmlformats.org/officeDocument/2006/relationships" xmlns:a="http://schemas.openxmlformats.org/drawingml/2006/main" r:id="R650794d02b314531" action="ppaction://hlinksldjump"/>
            <a:extLst xmlns:a="http://schemas.openxmlformats.org/drawingml/2006/main">
              <a:ext uri="{FF2B5EF4-FFF2-40B4-BE49-F238E27FC236}">
                <a16:creationId xmlns:a16="http://schemas.microsoft.com/office/drawing/2014/main" id="{42F0D397-445B-4693-B974-E2BEB4A5DDFB}"/>
              </a:ext>
            </a:extLst>
          </p:cNvPr>
          <p:cNvSpPr>
            <a:spLocks xmlns:a="http://schemas.openxmlformats.org/drawingml/2006/main" noGrp="1"/>
          </p:cNvSpPr>
          <p:nvPr/>
        </p:nvSpPr>
        <p:spPr>
          <a:xfrm xmlns:a="http://schemas.openxmlformats.org/drawingml/2006/main">
            <a:off x="685800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We Do 2</a:t>
            </a:r>
          </a:p>
        </p:txBody>
      </p:sp>
      <p:sp>
        <p:nvSpPr>
          <p:cNvPr id="13" name="goto:6">
            <a:hlinkClick xmlns:r="http://schemas.openxmlformats.org/officeDocument/2006/relationships" xmlns:a="http://schemas.openxmlformats.org/drawingml/2006/main" r:id="Red6aba3b4cdf4302" action="ppaction://hlinksldjump"/>
            <a:extLst xmlns:a="http://schemas.openxmlformats.org/drawingml/2006/main">
              <a:ext uri="{FF2B5EF4-FFF2-40B4-BE49-F238E27FC236}">
                <a16:creationId xmlns:a16="http://schemas.microsoft.com/office/drawing/2014/main" id="{FC42CFCF-720E-4DE4-86F6-A6D3DCF675E5}"/>
              </a:ext>
            </a:extLst>
          </p:cNvPr>
          <p:cNvSpPr>
            <a:spLocks xmlns:a="http://schemas.openxmlformats.org/drawingml/2006/main" noGrp="1"/>
          </p:cNvSpPr>
          <p:nvPr/>
        </p:nvSpPr>
        <p:spPr>
          <a:xfrm xmlns:a="http://schemas.openxmlformats.org/drawingml/2006/main">
            <a:off x="817245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Independent</a:t>
            </a:r>
          </a:p>
        </p:txBody>
      </p:sp>
      <p:sp>
        <p:nvSpPr>
          <p:cNvPr id="14" name="goto:7">
            <a:hlinkClick xmlns:r="http://schemas.openxmlformats.org/officeDocument/2006/relationships" xmlns:a="http://schemas.openxmlformats.org/drawingml/2006/main" r:id="R74376450b53c43f5" action="ppaction://hlinksldjump"/>
            <a:extLst xmlns:a="http://schemas.openxmlformats.org/drawingml/2006/main">
              <a:ext uri="{FF2B5EF4-FFF2-40B4-BE49-F238E27FC236}">
                <a16:creationId xmlns:a16="http://schemas.microsoft.com/office/drawing/2014/main" id="{B9883CC5-B04F-43EA-9874-7073E5AB7A00}"/>
              </a:ext>
            </a:extLst>
          </p:cNvPr>
          <p:cNvSpPr>
            <a:spLocks xmlns:a="http://schemas.openxmlformats.org/drawingml/2006/main" noGrp="1"/>
          </p:cNvSpPr>
          <p:nvPr/>
        </p:nvSpPr>
        <p:spPr>
          <a:xfrm xmlns:a="http://schemas.openxmlformats.org/drawingml/2006/main">
            <a:off x="948690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Exit</a:t>
            </a:r>
          </a:p>
        </p:txBody>
      </p:sp>
      <p:sp>
        <p:nvSpPr>
          <p:cNvPr id="15" name="goto:12">
            <a:hlinkClick xmlns:r="http://schemas.openxmlformats.org/officeDocument/2006/relationships" xmlns:a="http://schemas.openxmlformats.org/drawingml/2006/main" r:id="R0a4ac894fb444699" action="ppaction://hlinksldjump"/>
            <a:extLst xmlns:a="http://schemas.openxmlformats.org/drawingml/2006/main">
              <a:ext uri="{FF2B5EF4-FFF2-40B4-BE49-F238E27FC236}">
                <a16:creationId xmlns:a16="http://schemas.microsoft.com/office/drawing/2014/main" id="{08533443-33FA-4CBB-AB9B-B74BDBBBCDC0}"/>
              </a:ext>
            </a:extLst>
          </p:cNvPr>
          <p:cNvSpPr>
            <a:spLocks xmlns:a="http://schemas.openxmlformats.org/drawingml/2006/main" noGrp="1"/>
          </p:cNvSpPr>
          <p:nvPr/>
        </p:nvSpPr>
        <p:spPr>
          <a:xfrm xmlns:a="http://schemas.openxmlformats.org/drawingml/2006/main">
            <a:off x="10877550" y="6381750"/>
            <a:ext cx="1047750" cy="361950"/>
          </a:xfrm>
          <a:prstGeom xmlns:a="http://schemas.openxmlformats.org/drawingml/2006/main" prst="roundRect">
            <a:avLst>
              <a:gd name="adj" fmla="val 18421"/>
            </a:avLst>
          </a:prstGeom>
          <a:solidFill xmlns:a="http://schemas.openxmlformats.org/drawingml/2006/main">
            <a:srgbClr val="5E417D"/>
          </a:solidFill>
          <a:ln xmlns:a="http://schemas.openxmlformats.org/drawingml/2006/main" w="9525">
            <a:solidFill>
              <a:srgbClr val="5E417D"/>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FFFFFF"/>
                </a:solidFill>
                <a:latin typeface="Arial"/>
                <a:ea typeface="Arial"/>
                <a:cs typeface="Arial"/>
              </a:defRPr>
            </a:pPr>
            <a:r>
              <a:rPr sz="1275" b="1">
                <a:solidFill>
                  <a:srgbClr val="FFFFFF"/>
                </a:solidFill>
                <a:latin typeface="Arial"/>
                <a:ea typeface="Arial"/>
                <a:cs typeface="Arial"/>
              </a:rPr>
              <a:t>Resources</a:t>
            </a:r>
          </a:p>
        </p:txBody>
      </p:sp>
      <p:sp>
        <p:nvSpPr>
          <p:cNvPr id="16" name="copy-1168">
            <a:extLst xmlns:a="http://schemas.openxmlformats.org/drawingml/2006/main">
              <a:ext uri="{FF2B5EF4-FFF2-40B4-BE49-F238E27FC236}">
                <a16:creationId xmlns:a16="http://schemas.microsoft.com/office/drawing/2014/main" id="{A2E02F3B-8D16-4A44-A7C6-46EC37952B61}"/>
              </a:ext>
            </a:extLst>
          </p:cNvPr>
          <p:cNvSpPr>
            <a:spLocks xmlns:a="http://schemas.openxmlformats.org/drawingml/2006/main" noGrp="1"/>
          </p:cNvSpPr>
          <p:nvPr/>
        </p:nvSpPr>
        <p:spPr>
          <a:xfrm xmlns:a="http://schemas.openxmlformats.org/drawingml/2006/main">
            <a:off x="714375" y="2000250"/>
            <a:ext cx="10572750" cy="1304925"/>
          </a:xfrm>
          <a:prstGeom xmlns:a="http://schemas.openxmlformats.org/drawingml/2006/main" prst="roundRect">
            <a:avLst>
              <a:gd name="adj" fmla="val 10219"/>
            </a:avLst>
          </a:prstGeom>
          <a:solidFill xmlns:a="http://schemas.openxmlformats.org/drawingml/2006/main">
            <a:srgbClr val="F0EAF6"/>
          </a:solidFill>
          <a:ln xmlns:a="http://schemas.openxmlformats.org/drawingml/2006/main" w="9525">
            <a:solidFill>
              <a:srgbClr val="D9D0E2"/>
            </a:solidFill>
            <a:prstDash val="solid"/>
          </a:ln>
        </p:spPr>
        <p:txBody>
          <a:bodyPr xmlns:a="http://schemas.openxmlformats.org/drawingml/2006/main" wrap="square" lIns="209550" tIns="114300" rIns="209550" bIns="114300" anchor="t">
            <a:noAutofit/>
          </a:bodyPr>
          <a:lstStyle xmlns:a="http://schemas.openxmlformats.org/drawingml/2006/main"/>
          <a:p xmlns:a="http://schemas.openxmlformats.org/drawingml/2006/main">
            <a:pPr algn="l">
              <a:lnSpc>
                <a:spcPct val="110000"/>
              </a:lnSpc>
              <a:buNone/>
              <a:defRPr sz="2250" b="1">
                <a:solidFill>
                  <a:srgbClr val="5E417D"/>
                </a:solidFill>
                <a:latin typeface="Arial"/>
                <a:ea typeface="Arial"/>
                <a:cs typeface="Arial"/>
              </a:defRPr>
            </a:pPr>
            <a:r>
              <a:rPr sz="2250" b="1">
                <a:solidFill>
                  <a:srgbClr val="5E417D"/>
                </a:solidFill>
                <a:latin typeface="Arial"/>
                <a:ea typeface="Arial"/>
                <a:cs typeface="Arial"/>
              </a:rPr>
              <a:t>Uptake continues against the gradient and falls when respiration is inhibited</a:t>
            </a:r>
          </a:p>
        </p:txBody>
      </p:sp>
      <p:sp>
        <p:nvSpPr>
          <p:cNvPr id="17" name="copy-1169">
            <a:extLst xmlns:a="http://schemas.openxmlformats.org/drawingml/2006/main">
              <a:ext uri="{FF2B5EF4-FFF2-40B4-BE49-F238E27FC236}">
                <a16:creationId xmlns:a16="http://schemas.microsoft.com/office/drawing/2014/main" id="{61FA0E75-665E-41F4-AE8F-54353959F9BE}"/>
              </a:ext>
            </a:extLst>
          </p:cNvPr>
          <p:cNvSpPr>
            <a:spLocks xmlns:a="http://schemas.openxmlformats.org/drawingml/2006/main" noGrp="1"/>
          </p:cNvSpPr>
          <p:nvPr/>
        </p:nvSpPr>
        <p:spPr>
          <a:xfrm xmlns:a="http://schemas.openxmlformats.org/drawingml/2006/main">
            <a:off x="714375" y="3571875"/>
            <a:ext cx="10572750" cy="9525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2250" b="0">
                <a:solidFill>
                  <a:srgbClr val="1F2937"/>
                </a:solidFill>
                <a:latin typeface="Arial"/>
                <a:ea typeface="Arial"/>
                <a:cs typeface="Arial"/>
              </a:defRPr>
            </a:pPr>
            <a:r>
              <a:rPr sz="2250" b="0">
                <a:solidFill>
                  <a:srgbClr val="1F2937"/>
                </a:solidFill>
                <a:latin typeface="Arial"/>
                <a:ea typeface="Arial"/>
                <a:cs typeface="Arial"/>
              </a:rPr>
              <a:t>Correct: both direction and energy dependence support active transport.</a:t>
            </a:r>
          </a:p>
        </p:txBody>
      </p:sp>
      <p:sp>
        <p:nvSpPr>
          <p:cNvPr id="18" name="copy-1170">
            <a:extLst xmlns:a="http://schemas.openxmlformats.org/drawingml/2006/main">
              <a:ext uri="{FF2B5EF4-FFF2-40B4-BE49-F238E27FC236}">
                <a16:creationId xmlns:a16="http://schemas.microsoft.com/office/drawing/2014/main" id="{540BCB91-4040-437E-AC45-5513B89AF996}"/>
              </a:ext>
            </a:extLst>
          </p:cNvPr>
          <p:cNvSpPr>
            <a:spLocks xmlns:a="http://schemas.openxmlformats.org/drawingml/2006/main" noGrp="1"/>
          </p:cNvSpPr>
          <p:nvPr/>
        </p:nvSpPr>
        <p:spPr>
          <a:xfrm xmlns:a="http://schemas.openxmlformats.org/drawingml/2006/main">
            <a:off x="714375" y="4752975"/>
            <a:ext cx="10477500" cy="6477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2025" b="0">
                <a:solidFill>
                  <a:srgbClr val="526170"/>
                </a:solidFill>
                <a:latin typeface="Arial"/>
                <a:ea typeface="Arial"/>
                <a:cs typeface="Arial"/>
              </a:defRPr>
            </a:pPr>
            <a:r>
              <a:rPr sz="2025" b="0">
                <a:solidFill>
                  <a:srgbClr val="526170"/>
                </a:solidFill>
                <a:latin typeface="Arial"/>
                <a:ea typeface="Arial"/>
                <a:cs typeface="Arial"/>
              </a:rPr>
              <a:t>Compare your reason. Correct one step if needed.</a:t>
            </a:r>
          </a:p>
        </p:txBody>
      </p:sp>
      <p:sp>
        <p:nvSpPr>
          <p:cNvPr id="19" name="goto:3">
            <a:hlinkClick xmlns:r="http://schemas.openxmlformats.org/officeDocument/2006/relationships" xmlns:a="http://schemas.openxmlformats.org/drawingml/2006/main" r:id="R3435c0b84c4c4f5f" action="ppaction://hlinksldjump"/>
            <a:extLst xmlns:a="http://schemas.openxmlformats.org/drawingml/2006/main">
              <a:ext uri="{FF2B5EF4-FFF2-40B4-BE49-F238E27FC236}">
                <a16:creationId xmlns:a16="http://schemas.microsoft.com/office/drawing/2014/main" id="{75A1953B-A358-442C-A24C-01932B1D6696}"/>
              </a:ext>
            </a:extLst>
          </p:cNvPr>
          <p:cNvSpPr>
            <a:spLocks xmlns:a="http://schemas.openxmlformats.org/drawingml/2006/main" noGrp="1"/>
          </p:cNvSpPr>
          <p:nvPr/>
        </p:nvSpPr>
        <p:spPr>
          <a:xfrm xmlns:a="http://schemas.openxmlformats.org/drawingml/2006/main">
            <a:off x="8067675" y="5562600"/>
            <a:ext cx="3238500" cy="476250"/>
          </a:xfrm>
          <a:prstGeom xmlns:a="http://schemas.openxmlformats.org/drawingml/2006/main" prst="roundRect">
            <a:avLst>
              <a:gd name="adj" fmla="val 18000"/>
            </a:avLst>
          </a:prstGeom>
          <a:solidFill xmlns:a="http://schemas.openxmlformats.org/drawingml/2006/main">
            <a:srgbClr val="5E417D"/>
          </a:solidFill>
          <a:ln xmlns:a="http://schemas.openxmlformats.org/drawingml/2006/main" w="0">
            <a:noFill/>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575" b="1">
                <a:solidFill>
                  <a:srgbClr val="FFFFFF"/>
                </a:solidFill>
                <a:latin typeface="Arial"/>
                <a:ea typeface="Arial"/>
                <a:cs typeface="Arial"/>
              </a:defRPr>
            </a:pPr>
            <a:r>
              <a:rPr sz="1575" b="1">
                <a:solidFill>
                  <a:srgbClr val="FFFFFF"/>
                </a:solidFill>
                <a:latin typeface="Arial"/>
                <a:ea typeface="Arial"/>
                <a:cs typeface="Arial"/>
              </a:rPr>
              <a:t>Return to We Do</a:t>
            </a:r>
          </a:p>
        </p:txBody>
      </p:sp>
    </p:spTree>
    <p:extLst>
      <p:ext uri="{BB962C8B-B14F-4D97-AF65-F5344CB8AC3E}">
        <p14:creationId xmlns:p14="http://schemas.microsoft.com/office/powerpoint/2010/main" val="1128067900"/>
      </p:ext>
    </p:extLst>
  </p:cSld>
</p:sld>
</file>

<file path=ppt/slides/slide11.xml><?xml version="1.0" encoding="utf-8"?>
<p:sld xmlns:p="http://schemas.openxmlformats.org/presentationml/2006/main">
  <p:cSld>
    <p:bg>
      <p:bgPr>
        <a:solidFill xmlns:a="http://schemas.openxmlformats.org/drawingml/2006/main">
          <a:srgbClr val="F0EAF6"/>
        </a:solidFill>
      </p:bgPr>
    </p:bg>
    <p:spTree>
      <p:nvGrpSpPr>
        <p:cNvPr id="1" name=""/>
        <p:cNvGrpSpPr/>
        <p:nvPr/>
      </p:nvGrpSpPr>
      <p:grpSpPr>
        <a:xfrm xmlns:a="http://schemas.openxmlformats.org/drawingml/2006/main"/>
      </p:grpSpPr>
      <p:sp>
        <p:nvSpPr>
          <p:cNvPr id="18" name="house-card">
            <a:extLst xmlns:a="http://schemas.openxmlformats.org/drawingml/2006/main">
              <a:ext uri="{FF2B5EF4-FFF2-40B4-BE49-F238E27FC236}">
                <a16:creationId xmlns:a16="http://schemas.microsoft.com/office/drawing/2014/main" id="{5056333A-7156-4DDD-BB4B-A0C8C412902A}"/>
              </a:ext>
            </a:extLst>
          </p:cNvPr>
          <p:cNvSpPr>
            <a:spLocks xmlns:a="http://schemas.openxmlformats.org/drawingml/2006/main" noGrp="1"/>
          </p:cNvSpPr>
          <p:nvPr/>
        </p:nvSpPr>
        <p:spPr>
          <a:xfrm xmlns:a="http://schemas.openxmlformats.org/drawingml/2006/main">
            <a:off x="266700" y="190500"/>
            <a:ext cx="11658600" cy="6048375"/>
          </a:xfrm>
          <a:prstGeom xmlns:a="http://schemas.openxmlformats.org/drawingml/2006/main" prst="roundRect">
            <a:avLst>
              <a:gd name="adj" fmla="val 3150"/>
            </a:avLst>
          </a:prstGeom>
          <a:solidFill xmlns:a="http://schemas.openxmlformats.org/drawingml/2006/main">
            <a:srgbClr val="FFFFFF"/>
          </a:solidFill>
          <a:ln xmlns:a="http://schemas.openxmlformats.org/drawingml/2006/main" w="9525">
            <a:solidFill>
              <a:srgbClr val="D9D0E2"/>
            </a:solidFill>
            <a:prstDash val="solid"/>
          </a:ln>
        </p:spPr>
      </p:sp>
      <p:sp>
        <p:nvSpPr>
          <p:cNvPr id="2" name="phase-rule">
            <a:extLst xmlns:a="http://schemas.openxmlformats.org/drawingml/2006/main">
              <a:ext uri="{FF2B5EF4-FFF2-40B4-BE49-F238E27FC236}">
                <a16:creationId xmlns:a16="http://schemas.microsoft.com/office/drawing/2014/main" id="{EAE6C856-DB37-4B1D-B095-22375FB1DA29}"/>
              </a:ext>
            </a:extLst>
          </p:cNvPr>
          <p:cNvSpPr>
            <a:spLocks xmlns:a="http://schemas.openxmlformats.org/drawingml/2006/main" noGrp="1"/>
          </p:cNvSpPr>
          <p:nvPr/>
        </p:nvSpPr>
        <p:spPr>
          <a:xfrm xmlns:a="http://schemas.openxmlformats.org/drawingml/2006/main">
            <a:off x="428625" y="190500"/>
            <a:ext cx="11334750" cy="66675"/>
          </a:xfrm>
          <a:prstGeom xmlns:a="http://schemas.openxmlformats.org/drawingml/2006/main" prst="rect">
            <a:avLst/>
          </a:prstGeom>
          <a:solidFill xmlns:a="http://schemas.openxmlformats.org/drawingml/2006/main">
            <a:srgbClr val="7A5C9E"/>
          </a:solidFill>
          <a:ln xmlns:a="http://schemas.openxmlformats.org/drawingml/2006/main" w="0">
            <a:noFill/>
          </a:ln>
        </p:spPr>
      </p:sp>
      <p:sp>
        <p:nvSpPr>
          <p:cNvPr id="3" name="copy-1171">
            <a:extLst xmlns:a="http://schemas.openxmlformats.org/drawingml/2006/main">
              <a:ext uri="{FF2B5EF4-FFF2-40B4-BE49-F238E27FC236}">
                <a16:creationId xmlns:a16="http://schemas.microsoft.com/office/drawing/2014/main" id="{0784487E-CE82-4535-8F08-C90FD08C8356}"/>
              </a:ext>
            </a:extLst>
          </p:cNvPr>
          <p:cNvSpPr>
            <a:spLocks xmlns:a="http://schemas.openxmlformats.org/drawingml/2006/main" noGrp="1"/>
          </p:cNvSpPr>
          <p:nvPr/>
        </p:nvSpPr>
        <p:spPr>
          <a:xfrm xmlns:a="http://schemas.openxmlformats.org/drawingml/2006/main">
            <a:off x="609600" y="428625"/>
            <a:ext cx="8096250" cy="23812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1425" b="1">
                <a:solidFill>
                  <a:srgbClr val="5E417D"/>
                </a:solidFill>
                <a:latin typeface="Arial"/>
                <a:ea typeface="Arial"/>
                <a:cs typeface="Arial"/>
              </a:defRPr>
            </a:pPr>
            <a:r>
              <a:rPr sz="1425" b="1">
                <a:solidFill>
                  <a:srgbClr val="5E417D"/>
                </a:solidFill>
                <a:latin typeface="Arial"/>
                <a:ea typeface="Arial"/>
                <a:cs typeface="Arial"/>
              </a:rPr>
              <a:t>LAUNCH SCIENCE  /  W6L2</a:t>
            </a:r>
          </a:p>
        </p:txBody>
      </p:sp>
      <p:sp>
        <p:nvSpPr>
          <p:cNvPr id="4" name="copy-1172">
            <a:extLst xmlns:a="http://schemas.openxmlformats.org/drawingml/2006/main">
              <a:ext uri="{FF2B5EF4-FFF2-40B4-BE49-F238E27FC236}">
                <a16:creationId xmlns:a16="http://schemas.microsoft.com/office/drawing/2014/main" id="{7A3D637F-0BEB-4C37-B681-FD6DDBF6A685}"/>
              </a:ext>
            </a:extLst>
          </p:cNvPr>
          <p:cNvSpPr>
            <a:spLocks xmlns:a="http://schemas.openxmlformats.org/drawingml/2006/main" noGrp="1"/>
          </p:cNvSpPr>
          <p:nvPr/>
        </p:nvSpPr>
        <p:spPr>
          <a:xfrm xmlns:a="http://schemas.openxmlformats.org/drawingml/2006/main">
            <a:off x="8382000" y="428625"/>
            <a:ext cx="3238500" cy="23812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1425" b="1">
                <a:solidFill>
                  <a:srgbClr val="7A5C9E"/>
                </a:solidFill>
                <a:latin typeface="Arial"/>
                <a:ea typeface="Arial"/>
                <a:cs typeface="Arial"/>
              </a:defRPr>
            </a:pPr>
            <a:r>
              <a:rPr sz="1425" b="1">
                <a:solidFill>
                  <a:srgbClr val="7A5C9E"/>
                </a:solidFill>
                <a:latin typeface="Arial"/>
                <a:ea typeface="Arial"/>
                <a:cs typeface="Arial"/>
              </a:rPr>
              <a:t>Resources</a:t>
            </a:r>
          </a:p>
        </p:txBody>
      </p:sp>
      <p:sp>
        <p:nvSpPr>
          <p:cNvPr id="5" name="copy-1173">
            <a:extLst xmlns:a="http://schemas.openxmlformats.org/drawingml/2006/main">
              <a:ext uri="{FF2B5EF4-FFF2-40B4-BE49-F238E27FC236}">
                <a16:creationId xmlns:a16="http://schemas.microsoft.com/office/drawing/2014/main" id="{9E9E4C5E-0F36-4711-95E8-5F583041E7CA}"/>
              </a:ext>
            </a:extLst>
          </p:cNvPr>
          <p:cNvSpPr>
            <a:spLocks xmlns:a="http://schemas.openxmlformats.org/drawingml/2006/main" noGrp="1"/>
          </p:cNvSpPr>
          <p:nvPr/>
        </p:nvSpPr>
        <p:spPr>
          <a:xfrm xmlns:a="http://schemas.openxmlformats.org/drawingml/2006/main">
            <a:off x="609600" y="866775"/>
            <a:ext cx="10953750" cy="61912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3750" b="1">
                <a:solidFill>
                  <a:srgbClr val="101C38"/>
                </a:solidFill>
                <a:latin typeface="Arial"/>
                <a:ea typeface="Arial"/>
                <a:cs typeface="Arial"/>
              </a:defRPr>
            </a:pPr>
            <a:r>
              <a:rPr sz="3750" b="1">
                <a:solidFill>
                  <a:srgbClr val="101C38"/>
                </a:solidFill>
                <a:latin typeface="Arial"/>
                <a:ea typeface="Arial"/>
                <a:cs typeface="Arial"/>
              </a:rPr>
              <a:t>Our shared reasoning</a:t>
            </a:r>
          </a:p>
        </p:txBody>
      </p:sp>
      <p:sp>
        <p:nvSpPr>
          <p:cNvPr id="6" name="heading-rule">
            <a:extLst xmlns:a="http://schemas.openxmlformats.org/drawingml/2006/main">
              <a:ext uri="{FF2B5EF4-FFF2-40B4-BE49-F238E27FC236}">
                <a16:creationId xmlns:a16="http://schemas.microsoft.com/office/drawing/2014/main" id="{D3490692-F7B4-4534-88BD-5DF1A829E5C5}"/>
              </a:ext>
            </a:extLst>
          </p:cNvPr>
          <p:cNvSpPr>
            <a:spLocks xmlns:a="http://schemas.openxmlformats.org/drawingml/2006/main" noGrp="1"/>
          </p:cNvSpPr>
          <p:nvPr/>
        </p:nvSpPr>
        <p:spPr>
          <a:xfrm xmlns:a="http://schemas.openxmlformats.org/drawingml/2006/main">
            <a:off x="609600" y="1543050"/>
            <a:ext cx="10953750" cy="19050"/>
          </a:xfrm>
          <a:prstGeom xmlns:a="http://schemas.openxmlformats.org/drawingml/2006/main" prst="rect">
            <a:avLst/>
          </a:prstGeom>
          <a:solidFill xmlns:a="http://schemas.openxmlformats.org/drawingml/2006/main">
            <a:srgbClr val="D9D0E2"/>
          </a:solidFill>
          <a:ln xmlns:a="http://schemas.openxmlformats.org/drawingml/2006/main" w="0">
            <a:noFill/>
          </a:ln>
        </p:spPr>
      </p:sp>
      <p:sp>
        <p:nvSpPr>
          <p:cNvPr id="7" name="goto:0">
            <a:hlinkClick xmlns:r="http://schemas.openxmlformats.org/officeDocument/2006/relationships" xmlns:a="http://schemas.openxmlformats.org/drawingml/2006/main" r:id="Rde855c67682d4e6f" action="ppaction://hlinksldjump"/>
            <a:extLst xmlns:a="http://schemas.openxmlformats.org/drawingml/2006/main">
              <a:ext uri="{FF2B5EF4-FFF2-40B4-BE49-F238E27FC236}">
                <a16:creationId xmlns:a16="http://schemas.microsoft.com/office/drawing/2014/main" id="{D41F8BA0-D8D9-4CA1-9822-01FB7A6D070B}"/>
              </a:ext>
            </a:extLst>
          </p:cNvPr>
          <p:cNvSpPr>
            <a:spLocks xmlns:a="http://schemas.openxmlformats.org/drawingml/2006/main" noGrp="1"/>
          </p:cNvSpPr>
          <p:nvPr/>
        </p:nvSpPr>
        <p:spPr>
          <a:xfrm xmlns:a="http://schemas.openxmlformats.org/drawingml/2006/main">
            <a:off x="28575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Arrival</a:t>
            </a:r>
          </a:p>
        </p:txBody>
      </p:sp>
      <p:sp>
        <p:nvSpPr>
          <p:cNvPr id="8" name="goto:1">
            <a:hlinkClick xmlns:r="http://schemas.openxmlformats.org/officeDocument/2006/relationships" xmlns:a="http://schemas.openxmlformats.org/drawingml/2006/main" r:id="Redb29330624a44d5" action="ppaction://hlinksldjump"/>
            <a:extLst xmlns:a="http://schemas.openxmlformats.org/drawingml/2006/main">
              <a:ext uri="{FF2B5EF4-FFF2-40B4-BE49-F238E27FC236}">
                <a16:creationId xmlns:a16="http://schemas.microsoft.com/office/drawing/2014/main" id="{3CBF8C27-5FD1-4111-BAC8-1DC210A22481}"/>
              </a:ext>
            </a:extLst>
          </p:cNvPr>
          <p:cNvSpPr>
            <a:spLocks xmlns:a="http://schemas.openxmlformats.org/drawingml/2006/main" noGrp="1"/>
          </p:cNvSpPr>
          <p:nvPr/>
        </p:nvSpPr>
        <p:spPr>
          <a:xfrm xmlns:a="http://schemas.openxmlformats.org/drawingml/2006/main">
            <a:off x="160020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Starter</a:t>
            </a:r>
          </a:p>
        </p:txBody>
      </p:sp>
      <p:sp>
        <p:nvSpPr>
          <p:cNvPr id="9" name="goto:2">
            <a:hlinkClick xmlns:r="http://schemas.openxmlformats.org/officeDocument/2006/relationships" xmlns:a="http://schemas.openxmlformats.org/drawingml/2006/main" r:id="Rf94136d158fd48a3" action="ppaction://hlinksldjump"/>
            <a:extLst xmlns:a="http://schemas.openxmlformats.org/drawingml/2006/main">
              <a:ext uri="{FF2B5EF4-FFF2-40B4-BE49-F238E27FC236}">
                <a16:creationId xmlns:a16="http://schemas.microsoft.com/office/drawing/2014/main" id="{0618A3BC-657E-4B14-915A-15AA12229E85}"/>
              </a:ext>
            </a:extLst>
          </p:cNvPr>
          <p:cNvSpPr>
            <a:spLocks xmlns:a="http://schemas.openxmlformats.org/drawingml/2006/main" noGrp="1"/>
          </p:cNvSpPr>
          <p:nvPr/>
        </p:nvSpPr>
        <p:spPr>
          <a:xfrm xmlns:a="http://schemas.openxmlformats.org/drawingml/2006/main">
            <a:off x="291465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I Do</a:t>
            </a:r>
          </a:p>
        </p:txBody>
      </p:sp>
      <p:sp>
        <p:nvSpPr>
          <p:cNvPr id="10" name="goto:3">
            <a:hlinkClick xmlns:r="http://schemas.openxmlformats.org/officeDocument/2006/relationships" xmlns:a="http://schemas.openxmlformats.org/drawingml/2006/main" r:id="Ra5aa1502135c4715" action="ppaction://hlinksldjump"/>
            <a:extLst xmlns:a="http://schemas.openxmlformats.org/drawingml/2006/main">
              <a:ext uri="{FF2B5EF4-FFF2-40B4-BE49-F238E27FC236}">
                <a16:creationId xmlns:a16="http://schemas.microsoft.com/office/drawing/2014/main" id="{F09CCFEA-49BC-49DB-BB02-0706DAB15BCA}"/>
              </a:ext>
            </a:extLst>
          </p:cNvPr>
          <p:cNvSpPr>
            <a:spLocks xmlns:a="http://schemas.openxmlformats.org/drawingml/2006/main" noGrp="1"/>
          </p:cNvSpPr>
          <p:nvPr/>
        </p:nvSpPr>
        <p:spPr>
          <a:xfrm xmlns:a="http://schemas.openxmlformats.org/drawingml/2006/main">
            <a:off x="422910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We Do</a:t>
            </a:r>
          </a:p>
        </p:txBody>
      </p:sp>
      <p:sp>
        <p:nvSpPr>
          <p:cNvPr id="11" name="goto:4">
            <a:hlinkClick xmlns:r="http://schemas.openxmlformats.org/officeDocument/2006/relationships" xmlns:a="http://schemas.openxmlformats.org/drawingml/2006/main" r:id="Rf0e1d31fa6434ee2" action="ppaction://hlinksldjump"/>
            <a:extLst xmlns:a="http://schemas.openxmlformats.org/drawingml/2006/main">
              <a:ext uri="{FF2B5EF4-FFF2-40B4-BE49-F238E27FC236}">
                <a16:creationId xmlns:a16="http://schemas.microsoft.com/office/drawing/2014/main" id="{B9F37C3E-689B-4C46-83B0-AF8F880E0813}"/>
              </a:ext>
            </a:extLst>
          </p:cNvPr>
          <p:cNvSpPr>
            <a:spLocks xmlns:a="http://schemas.openxmlformats.org/drawingml/2006/main" noGrp="1"/>
          </p:cNvSpPr>
          <p:nvPr/>
        </p:nvSpPr>
        <p:spPr>
          <a:xfrm xmlns:a="http://schemas.openxmlformats.org/drawingml/2006/main">
            <a:off x="554355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I Do 2</a:t>
            </a:r>
          </a:p>
        </p:txBody>
      </p:sp>
      <p:sp>
        <p:nvSpPr>
          <p:cNvPr id="12" name="goto:5">
            <a:hlinkClick xmlns:r="http://schemas.openxmlformats.org/officeDocument/2006/relationships" xmlns:a="http://schemas.openxmlformats.org/drawingml/2006/main" r:id="Rdd01afabd3ec423f" action="ppaction://hlinksldjump"/>
            <a:extLst xmlns:a="http://schemas.openxmlformats.org/drawingml/2006/main">
              <a:ext uri="{FF2B5EF4-FFF2-40B4-BE49-F238E27FC236}">
                <a16:creationId xmlns:a16="http://schemas.microsoft.com/office/drawing/2014/main" id="{DE968A10-B992-425E-B65A-E195ACE80BDE}"/>
              </a:ext>
            </a:extLst>
          </p:cNvPr>
          <p:cNvSpPr>
            <a:spLocks xmlns:a="http://schemas.openxmlformats.org/drawingml/2006/main" noGrp="1"/>
          </p:cNvSpPr>
          <p:nvPr/>
        </p:nvSpPr>
        <p:spPr>
          <a:xfrm xmlns:a="http://schemas.openxmlformats.org/drawingml/2006/main">
            <a:off x="685800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We Do 2</a:t>
            </a:r>
          </a:p>
        </p:txBody>
      </p:sp>
      <p:sp>
        <p:nvSpPr>
          <p:cNvPr id="13" name="goto:6">
            <a:hlinkClick xmlns:r="http://schemas.openxmlformats.org/officeDocument/2006/relationships" xmlns:a="http://schemas.openxmlformats.org/drawingml/2006/main" r:id="R4636d4134596470b" action="ppaction://hlinksldjump"/>
            <a:extLst xmlns:a="http://schemas.openxmlformats.org/drawingml/2006/main">
              <a:ext uri="{FF2B5EF4-FFF2-40B4-BE49-F238E27FC236}">
                <a16:creationId xmlns:a16="http://schemas.microsoft.com/office/drawing/2014/main" id="{136C44DF-19F1-409B-8DB1-1EAD984BAE53}"/>
              </a:ext>
            </a:extLst>
          </p:cNvPr>
          <p:cNvSpPr>
            <a:spLocks xmlns:a="http://schemas.openxmlformats.org/drawingml/2006/main" noGrp="1"/>
          </p:cNvSpPr>
          <p:nvPr/>
        </p:nvSpPr>
        <p:spPr>
          <a:xfrm xmlns:a="http://schemas.openxmlformats.org/drawingml/2006/main">
            <a:off x="817245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Independent</a:t>
            </a:r>
          </a:p>
        </p:txBody>
      </p:sp>
      <p:sp>
        <p:nvSpPr>
          <p:cNvPr id="14" name="goto:7">
            <a:hlinkClick xmlns:r="http://schemas.openxmlformats.org/officeDocument/2006/relationships" xmlns:a="http://schemas.openxmlformats.org/drawingml/2006/main" r:id="Raf7fa44d59764bf3" action="ppaction://hlinksldjump"/>
            <a:extLst xmlns:a="http://schemas.openxmlformats.org/drawingml/2006/main">
              <a:ext uri="{FF2B5EF4-FFF2-40B4-BE49-F238E27FC236}">
                <a16:creationId xmlns:a16="http://schemas.microsoft.com/office/drawing/2014/main" id="{7D22793E-E315-4C8D-AE56-02AE7E748C90}"/>
              </a:ext>
            </a:extLst>
          </p:cNvPr>
          <p:cNvSpPr>
            <a:spLocks xmlns:a="http://schemas.openxmlformats.org/drawingml/2006/main" noGrp="1"/>
          </p:cNvSpPr>
          <p:nvPr/>
        </p:nvSpPr>
        <p:spPr>
          <a:xfrm xmlns:a="http://schemas.openxmlformats.org/drawingml/2006/main">
            <a:off x="948690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Exit</a:t>
            </a:r>
          </a:p>
        </p:txBody>
      </p:sp>
      <p:sp>
        <p:nvSpPr>
          <p:cNvPr id="15" name="goto:12">
            <a:hlinkClick xmlns:r="http://schemas.openxmlformats.org/officeDocument/2006/relationships" xmlns:a="http://schemas.openxmlformats.org/drawingml/2006/main" r:id="R8e0da94458664268" action="ppaction://hlinksldjump"/>
            <a:extLst xmlns:a="http://schemas.openxmlformats.org/drawingml/2006/main">
              <a:ext uri="{FF2B5EF4-FFF2-40B4-BE49-F238E27FC236}">
                <a16:creationId xmlns:a16="http://schemas.microsoft.com/office/drawing/2014/main" id="{F8962FEA-E563-44D6-876D-8D67148E3FDB}"/>
              </a:ext>
            </a:extLst>
          </p:cNvPr>
          <p:cNvSpPr>
            <a:spLocks xmlns:a="http://schemas.openxmlformats.org/drawingml/2006/main" noGrp="1"/>
          </p:cNvSpPr>
          <p:nvPr/>
        </p:nvSpPr>
        <p:spPr>
          <a:xfrm xmlns:a="http://schemas.openxmlformats.org/drawingml/2006/main">
            <a:off x="10877550" y="6381750"/>
            <a:ext cx="1047750" cy="361950"/>
          </a:xfrm>
          <a:prstGeom xmlns:a="http://schemas.openxmlformats.org/drawingml/2006/main" prst="roundRect">
            <a:avLst>
              <a:gd name="adj" fmla="val 18421"/>
            </a:avLst>
          </a:prstGeom>
          <a:solidFill xmlns:a="http://schemas.openxmlformats.org/drawingml/2006/main">
            <a:srgbClr val="5E417D"/>
          </a:solidFill>
          <a:ln xmlns:a="http://schemas.openxmlformats.org/drawingml/2006/main" w="9525">
            <a:solidFill>
              <a:srgbClr val="5E417D"/>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FFFFFF"/>
                </a:solidFill>
                <a:latin typeface="Arial"/>
                <a:ea typeface="Arial"/>
                <a:cs typeface="Arial"/>
              </a:defRPr>
            </a:pPr>
            <a:r>
              <a:rPr sz="1275" b="1">
                <a:solidFill>
                  <a:srgbClr val="FFFFFF"/>
                </a:solidFill>
                <a:latin typeface="Arial"/>
                <a:ea typeface="Arial"/>
                <a:cs typeface="Arial"/>
              </a:rPr>
              <a:t>Resources</a:t>
            </a:r>
          </a:p>
        </p:txBody>
      </p:sp>
      <p:sp>
        <p:nvSpPr>
          <p:cNvPr id="16" name="copy-1174">
            <a:extLst xmlns:a="http://schemas.openxmlformats.org/drawingml/2006/main">
              <a:ext uri="{FF2B5EF4-FFF2-40B4-BE49-F238E27FC236}">
                <a16:creationId xmlns:a16="http://schemas.microsoft.com/office/drawing/2014/main" id="{C2C133AC-746F-4EE5-80CE-711FA2DDA269}"/>
              </a:ext>
            </a:extLst>
          </p:cNvPr>
          <p:cNvSpPr>
            <a:spLocks xmlns:a="http://schemas.openxmlformats.org/drawingml/2006/main" noGrp="1"/>
          </p:cNvSpPr>
          <p:nvPr/>
        </p:nvSpPr>
        <p:spPr>
          <a:xfrm xmlns:a="http://schemas.openxmlformats.org/drawingml/2006/main">
            <a:off x="723900" y="2028825"/>
            <a:ext cx="10525125" cy="2905125"/>
          </a:xfrm>
          <a:prstGeom xmlns:a="http://schemas.openxmlformats.org/drawingml/2006/main" prst="roundRect">
            <a:avLst>
              <a:gd name="adj" fmla="val 4590"/>
            </a:avLst>
          </a:prstGeom>
          <a:solidFill xmlns:a="http://schemas.openxmlformats.org/drawingml/2006/main">
            <a:srgbClr val="FAF8FC"/>
          </a:solidFill>
          <a:ln xmlns:a="http://schemas.openxmlformats.org/drawingml/2006/main" w="9525">
            <a:solidFill>
              <a:srgbClr val="D9D0E2"/>
            </a:solidFill>
            <a:prstDash val="solid"/>
          </a:ln>
        </p:spPr>
        <p:txBody>
          <a:bodyPr xmlns:a="http://schemas.openxmlformats.org/drawingml/2006/main" wrap="square" lIns="209550" tIns="152400" rIns="209550" bIns="152400" anchor="t">
            <a:noAutofit/>
          </a:bodyPr>
          <a:lstStyle xmlns:a="http://schemas.openxmlformats.org/drawingml/2006/main"/>
          <a:p xmlns:a="http://schemas.openxmlformats.org/drawingml/2006/main">
            <a:pPr algn="l">
              <a:lnSpc>
                <a:spcPct val="110000"/>
              </a:lnSpc>
              <a:buNone/>
              <a:defRPr sz="2250" b="0">
                <a:solidFill>
                  <a:srgbClr val="101C38"/>
                </a:solidFill>
                <a:latin typeface="Arial"/>
                <a:ea typeface="Arial"/>
                <a:cs typeface="Arial"/>
              </a:defRPr>
            </a:pPr>
            <a:r>
              <a:rPr sz="2250" b="0">
                <a:solidFill>
                  <a:srgbClr val="101C38"/>
                </a:solidFill>
                <a:latin typeface="Arial"/>
                <a:ea typeface="Arial"/>
                <a:cs typeface="Arial"/>
              </a:rPr>
              <a:t>Both movements are against the gradient; uptake falls when respiration is inhibited. Together these support active transport. Root hair or gut alone does not determine every transport mechanism.</a:t>
            </a:r>
          </a:p>
        </p:txBody>
      </p:sp>
      <p:sp>
        <p:nvSpPr>
          <p:cNvPr id="17" name="goto:5">
            <a:hlinkClick xmlns:r="http://schemas.openxmlformats.org/officeDocument/2006/relationships" xmlns:a="http://schemas.openxmlformats.org/drawingml/2006/main" r:id="Rca96a1462c704256" action="ppaction://hlinksldjump"/>
            <a:extLst xmlns:a="http://schemas.openxmlformats.org/drawingml/2006/main">
              <a:ext uri="{FF2B5EF4-FFF2-40B4-BE49-F238E27FC236}">
                <a16:creationId xmlns:a16="http://schemas.microsoft.com/office/drawing/2014/main" id="{7D901209-B7A2-414D-9615-7B8A010A2118}"/>
              </a:ext>
            </a:extLst>
          </p:cNvPr>
          <p:cNvSpPr>
            <a:spLocks xmlns:a="http://schemas.openxmlformats.org/drawingml/2006/main" noGrp="1"/>
          </p:cNvSpPr>
          <p:nvPr/>
        </p:nvSpPr>
        <p:spPr>
          <a:xfrm xmlns:a="http://schemas.openxmlformats.org/drawingml/2006/main">
            <a:off x="7762875" y="5562600"/>
            <a:ext cx="3543300" cy="476250"/>
          </a:xfrm>
          <a:prstGeom xmlns:a="http://schemas.openxmlformats.org/drawingml/2006/main" prst="roundRect">
            <a:avLst>
              <a:gd name="adj" fmla="val 18000"/>
            </a:avLst>
          </a:prstGeom>
          <a:solidFill xmlns:a="http://schemas.openxmlformats.org/drawingml/2006/main">
            <a:srgbClr val="5E417D"/>
          </a:solidFill>
          <a:ln xmlns:a="http://schemas.openxmlformats.org/drawingml/2006/main" w="0">
            <a:noFill/>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575" b="1">
                <a:solidFill>
                  <a:srgbClr val="FFFFFF"/>
                </a:solidFill>
                <a:latin typeface="Arial"/>
                <a:ea typeface="Arial"/>
                <a:cs typeface="Arial"/>
              </a:defRPr>
            </a:pPr>
            <a:r>
              <a:rPr sz="1575" b="1">
                <a:solidFill>
                  <a:srgbClr val="FFFFFF"/>
                </a:solidFill>
                <a:latin typeface="Arial"/>
                <a:ea typeface="Arial"/>
                <a:cs typeface="Arial"/>
              </a:rPr>
              <a:t>Return to shared task</a:t>
            </a:r>
          </a:p>
        </p:txBody>
      </p:sp>
    </p:spTree>
    <p:extLst>
      <p:ext uri="{BB962C8B-B14F-4D97-AF65-F5344CB8AC3E}">
        <p14:creationId xmlns:p14="http://schemas.microsoft.com/office/powerpoint/2010/main" val="157395344"/>
      </p:ext>
    </p:extLst>
  </p:cSld>
</p:sld>
</file>

<file path=ppt/slides/slide12.xml><?xml version="1.0" encoding="utf-8"?>
<p:sld xmlns:p="http://schemas.openxmlformats.org/presentationml/2006/main">
  <p:cSld>
    <p:bg>
      <p:bgPr>
        <a:solidFill xmlns:a="http://schemas.openxmlformats.org/drawingml/2006/main">
          <a:srgbClr val="F0EAF6"/>
        </a:solidFill>
      </p:bgPr>
    </p:bg>
    <p:spTree>
      <p:nvGrpSpPr>
        <p:cNvPr id="1" name=""/>
        <p:cNvGrpSpPr/>
        <p:nvPr/>
      </p:nvGrpSpPr>
      <p:grpSpPr>
        <a:xfrm xmlns:a="http://schemas.openxmlformats.org/drawingml/2006/main"/>
      </p:grpSpPr>
      <p:sp>
        <p:nvSpPr>
          <p:cNvPr id="19" name="house-card">
            <a:extLst xmlns:a="http://schemas.openxmlformats.org/drawingml/2006/main">
              <a:ext uri="{FF2B5EF4-FFF2-40B4-BE49-F238E27FC236}">
                <a16:creationId xmlns:a16="http://schemas.microsoft.com/office/drawing/2014/main" id="{8B7C572F-5D2D-46F2-B90D-7295FF533A48}"/>
              </a:ext>
            </a:extLst>
          </p:cNvPr>
          <p:cNvSpPr>
            <a:spLocks xmlns:a="http://schemas.openxmlformats.org/drawingml/2006/main" noGrp="1"/>
          </p:cNvSpPr>
          <p:nvPr/>
        </p:nvSpPr>
        <p:spPr>
          <a:xfrm xmlns:a="http://schemas.openxmlformats.org/drawingml/2006/main">
            <a:off x="266700" y="190500"/>
            <a:ext cx="11658600" cy="6048375"/>
          </a:xfrm>
          <a:prstGeom xmlns:a="http://schemas.openxmlformats.org/drawingml/2006/main" prst="roundRect">
            <a:avLst>
              <a:gd name="adj" fmla="val 3150"/>
            </a:avLst>
          </a:prstGeom>
          <a:solidFill xmlns:a="http://schemas.openxmlformats.org/drawingml/2006/main">
            <a:srgbClr val="FFFFFF"/>
          </a:solidFill>
          <a:ln xmlns:a="http://schemas.openxmlformats.org/drawingml/2006/main" w="9525">
            <a:solidFill>
              <a:srgbClr val="D9D0E2"/>
            </a:solidFill>
            <a:prstDash val="solid"/>
          </a:ln>
        </p:spPr>
      </p:sp>
      <p:sp>
        <p:nvSpPr>
          <p:cNvPr id="2" name="phase-rule">
            <a:extLst xmlns:a="http://schemas.openxmlformats.org/drawingml/2006/main">
              <a:ext uri="{FF2B5EF4-FFF2-40B4-BE49-F238E27FC236}">
                <a16:creationId xmlns:a16="http://schemas.microsoft.com/office/drawing/2014/main" id="{BB708E1E-5E3E-421C-A80C-430844934340}"/>
              </a:ext>
            </a:extLst>
          </p:cNvPr>
          <p:cNvSpPr>
            <a:spLocks xmlns:a="http://schemas.openxmlformats.org/drawingml/2006/main" noGrp="1"/>
          </p:cNvSpPr>
          <p:nvPr/>
        </p:nvSpPr>
        <p:spPr>
          <a:xfrm xmlns:a="http://schemas.openxmlformats.org/drawingml/2006/main">
            <a:off x="428625" y="190500"/>
            <a:ext cx="11334750" cy="66675"/>
          </a:xfrm>
          <a:prstGeom xmlns:a="http://schemas.openxmlformats.org/drawingml/2006/main" prst="rect">
            <a:avLst/>
          </a:prstGeom>
          <a:solidFill xmlns:a="http://schemas.openxmlformats.org/drawingml/2006/main">
            <a:srgbClr val="7A5C9E"/>
          </a:solidFill>
          <a:ln xmlns:a="http://schemas.openxmlformats.org/drawingml/2006/main" w="0">
            <a:noFill/>
          </a:ln>
        </p:spPr>
      </p:sp>
      <p:sp>
        <p:nvSpPr>
          <p:cNvPr id="3" name="copy-1175">
            <a:extLst xmlns:a="http://schemas.openxmlformats.org/drawingml/2006/main">
              <a:ext uri="{FF2B5EF4-FFF2-40B4-BE49-F238E27FC236}">
                <a16:creationId xmlns:a16="http://schemas.microsoft.com/office/drawing/2014/main" id="{5D4071B4-B1EE-4975-8439-44E6F82EFD43}"/>
              </a:ext>
            </a:extLst>
          </p:cNvPr>
          <p:cNvSpPr>
            <a:spLocks xmlns:a="http://schemas.openxmlformats.org/drawingml/2006/main" noGrp="1"/>
          </p:cNvSpPr>
          <p:nvPr/>
        </p:nvSpPr>
        <p:spPr>
          <a:xfrm xmlns:a="http://schemas.openxmlformats.org/drawingml/2006/main">
            <a:off x="609600" y="428625"/>
            <a:ext cx="8096250" cy="23812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1425" b="1">
                <a:solidFill>
                  <a:srgbClr val="5E417D"/>
                </a:solidFill>
                <a:latin typeface="Arial"/>
                <a:ea typeface="Arial"/>
                <a:cs typeface="Arial"/>
              </a:defRPr>
            </a:pPr>
            <a:r>
              <a:rPr sz="1425" b="1">
                <a:solidFill>
                  <a:srgbClr val="5E417D"/>
                </a:solidFill>
                <a:latin typeface="Arial"/>
                <a:ea typeface="Arial"/>
                <a:cs typeface="Arial"/>
              </a:rPr>
              <a:t>LAUNCH SCIENCE  /  W6L2</a:t>
            </a:r>
          </a:p>
        </p:txBody>
      </p:sp>
      <p:sp>
        <p:nvSpPr>
          <p:cNvPr id="4" name="copy-1176">
            <a:extLst xmlns:a="http://schemas.openxmlformats.org/drawingml/2006/main">
              <a:ext uri="{FF2B5EF4-FFF2-40B4-BE49-F238E27FC236}">
                <a16:creationId xmlns:a16="http://schemas.microsoft.com/office/drawing/2014/main" id="{07CDD902-F227-4AD1-B317-C29879273B4B}"/>
              </a:ext>
            </a:extLst>
          </p:cNvPr>
          <p:cNvSpPr>
            <a:spLocks xmlns:a="http://schemas.openxmlformats.org/drawingml/2006/main" noGrp="1"/>
          </p:cNvSpPr>
          <p:nvPr/>
        </p:nvSpPr>
        <p:spPr>
          <a:xfrm xmlns:a="http://schemas.openxmlformats.org/drawingml/2006/main">
            <a:off x="8382000" y="428625"/>
            <a:ext cx="3238500" cy="23812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1425" b="1">
                <a:solidFill>
                  <a:srgbClr val="7A5C9E"/>
                </a:solidFill>
                <a:latin typeface="Arial"/>
                <a:ea typeface="Arial"/>
                <a:cs typeface="Arial"/>
              </a:defRPr>
            </a:pPr>
            <a:r>
              <a:rPr sz="1425" b="1">
                <a:solidFill>
                  <a:srgbClr val="7A5C9E"/>
                </a:solidFill>
                <a:latin typeface="Arial"/>
                <a:ea typeface="Arial"/>
                <a:cs typeface="Arial"/>
              </a:rPr>
              <a:t>Resources</a:t>
            </a:r>
          </a:p>
        </p:txBody>
      </p:sp>
      <p:sp>
        <p:nvSpPr>
          <p:cNvPr id="5" name="copy-1177">
            <a:extLst xmlns:a="http://schemas.openxmlformats.org/drawingml/2006/main">
              <a:ext uri="{FF2B5EF4-FFF2-40B4-BE49-F238E27FC236}">
                <a16:creationId xmlns:a16="http://schemas.microsoft.com/office/drawing/2014/main" id="{75C743D7-4A5F-4167-9156-419EB5618147}"/>
              </a:ext>
            </a:extLst>
          </p:cNvPr>
          <p:cNvSpPr>
            <a:spLocks xmlns:a="http://schemas.openxmlformats.org/drawingml/2006/main" noGrp="1"/>
          </p:cNvSpPr>
          <p:nvPr/>
        </p:nvSpPr>
        <p:spPr>
          <a:xfrm xmlns:a="http://schemas.openxmlformats.org/drawingml/2006/main">
            <a:off x="609600" y="866775"/>
            <a:ext cx="10953750" cy="61912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3450" b="1">
                <a:solidFill>
                  <a:srgbClr val="101C38"/>
                </a:solidFill>
                <a:latin typeface="Arial"/>
                <a:ea typeface="Arial"/>
                <a:cs typeface="Arial"/>
              </a:defRPr>
            </a:pPr>
            <a:r>
              <a:rPr sz="3450" b="1">
                <a:solidFill>
                  <a:srgbClr val="101C38"/>
                </a:solidFill>
                <a:latin typeface="Arial"/>
                <a:ea typeface="Arial"/>
                <a:cs typeface="Arial"/>
              </a:rPr>
              <a:t>Compare after your first attempt</a:t>
            </a:r>
          </a:p>
        </p:txBody>
      </p:sp>
      <p:sp>
        <p:nvSpPr>
          <p:cNvPr id="6" name="heading-rule">
            <a:extLst xmlns:a="http://schemas.openxmlformats.org/drawingml/2006/main">
              <a:ext uri="{FF2B5EF4-FFF2-40B4-BE49-F238E27FC236}">
                <a16:creationId xmlns:a16="http://schemas.microsoft.com/office/drawing/2014/main" id="{19CE670A-B5C8-4DC7-819F-C3B9FAB1D310}"/>
              </a:ext>
            </a:extLst>
          </p:cNvPr>
          <p:cNvSpPr>
            <a:spLocks xmlns:a="http://schemas.openxmlformats.org/drawingml/2006/main" noGrp="1"/>
          </p:cNvSpPr>
          <p:nvPr/>
        </p:nvSpPr>
        <p:spPr>
          <a:xfrm xmlns:a="http://schemas.openxmlformats.org/drawingml/2006/main">
            <a:off x="609600" y="1543050"/>
            <a:ext cx="10953750" cy="19050"/>
          </a:xfrm>
          <a:prstGeom xmlns:a="http://schemas.openxmlformats.org/drawingml/2006/main" prst="rect">
            <a:avLst/>
          </a:prstGeom>
          <a:solidFill xmlns:a="http://schemas.openxmlformats.org/drawingml/2006/main">
            <a:srgbClr val="D9D0E2"/>
          </a:solidFill>
          <a:ln xmlns:a="http://schemas.openxmlformats.org/drawingml/2006/main" w="0">
            <a:noFill/>
          </a:ln>
        </p:spPr>
      </p:sp>
      <p:sp>
        <p:nvSpPr>
          <p:cNvPr id="7" name="goto:0">
            <a:hlinkClick xmlns:r="http://schemas.openxmlformats.org/officeDocument/2006/relationships" xmlns:a="http://schemas.openxmlformats.org/drawingml/2006/main" r:id="R1db3332b89964e67" action="ppaction://hlinksldjump"/>
            <a:extLst xmlns:a="http://schemas.openxmlformats.org/drawingml/2006/main">
              <a:ext uri="{FF2B5EF4-FFF2-40B4-BE49-F238E27FC236}">
                <a16:creationId xmlns:a16="http://schemas.microsoft.com/office/drawing/2014/main" id="{AF119B2A-5822-4B1B-B84D-35B4586AC18E}"/>
              </a:ext>
            </a:extLst>
          </p:cNvPr>
          <p:cNvSpPr>
            <a:spLocks xmlns:a="http://schemas.openxmlformats.org/drawingml/2006/main" noGrp="1"/>
          </p:cNvSpPr>
          <p:nvPr/>
        </p:nvSpPr>
        <p:spPr>
          <a:xfrm xmlns:a="http://schemas.openxmlformats.org/drawingml/2006/main">
            <a:off x="28575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Arrival</a:t>
            </a:r>
          </a:p>
        </p:txBody>
      </p:sp>
      <p:sp>
        <p:nvSpPr>
          <p:cNvPr id="8" name="goto:1">
            <a:hlinkClick xmlns:r="http://schemas.openxmlformats.org/officeDocument/2006/relationships" xmlns:a="http://schemas.openxmlformats.org/drawingml/2006/main" r:id="R4cb056dce81e486b" action="ppaction://hlinksldjump"/>
            <a:extLst xmlns:a="http://schemas.openxmlformats.org/drawingml/2006/main">
              <a:ext uri="{FF2B5EF4-FFF2-40B4-BE49-F238E27FC236}">
                <a16:creationId xmlns:a16="http://schemas.microsoft.com/office/drawing/2014/main" id="{7C0212F7-5665-4CE9-A7EC-FAD24C8C930A}"/>
              </a:ext>
            </a:extLst>
          </p:cNvPr>
          <p:cNvSpPr>
            <a:spLocks xmlns:a="http://schemas.openxmlformats.org/drawingml/2006/main" noGrp="1"/>
          </p:cNvSpPr>
          <p:nvPr/>
        </p:nvSpPr>
        <p:spPr>
          <a:xfrm xmlns:a="http://schemas.openxmlformats.org/drawingml/2006/main">
            <a:off x="160020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Starter</a:t>
            </a:r>
          </a:p>
        </p:txBody>
      </p:sp>
      <p:sp>
        <p:nvSpPr>
          <p:cNvPr id="9" name="goto:2">
            <a:hlinkClick xmlns:r="http://schemas.openxmlformats.org/officeDocument/2006/relationships" xmlns:a="http://schemas.openxmlformats.org/drawingml/2006/main" r:id="R0fcd92befd15423e" action="ppaction://hlinksldjump"/>
            <a:extLst xmlns:a="http://schemas.openxmlformats.org/drawingml/2006/main">
              <a:ext uri="{FF2B5EF4-FFF2-40B4-BE49-F238E27FC236}">
                <a16:creationId xmlns:a16="http://schemas.microsoft.com/office/drawing/2014/main" id="{422447F4-418F-4EBA-9CEC-14231CA40B9D}"/>
              </a:ext>
            </a:extLst>
          </p:cNvPr>
          <p:cNvSpPr>
            <a:spLocks xmlns:a="http://schemas.openxmlformats.org/drawingml/2006/main" noGrp="1"/>
          </p:cNvSpPr>
          <p:nvPr/>
        </p:nvSpPr>
        <p:spPr>
          <a:xfrm xmlns:a="http://schemas.openxmlformats.org/drawingml/2006/main">
            <a:off x="291465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I Do</a:t>
            </a:r>
          </a:p>
        </p:txBody>
      </p:sp>
      <p:sp>
        <p:nvSpPr>
          <p:cNvPr id="10" name="goto:3">
            <a:hlinkClick xmlns:r="http://schemas.openxmlformats.org/officeDocument/2006/relationships" xmlns:a="http://schemas.openxmlformats.org/drawingml/2006/main" r:id="R6413a0ed05344132" action="ppaction://hlinksldjump"/>
            <a:extLst xmlns:a="http://schemas.openxmlformats.org/drawingml/2006/main">
              <a:ext uri="{FF2B5EF4-FFF2-40B4-BE49-F238E27FC236}">
                <a16:creationId xmlns:a16="http://schemas.microsoft.com/office/drawing/2014/main" id="{0D772105-FC13-4CB4-ABF9-B90D25440488}"/>
              </a:ext>
            </a:extLst>
          </p:cNvPr>
          <p:cNvSpPr>
            <a:spLocks xmlns:a="http://schemas.openxmlformats.org/drawingml/2006/main" noGrp="1"/>
          </p:cNvSpPr>
          <p:nvPr/>
        </p:nvSpPr>
        <p:spPr>
          <a:xfrm xmlns:a="http://schemas.openxmlformats.org/drawingml/2006/main">
            <a:off x="422910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We Do</a:t>
            </a:r>
          </a:p>
        </p:txBody>
      </p:sp>
      <p:sp>
        <p:nvSpPr>
          <p:cNvPr id="11" name="goto:4">
            <a:hlinkClick xmlns:r="http://schemas.openxmlformats.org/officeDocument/2006/relationships" xmlns:a="http://schemas.openxmlformats.org/drawingml/2006/main" r:id="R7c015b7e3e4947a8" action="ppaction://hlinksldjump"/>
            <a:extLst xmlns:a="http://schemas.openxmlformats.org/drawingml/2006/main">
              <a:ext uri="{FF2B5EF4-FFF2-40B4-BE49-F238E27FC236}">
                <a16:creationId xmlns:a16="http://schemas.microsoft.com/office/drawing/2014/main" id="{8E12C7D7-9D05-4FB0-823F-B01453178835}"/>
              </a:ext>
            </a:extLst>
          </p:cNvPr>
          <p:cNvSpPr>
            <a:spLocks xmlns:a="http://schemas.openxmlformats.org/drawingml/2006/main" noGrp="1"/>
          </p:cNvSpPr>
          <p:nvPr/>
        </p:nvSpPr>
        <p:spPr>
          <a:xfrm xmlns:a="http://schemas.openxmlformats.org/drawingml/2006/main">
            <a:off x="554355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I Do 2</a:t>
            </a:r>
          </a:p>
        </p:txBody>
      </p:sp>
      <p:sp>
        <p:nvSpPr>
          <p:cNvPr id="12" name="goto:5">
            <a:hlinkClick xmlns:r="http://schemas.openxmlformats.org/officeDocument/2006/relationships" xmlns:a="http://schemas.openxmlformats.org/drawingml/2006/main" r:id="R3eafaa6a19af41b9" action="ppaction://hlinksldjump"/>
            <a:extLst xmlns:a="http://schemas.openxmlformats.org/drawingml/2006/main">
              <a:ext uri="{FF2B5EF4-FFF2-40B4-BE49-F238E27FC236}">
                <a16:creationId xmlns:a16="http://schemas.microsoft.com/office/drawing/2014/main" id="{2E832B7D-5FA8-4D38-8DC5-6D3A4E07F48D}"/>
              </a:ext>
            </a:extLst>
          </p:cNvPr>
          <p:cNvSpPr>
            <a:spLocks xmlns:a="http://schemas.openxmlformats.org/drawingml/2006/main" noGrp="1"/>
          </p:cNvSpPr>
          <p:nvPr/>
        </p:nvSpPr>
        <p:spPr>
          <a:xfrm xmlns:a="http://schemas.openxmlformats.org/drawingml/2006/main">
            <a:off x="685800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We Do 2</a:t>
            </a:r>
          </a:p>
        </p:txBody>
      </p:sp>
      <p:sp>
        <p:nvSpPr>
          <p:cNvPr id="13" name="goto:6">
            <a:hlinkClick xmlns:r="http://schemas.openxmlformats.org/officeDocument/2006/relationships" xmlns:a="http://schemas.openxmlformats.org/drawingml/2006/main" r:id="Rdfe20394cac04131" action="ppaction://hlinksldjump"/>
            <a:extLst xmlns:a="http://schemas.openxmlformats.org/drawingml/2006/main">
              <a:ext uri="{FF2B5EF4-FFF2-40B4-BE49-F238E27FC236}">
                <a16:creationId xmlns:a16="http://schemas.microsoft.com/office/drawing/2014/main" id="{6493CFB1-5C56-43D1-8A19-FB5A1EDC8617}"/>
              </a:ext>
            </a:extLst>
          </p:cNvPr>
          <p:cNvSpPr>
            <a:spLocks xmlns:a="http://schemas.openxmlformats.org/drawingml/2006/main" noGrp="1"/>
          </p:cNvSpPr>
          <p:nvPr/>
        </p:nvSpPr>
        <p:spPr>
          <a:xfrm xmlns:a="http://schemas.openxmlformats.org/drawingml/2006/main">
            <a:off x="817245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Independent</a:t>
            </a:r>
          </a:p>
        </p:txBody>
      </p:sp>
      <p:sp>
        <p:nvSpPr>
          <p:cNvPr id="14" name="goto:7">
            <a:hlinkClick xmlns:r="http://schemas.openxmlformats.org/officeDocument/2006/relationships" xmlns:a="http://schemas.openxmlformats.org/drawingml/2006/main" r:id="Rf12fd608181d4971" action="ppaction://hlinksldjump"/>
            <a:extLst xmlns:a="http://schemas.openxmlformats.org/drawingml/2006/main">
              <a:ext uri="{FF2B5EF4-FFF2-40B4-BE49-F238E27FC236}">
                <a16:creationId xmlns:a16="http://schemas.microsoft.com/office/drawing/2014/main" id="{C3FA385F-1E09-402A-9910-C2075AED9D81}"/>
              </a:ext>
            </a:extLst>
          </p:cNvPr>
          <p:cNvSpPr>
            <a:spLocks xmlns:a="http://schemas.openxmlformats.org/drawingml/2006/main" noGrp="1"/>
          </p:cNvSpPr>
          <p:nvPr/>
        </p:nvSpPr>
        <p:spPr>
          <a:xfrm xmlns:a="http://schemas.openxmlformats.org/drawingml/2006/main">
            <a:off x="948690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Exit</a:t>
            </a:r>
          </a:p>
        </p:txBody>
      </p:sp>
      <p:sp>
        <p:nvSpPr>
          <p:cNvPr id="15" name="goto:12">
            <a:hlinkClick xmlns:r="http://schemas.openxmlformats.org/officeDocument/2006/relationships" xmlns:a="http://schemas.openxmlformats.org/drawingml/2006/main" r:id="Rb522ddb99a704332" action="ppaction://hlinksldjump"/>
            <a:extLst xmlns:a="http://schemas.openxmlformats.org/drawingml/2006/main">
              <a:ext uri="{FF2B5EF4-FFF2-40B4-BE49-F238E27FC236}">
                <a16:creationId xmlns:a16="http://schemas.microsoft.com/office/drawing/2014/main" id="{8A9D5EEC-031F-4731-AF64-DA31D1E01860}"/>
              </a:ext>
            </a:extLst>
          </p:cNvPr>
          <p:cNvSpPr>
            <a:spLocks xmlns:a="http://schemas.openxmlformats.org/drawingml/2006/main" noGrp="1"/>
          </p:cNvSpPr>
          <p:nvPr/>
        </p:nvSpPr>
        <p:spPr>
          <a:xfrm xmlns:a="http://schemas.openxmlformats.org/drawingml/2006/main">
            <a:off x="10877550" y="6381750"/>
            <a:ext cx="1047750" cy="361950"/>
          </a:xfrm>
          <a:prstGeom xmlns:a="http://schemas.openxmlformats.org/drawingml/2006/main" prst="roundRect">
            <a:avLst>
              <a:gd name="adj" fmla="val 18421"/>
            </a:avLst>
          </a:prstGeom>
          <a:solidFill xmlns:a="http://schemas.openxmlformats.org/drawingml/2006/main">
            <a:srgbClr val="5E417D"/>
          </a:solidFill>
          <a:ln xmlns:a="http://schemas.openxmlformats.org/drawingml/2006/main" w="9525">
            <a:solidFill>
              <a:srgbClr val="5E417D"/>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FFFFFF"/>
                </a:solidFill>
                <a:latin typeface="Arial"/>
                <a:ea typeface="Arial"/>
                <a:cs typeface="Arial"/>
              </a:defRPr>
            </a:pPr>
            <a:r>
              <a:rPr sz="1275" b="1">
                <a:solidFill>
                  <a:srgbClr val="FFFFFF"/>
                </a:solidFill>
                <a:latin typeface="Arial"/>
                <a:ea typeface="Arial"/>
                <a:cs typeface="Arial"/>
              </a:rPr>
              <a:t>Resources</a:t>
            </a:r>
          </a:p>
        </p:txBody>
      </p:sp>
      <p:sp>
        <p:nvSpPr>
          <p:cNvPr id="16" name="copy-1178">
            <a:extLst xmlns:a="http://schemas.openxmlformats.org/drawingml/2006/main">
              <a:ext uri="{FF2B5EF4-FFF2-40B4-BE49-F238E27FC236}">
                <a16:creationId xmlns:a16="http://schemas.microsoft.com/office/drawing/2014/main" id="{1EF4F209-59A9-413A-B79C-734AA2016692}"/>
              </a:ext>
            </a:extLst>
          </p:cNvPr>
          <p:cNvSpPr>
            <a:spLocks xmlns:a="http://schemas.openxmlformats.org/drawingml/2006/main" noGrp="1"/>
          </p:cNvSpPr>
          <p:nvPr/>
        </p:nvSpPr>
        <p:spPr>
          <a:xfrm xmlns:a="http://schemas.openxmlformats.org/drawingml/2006/main">
            <a:off x="723900" y="1990725"/>
            <a:ext cx="10515600" cy="2819400"/>
          </a:xfrm>
          <a:prstGeom xmlns:a="http://schemas.openxmlformats.org/drawingml/2006/main" prst="roundRect">
            <a:avLst>
              <a:gd name="adj" fmla="val 4730"/>
            </a:avLst>
          </a:prstGeom>
          <a:solidFill xmlns:a="http://schemas.openxmlformats.org/drawingml/2006/main">
            <a:srgbClr val="FAF8FC"/>
          </a:solidFill>
          <a:ln xmlns:a="http://schemas.openxmlformats.org/drawingml/2006/main" w="9525">
            <a:solidFill>
              <a:srgbClr val="D9D0E2"/>
            </a:solidFill>
            <a:prstDash val="solid"/>
          </a:ln>
        </p:spPr>
        <p:txBody>
          <a:bodyPr xmlns:a="http://schemas.openxmlformats.org/drawingml/2006/main" wrap="square" lIns="209550" tIns="152400" rIns="209550" bIns="152400" anchor="t">
            <a:noAutofit/>
          </a:bodyPr>
          <a:lstStyle xmlns:a="http://schemas.openxmlformats.org/drawingml/2006/main"/>
          <a:p xmlns:a="http://schemas.openxmlformats.org/drawingml/2006/main">
            <a:pPr algn="l">
              <a:lnSpc>
                <a:spcPct val="110000"/>
              </a:lnSpc>
              <a:buNone/>
              <a:defRPr sz="2250" b="0">
                <a:solidFill>
                  <a:srgbClr val="101C38"/>
                </a:solidFill>
                <a:latin typeface="Arial"/>
                <a:ea typeface="Arial"/>
                <a:cs typeface="Arial"/>
              </a:defRPr>
            </a:pPr>
            <a:r>
              <a:rPr sz="2250" b="0">
                <a:solidFill>
                  <a:srgbClr val="101C38"/>
                </a:solidFill>
                <a:latin typeface="Arial"/>
                <a:ea typeface="Arial"/>
                <a:cs typeface="Arial"/>
              </a:rPr>
              <a:t>Glucose is moving from a lower concentration in the intestine to a higher concentration inside the epithelial cell, so diffusion alone cannot explain continued uptake. The fall when respiration is inhibited shows that the process needs cellular energy, supporting active transport. A large folded surface and membrane transport proteins increase opportunities for uptake; mitochondria support the energy demand.</a:t>
            </a:r>
          </a:p>
        </p:txBody>
      </p:sp>
      <p:sp>
        <p:nvSpPr>
          <p:cNvPr id="17" name="copy-1179">
            <a:extLst xmlns:a="http://schemas.openxmlformats.org/drawingml/2006/main">
              <a:ext uri="{FF2B5EF4-FFF2-40B4-BE49-F238E27FC236}">
                <a16:creationId xmlns:a16="http://schemas.microsoft.com/office/drawing/2014/main" id="{A1D9D6C1-684F-4520-BD45-F6861D96C9DE}"/>
              </a:ext>
            </a:extLst>
          </p:cNvPr>
          <p:cNvSpPr>
            <a:spLocks xmlns:a="http://schemas.openxmlformats.org/drawingml/2006/main" noGrp="1"/>
          </p:cNvSpPr>
          <p:nvPr/>
        </p:nvSpPr>
        <p:spPr>
          <a:xfrm xmlns:a="http://schemas.openxmlformats.org/drawingml/2006/main">
            <a:off x="723900" y="5038725"/>
            <a:ext cx="10477500" cy="42862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1875" b="0">
                <a:solidFill>
                  <a:srgbClr val="526170"/>
                </a:solidFill>
                <a:latin typeface="Arial"/>
                <a:ea typeface="Arial"/>
                <a:cs typeface="Arial"/>
              </a:defRPr>
            </a:pPr>
            <a:r>
              <a:rPr sz="1875" b="0">
                <a:solidFill>
                  <a:srgbClr val="526170"/>
                </a:solidFill>
                <a:latin typeface="Arial"/>
                <a:ea typeface="Arial"/>
                <a:cs typeface="Arial"/>
              </a:rPr>
              <a:t>Use the model to improve your explanation in your own words.</a:t>
            </a:r>
          </a:p>
        </p:txBody>
      </p:sp>
      <p:sp>
        <p:nvSpPr>
          <p:cNvPr id="18" name="goto:6">
            <a:hlinkClick xmlns:r="http://schemas.openxmlformats.org/officeDocument/2006/relationships" xmlns:a="http://schemas.openxmlformats.org/drawingml/2006/main" r:id="R6702777e5faa4398" action="ppaction://hlinksldjump"/>
            <a:extLst xmlns:a="http://schemas.openxmlformats.org/drawingml/2006/main">
              <a:ext uri="{FF2B5EF4-FFF2-40B4-BE49-F238E27FC236}">
                <a16:creationId xmlns:a16="http://schemas.microsoft.com/office/drawing/2014/main" id="{596848ED-0AB3-4E91-9A06-98558618CFC4}"/>
              </a:ext>
            </a:extLst>
          </p:cNvPr>
          <p:cNvSpPr>
            <a:spLocks xmlns:a="http://schemas.openxmlformats.org/drawingml/2006/main" noGrp="1"/>
          </p:cNvSpPr>
          <p:nvPr/>
        </p:nvSpPr>
        <p:spPr>
          <a:xfrm xmlns:a="http://schemas.openxmlformats.org/drawingml/2006/main">
            <a:off x="7086600" y="5591175"/>
            <a:ext cx="4238625" cy="476250"/>
          </a:xfrm>
          <a:prstGeom xmlns:a="http://schemas.openxmlformats.org/drawingml/2006/main" prst="roundRect">
            <a:avLst>
              <a:gd name="adj" fmla="val 18000"/>
            </a:avLst>
          </a:prstGeom>
          <a:solidFill xmlns:a="http://schemas.openxmlformats.org/drawingml/2006/main">
            <a:srgbClr val="5E417D"/>
          </a:solidFill>
          <a:ln xmlns:a="http://schemas.openxmlformats.org/drawingml/2006/main" w="0">
            <a:noFill/>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575" b="1">
                <a:solidFill>
                  <a:srgbClr val="FFFFFF"/>
                </a:solidFill>
                <a:latin typeface="Arial"/>
                <a:ea typeface="Arial"/>
                <a:cs typeface="Arial"/>
              </a:defRPr>
            </a:pPr>
            <a:r>
              <a:rPr sz="1575" b="1">
                <a:solidFill>
                  <a:srgbClr val="FFFFFF"/>
                </a:solidFill>
                <a:latin typeface="Arial"/>
                <a:ea typeface="Arial"/>
                <a:cs typeface="Arial"/>
              </a:rPr>
              <a:t>Return to independent task</a:t>
            </a:r>
          </a:p>
        </p:txBody>
      </p:sp>
    </p:spTree>
    <p:extLst>
      <p:ext uri="{BB962C8B-B14F-4D97-AF65-F5344CB8AC3E}">
        <p14:creationId xmlns:p14="http://schemas.microsoft.com/office/powerpoint/2010/main" val="1719240535"/>
      </p:ext>
    </p:extLst>
  </p:cSld>
</p:sld>
</file>

<file path=ppt/slides/slide13.xml><?xml version="1.0" encoding="utf-8"?>
<p:sld xmlns:p="http://schemas.openxmlformats.org/presentationml/2006/main">
  <p:cSld>
    <p:bg>
      <p:bgPr>
        <a:solidFill xmlns:a="http://schemas.openxmlformats.org/drawingml/2006/main">
          <a:srgbClr val="F0EAF6"/>
        </a:solidFill>
      </p:bgPr>
    </p:bg>
    <p:spTree>
      <p:nvGrpSpPr>
        <p:cNvPr id="1" name=""/>
        <p:cNvGrpSpPr/>
        <p:nvPr/>
      </p:nvGrpSpPr>
      <p:grpSpPr>
        <a:xfrm xmlns:a="http://schemas.openxmlformats.org/drawingml/2006/main"/>
      </p:grpSpPr>
      <p:sp>
        <p:nvSpPr>
          <p:cNvPr id="26" name="house-card">
            <a:extLst xmlns:a="http://schemas.openxmlformats.org/drawingml/2006/main">
              <a:ext uri="{FF2B5EF4-FFF2-40B4-BE49-F238E27FC236}">
                <a16:creationId xmlns:a16="http://schemas.microsoft.com/office/drawing/2014/main" id="{C2028061-D299-4595-B972-EE18915FE346}"/>
              </a:ext>
            </a:extLst>
          </p:cNvPr>
          <p:cNvSpPr>
            <a:spLocks xmlns:a="http://schemas.openxmlformats.org/drawingml/2006/main" noGrp="1"/>
          </p:cNvSpPr>
          <p:nvPr/>
        </p:nvSpPr>
        <p:spPr>
          <a:xfrm xmlns:a="http://schemas.openxmlformats.org/drawingml/2006/main">
            <a:off x="266700" y="190500"/>
            <a:ext cx="11658600" cy="6048375"/>
          </a:xfrm>
          <a:prstGeom xmlns:a="http://schemas.openxmlformats.org/drawingml/2006/main" prst="roundRect">
            <a:avLst>
              <a:gd name="adj" fmla="val 3150"/>
            </a:avLst>
          </a:prstGeom>
          <a:solidFill xmlns:a="http://schemas.openxmlformats.org/drawingml/2006/main">
            <a:srgbClr val="FFFFFF"/>
          </a:solidFill>
          <a:ln xmlns:a="http://schemas.openxmlformats.org/drawingml/2006/main" w="9525">
            <a:solidFill>
              <a:srgbClr val="D9D0E2"/>
            </a:solidFill>
            <a:prstDash val="solid"/>
          </a:ln>
        </p:spPr>
      </p:sp>
      <p:sp>
        <p:nvSpPr>
          <p:cNvPr id="2" name="phase-rule">
            <a:extLst xmlns:a="http://schemas.openxmlformats.org/drawingml/2006/main">
              <a:ext uri="{FF2B5EF4-FFF2-40B4-BE49-F238E27FC236}">
                <a16:creationId xmlns:a16="http://schemas.microsoft.com/office/drawing/2014/main" id="{DAC28D50-BE22-4FEF-B97E-693EB8F6C941}"/>
              </a:ext>
            </a:extLst>
          </p:cNvPr>
          <p:cNvSpPr>
            <a:spLocks xmlns:a="http://schemas.openxmlformats.org/drawingml/2006/main" noGrp="1"/>
          </p:cNvSpPr>
          <p:nvPr/>
        </p:nvSpPr>
        <p:spPr>
          <a:xfrm xmlns:a="http://schemas.openxmlformats.org/drawingml/2006/main">
            <a:off x="428625" y="190500"/>
            <a:ext cx="11334750" cy="66675"/>
          </a:xfrm>
          <a:prstGeom xmlns:a="http://schemas.openxmlformats.org/drawingml/2006/main" prst="rect">
            <a:avLst/>
          </a:prstGeom>
          <a:solidFill xmlns:a="http://schemas.openxmlformats.org/drawingml/2006/main">
            <a:srgbClr val="7A5C9E"/>
          </a:solidFill>
          <a:ln xmlns:a="http://schemas.openxmlformats.org/drawingml/2006/main" w="0">
            <a:noFill/>
          </a:ln>
        </p:spPr>
      </p:sp>
      <p:sp>
        <p:nvSpPr>
          <p:cNvPr id="3" name="copy-1180">
            <a:extLst xmlns:a="http://schemas.openxmlformats.org/drawingml/2006/main">
              <a:ext uri="{FF2B5EF4-FFF2-40B4-BE49-F238E27FC236}">
                <a16:creationId xmlns:a16="http://schemas.microsoft.com/office/drawing/2014/main" id="{86CEC5E2-A806-4E8D-8A41-C57C05D659AC}"/>
              </a:ext>
            </a:extLst>
          </p:cNvPr>
          <p:cNvSpPr>
            <a:spLocks xmlns:a="http://schemas.openxmlformats.org/drawingml/2006/main" noGrp="1"/>
          </p:cNvSpPr>
          <p:nvPr/>
        </p:nvSpPr>
        <p:spPr>
          <a:xfrm xmlns:a="http://schemas.openxmlformats.org/drawingml/2006/main">
            <a:off x="609600" y="428625"/>
            <a:ext cx="8096250" cy="23812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1425" b="1">
                <a:solidFill>
                  <a:srgbClr val="5E417D"/>
                </a:solidFill>
                <a:latin typeface="Arial"/>
                <a:ea typeface="Arial"/>
                <a:cs typeface="Arial"/>
              </a:defRPr>
            </a:pPr>
            <a:r>
              <a:rPr sz="1425" b="1">
                <a:solidFill>
                  <a:srgbClr val="5E417D"/>
                </a:solidFill>
                <a:latin typeface="Arial"/>
                <a:ea typeface="Arial"/>
                <a:cs typeface="Arial"/>
              </a:rPr>
              <a:t>LAUNCH SCIENCE  /  W6L2</a:t>
            </a:r>
          </a:p>
        </p:txBody>
      </p:sp>
      <p:sp>
        <p:nvSpPr>
          <p:cNvPr id="4" name="copy-1181">
            <a:extLst xmlns:a="http://schemas.openxmlformats.org/drawingml/2006/main">
              <a:ext uri="{FF2B5EF4-FFF2-40B4-BE49-F238E27FC236}">
                <a16:creationId xmlns:a16="http://schemas.microsoft.com/office/drawing/2014/main" id="{A75FC898-03B1-4E96-9EB9-D21B967CDF53}"/>
              </a:ext>
            </a:extLst>
          </p:cNvPr>
          <p:cNvSpPr>
            <a:spLocks xmlns:a="http://schemas.openxmlformats.org/drawingml/2006/main" noGrp="1"/>
          </p:cNvSpPr>
          <p:nvPr/>
        </p:nvSpPr>
        <p:spPr>
          <a:xfrm xmlns:a="http://schemas.openxmlformats.org/drawingml/2006/main">
            <a:off x="8382000" y="428625"/>
            <a:ext cx="3238500" cy="23812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1425" b="1">
                <a:solidFill>
                  <a:srgbClr val="7A5C9E"/>
                </a:solidFill>
                <a:latin typeface="Arial"/>
                <a:ea typeface="Arial"/>
                <a:cs typeface="Arial"/>
              </a:defRPr>
            </a:pPr>
            <a:r>
              <a:rPr sz="1425" b="1">
                <a:solidFill>
                  <a:srgbClr val="7A5C9E"/>
                </a:solidFill>
                <a:latin typeface="Arial"/>
                <a:ea typeface="Arial"/>
                <a:cs typeface="Arial"/>
              </a:rPr>
              <a:t>Resources</a:t>
            </a:r>
          </a:p>
        </p:txBody>
      </p:sp>
      <p:sp>
        <p:nvSpPr>
          <p:cNvPr id="5" name="copy-1182">
            <a:extLst xmlns:a="http://schemas.openxmlformats.org/drawingml/2006/main">
              <a:ext uri="{FF2B5EF4-FFF2-40B4-BE49-F238E27FC236}">
                <a16:creationId xmlns:a16="http://schemas.microsoft.com/office/drawing/2014/main" id="{AE994024-7781-404C-8E35-34A22B750052}"/>
              </a:ext>
            </a:extLst>
          </p:cNvPr>
          <p:cNvSpPr>
            <a:spLocks xmlns:a="http://schemas.openxmlformats.org/drawingml/2006/main" noGrp="1"/>
          </p:cNvSpPr>
          <p:nvPr/>
        </p:nvSpPr>
        <p:spPr>
          <a:xfrm xmlns:a="http://schemas.openxmlformats.org/drawingml/2006/main">
            <a:off x="609600" y="866775"/>
            <a:ext cx="10953750" cy="61912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3750" b="1">
                <a:solidFill>
                  <a:srgbClr val="101C38"/>
                </a:solidFill>
                <a:latin typeface="Arial"/>
                <a:ea typeface="Arial"/>
                <a:cs typeface="Arial"/>
              </a:defRPr>
            </a:pPr>
            <a:r>
              <a:rPr sz="3750" b="1">
                <a:solidFill>
                  <a:srgbClr val="101C38"/>
                </a:solidFill>
                <a:latin typeface="Arial"/>
                <a:ea typeface="Arial"/>
                <a:cs typeface="Arial"/>
              </a:rPr>
              <a:t>Your lesson resources</a:t>
            </a:r>
          </a:p>
        </p:txBody>
      </p:sp>
      <p:sp>
        <p:nvSpPr>
          <p:cNvPr id="6" name="heading-rule">
            <a:extLst xmlns:a="http://schemas.openxmlformats.org/drawingml/2006/main">
              <a:ext uri="{FF2B5EF4-FFF2-40B4-BE49-F238E27FC236}">
                <a16:creationId xmlns:a16="http://schemas.microsoft.com/office/drawing/2014/main" id="{3AAD58FC-08E0-47E5-B752-A5ED8D71CD4E}"/>
              </a:ext>
            </a:extLst>
          </p:cNvPr>
          <p:cNvSpPr>
            <a:spLocks xmlns:a="http://schemas.openxmlformats.org/drawingml/2006/main" noGrp="1"/>
          </p:cNvSpPr>
          <p:nvPr/>
        </p:nvSpPr>
        <p:spPr>
          <a:xfrm xmlns:a="http://schemas.openxmlformats.org/drawingml/2006/main">
            <a:off x="609600" y="1543050"/>
            <a:ext cx="10953750" cy="19050"/>
          </a:xfrm>
          <a:prstGeom xmlns:a="http://schemas.openxmlformats.org/drawingml/2006/main" prst="rect">
            <a:avLst/>
          </a:prstGeom>
          <a:solidFill xmlns:a="http://schemas.openxmlformats.org/drawingml/2006/main">
            <a:srgbClr val="D9D0E2"/>
          </a:solidFill>
          <a:ln xmlns:a="http://schemas.openxmlformats.org/drawingml/2006/main" w="0">
            <a:noFill/>
          </a:ln>
        </p:spPr>
      </p:sp>
      <p:sp>
        <p:nvSpPr>
          <p:cNvPr id="7" name="goto:0">
            <a:hlinkClick xmlns:r="http://schemas.openxmlformats.org/officeDocument/2006/relationships" xmlns:a="http://schemas.openxmlformats.org/drawingml/2006/main" r:id="R43b135e371da471a" action="ppaction://hlinksldjump"/>
            <a:extLst xmlns:a="http://schemas.openxmlformats.org/drawingml/2006/main">
              <a:ext uri="{FF2B5EF4-FFF2-40B4-BE49-F238E27FC236}">
                <a16:creationId xmlns:a16="http://schemas.microsoft.com/office/drawing/2014/main" id="{F080446D-428B-42F5-8496-23D7536E984D}"/>
              </a:ext>
            </a:extLst>
          </p:cNvPr>
          <p:cNvSpPr>
            <a:spLocks xmlns:a="http://schemas.openxmlformats.org/drawingml/2006/main" noGrp="1"/>
          </p:cNvSpPr>
          <p:nvPr/>
        </p:nvSpPr>
        <p:spPr>
          <a:xfrm xmlns:a="http://schemas.openxmlformats.org/drawingml/2006/main">
            <a:off x="28575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Arrival</a:t>
            </a:r>
          </a:p>
        </p:txBody>
      </p:sp>
      <p:sp>
        <p:nvSpPr>
          <p:cNvPr id="8" name="goto:1">
            <a:hlinkClick xmlns:r="http://schemas.openxmlformats.org/officeDocument/2006/relationships" xmlns:a="http://schemas.openxmlformats.org/drawingml/2006/main" r:id="R3d2983b37930468f" action="ppaction://hlinksldjump"/>
            <a:extLst xmlns:a="http://schemas.openxmlformats.org/drawingml/2006/main">
              <a:ext uri="{FF2B5EF4-FFF2-40B4-BE49-F238E27FC236}">
                <a16:creationId xmlns:a16="http://schemas.microsoft.com/office/drawing/2014/main" id="{951755B9-A058-4F76-8F70-3BF8853F2452}"/>
              </a:ext>
            </a:extLst>
          </p:cNvPr>
          <p:cNvSpPr>
            <a:spLocks xmlns:a="http://schemas.openxmlformats.org/drawingml/2006/main" noGrp="1"/>
          </p:cNvSpPr>
          <p:nvPr/>
        </p:nvSpPr>
        <p:spPr>
          <a:xfrm xmlns:a="http://schemas.openxmlformats.org/drawingml/2006/main">
            <a:off x="160020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Starter</a:t>
            </a:r>
          </a:p>
        </p:txBody>
      </p:sp>
      <p:sp>
        <p:nvSpPr>
          <p:cNvPr id="9" name="goto:2">
            <a:hlinkClick xmlns:r="http://schemas.openxmlformats.org/officeDocument/2006/relationships" xmlns:a="http://schemas.openxmlformats.org/drawingml/2006/main" r:id="R1eaea179ee5743f7" action="ppaction://hlinksldjump"/>
            <a:extLst xmlns:a="http://schemas.openxmlformats.org/drawingml/2006/main">
              <a:ext uri="{FF2B5EF4-FFF2-40B4-BE49-F238E27FC236}">
                <a16:creationId xmlns:a16="http://schemas.microsoft.com/office/drawing/2014/main" id="{6C3AE620-CABF-493E-BBB8-FE72C20A1719}"/>
              </a:ext>
            </a:extLst>
          </p:cNvPr>
          <p:cNvSpPr>
            <a:spLocks xmlns:a="http://schemas.openxmlformats.org/drawingml/2006/main" noGrp="1"/>
          </p:cNvSpPr>
          <p:nvPr/>
        </p:nvSpPr>
        <p:spPr>
          <a:xfrm xmlns:a="http://schemas.openxmlformats.org/drawingml/2006/main">
            <a:off x="291465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I Do</a:t>
            </a:r>
          </a:p>
        </p:txBody>
      </p:sp>
      <p:sp>
        <p:nvSpPr>
          <p:cNvPr id="10" name="goto:3">
            <a:hlinkClick xmlns:r="http://schemas.openxmlformats.org/officeDocument/2006/relationships" xmlns:a="http://schemas.openxmlformats.org/drawingml/2006/main" r:id="Rf58206a3a6724b95" action="ppaction://hlinksldjump"/>
            <a:extLst xmlns:a="http://schemas.openxmlformats.org/drawingml/2006/main">
              <a:ext uri="{FF2B5EF4-FFF2-40B4-BE49-F238E27FC236}">
                <a16:creationId xmlns:a16="http://schemas.microsoft.com/office/drawing/2014/main" id="{5C5EB176-68B9-4646-A474-740659A61DD3}"/>
              </a:ext>
            </a:extLst>
          </p:cNvPr>
          <p:cNvSpPr>
            <a:spLocks xmlns:a="http://schemas.openxmlformats.org/drawingml/2006/main" noGrp="1"/>
          </p:cNvSpPr>
          <p:nvPr/>
        </p:nvSpPr>
        <p:spPr>
          <a:xfrm xmlns:a="http://schemas.openxmlformats.org/drawingml/2006/main">
            <a:off x="422910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We Do</a:t>
            </a:r>
          </a:p>
        </p:txBody>
      </p:sp>
      <p:sp>
        <p:nvSpPr>
          <p:cNvPr id="11" name="goto:4">
            <a:hlinkClick xmlns:r="http://schemas.openxmlformats.org/officeDocument/2006/relationships" xmlns:a="http://schemas.openxmlformats.org/drawingml/2006/main" r:id="Rd47a83b9eead4fb5" action="ppaction://hlinksldjump"/>
            <a:extLst xmlns:a="http://schemas.openxmlformats.org/drawingml/2006/main">
              <a:ext uri="{FF2B5EF4-FFF2-40B4-BE49-F238E27FC236}">
                <a16:creationId xmlns:a16="http://schemas.microsoft.com/office/drawing/2014/main" id="{3166A9AE-904F-4B23-B896-43AEF029A137}"/>
              </a:ext>
            </a:extLst>
          </p:cNvPr>
          <p:cNvSpPr>
            <a:spLocks xmlns:a="http://schemas.openxmlformats.org/drawingml/2006/main" noGrp="1"/>
          </p:cNvSpPr>
          <p:nvPr/>
        </p:nvSpPr>
        <p:spPr>
          <a:xfrm xmlns:a="http://schemas.openxmlformats.org/drawingml/2006/main">
            <a:off x="554355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I Do 2</a:t>
            </a:r>
          </a:p>
        </p:txBody>
      </p:sp>
      <p:sp>
        <p:nvSpPr>
          <p:cNvPr id="12" name="goto:5">
            <a:hlinkClick xmlns:r="http://schemas.openxmlformats.org/officeDocument/2006/relationships" xmlns:a="http://schemas.openxmlformats.org/drawingml/2006/main" r:id="R7ae947b5225a4e54" action="ppaction://hlinksldjump"/>
            <a:extLst xmlns:a="http://schemas.openxmlformats.org/drawingml/2006/main">
              <a:ext uri="{FF2B5EF4-FFF2-40B4-BE49-F238E27FC236}">
                <a16:creationId xmlns:a16="http://schemas.microsoft.com/office/drawing/2014/main" id="{912AF8E3-6385-45D3-BD80-E04623076D48}"/>
              </a:ext>
            </a:extLst>
          </p:cNvPr>
          <p:cNvSpPr>
            <a:spLocks xmlns:a="http://schemas.openxmlformats.org/drawingml/2006/main" noGrp="1"/>
          </p:cNvSpPr>
          <p:nvPr/>
        </p:nvSpPr>
        <p:spPr>
          <a:xfrm xmlns:a="http://schemas.openxmlformats.org/drawingml/2006/main">
            <a:off x="685800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We Do 2</a:t>
            </a:r>
          </a:p>
        </p:txBody>
      </p:sp>
      <p:sp>
        <p:nvSpPr>
          <p:cNvPr id="13" name="goto:6">
            <a:hlinkClick xmlns:r="http://schemas.openxmlformats.org/officeDocument/2006/relationships" xmlns:a="http://schemas.openxmlformats.org/drawingml/2006/main" r:id="Rc72e48cfa8e9417a" action="ppaction://hlinksldjump"/>
            <a:extLst xmlns:a="http://schemas.openxmlformats.org/drawingml/2006/main">
              <a:ext uri="{FF2B5EF4-FFF2-40B4-BE49-F238E27FC236}">
                <a16:creationId xmlns:a16="http://schemas.microsoft.com/office/drawing/2014/main" id="{1D57C943-F251-43BE-B26B-30523DEFCEC2}"/>
              </a:ext>
            </a:extLst>
          </p:cNvPr>
          <p:cNvSpPr>
            <a:spLocks xmlns:a="http://schemas.openxmlformats.org/drawingml/2006/main" noGrp="1"/>
          </p:cNvSpPr>
          <p:nvPr/>
        </p:nvSpPr>
        <p:spPr>
          <a:xfrm xmlns:a="http://schemas.openxmlformats.org/drawingml/2006/main">
            <a:off x="817245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Independent</a:t>
            </a:r>
          </a:p>
        </p:txBody>
      </p:sp>
      <p:sp>
        <p:nvSpPr>
          <p:cNvPr id="14" name="goto:7">
            <a:hlinkClick xmlns:r="http://schemas.openxmlformats.org/officeDocument/2006/relationships" xmlns:a="http://schemas.openxmlformats.org/drawingml/2006/main" r:id="R9b31373e2bb14c2a" action="ppaction://hlinksldjump"/>
            <a:extLst xmlns:a="http://schemas.openxmlformats.org/drawingml/2006/main">
              <a:ext uri="{FF2B5EF4-FFF2-40B4-BE49-F238E27FC236}">
                <a16:creationId xmlns:a16="http://schemas.microsoft.com/office/drawing/2014/main" id="{743F71E3-907E-4F9F-A1E3-DD6176FC678C}"/>
              </a:ext>
            </a:extLst>
          </p:cNvPr>
          <p:cNvSpPr>
            <a:spLocks xmlns:a="http://schemas.openxmlformats.org/drawingml/2006/main" noGrp="1"/>
          </p:cNvSpPr>
          <p:nvPr/>
        </p:nvSpPr>
        <p:spPr>
          <a:xfrm xmlns:a="http://schemas.openxmlformats.org/drawingml/2006/main">
            <a:off x="948690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Exit</a:t>
            </a:r>
          </a:p>
        </p:txBody>
      </p:sp>
      <p:sp>
        <p:nvSpPr>
          <p:cNvPr id="15" name="goto:12">
            <a:hlinkClick xmlns:r="http://schemas.openxmlformats.org/officeDocument/2006/relationships" xmlns:a="http://schemas.openxmlformats.org/drawingml/2006/main" r:id="R01aa2ccdc59b48bb" action="ppaction://hlinksldjump"/>
            <a:extLst xmlns:a="http://schemas.openxmlformats.org/drawingml/2006/main">
              <a:ext uri="{FF2B5EF4-FFF2-40B4-BE49-F238E27FC236}">
                <a16:creationId xmlns:a16="http://schemas.microsoft.com/office/drawing/2014/main" id="{3C6C82AC-A2B7-4D46-961E-3FFC4A2CA475}"/>
              </a:ext>
            </a:extLst>
          </p:cNvPr>
          <p:cNvSpPr>
            <a:spLocks xmlns:a="http://schemas.openxmlformats.org/drawingml/2006/main" noGrp="1"/>
          </p:cNvSpPr>
          <p:nvPr/>
        </p:nvSpPr>
        <p:spPr>
          <a:xfrm xmlns:a="http://schemas.openxmlformats.org/drawingml/2006/main">
            <a:off x="10877550" y="6381750"/>
            <a:ext cx="1047750" cy="361950"/>
          </a:xfrm>
          <a:prstGeom xmlns:a="http://schemas.openxmlformats.org/drawingml/2006/main" prst="roundRect">
            <a:avLst>
              <a:gd name="adj" fmla="val 18421"/>
            </a:avLst>
          </a:prstGeom>
          <a:solidFill xmlns:a="http://schemas.openxmlformats.org/drawingml/2006/main">
            <a:srgbClr val="5E417D"/>
          </a:solidFill>
          <a:ln xmlns:a="http://schemas.openxmlformats.org/drawingml/2006/main" w="9525">
            <a:solidFill>
              <a:srgbClr val="5E417D"/>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FFFFFF"/>
                </a:solidFill>
                <a:latin typeface="Arial"/>
                <a:ea typeface="Arial"/>
                <a:cs typeface="Arial"/>
              </a:defRPr>
            </a:pPr>
            <a:r>
              <a:rPr sz="1275" b="1">
                <a:solidFill>
                  <a:srgbClr val="FFFFFF"/>
                </a:solidFill>
                <a:latin typeface="Arial"/>
                <a:ea typeface="Arial"/>
                <a:cs typeface="Arial"/>
              </a:rPr>
              <a:t>Resources</a:t>
            </a:r>
          </a:p>
        </p:txBody>
      </p:sp>
      <p:sp>
        <p:nvSpPr>
          <p:cNvPr id="16" name="copy-1183">
            <a:extLst xmlns:a="http://schemas.openxmlformats.org/drawingml/2006/main">
              <a:ext uri="{FF2B5EF4-FFF2-40B4-BE49-F238E27FC236}">
                <a16:creationId xmlns:a16="http://schemas.microsoft.com/office/drawing/2014/main" id="{0247E91B-CC93-459B-ADFB-DB2EB7DC6E38}"/>
              </a:ext>
            </a:extLst>
          </p:cNvPr>
          <p:cNvSpPr>
            <a:spLocks xmlns:a="http://schemas.openxmlformats.org/drawingml/2006/main" noGrp="1"/>
          </p:cNvSpPr>
          <p:nvPr/>
        </p:nvSpPr>
        <p:spPr>
          <a:xfrm xmlns:a="http://schemas.openxmlformats.org/drawingml/2006/main">
            <a:off x="723900" y="1914525"/>
            <a:ext cx="10525125" cy="46672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2175" b="1">
                <a:solidFill>
                  <a:srgbClr val="1F2937"/>
                </a:solidFill>
                <a:latin typeface="Arial"/>
                <a:ea typeface="Arial"/>
                <a:cs typeface="Arial"/>
              </a:defRPr>
            </a:pPr>
            <a:r>
              <a:rPr sz="2175" b="1">
                <a:solidFill>
                  <a:srgbClr val="1F2937"/>
                </a:solidFill>
                <a:latin typeface="Arial"/>
                <a:ea typeface="Arial"/>
                <a:cs typeface="Arial"/>
              </a:rPr>
              <a:t>Worksheet pages are stored inside this PowerPoint.</a:t>
            </a:r>
          </a:p>
        </p:txBody>
      </p:sp>
      <p:sp>
        <p:nvSpPr>
          <p:cNvPr id="17" name="goto:13">
            <a:hlinkClick xmlns:r="http://schemas.openxmlformats.org/officeDocument/2006/relationships" xmlns:a="http://schemas.openxmlformats.org/drawingml/2006/main" r:id="R794c94fc10ee44e0" action="ppaction://hlinksldjump"/>
            <a:extLst xmlns:a="http://schemas.openxmlformats.org/drawingml/2006/main">
              <a:ext uri="{FF2B5EF4-FFF2-40B4-BE49-F238E27FC236}">
                <a16:creationId xmlns:a16="http://schemas.microsoft.com/office/drawing/2014/main" id="{ECDC0951-596C-4714-ABF4-ADEAA4ACFF05}"/>
              </a:ext>
            </a:extLst>
          </p:cNvPr>
          <p:cNvSpPr>
            <a:spLocks xmlns:a="http://schemas.openxmlformats.org/drawingml/2006/main" noGrp="1"/>
          </p:cNvSpPr>
          <p:nvPr/>
        </p:nvSpPr>
        <p:spPr>
          <a:xfrm xmlns:a="http://schemas.openxmlformats.org/drawingml/2006/main">
            <a:off x="742950" y="2686050"/>
            <a:ext cx="4762500" cy="476250"/>
          </a:xfrm>
          <a:prstGeom xmlns:a="http://schemas.openxmlformats.org/drawingml/2006/main" prst="roundRect">
            <a:avLst>
              <a:gd name="adj" fmla="val 18000"/>
            </a:avLst>
          </a:prstGeom>
          <a:solidFill xmlns:a="http://schemas.openxmlformats.org/drawingml/2006/main">
            <a:srgbClr val="5E417D"/>
          </a:solidFill>
          <a:ln xmlns:a="http://schemas.openxmlformats.org/drawingml/2006/main" w="0">
            <a:noFill/>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575" b="1">
                <a:solidFill>
                  <a:srgbClr val="FFFFFF"/>
                </a:solidFill>
                <a:latin typeface="Arial"/>
                <a:ea typeface="Arial"/>
                <a:cs typeface="Arial"/>
              </a:defRPr>
            </a:pPr>
            <a:r>
              <a:rPr sz="1575" b="1">
                <a:solidFill>
                  <a:srgbClr val="FFFFFF"/>
                </a:solidFill>
                <a:latin typeface="Arial"/>
                <a:ea typeface="Arial"/>
                <a:cs typeface="Arial"/>
              </a:rPr>
              <a:t>Worksheet · page 1</a:t>
            </a:r>
          </a:p>
        </p:txBody>
      </p:sp>
      <p:sp>
        <p:nvSpPr>
          <p:cNvPr id="18" name="goto:14">
            <a:hlinkClick xmlns:r="http://schemas.openxmlformats.org/officeDocument/2006/relationships" xmlns:a="http://schemas.openxmlformats.org/drawingml/2006/main" r:id="Ra1d34fb657ce46d1" action="ppaction://hlinksldjump"/>
            <a:extLst xmlns:a="http://schemas.openxmlformats.org/drawingml/2006/main">
              <a:ext uri="{FF2B5EF4-FFF2-40B4-BE49-F238E27FC236}">
                <a16:creationId xmlns:a16="http://schemas.microsoft.com/office/drawing/2014/main" id="{4255388D-7F37-4F34-B9F7-253390F7FA04}"/>
              </a:ext>
            </a:extLst>
          </p:cNvPr>
          <p:cNvSpPr>
            <a:spLocks xmlns:a="http://schemas.openxmlformats.org/drawingml/2006/main" noGrp="1"/>
          </p:cNvSpPr>
          <p:nvPr/>
        </p:nvSpPr>
        <p:spPr>
          <a:xfrm xmlns:a="http://schemas.openxmlformats.org/drawingml/2006/main">
            <a:off x="6115050" y="2686050"/>
            <a:ext cx="4762500" cy="476250"/>
          </a:xfrm>
          <a:prstGeom xmlns:a="http://schemas.openxmlformats.org/drawingml/2006/main" prst="roundRect">
            <a:avLst>
              <a:gd name="adj" fmla="val 18000"/>
            </a:avLst>
          </a:prstGeom>
          <a:solidFill xmlns:a="http://schemas.openxmlformats.org/drawingml/2006/main">
            <a:srgbClr val="5E417D"/>
          </a:solidFill>
          <a:ln xmlns:a="http://schemas.openxmlformats.org/drawingml/2006/main" w="0">
            <a:noFill/>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575" b="1">
                <a:solidFill>
                  <a:srgbClr val="FFFFFF"/>
                </a:solidFill>
                <a:latin typeface="Arial"/>
                <a:ea typeface="Arial"/>
                <a:cs typeface="Arial"/>
              </a:defRPr>
            </a:pPr>
            <a:r>
              <a:rPr sz="1575" b="1">
                <a:solidFill>
                  <a:srgbClr val="FFFFFF"/>
                </a:solidFill>
                <a:latin typeface="Arial"/>
                <a:ea typeface="Arial"/>
                <a:cs typeface="Arial"/>
              </a:rPr>
              <a:t>Worksheet · page 2</a:t>
            </a:r>
          </a:p>
        </p:txBody>
      </p:sp>
      <p:sp>
        <p:nvSpPr>
          <p:cNvPr id="19" name="url:W6L2_standard.pdf">
            <a:hlinkClick xmlns:r="http://schemas.openxmlformats.org/officeDocument/2006/relationships" xmlns:a="http://schemas.openxmlformats.org/drawingml/2006/main" r:id="R83f3fe7ab8d9444f"/>
            <a:extLst xmlns:a="http://schemas.openxmlformats.org/drawingml/2006/main">
              <a:ext uri="{FF2B5EF4-FFF2-40B4-BE49-F238E27FC236}">
                <a16:creationId xmlns:a16="http://schemas.microsoft.com/office/drawing/2014/main" id="{36AB9842-23F8-4715-89DC-25924DE1C816}"/>
              </a:ext>
            </a:extLst>
          </p:cNvPr>
          <p:cNvSpPr>
            <a:spLocks xmlns:a="http://schemas.openxmlformats.org/drawingml/2006/main" noGrp="1"/>
          </p:cNvSpPr>
          <p:nvPr/>
        </p:nvSpPr>
        <p:spPr>
          <a:xfrm xmlns:a="http://schemas.openxmlformats.org/drawingml/2006/main">
            <a:off x="742950" y="3409950"/>
            <a:ext cx="3238500" cy="476250"/>
          </a:xfrm>
          <a:prstGeom xmlns:a="http://schemas.openxmlformats.org/drawingml/2006/main" prst="roundRect">
            <a:avLst>
              <a:gd name="adj" fmla="val 18000"/>
            </a:avLst>
          </a:prstGeom>
          <a:solidFill xmlns:a="http://schemas.openxmlformats.org/drawingml/2006/main">
            <a:srgbClr val="5E417D"/>
          </a:solidFill>
          <a:ln xmlns:a="http://schemas.openxmlformats.org/drawingml/2006/main" w="0">
            <a:noFill/>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575" b="1">
                <a:solidFill>
                  <a:srgbClr val="FFFFFF"/>
                </a:solidFill>
                <a:latin typeface="Arial"/>
                <a:ea typeface="Arial"/>
                <a:cs typeface="Arial"/>
              </a:defRPr>
            </a:pPr>
            <a:r>
              <a:rPr sz="1575" b="1">
                <a:solidFill>
                  <a:srgbClr val="FFFFFF"/>
                </a:solidFill>
                <a:latin typeface="Arial"/>
                <a:ea typeface="Arial"/>
                <a:cs typeface="Arial"/>
              </a:rPr>
              <a:t>Standard PDF</a:t>
            </a:r>
          </a:p>
        </p:txBody>
      </p:sp>
      <p:sp>
        <p:nvSpPr>
          <p:cNvPr id="20" name="url:W6L2_supported.pdf">
            <a:hlinkClick xmlns:r="http://schemas.openxmlformats.org/officeDocument/2006/relationships" xmlns:a="http://schemas.openxmlformats.org/drawingml/2006/main" r:id="R1f0fb795a06a4bdc"/>
            <a:extLst xmlns:a="http://schemas.openxmlformats.org/drawingml/2006/main">
              <a:ext uri="{FF2B5EF4-FFF2-40B4-BE49-F238E27FC236}">
                <a16:creationId xmlns:a16="http://schemas.microsoft.com/office/drawing/2014/main" id="{F87C527F-66C9-4B2E-8670-57C668B7F373}"/>
              </a:ext>
            </a:extLst>
          </p:cNvPr>
          <p:cNvSpPr>
            <a:spLocks xmlns:a="http://schemas.openxmlformats.org/drawingml/2006/main" noGrp="1"/>
          </p:cNvSpPr>
          <p:nvPr/>
        </p:nvSpPr>
        <p:spPr>
          <a:xfrm xmlns:a="http://schemas.openxmlformats.org/drawingml/2006/main">
            <a:off x="4314825" y="3409950"/>
            <a:ext cx="3238500" cy="476250"/>
          </a:xfrm>
          <a:prstGeom xmlns:a="http://schemas.openxmlformats.org/drawingml/2006/main" prst="roundRect">
            <a:avLst>
              <a:gd name="adj" fmla="val 18000"/>
            </a:avLst>
          </a:prstGeom>
          <a:solidFill xmlns:a="http://schemas.openxmlformats.org/drawingml/2006/main">
            <a:srgbClr val="5E417D"/>
          </a:solidFill>
          <a:ln xmlns:a="http://schemas.openxmlformats.org/drawingml/2006/main" w="0">
            <a:noFill/>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575" b="1">
                <a:solidFill>
                  <a:srgbClr val="FFFFFF"/>
                </a:solidFill>
                <a:latin typeface="Arial"/>
                <a:ea typeface="Arial"/>
                <a:cs typeface="Arial"/>
              </a:defRPr>
            </a:pPr>
            <a:r>
              <a:rPr sz="1575" b="1">
                <a:solidFill>
                  <a:srgbClr val="FFFFFF"/>
                </a:solidFill>
                <a:latin typeface="Arial"/>
                <a:ea typeface="Arial"/>
                <a:cs typeface="Arial"/>
              </a:rPr>
              <a:t>Supported PDF</a:t>
            </a:r>
          </a:p>
        </p:txBody>
      </p:sp>
      <p:sp>
        <p:nvSpPr>
          <p:cNvPr id="21" name="url:W6L2_depth.pdf">
            <a:hlinkClick xmlns:r="http://schemas.openxmlformats.org/officeDocument/2006/relationships" xmlns:a="http://schemas.openxmlformats.org/drawingml/2006/main" r:id="Rae1eceee09574a85"/>
            <a:extLst xmlns:a="http://schemas.openxmlformats.org/drawingml/2006/main">
              <a:ext uri="{FF2B5EF4-FFF2-40B4-BE49-F238E27FC236}">
                <a16:creationId xmlns:a16="http://schemas.microsoft.com/office/drawing/2014/main" id="{2B2CB00F-7FE3-4C04-954B-2F328BF74778}"/>
              </a:ext>
            </a:extLst>
          </p:cNvPr>
          <p:cNvSpPr>
            <a:spLocks xmlns:a="http://schemas.openxmlformats.org/drawingml/2006/main" noGrp="1"/>
          </p:cNvSpPr>
          <p:nvPr/>
        </p:nvSpPr>
        <p:spPr>
          <a:xfrm xmlns:a="http://schemas.openxmlformats.org/drawingml/2006/main">
            <a:off x="7886700" y="3409950"/>
            <a:ext cx="3238500" cy="476250"/>
          </a:xfrm>
          <a:prstGeom xmlns:a="http://schemas.openxmlformats.org/drawingml/2006/main" prst="roundRect">
            <a:avLst>
              <a:gd name="adj" fmla="val 18000"/>
            </a:avLst>
          </a:prstGeom>
          <a:solidFill xmlns:a="http://schemas.openxmlformats.org/drawingml/2006/main">
            <a:srgbClr val="5E417D"/>
          </a:solidFill>
          <a:ln xmlns:a="http://schemas.openxmlformats.org/drawingml/2006/main" w="0">
            <a:noFill/>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575" b="1">
                <a:solidFill>
                  <a:srgbClr val="FFFFFF"/>
                </a:solidFill>
                <a:latin typeface="Arial"/>
                <a:ea typeface="Arial"/>
                <a:cs typeface="Arial"/>
              </a:defRPr>
            </a:pPr>
            <a:r>
              <a:rPr sz="1575" b="1">
                <a:solidFill>
                  <a:srgbClr val="FFFFFF"/>
                </a:solidFill>
                <a:latin typeface="Arial"/>
                <a:ea typeface="Arial"/>
                <a:cs typeface="Arial"/>
              </a:rPr>
              <a:t>Depth PDF</a:t>
            </a:r>
          </a:p>
        </p:txBody>
      </p:sp>
      <p:sp>
        <p:nvSpPr>
          <p:cNvPr id="22" name="url:W6L2_Worksheet.docx">
            <a:hlinkClick xmlns:r="http://schemas.openxmlformats.org/officeDocument/2006/relationships" xmlns:a="http://schemas.openxmlformats.org/drawingml/2006/main" r:id="Rea42728155624ee8"/>
            <a:extLst xmlns:a="http://schemas.openxmlformats.org/drawingml/2006/main">
              <a:ext uri="{FF2B5EF4-FFF2-40B4-BE49-F238E27FC236}">
                <a16:creationId xmlns:a16="http://schemas.microsoft.com/office/drawing/2014/main" id="{425279D5-9A1C-4DD8-9626-82FD8480D7B4}"/>
              </a:ext>
            </a:extLst>
          </p:cNvPr>
          <p:cNvSpPr>
            <a:spLocks xmlns:a="http://schemas.openxmlformats.org/drawingml/2006/main" noGrp="1"/>
          </p:cNvSpPr>
          <p:nvPr/>
        </p:nvSpPr>
        <p:spPr>
          <a:xfrm xmlns:a="http://schemas.openxmlformats.org/drawingml/2006/main">
            <a:off x="742950" y="4133850"/>
            <a:ext cx="4762500" cy="476250"/>
          </a:xfrm>
          <a:prstGeom xmlns:a="http://schemas.openxmlformats.org/drawingml/2006/main" prst="roundRect">
            <a:avLst>
              <a:gd name="adj" fmla="val 18000"/>
            </a:avLst>
          </a:prstGeom>
          <a:solidFill xmlns:a="http://schemas.openxmlformats.org/drawingml/2006/main">
            <a:srgbClr val="5E417D"/>
          </a:solidFill>
          <a:ln xmlns:a="http://schemas.openxmlformats.org/drawingml/2006/main" w="0">
            <a:noFill/>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575" b="1">
                <a:solidFill>
                  <a:srgbClr val="FFFFFF"/>
                </a:solidFill>
                <a:latin typeface="Arial"/>
                <a:ea typeface="Arial"/>
                <a:cs typeface="Arial"/>
              </a:defRPr>
            </a:pPr>
            <a:r>
              <a:rPr sz="1575" b="1">
                <a:solidFill>
                  <a:srgbClr val="FFFFFF"/>
                </a:solidFill>
                <a:latin typeface="Arial"/>
                <a:ea typeface="Arial"/>
                <a:cs typeface="Arial"/>
              </a:rPr>
              <a:t>Editable Word worksheet</a:t>
            </a:r>
          </a:p>
        </p:txBody>
      </p:sp>
      <p:sp>
        <p:nvSpPr>
          <p:cNvPr id="23" name="url:https://madebymatt.uk/Lessons/Science_Teesside/Launch/SCI_L_W6_L2_RootAndGut.html">
            <a:hlinkClick xmlns:r="http://schemas.openxmlformats.org/officeDocument/2006/relationships" xmlns:a="http://schemas.openxmlformats.org/drawingml/2006/main" r:id="R4837af6794784e21"/>
            <a:extLst xmlns:a="http://schemas.openxmlformats.org/drawingml/2006/main">
              <a:ext uri="{FF2B5EF4-FFF2-40B4-BE49-F238E27FC236}">
                <a16:creationId xmlns:a16="http://schemas.microsoft.com/office/drawing/2014/main" id="{C201BBF4-ACA0-4B70-8D01-A83189481D14}"/>
              </a:ext>
            </a:extLst>
          </p:cNvPr>
          <p:cNvSpPr>
            <a:spLocks xmlns:a="http://schemas.openxmlformats.org/drawingml/2006/main" noGrp="1"/>
          </p:cNvSpPr>
          <p:nvPr/>
        </p:nvSpPr>
        <p:spPr>
          <a:xfrm xmlns:a="http://schemas.openxmlformats.org/drawingml/2006/main">
            <a:off x="6115050" y="4133850"/>
            <a:ext cx="5010150" cy="476250"/>
          </a:xfrm>
          <a:prstGeom xmlns:a="http://schemas.openxmlformats.org/drawingml/2006/main" prst="roundRect">
            <a:avLst>
              <a:gd name="adj" fmla="val 18000"/>
            </a:avLst>
          </a:prstGeom>
          <a:solidFill xmlns:a="http://schemas.openxmlformats.org/drawingml/2006/main">
            <a:srgbClr val="5E417D"/>
          </a:solidFill>
          <a:ln xmlns:a="http://schemas.openxmlformats.org/drawingml/2006/main" w="0">
            <a:noFill/>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575" b="1">
                <a:solidFill>
                  <a:srgbClr val="FFFFFF"/>
                </a:solidFill>
                <a:latin typeface="Arial"/>
                <a:ea typeface="Arial"/>
                <a:cs typeface="Arial"/>
              </a:defRPr>
            </a:pPr>
            <a:r>
              <a:rPr sz="1575" b="1">
                <a:solidFill>
                  <a:srgbClr val="FFFFFF"/>
                </a:solidFill>
                <a:latin typeface="Arial"/>
                <a:ea typeface="Arial"/>
                <a:cs typeface="Arial"/>
              </a:rPr>
              <a:t>Open online lesson / model</a:t>
            </a:r>
          </a:p>
        </p:txBody>
      </p:sp>
      <p:sp>
        <p:nvSpPr>
          <p:cNvPr id="24" name="copy-1184">
            <a:extLst xmlns:a="http://schemas.openxmlformats.org/drawingml/2006/main">
              <a:ext uri="{FF2B5EF4-FFF2-40B4-BE49-F238E27FC236}">
                <a16:creationId xmlns:a16="http://schemas.microsoft.com/office/drawing/2014/main" id="{592A8192-22F3-487A-99DD-16A8C78C5D54}"/>
              </a:ext>
            </a:extLst>
          </p:cNvPr>
          <p:cNvSpPr>
            <a:spLocks xmlns:a="http://schemas.openxmlformats.org/drawingml/2006/main" noGrp="1"/>
          </p:cNvSpPr>
          <p:nvPr/>
        </p:nvSpPr>
        <p:spPr>
          <a:xfrm xmlns:a="http://schemas.openxmlformats.org/drawingml/2006/main">
            <a:off x="762000" y="4857750"/>
            <a:ext cx="10382250" cy="61912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1800" b="0">
                <a:solidFill>
                  <a:srgbClr val="526170"/>
                </a:solidFill>
                <a:latin typeface="Arial"/>
                <a:ea typeface="Arial"/>
                <a:cs typeface="Arial"/>
              </a:defRPr>
            </a:pPr>
            <a:r>
              <a:rPr sz="1800" b="0">
                <a:solidFill>
                  <a:srgbClr val="526170"/>
                </a:solidFill>
                <a:latin typeface="Arial"/>
                <a:ea typeface="Arial"/>
                <a:cs typeface="Arial"/>
              </a:rPr>
              <a:t>Named files are in this week’s folder. Online lesson and video need internet.</a:t>
            </a:r>
          </a:p>
        </p:txBody>
      </p:sp>
      <p:sp>
        <p:nvSpPr>
          <p:cNvPr id="25" name="goto:15">
            <a:hlinkClick xmlns:r="http://schemas.openxmlformats.org/officeDocument/2006/relationships" xmlns:a="http://schemas.openxmlformats.org/drawingml/2006/main" r:id="Re9e4c6cf245f455c" action="ppaction://hlinksldjump"/>
            <a:extLst xmlns:a="http://schemas.openxmlformats.org/drawingml/2006/main">
              <a:ext uri="{FF2B5EF4-FFF2-40B4-BE49-F238E27FC236}">
                <a16:creationId xmlns:a16="http://schemas.microsoft.com/office/drawing/2014/main" id="{169DBF64-CE99-4428-842F-1DEEB0AF34F4}"/>
              </a:ext>
            </a:extLst>
          </p:cNvPr>
          <p:cNvSpPr>
            <a:spLocks xmlns:a="http://schemas.openxmlformats.org/drawingml/2006/main" noGrp="1"/>
          </p:cNvSpPr>
          <p:nvPr/>
        </p:nvSpPr>
        <p:spPr>
          <a:xfrm xmlns:a="http://schemas.openxmlformats.org/drawingml/2006/main">
            <a:off x="742950" y="5562600"/>
            <a:ext cx="4762500" cy="476250"/>
          </a:xfrm>
          <a:prstGeom xmlns:a="http://schemas.openxmlformats.org/drawingml/2006/main" prst="roundRect">
            <a:avLst>
              <a:gd name="adj" fmla="val 18000"/>
            </a:avLst>
          </a:prstGeom>
          <a:solidFill xmlns:a="http://schemas.openxmlformats.org/drawingml/2006/main">
            <a:srgbClr val="5E417D"/>
          </a:solidFill>
          <a:ln xmlns:a="http://schemas.openxmlformats.org/drawingml/2006/main" w="0">
            <a:noFill/>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575" b="1">
                <a:solidFill>
                  <a:srgbClr val="FFFFFF"/>
                </a:solidFill>
                <a:latin typeface="Arial"/>
                <a:ea typeface="Arial"/>
                <a:cs typeface="Arial"/>
              </a:defRPr>
            </a:pPr>
            <a:r>
              <a:rPr sz="1575" b="1">
                <a:solidFill>
                  <a:srgbClr val="FFFFFF"/>
                </a:solidFill>
                <a:latin typeface="Arial"/>
                <a:ea typeface="Arial"/>
                <a:cs typeface="Arial"/>
              </a:rPr>
              <a:t>Optional concept video</a:t>
            </a:r>
          </a:p>
        </p:txBody>
      </p:sp>
    </p:spTree>
    <p:extLst>
      <p:ext uri="{BB962C8B-B14F-4D97-AF65-F5344CB8AC3E}">
        <p14:creationId xmlns:p14="http://schemas.microsoft.com/office/powerpoint/2010/main" val="367214837"/>
      </p:ext>
    </p:extLst>
  </p:cSld>
</p:sld>
</file>

<file path=ppt/slides/slide14.xml><?xml version="1.0" encoding="utf-8"?>
<p:sld xmlns:p="http://schemas.openxmlformats.org/presentationml/2006/main">
  <p:cSld>
    <p:bg>
      <p:bgPr>
        <a:solidFill xmlns:a="http://schemas.openxmlformats.org/drawingml/2006/main">
          <a:srgbClr val="F0EAF6"/>
        </a:solidFill>
      </p:bgPr>
    </p:bg>
    <p:spTree>
      <p:nvGrpSpPr>
        <p:cNvPr id="1" name=""/>
        <p:cNvGrpSpPr/>
        <p:nvPr/>
      </p:nvGrpSpPr>
      <p:grpSpPr>
        <a:xfrm xmlns:a="http://schemas.openxmlformats.org/drawingml/2006/main"/>
      </p:grpSpPr>
      <p:sp>
        <p:nvSpPr>
          <p:cNvPr id="19" name="house-card">
            <a:extLst xmlns:a="http://schemas.openxmlformats.org/drawingml/2006/main">
              <a:ext uri="{FF2B5EF4-FFF2-40B4-BE49-F238E27FC236}">
                <a16:creationId xmlns:a16="http://schemas.microsoft.com/office/drawing/2014/main" id="{EDB9BACD-6894-4233-A4A3-0C29BD8EB2CE}"/>
              </a:ext>
            </a:extLst>
          </p:cNvPr>
          <p:cNvSpPr>
            <a:spLocks xmlns:a="http://schemas.openxmlformats.org/drawingml/2006/main" noGrp="1"/>
          </p:cNvSpPr>
          <p:nvPr/>
        </p:nvSpPr>
        <p:spPr>
          <a:xfrm xmlns:a="http://schemas.openxmlformats.org/drawingml/2006/main">
            <a:off x="266700" y="190500"/>
            <a:ext cx="11658600" cy="6048375"/>
          </a:xfrm>
          <a:prstGeom xmlns:a="http://schemas.openxmlformats.org/drawingml/2006/main" prst="roundRect">
            <a:avLst>
              <a:gd name="adj" fmla="val 3150"/>
            </a:avLst>
          </a:prstGeom>
          <a:solidFill xmlns:a="http://schemas.openxmlformats.org/drawingml/2006/main">
            <a:srgbClr val="FFFFFF"/>
          </a:solidFill>
          <a:ln xmlns:a="http://schemas.openxmlformats.org/drawingml/2006/main" w="9525">
            <a:solidFill>
              <a:srgbClr val="D9D0E2"/>
            </a:solidFill>
            <a:prstDash val="solid"/>
          </a:ln>
        </p:spPr>
      </p:sp>
      <p:sp>
        <p:nvSpPr>
          <p:cNvPr id="2" name="phase-rule">
            <a:extLst xmlns:a="http://schemas.openxmlformats.org/drawingml/2006/main">
              <a:ext uri="{FF2B5EF4-FFF2-40B4-BE49-F238E27FC236}">
                <a16:creationId xmlns:a16="http://schemas.microsoft.com/office/drawing/2014/main" id="{73F5A4EB-757D-48EE-A7F6-431AE6D324C5}"/>
              </a:ext>
            </a:extLst>
          </p:cNvPr>
          <p:cNvSpPr>
            <a:spLocks xmlns:a="http://schemas.openxmlformats.org/drawingml/2006/main" noGrp="1"/>
          </p:cNvSpPr>
          <p:nvPr/>
        </p:nvSpPr>
        <p:spPr>
          <a:xfrm xmlns:a="http://schemas.openxmlformats.org/drawingml/2006/main">
            <a:off x="428625" y="190500"/>
            <a:ext cx="11334750" cy="66675"/>
          </a:xfrm>
          <a:prstGeom xmlns:a="http://schemas.openxmlformats.org/drawingml/2006/main" prst="rect">
            <a:avLst/>
          </a:prstGeom>
          <a:solidFill xmlns:a="http://schemas.openxmlformats.org/drawingml/2006/main">
            <a:srgbClr val="7A5C9E"/>
          </a:solidFill>
          <a:ln xmlns:a="http://schemas.openxmlformats.org/drawingml/2006/main" w="0">
            <a:noFill/>
          </a:ln>
        </p:spPr>
      </p:sp>
      <p:sp>
        <p:nvSpPr>
          <p:cNvPr id="3" name="copy-1185">
            <a:extLst xmlns:a="http://schemas.openxmlformats.org/drawingml/2006/main">
              <a:ext uri="{FF2B5EF4-FFF2-40B4-BE49-F238E27FC236}">
                <a16:creationId xmlns:a16="http://schemas.microsoft.com/office/drawing/2014/main" id="{A3E60E59-5422-431C-BB95-3CB1CDC9463F}"/>
              </a:ext>
            </a:extLst>
          </p:cNvPr>
          <p:cNvSpPr>
            <a:spLocks xmlns:a="http://schemas.openxmlformats.org/drawingml/2006/main" noGrp="1"/>
          </p:cNvSpPr>
          <p:nvPr/>
        </p:nvSpPr>
        <p:spPr>
          <a:xfrm xmlns:a="http://schemas.openxmlformats.org/drawingml/2006/main">
            <a:off x="609600" y="428625"/>
            <a:ext cx="8096250" cy="23812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1425" b="1">
                <a:solidFill>
                  <a:srgbClr val="5E417D"/>
                </a:solidFill>
                <a:latin typeface="Arial"/>
                <a:ea typeface="Arial"/>
                <a:cs typeface="Arial"/>
              </a:defRPr>
            </a:pPr>
            <a:r>
              <a:rPr sz="1425" b="1">
                <a:solidFill>
                  <a:srgbClr val="5E417D"/>
                </a:solidFill>
                <a:latin typeface="Arial"/>
                <a:ea typeface="Arial"/>
                <a:cs typeface="Arial"/>
              </a:rPr>
              <a:t>LAUNCH SCIENCE  /  W6L2</a:t>
            </a:r>
          </a:p>
        </p:txBody>
      </p:sp>
      <p:sp>
        <p:nvSpPr>
          <p:cNvPr id="4" name="copy-1186">
            <a:extLst xmlns:a="http://schemas.openxmlformats.org/drawingml/2006/main">
              <a:ext uri="{FF2B5EF4-FFF2-40B4-BE49-F238E27FC236}">
                <a16:creationId xmlns:a16="http://schemas.microsoft.com/office/drawing/2014/main" id="{0E2EECA5-D5CE-4DD3-8BEC-389BE4A7193F}"/>
              </a:ext>
            </a:extLst>
          </p:cNvPr>
          <p:cNvSpPr>
            <a:spLocks xmlns:a="http://schemas.openxmlformats.org/drawingml/2006/main" noGrp="1"/>
          </p:cNvSpPr>
          <p:nvPr/>
        </p:nvSpPr>
        <p:spPr>
          <a:xfrm xmlns:a="http://schemas.openxmlformats.org/drawingml/2006/main">
            <a:off x="8382000" y="428625"/>
            <a:ext cx="3238500" cy="23812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1425" b="1">
                <a:solidFill>
                  <a:srgbClr val="7A5C9E"/>
                </a:solidFill>
                <a:latin typeface="Arial"/>
                <a:ea typeface="Arial"/>
                <a:cs typeface="Arial"/>
              </a:defRPr>
            </a:pPr>
            <a:r>
              <a:rPr sz="1425" b="1">
                <a:solidFill>
                  <a:srgbClr val="7A5C9E"/>
                </a:solidFill>
                <a:latin typeface="Arial"/>
                <a:ea typeface="Arial"/>
                <a:cs typeface="Arial"/>
              </a:rPr>
              <a:t>Resources</a:t>
            </a:r>
          </a:p>
        </p:txBody>
      </p:sp>
      <p:sp>
        <p:nvSpPr>
          <p:cNvPr id="5" name="copy-1187">
            <a:extLst xmlns:a="http://schemas.openxmlformats.org/drawingml/2006/main">
              <a:ext uri="{FF2B5EF4-FFF2-40B4-BE49-F238E27FC236}">
                <a16:creationId xmlns:a16="http://schemas.microsoft.com/office/drawing/2014/main" id="{814F1DFA-B370-44E9-94BC-8A5C575AF706}"/>
              </a:ext>
            </a:extLst>
          </p:cNvPr>
          <p:cNvSpPr>
            <a:spLocks xmlns:a="http://schemas.openxmlformats.org/drawingml/2006/main" noGrp="1"/>
          </p:cNvSpPr>
          <p:nvPr/>
        </p:nvSpPr>
        <p:spPr>
          <a:xfrm xmlns:a="http://schemas.openxmlformats.org/drawingml/2006/main">
            <a:off x="609600" y="866775"/>
            <a:ext cx="10953750" cy="61912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3750" b="1">
                <a:solidFill>
                  <a:srgbClr val="101C38"/>
                </a:solidFill>
                <a:latin typeface="Arial"/>
                <a:ea typeface="Arial"/>
                <a:cs typeface="Arial"/>
              </a:defRPr>
            </a:pPr>
            <a:r>
              <a:rPr sz="3750" b="1">
                <a:solidFill>
                  <a:srgbClr val="101C38"/>
                </a:solidFill>
                <a:latin typeface="Arial"/>
                <a:ea typeface="Arial"/>
                <a:cs typeface="Arial"/>
              </a:rPr>
              <a:t>Worksheet · page 1</a:t>
            </a:r>
          </a:p>
        </p:txBody>
      </p:sp>
      <p:sp>
        <p:nvSpPr>
          <p:cNvPr id="6" name="heading-rule">
            <a:extLst xmlns:a="http://schemas.openxmlformats.org/drawingml/2006/main">
              <a:ext uri="{FF2B5EF4-FFF2-40B4-BE49-F238E27FC236}">
                <a16:creationId xmlns:a16="http://schemas.microsoft.com/office/drawing/2014/main" id="{8CD10B5A-748A-4B6A-84E5-0FB515078AC0}"/>
              </a:ext>
            </a:extLst>
          </p:cNvPr>
          <p:cNvSpPr>
            <a:spLocks xmlns:a="http://schemas.openxmlformats.org/drawingml/2006/main" noGrp="1"/>
          </p:cNvSpPr>
          <p:nvPr/>
        </p:nvSpPr>
        <p:spPr>
          <a:xfrm xmlns:a="http://schemas.openxmlformats.org/drawingml/2006/main">
            <a:off x="609600" y="1543050"/>
            <a:ext cx="10953750" cy="19050"/>
          </a:xfrm>
          <a:prstGeom xmlns:a="http://schemas.openxmlformats.org/drawingml/2006/main" prst="rect">
            <a:avLst/>
          </a:prstGeom>
          <a:solidFill xmlns:a="http://schemas.openxmlformats.org/drawingml/2006/main">
            <a:srgbClr val="D9D0E2"/>
          </a:solidFill>
          <a:ln xmlns:a="http://schemas.openxmlformats.org/drawingml/2006/main" w="0">
            <a:noFill/>
          </a:ln>
        </p:spPr>
      </p:sp>
      <p:sp>
        <p:nvSpPr>
          <p:cNvPr id="7" name="goto:0">
            <a:hlinkClick xmlns:r="http://schemas.openxmlformats.org/officeDocument/2006/relationships" xmlns:a="http://schemas.openxmlformats.org/drawingml/2006/main" r:id="R90ecbfb70d314f7d" action="ppaction://hlinksldjump"/>
            <a:extLst xmlns:a="http://schemas.openxmlformats.org/drawingml/2006/main">
              <a:ext uri="{FF2B5EF4-FFF2-40B4-BE49-F238E27FC236}">
                <a16:creationId xmlns:a16="http://schemas.microsoft.com/office/drawing/2014/main" id="{74EE2CA3-EE5B-4860-8F64-E9F416048B7B}"/>
              </a:ext>
            </a:extLst>
          </p:cNvPr>
          <p:cNvSpPr>
            <a:spLocks xmlns:a="http://schemas.openxmlformats.org/drawingml/2006/main" noGrp="1"/>
          </p:cNvSpPr>
          <p:nvPr/>
        </p:nvSpPr>
        <p:spPr>
          <a:xfrm xmlns:a="http://schemas.openxmlformats.org/drawingml/2006/main">
            <a:off x="28575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Arrival</a:t>
            </a:r>
          </a:p>
        </p:txBody>
      </p:sp>
      <p:sp>
        <p:nvSpPr>
          <p:cNvPr id="8" name="goto:1">
            <a:hlinkClick xmlns:r="http://schemas.openxmlformats.org/officeDocument/2006/relationships" xmlns:a="http://schemas.openxmlformats.org/drawingml/2006/main" r:id="Ra6c413a7d8d84d3f" action="ppaction://hlinksldjump"/>
            <a:extLst xmlns:a="http://schemas.openxmlformats.org/drawingml/2006/main">
              <a:ext uri="{FF2B5EF4-FFF2-40B4-BE49-F238E27FC236}">
                <a16:creationId xmlns:a16="http://schemas.microsoft.com/office/drawing/2014/main" id="{A72D54E5-BA94-4B04-8139-6ABA9297ABA0}"/>
              </a:ext>
            </a:extLst>
          </p:cNvPr>
          <p:cNvSpPr>
            <a:spLocks xmlns:a="http://schemas.openxmlformats.org/drawingml/2006/main" noGrp="1"/>
          </p:cNvSpPr>
          <p:nvPr/>
        </p:nvSpPr>
        <p:spPr>
          <a:xfrm xmlns:a="http://schemas.openxmlformats.org/drawingml/2006/main">
            <a:off x="160020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Starter</a:t>
            </a:r>
          </a:p>
        </p:txBody>
      </p:sp>
      <p:sp>
        <p:nvSpPr>
          <p:cNvPr id="9" name="goto:2">
            <a:hlinkClick xmlns:r="http://schemas.openxmlformats.org/officeDocument/2006/relationships" xmlns:a="http://schemas.openxmlformats.org/drawingml/2006/main" r:id="R8f7af1b3c30d45ff" action="ppaction://hlinksldjump"/>
            <a:extLst xmlns:a="http://schemas.openxmlformats.org/drawingml/2006/main">
              <a:ext uri="{FF2B5EF4-FFF2-40B4-BE49-F238E27FC236}">
                <a16:creationId xmlns:a16="http://schemas.microsoft.com/office/drawing/2014/main" id="{B5F15CF3-BE5E-4810-A96B-57EFDFA93C3F}"/>
              </a:ext>
            </a:extLst>
          </p:cNvPr>
          <p:cNvSpPr>
            <a:spLocks xmlns:a="http://schemas.openxmlformats.org/drawingml/2006/main" noGrp="1"/>
          </p:cNvSpPr>
          <p:nvPr/>
        </p:nvSpPr>
        <p:spPr>
          <a:xfrm xmlns:a="http://schemas.openxmlformats.org/drawingml/2006/main">
            <a:off x="291465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I Do</a:t>
            </a:r>
          </a:p>
        </p:txBody>
      </p:sp>
      <p:sp>
        <p:nvSpPr>
          <p:cNvPr id="10" name="goto:3">
            <a:hlinkClick xmlns:r="http://schemas.openxmlformats.org/officeDocument/2006/relationships" xmlns:a="http://schemas.openxmlformats.org/drawingml/2006/main" r:id="R1cee604dbd394ffb" action="ppaction://hlinksldjump"/>
            <a:extLst xmlns:a="http://schemas.openxmlformats.org/drawingml/2006/main">
              <a:ext uri="{FF2B5EF4-FFF2-40B4-BE49-F238E27FC236}">
                <a16:creationId xmlns:a16="http://schemas.microsoft.com/office/drawing/2014/main" id="{62D97BEC-A9E3-4AB5-AF43-023D601E60CF}"/>
              </a:ext>
            </a:extLst>
          </p:cNvPr>
          <p:cNvSpPr>
            <a:spLocks xmlns:a="http://schemas.openxmlformats.org/drawingml/2006/main" noGrp="1"/>
          </p:cNvSpPr>
          <p:nvPr/>
        </p:nvSpPr>
        <p:spPr>
          <a:xfrm xmlns:a="http://schemas.openxmlformats.org/drawingml/2006/main">
            <a:off x="422910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We Do</a:t>
            </a:r>
          </a:p>
        </p:txBody>
      </p:sp>
      <p:sp>
        <p:nvSpPr>
          <p:cNvPr id="11" name="goto:4">
            <a:hlinkClick xmlns:r="http://schemas.openxmlformats.org/officeDocument/2006/relationships" xmlns:a="http://schemas.openxmlformats.org/drawingml/2006/main" r:id="R1f5d47de15534a38" action="ppaction://hlinksldjump"/>
            <a:extLst xmlns:a="http://schemas.openxmlformats.org/drawingml/2006/main">
              <a:ext uri="{FF2B5EF4-FFF2-40B4-BE49-F238E27FC236}">
                <a16:creationId xmlns:a16="http://schemas.microsoft.com/office/drawing/2014/main" id="{D1C2A376-0E92-41F0-B53F-2B06CB84D103}"/>
              </a:ext>
            </a:extLst>
          </p:cNvPr>
          <p:cNvSpPr>
            <a:spLocks xmlns:a="http://schemas.openxmlformats.org/drawingml/2006/main" noGrp="1"/>
          </p:cNvSpPr>
          <p:nvPr/>
        </p:nvSpPr>
        <p:spPr>
          <a:xfrm xmlns:a="http://schemas.openxmlformats.org/drawingml/2006/main">
            <a:off x="554355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I Do 2</a:t>
            </a:r>
          </a:p>
        </p:txBody>
      </p:sp>
      <p:sp>
        <p:nvSpPr>
          <p:cNvPr id="12" name="goto:5">
            <a:hlinkClick xmlns:r="http://schemas.openxmlformats.org/officeDocument/2006/relationships" xmlns:a="http://schemas.openxmlformats.org/drawingml/2006/main" r:id="Re8e37ffe93454464" action="ppaction://hlinksldjump"/>
            <a:extLst xmlns:a="http://schemas.openxmlformats.org/drawingml/2006/main">
              <a:ext uri="{FF2B5EF4-FFF2-40B4-BE49-F238E27FC236}">
                <a16:creationId xmlns:a16="http://schemas.microsoft.com/office/drawing/2014/main" id="{49CC9FC2-46BC-407B-A0BB-AFA8CF696278}"/>
              </a:ext>
            </a:extLst>
          </p:cNvPr>
          <p:cNvSpPr>
            <a:spLocks xmlns:a="http://schemas.openxmlformats.org/drawingml/2006/main" noGrp="1"/>
          </p:cNvSpPr>
          <p:nvPr/>
        </p:nvSpPr>
        <p:spPr>
          <a:xfrm xmlns:a="http://schemas.openxmlformats.org/drawingml/2006/main">
            <a:off x="685800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We Do 2</a:t>
            </a:r>
          </a:p>
        </p:txBody>
      </p:sp>
      <p:sp>
        <p:nvSpPr>
          <p:cNvPr id="13" name="goto:6">
            <a:hlinkClick xmlns:r="http://schemas.openxmlformats.org/officeDocument/2006/relationships" xmlns:a="http://schemas.openxmlformats.org/drawingml/2006/main" r:id="R7e2df245657e4016" action="ppaction://hlinksldjump"/>
            <a:extLst xmlns:a="http://schemas.openxmlformats.org/drawingml/2006/main">
              <a:ext uri="{FF2B5EF4-FFF2-40B4-BE49-F238E27FC236}">
                <a16:creationId xmlns:a16="http://schemas.microsoft.com/office/drawing/2014/main" id="{4D19AAB1-A1AD-43F1-87BB-D99EA7E3BF92}"/>
              </a:ext>
            </a:extLst>
          </p:cNvPr>
          <p:cNvSpPr>
            <a:spLocks xmlns:a="http://schemas.openxmlformats.org/drawingml/2006/main" noGrp="1"/>
          </p:cNvSpPr>
          <p:nvPr/>
        </p:nvSpPr>
        <p:spPr>
          <a:xfrm xmlns:a="http://schemas.openxmlformats.org/drawingml/2006/main">
            <a:off x="817245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Independent</a:t>
            </a:r>
          </a:p>
        </p:txBody>
      </p:sp>
      <p:sp>
        <p:nvSpPr>
          <p:cNvPr id="14" name="goto:7">
            <a:hlinkClick xmlns:r="http://schemas.openxmlformats.org/officeDocument/2006/relationships" xmlns:a="http://schemas.openxmlformats.org/drawingml/2006/main" r:id="R0d7239062fc242ed" action="ppaction://hlinksldjump"/>
            <a:extLst xmlns:a="http://schemas.openxmlformats.org/drawingml/2006/main">
              <a:ext uri="{FF2B5EF4-FFF2-40B4-BE49-F238E27FC236}">
                <a16:creationId xmlns:a16="http://schemas.microsoft.com/office/drawing/2014/main" id="{ED718A2B-3AA6-42E8-A600-961EC72DFBAB}"/>
              </a:ext>
            </a:extLst>
          </p:cNvPr>
          <p:cNvSpPr>
            <a:spLocks xmlns:a="http://schemas.openxmlformats.org/drawingml/2006/main" noGrp="1"/>
          </p:cNvSpPr>
          <p:nvPr/>
        </p:nvSpPr>
        <p:spPr>
          <a:xfrm xmlns:a="http://schemas.openxmlformats.org/drawingml/2006/main">
            <a:off x="948690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Exit</a:t>
            </a:r>
          </a:p>
        </p:txBody>
      </p:sp>
      <p:sp>
        <p:nvSpPr>
          <p:cNvPr id="15" name="goto:12">
            <a:hlinkClick xmlns:r="http://schemas.openxmlformats.org/officeDocument/2006/relationships" xmlns:a="http://schemas.openxmlformats.org/drawingml/2006/main" r:id="R4d0a1e3b1b014a98" action="ppaction://hlinksldjump"/>
            <a:extLst xmlns:a="http://schemas.openxmlformats.org/drawingml/2006/main">
              <a:ext uri="{FF2B5EF4-FFF2-40B4-BE49-F238E27FC236}">
                <a16:creationId xmlns:a16="http://schemas.microsoft.com/office/drawing/2014/main" id="{0871DD19-CE87-4D3E-A684-1EC546E7BC3D}"/>
              </a:ext>
            </a:extLst>
          </p:cNvPr>
          <p:cNvSpPr>
            <a:spLocks xmlns:a="http://schemas.openxmlformats.org/drawingml/2006/main" noGrp="1"/>
          </p:cNvSpPr>
          <p:nvPr/>
        </p:nvSpPr>
        <p:spPr>
          <a:xfrm xmlns:a="http://schemas.openxmlformats.org/drawingml/2006/main">
            <a:off x="10877550" y="6381750"/>
            <a:ext cx="1047750" cy="361950"/>
          </a:xfrm>
          <a:prstGeom xmlns:a="http://schemas.openxmlformats.org/drawingml/2006/main" prst="roundRect">
            <a:avLst>
              <a:gd name="adj" fmla="val 18421"/>
            </a:avLst>
          </a:prstGeom>
          <a:solidFill xmlns:a="http://schemas.openxmlformats.org/drawingml/2006/main">
            <a:srgbClr val="5E417D"/>
          </a:solidFill>
          <a:ln xmlns:a="http://schemas.openxmlformats.org/drawingml/2006/main" w="9525">
            <a:solidFill>
              <a:srgbClr val="5E417D"/>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FFFFFF"/>
                </a:solidFill>
                <a:latin typeface="Arial"/>
                <a:ea typeface="Arial"/>
                <a:cs typeface="Arial"/>
              </a:defRPr>
            </a:pPr>
            <a:r>
              <a:rPr sz="1275" b="1">
                <a:solidFill>
                  <a:srgbClr val="FFFFFF"/>
                </a:solidFill>
                <a:latin typeface="Arial"/>
                <a:ea typeface="Arial"/>
                <a:cs typeface="Arial"/>
              </a:rPr>
              <a:t>Resources</a:t>
            </a:r>
          </a:p>
        </p:txBody>
      </p:sp>
      <p:pic>
        <p:nvPicPr>
          <p:cNvPr id="36" name="W6L2 scientific resource, slide 14"/>
          <p:cNvPicPr>
            <a:picLocks xmlns:a="http://schemas.openxmlformats.org/drawingml/2006/main" noChangeAspect="1"/>
          </p:cNvPicPr>
          <p:nvPr/>
        </p:nvPicPr>
        <p:blipFill>
          <a:blip xmlns:r="http://schemas.openxmlformats.org/officeDocument/2006/relationships" xmlns:a="http://schemas.openxmlformats.org/drawingml/2006/main" r:embed="R1e14118e566848aa"/>
          <a:stretch xmlns:a="http://schemas.openxmlformats.org/drawingml/2006/main"/>
        </p:blipFill>
        <p:spPr>
          <a:xfrm xmlns:a="http://schemas.openxmlformats.org/drawingml/2006/main">
            <a:off x="5939349" y="1809750"/>
            <a:ext cx="3694677" cy="3495675"/>
          </a:xfrm>
          <a:prstGeom xmlns:a="http://schemas.openxmlformats.org/drawingml/2006/main" prst="rect">
            <a:avLst/>
          </a:prstGeom>
        </p:spPr>
      </p:pic>
      <p:sp>
        <p:nvSpPr>
          <p:cNvPr id="17" name="copy-1188">
            <a:extLst xmlns:a="http://schemas.openxmlformats.org/drawingml/2006/main">
              <a:ext uri="{FF2B5EF4-FFF2-40B4-BE49-F238E27FC236}">
                <a16:creationId xmlns:a16="http://schemas.microsoft.com/office/drawing/2014/main" id="{E314994D-F5C9-4EB2-9E11-376632036243}"/>
              </a:ext>
            </a:extLst>
          </p:cNvPr>
          <p:cNvSpPr>
            <a:spLocks xmlns:a="http://schemas.openxmlformats.org/drawingml/2006/main" noGrp="1"/>
          </p:cNvSpPr>
          <p:nvPr/>
        </p:nvSpPr>
        <p:spPr>
          <a:xfrm xmlns:a="http://schemas.openxmlformats.org/drawingml/2006/main">
            <a:off x="714375" y="2476500"/>
            <a:ext cx="2952750" cy="13144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2100" b="0">
                <a:solidFill>
                  <a:srgbClr val="1F2937"/>
                </a:solidFill>
                <a:latin typeface="Arial"/>
                <a:ea typeface="Arial"/>
                <a:cs typeface="Arial"/>
              </a:defRPr>
            </a:pPr>
            <a:r>
              <a:rPr sz="2100" b="0">
                <a:solidFill>
                  <a:srgbClr val="1F2937"/>
                </a:solidFill>
                <a:latin typeface="Arial"/>
                <a:ea typeface="Arial"/>
                <a:cs typeface="Arial"/>
              </a:rPr>
              <a:t>Use your printed copy.</a:t>
            </a:r>
          </a:p>
          <a:p xmlns:a="http://schemas.openxmlformats.org/drawingml/2006/main">
            <a:pPr algn="l">
              <a:lnSpc>
                <a:spcPct val="110000"/>
              </a:lnSpc>
              <a:buNone/>
              <a:defRPr sz="2100" b="0">
                <a:solidFill>
                  <a:srgbClr val="1F2937"/>
                </a:solidFill>
                <a:latin typeface="Arial"/>
                <a:ea typeface="Arial"/>
                <a:cs typeface="Arial"/>
              </a:defRPr>
            </a:pPr>
            <a:r>
              <a:rPr sz="2100" b="0">
                <a:solidFill>
                  <a:srgbClr val="1F2937"/>
                </a:solidFill>
                <a:latin typeface="Arial"/>
                <a:ea typeface="Arial"/>
                <a:cs typeface="Arial"/>
              </a:rPr>
              <a:t>Keep the first attempt.</a:t>
            </a:r>
          </a:p>
        </p:txBody>
      </p:sp>
      <p:sp>
        <p:nvSpPr>
          <p:cNvPr id="18" name="goto:6">
            <a:hlinkClick xmlns:r="http://schemas.openxmlformats.org/officeDocument/2006/relationships" xmlns:a="http://schemas.openxmlformats.org/drawingml/2006/main" r:id="R390e6d68b02d44ea" action="ppaction://hlinksldjump"/>
            <a:extLst xmlns:a="http://schemas.openxmlformats.org/drawingml/2006/main">
              <a:ext uri="{FF2B5EF4-FFF2-40B4-BE49-F238E27FC236}">
                <a16:creationId xmlns:a16="http://schemas.microsoft.com/office/drawing/2014/main" id="{FDD8D467-117B-4F74-9870-F83DC0E970A0}"/>
              </a:ext>
            </a:extLst>
          </p:cNvPr>
          <p:cNvSpPr>
            <a:spLocks xmlns:a="http://schemas.openxmlformats.org/drawingml/2006/main" noGrp="1"/>
          </p:cNvSpPr>
          <p:nvPr/>
        </p:nvSpPr>
        <p:spPr>
          <a:xfrm xmlns:a="http://schemas.openxmlformats.org/drawingml/2006/main">
            <a:off x="8001000" y="5476875"/>
            <a:ext cx="3286125" cy="476250"/>
          </a:xfrm>
          <a:prstGeom xmlns:a="http://schemas.openxmlformats.org/drawingml/2006/main" prst="roundRect">
            <a:avLst>
              <a:gd name="adj" fmla="val 18000"/>
            </a:avLst>
          </a:prstGeom>
          <a:solidFill xmlns:a="http://schemas.openxmlformats.org/drawingml/2006/main">
            <a:srgbClr val="5E417D"/>
          </a:solidFill>
          <a:ln xmlns:a="http://schemas.openxmlformats.org/drawingml/2006/main" w="0">
            <a:noFill/>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575" b="1">
                <a:solidFill>
                  <a:srgbClr val="FFFFFF"/>
                </a:solidFill>
                <a:latin typeface="Arial"/>
                <a:ea typeface="Arial"/>
                <a:cs typeface="Arial"/>
              </a:defRPr>
            </a:pPr>
            <a:r>
              <a:rPr sz="1575" b="1">
                <a:solidFill>
                  <a:srgbClr val="FFFFFF"/>
                </a:solidFill>
                <a:latin typeface="Arial"/>
                <a:ea typeface="Arial"/>
                <a:cs typeface="Arial"/>
              </a:rPr>
              <a:t>Return to task</a:t>
            </a:r>
          </a:p>
        </p:txBody>
      </p:sp>
    </p:spTree>
    <p:extLst>
      <p:ext uri="{BB962C8B-B14F-4D97-AF65-F5344CB8AC3E}">
        <p14:creationId xmlns:p14="http://schemas.microsoft.com/office/powerpoint/2010/main" val="1093848676"/>
      </p:ext>
    </p:extLst>
  </p:cSld>
</p:sld>
</file>

<file path=ppt/slides/slide15.xml><?xml version="1.0" encoding="utf-8"?>
<p:sld xmlns:p="http://schemas.openxmlformats.org/presentationml/2006/main">
  <p:cSld>
    <p:bg>
      <p:bgPr>
        <a:solidFill xmlns:a="http://schemas.openxmlformats.org/drawingml/2006/main">
          <a:srgbClr val="F0EAF6"/>
        </a:solidFill>
      </p:bgPr>
    </p:bg>
    <p:spTree>
      <p:nvGrpSpPr>
        <p:cNvPr id="1" name=""/>
        <p:cNvGrpSpPr/>
        <p:nvPr/>
      </p:nvGrpSpPr>
      <p:grpSpPr>
        <a:xfrm xmlns:a="http://schemas.openxmlformats.org/drawingml/2006/main"/>
      </p:grpSpPr>
      <p:sp>
        <p:nvSpPr>
          <p:cNvPr id="19" name="house-card">
            <a:extLst xmlns:a="http://schemas.openxmlformats.org/drawingml/2006/main">
              <a:ext uri="{FF2B5EF4-FFF2-40B4-BE49-F238E27FC236}">
                <a16:creationId xmlns:a16="http://schemas.microsoft.com/office/drawing/2014/main" id="{07123062-BA13-46A1-A4BE-0F724BE8888E}"/>
              </a:ext>
            </a:extLst>
          </p:cNvPr>
          <p:cNvSpPr>
            <a:spLocks xmlns:a="http://schemas.openxmlformats.org/drawingml/2006/main" noGrp="1"/>
          </p:cNvSpPr>
          <p:nvPr/>
        </p:nvSpPr>
        <p:spPr>
          <a:xfrm xmlns:a="http://schemas.openxmlformats.org/drawingml/2006/main">
            <a:off x="266700" y="190500"/>
            <a:ext cx="11658600" cy="6048375"/>
          </a:xfrm>
          <a:prstGeom xmlns:a="http://schemas.openxmlformats.org/drawingml/2006/main" prst="roundRect">
            <a:avLst>
              <a:gd name="adj" fmla="val 3150"/>
            </a:avLst>
          </a:prstGeom>
          <a:solidFill xmlns:a="http://schemas.openxmlformats.org/drawingml/2006/main">
            <a:srgbClr val="FFFFFF"/>
          </a:solidFill>
          <a:ln xmlns:a="http://schemas.openxmlformats.org/drawingml/2006/main" w="9525">
            <a:solidFill>
              <a:srgbClr val="D9D0E2"/>
            </a:solidFill>
            <a:prstDash val="solid"/>
          </a:ln>
        </p:spPr>
      </p:sp>
      <p:sp>
        <p:nvSpPr>
          <p:cNvPr id="2" name="phase-rule">
            <a:extLst xmlns:a="http://schemas.openxmlformats.org/drawingml/2006/main">
              <a:ext uri="{FF2B5EF4-FFF2-40B4-BE49-F238E27FC236}">
                <a16:creationId xmlns:a16="http://schemas.microsoft.com/office/drawing/2014/main" id="{3688AD54-C7CF-4D09-9314-E82BEFAE94B3}"/>
              </a:ext>
            </a:extLst>
          </p:cNvPr>
          <p:cNvSpPr>
            <a:spLocks xmlns:a="http://schemas.openxmlformats.org/drawingml/2006/main" noGrp="1"/>
          </p:cNvSpPr>
          <p:nvPr/>
        </p:nvSpPr>
        <p:spPr>
          <a:xfrm xmlns:a="http://schemas.openxmlformats.org/drawingml/2006/main">
            <a:off x="428625" y="190500"/>
            <a:ext cx="11334750" cy="66675"/>
          </a:xfrm>
          <a:prstGeom xmlns:a="http://schemas.openxmlformats.org/drawingml/2006/main" prst="rect">
            <a:avLst/>
          </a:prstGeom>
          <a:solidFill xmlns:a="http://schemas.openxmlformats.org/drawingml/2006/main">
            <a:srgbClr val="7A5C9E"/>
          </a:solidFill>
          <a:ln xmlns:a="http://schemas.openxmlformats.org/drawingml/2006/main" w="0">
            <a:noFill/>
          </a:ln>
        </p:spPr>
      </p:sp>
      <p:sp>
        <p:nvSpPr>
          <p:cNvPr id="3" name="copy-1189">
            <a:extLst xmlns:a="http://schemas.openxmlformats.org/drawingml/2006/main">
              <a:ext uri="{FF2B5EF4-FFF2-40B4-BE49-F238E27FC236}">
                <a16:creationId xmlns:a16="http://schemas.microsoft.com/office/drawing/2014/main" id="{4002F6BE-8094-495E-B162-94B5AEEDDEBC}"/>
              </a:ext>
            </a:extLst>
          </p:cNvPr>
          <p:cNvSpPr>
            <a:spLocks xmlns:a="http://schemas.openxmlformats.org/drawingml/2006/main" noGrp="1"/>
          </p:cNvSpPr>
          <p:nvPr/>
        </p:nvSpPr>
        <p:spPr>
          <a:xfrm xmlns:a="http://schemas.openxmlformats.org/drawingml/2006/main">
            <a:off x="609600" y="428625"/>
            <a:ext cx="8096250" cy="23812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1425" b="1">
                <a:solidFill>
                  <a:srgbClr val="5E417D"/>
                </a:solidFill>
                <a:latin typeface="Arial"/>
                <a:ea typeface="Arial"/>
                <a:cs typeface="Arial"/>
              </a:defRPr>
            </a:pPr>
            <a:r>
              <a:rPr sz="1425" b="1">
                <a:solidFill>
                  <a:srgbClr val="5E417D"/>
                </a:solidFill>
                <a:latin typeface="Arial"/>
                <a:ea typeface="Arial"/>
                <a:cs typeface="Arial"/>
              </a:rPr>
              <a:t>LAUNCH SCIENCE  /  W6L2</a:t>
            </a:r>
          </a:p>
        </p:txBody>
      </p:sp>
      <p:sp>
        <p:nvSpPr>
          <p:cNvPr id="4" name="copy-1190">
            <a:extLst xmlns:a="http://schemas.openxmlformats.org/drawingml/2006/main">
              <a:ext uri="{FF2B5EF4-FFF2-40B4-BE49-F238E27FC236}">
                <a16:creationId xmlns:a16="http://schemas.microsoft.com/office/drawing/2014/main" id="{E0AE4B81-B8F8-46A4-92E2-FB5826DB59D8}"/>
              </a:ext>
            </a:extLst>
          </p:cNvPr>
          <p:cNvSpPr>
            <a:spLocks xmlns:a="http://schemas.openxmlformats.org/drawingml/2006/main" noGrp="1"/>
          </p:cNvSpPr>
          <p:nvPr/>
        </p:nvSpPr>
        <p:spPr>
          <a:xfrm xmlns:a="http://schemas.openxmlformats.org/drawingml/2006/main">
            <a:off x="8382000" y="428625"/>
            <a:ext cx="3238500" cy="23812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1425" b="1">
                <a:solidFill>
                  <a:srgbClr val="7A5C9E"/>
                </a:solidFill>
                <a:latin typeface="Arial"/>
                <a:ea typeface="Arial"/>
                <a:cs typeface="Arial"/>
              </a:defRPr>
            </a:pPr>
            <a:r>
              <a:rPr sz="1425" b="1">
                <a:solidFill>
                  <a:srgbClr val="7A5C9E"/>
                </a:solidFill>
                <a:latin typeface="Arial"/>
                <a:ea typeface="Arial"/>
                <a:cs typeface="Arial"/>
              </a:rPr>
              <a:t>Resources</a:t>
            </a:r>
          </a:p>
        </p:txBody>
      </p:sp>
      <p:sp>
        <p:nvSpPr>
          <p:cNvPr id="5" name="copy-1191">
            <a:extLst xmlns:a="http://schemas.openxmlformats.org/drawingml/2006/main">
              <a:ext uri="{FF2B5EF4-FFF2-40B4-BE49-F238E27FC236}">
                <a16:creationId xmlns:a16="http://schemas.microsoft.com/office/drawing/2014/main" id="{4CF7E1F6-2289-466F-8089-C1AB6196E8A3}"/>
              </a:ext>
            </a:extLst>
          </p:cNvPr>
          <p:cNvSpPr>
            <a:spLocks xmlns:a="http://schemas.openxmlformats.org/drawingml/2006/main" noGrp="1"/>
          </p:cNvSpPr>
          <p:nvPr/>
        </p:nvSpPr>
        <p:spPr>
          <a:xfrm xmlns:a="http://schemas.openxmlformats.org/drawingml/2006/main">
            <a:off x="609600" y="866775"/>
            <a:ext cx="10953750" cy="61912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3750" b="1">
                <a:solidFill>
                  <a:srgbClr val="101C38"/>
                </a:solidFill>
                <a:latin typeface="Arial"/>
                <a:ea typeface="Arial"/>
                <a:cs typeface="Arial"/>
              </a:defRPr>
            </a:pPr>
            <a:r>
              <a:rPr sz="3750" b="1">
                <a:solidFill>
                  <a:srgbClr val="101C38"/>
                </a:solidFill>
                <a:latin typeface="Arial"/>
                <a:ea typeface="Arial"/>
                <a:cs typeface="Arial"/>
              </a:rPr>
              <a:t>Worksheet · page 2</a:t>
            </a:r>
          </a:p>
        </p:txBody>
      </p:sp>
      <p:sp>
        <p:nvSpPr>
          <p:cNvPr id="6" name="heading-rule">
            <a:extLst xmlns:a="http://schemas.openxmlformats.org/drawingml/2006/main">
              <a:ext uri="{FF2B5EF4-FFF2-40B4-BE49-F238E27FC236}">
                <a16:creationId xmlns:a16="http://schemas.microsoft.com/office/drawing/2014/main" id="{C9E3E21B-B7E0-4022-AE35-6A9B3101323B}"/>
              </a:ext>
            </a:extLst>
          </p:cNvPr>
          <p:cNvSpPr>
            <a:spLocks xmlns:a="http://schemas.openxmlformats.org/drawingml/2006/main" noGrp="1"/>
          </p:cNvSpPr>
          <p:nvPr/>
        </p:nvSpPr>
        <p:spPr>
          <a:xfrm xmlns:a="http://schemas.openxmlformats.org/drawingml/2006/main">
            <a:off x="609600" y="1543050"/>
            <a:ext cx="10953750" cy="19050"/>
          </a:xfrm>
          <a:prstGeom xmlns:a="http://schemas.openxmlformats.org/drawingml/2006/main" prst="rect">
            <a:avLst/>
          </a:prstGeom>
          <a:solidFill xmlns:a="http://schemas.openxmlformats.org/drawingml/2006/main">
            <a:srgbClr val="D9D0E2"/>
          </a:solidFill>
          <a:ln xmlns:a="http://schemas.openxmlformats.org/drawingml/2006/main" w="0">
            <a:noFill/>
          </a:ln>
        </p:spPr>
      </p:sp>
      <p:sp>
        <p:nvSpPr>
          <p:cNvPr id="7" name="goto:0">
            <a:hlinkClick xmlns:r="http://schemas.openxmlformats.org/officeDocument/2006/relationships" xmlns:a="http://schemas.openxmlformats.org/drawingml/2006/main" r:id="R8f8e5d5ec1324bd9" action="ppaction://hlinksldjump"/>
            <a:extLst xmlns:a="http://schemas.openxmlformats.org/drawingml/2006/main">
              <a:ext uri="{FF2B5EF4-FFF2-40B4-BE49-F238E27FC236}">
                <a16:creationId xmlns:a16="http://schemas.microsoft.com/office/drawing/2014/main" id="{1DA99D32-B78B-4C65-8B28-353F03AE279D}"/>
              </a:ext>
            </a:extLst>
          </p:cNvPr>
          <p:cNvSpPr>
            <a:spLocks xmlns:a="http://schemas.openxmlformats.org/drawingml/2006/main" noGrp="1"/>
          </p:cNvSpPr>
          <p:nvPr/>
        </p:nvSpPr>
        <p:spPr>
          <a:xfrm xmlns:a="http://schemas.openxmlformats.org/drawingml/2006/main">
            <a:off x="28575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Arrival</a:t>
            </a:r>
          </a:p>
        </p:txBody>
      </p:sp>
      <p:sp>
        <p:nvSpPr>
          <p:cNvPr id="8" name="goto:1">
            <a:hlinkClick xmlns:r="http://schemas.openxmlformats.org/officeDocument/2006/relationships" xmlns:a="http://schemas.openxmlformats.org/drawingml/2006/main" r:id="R26ab5a499df545cb" action="ppaction://hlinksldjump"/>
            <a:extLst xmlns:a="http://schemas.openxmlformats.org/drawingml/2006/main">
              <a:ext uri="{FF2B5EF4-FFF2-40B4-BE49-F238E27FC236}">
                <a16:creationId xmlns:a16="http://schemas.microsoft.com/office/drawing/2014/main" id="{1CF9CA92-52C7-4E06-9C7D-323019495E24}"/>
              </a:ext>
            </a:extLst>
          </p:cNvPr>
          <p:cNvSpPr>
            <a:spLocks xmlns:a="http://schemas.openxmlformats.org/drawingml/2006/main" noGrp="1"/>
          </p:cNvSpPr>
          <p:nvPr/>
        </p:nvSpPr>
        <p:spPr>
          <a:xfrm xmlns:a="http://schemas.openxmlformats.org/drawingml/2006/main">
            <a:off x="160020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Starter</a:t>
            </a:r>
          </a:p>
        </p:txBody>
      </p:sp>
      <p:sp>
        <p:nvSpPr>
          <p:cNvPr id="9" name="goto:2">
            <a:hlinkClick xmlns:r="http://schemas.openxmlformats.org/officeDocument/2006/relationships" xmlns:a="http://schemas.openxmlformats.org/drawingml/2006/main" r:id="R2c95c30e3777447f" action="ppaction://hlinksldjump"/>
            <a:extLst xmlns:a="http://schemas.openxmlformats.org/drawingml/2006/main">
              <a:ext uri="{FF2B5EF4-FFF2-40B4-BE49-F238E27FC236}">
                <a16:creationId xmlns:a16="http://schemas.microsoft.com/office/drawing/2014/main" id="{39363342-2F50-4843-BBF8-A8F172EBB833}"/>
              </a:ext>
            </a:extLst>
          </p:cNvPr>
          <p:cNvSpPr>
            <a:spLocks xmlns:a="http://schemas.openxmlformats.org/drawingml/2006/main" noGrp="1"/>
          </p:cNvSpPr>
          <p:nvPr/>
        </p:nvSpPr>
        <p:spPr>
          <a:xfrm xmlns:a="http://schemas.openxmlformats.org/drawingml/2006/main">
            <a:off x="291465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I Do</a:t>
            </a:r>
          </a:p>
        </p:txBody>
      </p:sp>
      <p:sp>
        <p:nvSpPr>
          <p:cNvPr id="10" name="goto:3">
            <a:hlinkClick xmlns:r="http://schemas.openxmlformats.org/officeDocument/2006/relationships" xmlns:a="http://schemas.openxmlformats.org/drawingml/2006/main" r:id="R68888e4391874c55" action="ppaction://hlinksldjump"/>
            <a:extLst xmlns:a="http://schemas.openxmlformats.org/drawingml/2006/main">
              <a:ext uri="{FF2B5EF4-FFF2-40B4-BE49-F238E27FC236}">
                <a16:creationId xmlns:a16="http://schemas.microsoft.com/office/drawing/2014/main" id="{742B981B-217D-4052-A038-798BF97321DC}"/>
              </a:ext>
            </a:extLst>
          </p:cNvPr>
          <p:cNvSpPr>
            <a:spLocks xmlns:a="http://schemas.openxmlformats.org/drawingml/2006/main" noGrp="1"/>
          </p:cNvSpPr>
          <p:nvPr/>
        </p:nvSpPr>
        <p:spPr>
          <a:xfrm xmlns:a="http://schemas.openxmlformats.org/drawingml/2006/main">
            <a:off x="422910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We Do</a:t>
            </a:r>
          </a:p>
        </p:txBody>
      </p:sp>
      <p:sp>
        <p:nvSpPr>
          <p:cNvPr id="11" name="goto:4">
            <a:hlinkClick xmlns:r="http://schemas.openxmlformats.org/officeDocument/2006/relationships" xmlns:a="http://schemas.openxmlformats.org/drawingml/2006/main" r:id="Re2794f6b1cc04f6a" action="ppaction://hlinksldjump"/>
            <a:extLst xmlns:a="http://schemas.openxmlformats.org/drawingml/2006/main">
              <a:ext uri="{FF2B5EF4-FFF2-40B4-BE49-F238E27FC236}">
                <a16:creationId xmlns:a16="http://schemas.microsoft.com/office/drawing/2014/main" id="{BF71255A-4BD0-4267-BF60-EA116566C9C8}"/>
              </a:ext>
            </a:extLst>
          </p:cNvPr>
          <p:cNvSpPr>
            <a:spLocks xmlns:a="http://schemas.openxmlformats.org/drawingml/2006/main" noGrp="1"/>
          </p:cNvSpPr>
          <p:nvPr/>
        </p:nvSpPr>
        <p:spPr>
          <a:xfrm xmlns:a="http://schemas.openxmlformats.org/drawingml/2006/main">
            <a:off x="554355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I Do 2</a:t>
            </a:r>
          </a:p>
        </p:txBody>
      </p:sp>
      <p:sp>
        <p:nvSpPr>
          <p:cNvPr id="12" name="goto:5">
            <a:hlinkClick xmlns:r="http://schemas.openxmlformats.org/officeDocument/2006/relationships" xmlns:a="http://schemas.openxmlformats.org/drawingml/2006/main" r:id="R7613fe5d1e2b480f" action="ppaction://hlinksldjump"/>
            <a:extLst xmlns:a="http://schemas.openxmlformats.org/drawingml/2006/main">
              <a:ext uri="{FF2B5EF4-FFF2-40B4-BE49-F238E27FC236}">
                <a16:creationId xmlns:a16="http://schemas.microsoft.com/office/drawing/2014/main" id="{FF292453-7355-42FD-8F5D-87625748F30A}"/>
              </a:ext>
            </a:extLst>
          </p:cNvPr>
          <p:cNvSpPr>
            <a:spLocks xmlns:a="http://schemas.openxmlformats.org/drawingml/2006/main" noGrp="1"/>
          </p:cNvSpPr>
          <p:nvPr/>
        </p:nvSpPr>
        <p:spPr>
          <a:xfrm xmlns:a="http://schemas.openxmlformats.org/drawingml/2006/main">
            <a:off x="685800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We Do 2</a:t>
            </a:r>
          </a:p>
        </p:txBody>
      </p:sp>
      <p:sp>
        <p:nvSpPr>
          <p:cNvPr id="13" name="goto:6">
            <a:hlinkClick xmlns:r="http://schemas.openxmlformats.org/officeDocument/2006/relationships" xmlns:a="http://schemas.openxmlformats.org/drawingml/2006/main" r:id="R46ce6bb396ba410e" action="ppaction://hlinksldjump"/>
            <a:extLst xmlns:a="http://schemas.openxmlformats.org/drawingml/2006/main">
              <a:ext uri="{FF2B5EF4-FFF2-40B4-BE49-F238E27FC236}">
                <a16:creationId xmlns:a16="http://schemas.microsoft.com/office/drawing/2014/main" id="{24A01ED8-5F81-4D2F-90A4-DCDCDEA9624E}"/>
              </a:ext>
            </a:extLst>
          </p:cNvPr>
          <p:cNvSpPr>
            <a:spLocks xmlns:a="http://schemas.openxmlformats.org/drawingml/2006/main" noGrp="1"/>
          </p:cNvSpPr>
          <p:nvPr/>
        </p:nvSpPr>
        <p:spPr>
          <a:xfrm xmlns:a="http://schemas.openxmlformats.org/drawingml/2006/main">
            <a:off x="817245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Independent</a:t>
            </a:r>
          </a:p>
        </p:txBody>
      </p:sp>
      <p:sp>
        <p:nvSpPr>
          <p:cNvPr id="14" name="goto:7">
            <a:hlinkClick xmlns:r="http://schemas.openxmlformats.org/officeDocument/2006/relationships" xmlns:a="http://schemas.openxmlformats.org/drawingml/2006/main" r:id="Rfded019784094a7c" action="ppaction://hlinksldjump"/>
            <a:extLst xmlns:a="http://schemas.openxmlformats.org/drawingml/2006/main">
              <a:ext uri="{FF2B5EF4-FFF2-40B4-BE49-F238E27FC236}">
                <a16:creationId xmlns:a16="http://schemas.microsoft.com/office/drawing/2014/main" id="{512751F6-FFF8-4539-A699-CA91F0EC9DC5}"/>
              </a:ext>
            </a:extLst>
          </p:cNvPr>
          <p:cNvSpPr>
            <a:spLocks xmlns:a="http://schemas.openxmlformats.org/drawingml/2006/main" noGrp="1"/>
          </p:cNvSpPr>
          <p:nvPr/>
        </p:nvSpPr>
        <p:spPr>
          <a:xfrm xmlns:a="http://schemas.openxmlformats.org/drawingml/2006/main">
            <a:off x="948690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Exit</a:t>
            </a:r>
          </a:p>
        </p:txBody>
      </p:sp>
      <p:sp>
        <p:nvSpPr>
          <p:cNvPr id="15" name="goto:12">
            <a:hlinkClick xmlns:r="http://schemas.openxmlformats.org/officeDocument/2006/relationships" xmlns:a="http://schemas.openxmlformats.org/drawingml/2006/main" r:id="R5ee3ff4a4b144cac" action="ppaction://hlinksldjump"/>
            <a:extLst xmlns:a="http://schemas.openxmlformats.org/drawingml/2006/main">
              <a:ext uri="{FF2B5EF4-FFF2-40B4-BE49-F238E27FC236}">
                <a16:creationId xmlns:a16="http://schemas.microsoft.com/office/drawing/2014/main" id="{48E94D41-EF2D-4CD6-8EFA-92F059858DD5}"/>
              </a:ext>
            </a:extLst>
          </p:cNvPr>
          <p:cNvSpPr>
            <a:spLocks xmlns:a="http://schemas.openxmlformats.org/drawingml/2006/main" noGrp="1"/>
          </p:cNvSpPr>
          <p:nvPr/>
        </p:nvSpPr>
        <p:spPr>
          <a:xfrm xmlns:a="http://schemas.openxmlformats.org/drawingml/2006/main">
            <a:off x="10877550" y="6381750"/>
            <a:ext cx="1047750" cy="361950"/>
          </a:xfrm>
          <a:prstGeom xmlns:a="http://schemas.openxmlformats.org/drawingml/2006/main" prst="roundRect">
            <a:avLst>
              <a:gd name="adj" fmla="val 18421"/>
            </a:avLst>
          </a:prstGeom>
          <a:solidFill xmlns:a="http://schemas.openxmlformats.org/drawingml/2006/main">
            <a:srgbClr val="5E417D"/>
          </a:solidFill>
          <a:ln xmlns:a="http://schemas.openxmlformats.org/drawingml/2006/main" w="9525">
            <a:solidFill>
              <a:srgbClr val="5E417D"/>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FFFFFF"/>
                </a:solidFill>
                <a:latin typeface="Arial"/>
                <a:ea typeface="Arial"/>
                <a:cs typeface="Arial"/>
              </a:defRPr>
            </a:pPr>
            <a:r>
              <a:rPr sz="1275" b="1">
                <a:solidFill>
                  <a:srgbClr val="FFFFFF"/>
                </a:solidFill>
                <a:latin typeface="Arial"/>
                <a:ea typeface="Arial"/>
                <a:cs typeface="Arial"/>
              </a:rPr>
              <a:t>Resources</a:t>
            </a:r>
          </a:p>
        </p:txBody>
      </p:sp>
      <p:pic>
        <p:nvPicPr>
          <p:cNvPr id="36" name="W6L2 scientific resource, slide 15"/>
          <p:cNvPicPr>
            <a:picLocks xmlns:a="http://schemas.openxmlformats.org/drawingml/2006/main" noChangeAspect="1"/>
          </p:cNvPicPr>
          <p:nvPr/>
        </p:nvPicPr>
        <p:blipFill>
          <a:blip xmlns:r="http://schemas.openxmlformats.org/officeDocument/2006/relationships" xmlns:a="http://schemas.openxmlformats.org/drawingml/2006/main" r:embed="R4c7f0b04c2944236"/>
          <a:stretch xmlns:a="http://schemas.openxmlformats.org/drawingml/2006/main"/>
        </p:blipFill>
        <p:spPr>
          <a:xfrm xmlns:a="http://schemas.openxmlformats.org/drawingml/2006/main">
            <a:off x="5968846" y="1809750"/>
            <a:ext cx="3635683" cy="3495675"/>
          </a:xfrm>
          <a:prstGeom xmlns:a="http://schemas.openxmlformats.org/drawingml/2006/main" prst="rect">
            <a:avLst/>
          </a:prstGeom>
        </p:spPr>
      </p:pic>
      <p:sp>
        <p:nvSpPr>
          <p:cNvPr id="17" name="copy-1192">
            <a:extLst xmlns:a="http://schemas.openxmlformats.org/drawingml/2006/main">
              <a:ext uri="{FF2B5EF4-FFF2-40B4-BE49-F238E27FC236}">
                <a16:creationId xmlns:a16="http://schemas.microsoft.com/office/drawing/2014/main" id="{5F417867-FBA3-4490-8749-A4D255B33A3C}"/>
              </a:ext>
            </a:extLst>
          </p:cNvPr>
          <p:cNvSpPr>
            <a:spLocks xmlns:a="http://schemas.openxmlformats.org/drawingml/2006/main" noGrp="1"/>
          </p:cNvSpPr>
          <p:nvPr/>
        </p:nvSpPr>
        <p:spPr>
          <a:xfrm xmlns:a="http://schemas.openxmlformats.org/drawingml/2006/main">
            <a:off x="714375" y="2476500"/>
            <a:ext cx="2952750" cy="13144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2100" b="0">
                <a:solidFill>
                  <a:srgbClr val="1F2937"/>
                </a:solidFill>
                <a:latin typeface="Arial"/>
                <a:ea typeface="Arial"/>
                <a:cs typeface="Arial"/>
              </a:defRPr>
            </a:pPr>
            <a:r>
              <a:rPr sz="2100" b="0">
                <a:solidFill>
                  <a:srgbClr val="1F2937"/>
                </a:solidFill>
                <a:latin typeface="Arial"/>
                <a:ea typeface="Arial"/>
                <a:cs typeface="Arial"/>
              </a:rPr>
              <a:t>Continuation is optional.</a:t>
            </a:r>
          </a:p>
          <a:p xmlns:a="http://schemas.openxmlformats.org/drawingml/2006/main">
            <a:pPr algn="l">
              <a:lnSpc>
                <a:spcPct val="110000"/>
              </a:lnSpc>
              <a:buNone/>
              <a:defRPr sz="2100" b="0">
                <a:solidFill>
                  <a:srgbClr val="1F2937"/>
                </a:solidFill>
                <a:latin typeface="Arial"/>
                <a:ea typeface="Arial"/>
                <a:cs typeface="Arial"/>
              </a:defRPr>
            </a:pPr>
            <a:r>
              <a:rPr sz="2100" b="0">
                <a:solidFill>
                  <a:srgbClr val="1F2937"/>
                </a:solidFill>
                <a:latin typeface="Arial"/>
                <a:ea typeface="Arial"/>
                <a:cs typeface="Arial"/>
              </a:rPr>
              <a:t>Improve the same work.</a:t>
            </a:r>
          </a:p>
        </p:txBody>
      </p:sp>
      <p:sp>
        <p:nvSpPr>
          <p:cNvPr id="18" name="goto:6">
            <a:hlinkClick xmlns:r="http://schemas.openxmlformats.org/officeDocument/2006/relationships" xmlns:a="http://schemas.openxmlformats.org/drawingml/2006/main" r:id="R8c15b0354336428d" action="ppaction://hlinksldjump"/>
            <a:extLst xmlns:a="http://schemas.openxmlformats.org/drawingml/2006/main">
              <a:ext uri="{FF2B5EF4-FFF2-40B4-BE49-F238E27FC236}">
                <a16:creationId xmlns:a16="http://schemas.microsoft.com/office/drawing/2014/main" id="{900F7594-8BA9-4AC7-B9FF-8EA9B05F736F}"/>
              </a:ext>
            </a:extLst>
          </p:cNvPr>
          <p:cNvSpPr>
            <a:spLocks xmlns:a="http://schemas.openxmlformats.org/drawingml/2006/main" noGrp="1"/>
          </p:cNvSpPr>
          <p:nvPr/>
        </p:nvSpPr>
        <p:spPr>
          <a:xfrm xmlns:a="http://schemas.openxmlformats.org/drawingml/2006/main">
            <a:off x="8001000" y="5476875"/>
            <a:ext cx="3286125" cy="476250"/>
          </a:xfrm>
          <a:prstGeom xmlns:a="http://schemas.openxmlformats.org/drawingml/2006/main" prst="roundRect">
            <a:avLst>
              <a:gd name="adj" fmla="val 18000"/>
            </a:avLst>
          </a:prstGeom>
          <a:solidFill xmlns:a="http://schemas.openxmlformats.org/drawingml/2006/main">
            <a:srgbClr val="5E417D"/>
          </a:solidFill>
          <a:ln xmlns:a="http://schemas.openxmlformats.org/drawingml/2006/main" w="0">
            <a:noFill/>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575" b="1">
                <a:solidFill>
                  <a:srgbClr val="FFFFFF"/>
                </a:solidFill>
                <a:latin typeface="Arial"/>
                <a:ea typeface="Arial"/>
                <a:cs typeface="Arial"/>
              </a:defRPr>
            </a:pPr>
            <a:r>
              <a:rPr sz="1575" b="1">
                <a:solidFill>
                  <a:srgbClr val="FFFFFF"/>
                </a:solidFill>
                <a:latin typeface="Arial"/>
                <a:ea typeface="Arial"/>
                <a:cs typeface="Arial"/>
              </a:rPr>
              <a:t>Return to task</a:t>
            </a:r>
          </a:p>
        </p:txBody>
      </p:sp>
    </p:spTree>
    <p:extLst>
      <p:ext uri="{BB962C8B-B14F-4D97-AF65-F5344CB8AC3E}">
        <p14:creationId xmlns:p14="http://schemas.microsoft.com/office/powerpoint/2010/main" val="365997697"/>
      </p:ext>
    </p:extLst>
  </p:cSld>
</p:sld>
</file>

<file path=ppt/slides/slide16.xml><?xml version="1.0" encoding="utf-8"?>
<p:sld xmlns:p="http://schemas.openxmlformats.org/presentationml/2006/main">
  <p:cSld>
    <p:bg>
      <p:bgPr>
        <a:solidFill xmlns:a="http://schemas.openxmlformats.org/drawingml/2006/main">
          <a:srgbClr val="F0EAF6"/>
        </a:solidFill>
      </p:bgPr>
    </p:bg>
    <p:spTree>
      <p:nvGrpSpPr>
        <p:cNvPr id="1" name=""/>
        <p:cNvGrpSpPr/>
        <p:nvPr/>
      </p:nvGrpSpPr>
      <p:grpSpPr>
        <a:xfrm xmlns:a="http://schemas.openxmlformats.org/drawingml/2006/main"/>
      </p:grpSpPr>
      <p:sp>
        <p:nvSpPr>
          <p:cNvPr id="22" name="house-card">
            <a:extLst xmlns:a="http://schemas.openxmlformats.org/drawingml/2006/main">
              <a:ext uri="{FF2B5EF4-FFF2-40B4-BE49-F238E27FC236}">
                <a16:creationId xmlns:a16="http://schemas.microsoft.com/office/drawing/2014/main" id="{899C20CF-7021-431D-AF81-69F031C1832B}"/>
              </a:ext>
            </a:extLst>
          </p:cNvPr>
          <p:cNvSpPr>
            <a:spLocks xmlns:a="http://schemas.openxmlformats.org/drawingml/2006/main" noGrp="1"/>
          </p:cNvSpPr>
          <p:nvPr/>
        </p:nvSpPr>
        <p:spPr>
          <a:xfrm xmlns:a="http://schemas.openxmlformats.org/drawingml/2006/main">
            <a:off x="266700" y="190500"/>
            <a:ext cx="11658600" cy="6048375"/>
          </a:xfrm>
          <a:prstGeom xmlns:a="http://schemas.openxmlformats.org/drawingml/2006/main" prst="roundRect">
            <a:avLst>
              <a:gd name="adj" fmla="val 3150"/>
            </a:avLst>
          </a:prstGeom>
          <a:solidFill xmlns:a="http://schemas.openxmlformats.org/drawingml/2006/main">
            <a:srgbClr val="FFFFFF"/>
          </a:solidFill>
          <a:ln xmlns:a="http://schemas.openxmlformats.org/drawingml/2006/main" w="9525">
            <a:solidFill>
              <a:srgbClr val="D9D0E2"/>
            </a:solidFill>
            <a:prstDash val="solid"/>
          </a:ln>
        </p:spPr>
      </p:sp>
      <p:sp>
        <p:nvSpPr>
          <p:cNvPr id="2" name="phase-rule">
            <a:extLst xmlns:a="http://schemas.openxmlformats.org/drawingml/2006/main">
              <a:ext uri="{FF2B5EF4-FFF2-40B4-BE49-F238E27FC236}">
                <a16:creationId xmlns:a16="http://schemas.microsoft.com/office/drawing/2014/main" id="{85E91512-00F3-427D-BB83-436CE5D1D773}"/>
              </a:ext>
            </a:extLst>
          </p:cNvPr>
          <p:cNvSpPr>
            <a:spLocks xmlns:a="http://schemas.openxmlformats.org/drawingml/2006/main" noGrp="1"/>
          </p:cNvSpPr>
          <p:nvPr/>
        </p:nvSpPr>
        <p:spPr>
          <a:xfrm xmlns:a="http://schemas.openxmlformats.org/drawingml/2006/main">
            <a:off x="428625" y="190500"/>
            <a:ext cx="11334750" cy="66675"/>
          </a:xfrm>
          <a:prstGeom xmlns:a="http://schemas.openxmlformats.org/drawingml/2006/main" prst="rect">
            <a:avLst/>
          </a:prstGeom>
          <a:solidFill xmlns:a="http://schemas.openxmlformats.org/drawingml/2006/main">
            <a:srgbClr val="7A5C9E"/>
          </a:solidFill>
          <a:ln xmlns:a="http://schemas.openxmlformats.org/drawingml/2006/main" w="0">
            <a:noFill/>
          </a:ln>
        </p:spPr>
      </p:sp>
      <p:sp>
        <p:nvSpPr>
          <p:cNvPr id="3" name="copy-1193">
            <a:extLst xmlns:a="http://schemas.openxmlformats.org/drawingml/2006/main">
              <a:ext uri="{FF2B5EF4-FFF2-40B4-BE49-F238E27FC236}">
                <a16:creationId xmlns:a16="http://schemas.microsoft.com/office/drawing/2014/main" id="{6FC4BEC1-4300-4B9C-B4D3-8D3DDD4CD0D4}"/>
              </a:ext>
            </a:extLst>
          </p:cNvPr>
          <p:cNvSpPr>
            <a:spLocks xmlns:a="http://schemas.openxmlformats.org/drawingml/2006/main" noGrp="1"/>
          </p:cNvSpPr>
          <p:nvPr/>
        </p:nvSpPr>
        <p:spPr>
          <a:xfrm xmlns:a="http://schemas.openxmlformats.org/drawingml/2006/main">
            <a:off x="609600" y="428625"/>
            <a:ext cx="8096250" cy="23812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1425" b="1">
                <a:solidFill>
                  <a:srgbClr val="5E417D"/>
                </a:solidFill>
                <a:latin typeface="Arial"/>
                <a:ea typeface="Arial"/>
                <a:cs typeface="Arial"/>
              </a:defRPr>
            </a:pPr>
            <a:r>
              <a:rPr sz="1425" b="1">
                <a:solidFill>
                  <a:srgbClr val="5E417D"/>
                </a:solidFill>
                <a:latin typeface="Arial"/>
                <a:ea typeface="Arial"/>
                <a:cs typeface="Arial"/>
              </a:rPr>
              <a:t>LAUNCH SCIENCE  /  W6L2</a:t>
            </a:r>
          </a:p>
        </p:txBody>
      </p:sp>
      <p:sp>
        <p:nvSpPr>
          <p:cNvPr id="4" name="copy-1194">
            <a:extLst xmlns:a="http://schemas.openxmlformats.org/drawingml/2006/main">
              <a:ext uri="{FF2B5EF4-FFF2-40B4-BE49-F238E27FC236}">
                <a16:creationId xmlns:a16="http://schemas.microsoft.com/office/drawing/2014/main" id="{251042BB-1221-4B82-8419-527FF57B8AF4}"/>
              </a:ext>
            </a:extLst>
          </p:cNvPr>
          <p:cNvSpPr>
            <a:spLocks xmlns:a="http://schemas.openxmlformats.org/drawingml/2006/main" noGrp="1"/>
          </p:cNvSpPr>
          <p:nvPr/>
        </p:nvSpPr>
        <p:spPr>
          <a:xfrm xmlns:a="http://schemas.openxmlformats.org/drawingml/2006/main">
            <a:off x="8382000" y="428625"/>
            <a:ext cx="3238500" cy="23812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1425" b="1">
                <a:solidFill>
                  <a:srgbClr val="7A5C9E"/>
                </a:solidFill>
                <a:latin typeface="Arial"/>
                <a:ea typeface="Arial"/>
                <a:cs typeface="Arial"/>
              </a:defRPr>
            </a:pPr>
            <a:r>
              <a:rPr sz="1425" b="1">
                <a:solidFill>
                  <a:srgbClr val="7A5C9E"/>
                </a:solidFill>
                <a:latin typeface="Arial"/>
                <a:ea typeface="Arial"/>
                <a:cs typeface="Arial"/>
              </a:rPr>
              <a:t>Resources</a:t>
            </a:r>
          </a:p>
        </p:txBody>
      </p:sp>
      <p:sp>
        <p:nvSpPr>
          <p:cNvPr id="5" name="copy-1195">
            <a:extLst xmlns:a="http://schemas.openxmlformats.org/drawingml/2006/main">
              <a:ext uri="{FF2B5EF4-FFF2-40B4-BE49-F238E27FC236}">
                <a16:creationId xmlns:a16="http://schemas.microsoft.com/office/drawing/2014/main" id="{90E1628F-C10B-4DB5-9089-638DC0C07228}"/>
              </a:ext>
            </a:extLst>
          </p:cNvPr>
          <p:cNvSpPr>
            <a:spLocks xmlns:a="http://schemas.openxmlformats.org/drawingml/2006/main" noGrp="1"/>
          </p:cNvSpPr>
          <p:nvPr/>
        </p:nvSpPr>
        <p:spPr>
          <a:xfrm xmlns:a="http://schemas.openxmlformats.org/drawingml/2006/main">
            <a:off x="609600" y="866775"/>
            <a:ext cx="10953750" cy="61912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3750" b="1">
                <a:solidFill>
                  <a:srgbClr val="101C38"/>
                </a:solidFill>
                <a:latin typeface="Arial"/>
                <a:ea typeface="Arial"/>
                <a:cs typeface="Arial"/>
              </a:defRPr>
            </a:pPr>
            <a:r>
              <a:rPr sz="3750" b="1">
                <a:solidFill>
                  <a:srgbClr val="101C38"/>
                </a:solidFill>
                <a:latin typeface="Arial"/>
                <a:ea typeface="Arial"/>
                <a:cs typeface="Arial"/>
              </a:rPr>
              <a:t>Watch, pause and explain</a:t>
            </a:r>
          </a:p>
        </p:txBody>
      </p:sp>
      <p:sp>
        <p:nvSpPr>
          <p:cNvPr id="6" name="heading-rule">
            <a:extLst xmlns:a="http://schemas.openxmlformats.org/drawingml/2006/main">
              <a:ext uri="{FF2B5EF4-FFF2-40B4-BE49-F238E27FC236}">
                <a16:creationId xmlns:a16="http://schemas.microsoft.com/office/drawing/2014/main" id="{44DC804B-659E-453E-8FD3-AC6013BFD998}"/>
              </a:ext>
            </a:extLst>
          </p:cNvPr>
          <p:cNvSpPr>
            <a:spLocks xmlns:a="http://schemas.openxmlformats.org/drawingml/2006/main" noGrp="1"/>
          </p:cNvSpPr>
          <p:nvPr/>
        </p:nvSpPr>
        <p:spPr>
          <a:xfrm xmlns:a="http://schemas.openxmlformats.org/drawingml/2006/main">
            <a:off x="609600" y="1543050"/>
            <a:ext cx="10953750" cy="19050"/>
          </a:xfrm>
          <a:prstGeom xmlns:a="http://schemas.openxmlformats.org/drawingml/2006/main" prst="rect">
            <a:avLst/>
          </a:prstGeom>
          <a:solidFill xmlns:a="http://schemas.openxmlformats.org/drawingml/2006/main">
            <a:srgbClr val="D9D0E2"/>
          </a:solidFill>
          <a:ln xmlns:a="http://schemas.openxmlformats.org/drawingml/2006/main" w="0">
            <a:noFill/>
          </a:ln>
        </p:spPr>
      </p:sp>
      <p:sp>
        <p:nvSpPr>
          <p:cNvPr id="7" name="goto:0">
            <a:hlinkClick xmlns:r="http://schemas.openxmlformats.org/officeDocument/2006/relationships" xmlns:a="http://schemas.openxmlformats.org/drawingml/2006/main" r:id="Rb5c8beb1d0de42ff" action="ppaction://hlinksldjump"/>
            <a:extLst xmlns:a="http://schemas.openxmlformats.org/drawingml/2006/main">
              <a:ext uri="{FF2B5EF4-FFF2-40B4-BE49-F238E27FC236}">
                <a16:creationId xmlns:a16="http://schemas.microsoft.com/office/drawing/2014/main" id="{B25F89D1-8860-4B33-8AB0-AF646E022D04}"/>
              </a:ext>
            </a:extLst>
          </p:cNvPr>
          <p:cNvSpPr>
            <a:spLocks xmlns:a="http://schemas.openxmlformats.org/drawingml/2006/main" noGrp="1"/>
          </p:cNvSpPr>
          <p:nvPr/>
        </p:nvSpPr>
        <p:spPr>
          <a:xfrm xmlns:a="http://schemas.openxmlformats.org/drawingml/2006/main">
            <a:off x="28575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Arrival</a:t>
            </a:r>
          </a:p>
        </p:txBody>
      </p:sp>
      <p:sp>
        <p:nvSpPr>
          <p:cNvPr id="8" name="goto:1">
            <a:hlinkClick xmlns:r="http://schemas.openxmlformats.org/officeDocument/2006/relationships" xmlns:a="http://schemas.openxmlformats.org/drawingml/2006/main" r:id="Re69a2fb2ac97409e" action="ppaction://hlinksldjump"/>
            <a:extLst xmlns:a="http://schemas.openxmlformats.org/drawingml/2006/main">
              <a:ext uri="{FF2B5EF4-FFF2-40B4-BE49-F238E27FC236}">
                <a16:creationId xmlns:a16="http://schemas.microsoft.com/office/drawing/2014/main" id="{C5A20052-89A4-43E4-AD63-1331749FF56B}"/>
              </a:ext>
            </a:extLst>
          </p:cNvPr>
          <p:cNvSpPr>
            <a:spLocks xmlns:a="http://schemas.openxmlformats.org/drawingml/2006/main" noGrp="1"/>
          </p:cNvSpPr>
          <p:nvPr/>
        </p:nvSpPr>
        <p:spPr>
          <a:xfrm xmlns:a="http://schemas.openxmlformats.org/drawingml/2006/main">
            <a:off x="160020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Starter</a:t>
            </a:r>
          </a:p>
        </p:txBody>
      </p:sp>
      <p:sp>
        <p:nvSpPr>
          <p:cNvPr id="9" name="goto:2">
            <a:hlinkClick xmlns:r="http://schemas.openxmlformats.org/officeDocument/2006/relationships" xmlns:a="http://schemas.openxmlformats.org/drawingml/2006/main" r:id="R731182400ca5423f" action="ppaction://hlinksldjump"/>
            <a:extLst xmlns:a="http://schemas.openxmlformats.org/drawingml/2006/main">
              <a:ext uri="{FF2B5EF4-FFF2-40B4-BE49-F238E27FC236}">
                <a16:creationId xmlns:a16="http://schemas.microsoft.com/office/drawing/2014/main" id="{9DFE97D3-569F-4AE4-94FF-74AF73960F57}"/>
              </a:ext>
            </a:extLst>
          </p:cNvPr>
          <p:cNvSpPr>
            <a:spLocks xmlns:a="http://schemas.openxmlformats.org/drawingml/2006/main" noGrp="1"/>
          </p:cNvSpPr>
          <p:nvPr/>
        </p:nvSpPr>
        <p:spPr>
          <a:xfrm xmlns:a="http://schemas.openxmlformats.org/drawingml/2006/main">
            <a:off x="291465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I Do</a:t>
            </a:r>
          </a:p>
        </p:txBody>
      </p:sp>
      <p:sp>
        <p:nvSpPr>
          <p:cNvPr id="10" name="goto:3">
            <a:hlinkClick xmlns:r="http://schemas.openxmlformats.org/officeDocument/2006/relationships" xmlns:a="http://schemas.openxmlformats.org/drawingml/2006/main" r:id="R9e2fddc2ee7c4bbd" action="ppaction://hlinksldjump"/>
            <a:extLst xmlns:a="http://schemas.openxmlformats.org/drawingml/2006/main">
              <a:ext uri="{FF2B5EF4-FFF2-40B4-BE49-F238E27FC236}">
                <a16:creationId xmlns:a16="http://schemas.microsoft.com/office/drawing/2014/main" id="{A40E8FCA-8088-4E42-BA49-2CDCBCF942E8}"/>
              </a:ext>
            </a:extLst>
          </p:cNvPr>
          <p:cNvSpPr>
            <a:spLocks xmlns:a="http://schemas.openxmlformats.org/drawingml/2006/main" noGrp="1"/>
          </p:cNvSpPr>
          <p:nvPr/>
        </p:nvSpPr>
        <p:spPr>
          <a:xfrm xmlns:a="http://schemas.openxmlformats.org/drawingml/2006/main">
            <a:off x="422910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We Do</a:t>
            </a:r>
          </a:p>
        </p:txBody>
      </p:sp>
      <p:sp>
        <p:nvSpPr>
          <p:cNvPr id="11" name="goto:4">
            <a:hlinkClick xmlns:r="http://schemas.openxmlformats.org/officeDocument/2006/relationships" xmlns:a="http://schemas.openxmlformats.org/drawingml/2006/main" r:id="R37386947ab494468" action="ppaction://hlinksldjump"/>
            <a:extLst xmlns:a="http://schemas.openxmlformats.org/drawingml/2006/main">
              <a:ext uri="{FF2B5EF4-FFF2-40B4-BE49-F238E27FC236}">
                <a16:creationId xmlns:a16="http://schemas.microsoft.com/office/drawing/2014/main" id="{0D468688-10B4-428C-8C7B-1E0714F19385}"/>
              </a:ext>
            </a:extLst>
          </p:cNvPr>
          <p:cNvSpPr>
            <a:spLocks xmlns:a="http://schemas.openxmlformats.org/drawingml/2006/main" noGrp="1"/>
          </p:cNvSpPr>
          <p:nvPr/>
        </p:nvSpPr>
        <p:spPr>
          <a:xfrm xmlns:a="http://schemas.openxmlformats.org/drawingml/2006/main">
            <a:off x="554355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I Do 2</a:t>
            </a:r>
          </a:p>
        </p:txBody>
      </p:sp>
      <p:sp>
        <p:nvSpPr>
          <p:cNvPr id="12" name="goto:5">
            <a:hlinkClick xmlns:r="http://schemas.openxmlformats.org/officeDocument/2006/relationships" xmlns:a="http://schemas.openxmlformats.org/drawingml/2006/main" r:id="Rae314c90453d47be" action="ppaction://hlinksldjump"/>
            <a:extLst xmlns:a="http://schemas.openxmlformats.org/drawingml/2006/main">
              <a:ext uri="{FF2B5EF4-FFF2-40B4-BE49-F238E27FC236}">
                <a16:creationId xmlns:a16="http://schemas.microsoft.com/office/drawing/2014/main" id="{9C0D6EE6-DF5C-48E3-AB07-6F88A7AF238C}"/>
              </a:ext>
            </a:extLst>
          </p:cNvPr>
          <p:cNvSpPr>
            <a:spLocks xmlns:a="http://schemas.openxmlformats.org/drawingml/2006/main" noGrp="1"/>
          </p:cNvSpPr>
          <p:nvPr/>
        </p:nvSpPr>
        <p:spPr>
          <a:xfrm xmlns:a="http://schemas.openxmlformats.org/drawingml/2006/main">
            <a:off x="685800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We Do 2</a:t>
            </a:r>
          </a:p>
        </p:txBody>
      </p:sp>
      <p:sp>
        <p:nvSpPr>
          <p:cNvPr id="13" name="goto:6">
            <a:hlinkClick xmlns:r="http://schemas.openxmlformats.org/officeDocument/2006/relationships" xmlns:a="http://schemas.openxmlformats.org/drawingml/2006/main" r:id="R4001682682bc416d" action="ppaction://hlinksldjump"/>
            <a:extLst xmlns:a="http://schemas.openxmlformats.org/drawingml/2006/main">
              <a:ext uri="{FF2B5EF4-FFF2-40B4-BE49-F238E27FC236}">
                <a16:creationId xmlns:a16="http://schemas.microsoft.com/office/drawing/2014/main" id="{DF7A46F2-C129-44F1-8658-37A9F1628E94}"/>
              </a:ext>
            </a:extLst>
          </p:cNvPr>
          <p:cNvSpPr>
            <a:spLocks xmlns:a="http://schemas.openxmlformats.org/drawingml/2006/main" noGrp="1"/>
          </p:cNvSpPr>
          <p:nvPr/>
        </p:nvSpPr>
        <p:spPr>
          <a:xfrm xmlns:a="http://schemas.openxmlformats.org/drawingml/2006/main">
            <a:off x="817245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Independent</a:t>
            </a:r>
          </a:p>
        </p:txBody>
      </p:sp>
      <p:sp>
        <p:nvSpPr>
          <p:cNvPr id="14" name="goto:7">
            <a:hlinkClick xmlns:r="http://schemas.openxmlformats.org/officeDocument/2006/relationships" xmlns:a="http://schemas.openxmlformats.org/drawingml/2006/main" r:id="Ra5a1f7a8a1134f0e" action="ppaction://hlinksldjump"/>
            <a:extLst xmlns:a="http://schemas.openxmlformats.org/drawingml/2006/main">
              <a:ext uri="{FF2B5EF4-FFF2-40B4-BE49-F238E27FC236}">
                <a16:creationId xmlns:a16="http://schemas.microsoft.com/office/drawing/2014/main" id="{94E73226-08D8-4A71-9138-FFE3BB5C3262}"/>
              </a:ext>
            </a:extLst>
          </p:cNvPr>
          <p:cNvSpPr>
            <a:spLocks xmlns:a="http://schemas.openxmlformats.org/drawingml/2006/main" noGrp="1"/>
          </p:cNvSpPr>
          <p:nvPr/>
        </p:nvSpPr>
        <p:spPr>
          <a:xfrm xmlns:a="http://schemas.openxmlformats.org/drawingml/2006/main">
            <a:off x="948690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Exit</a:t>
            </a:r>
          </a:p>
        </p:txBody>
      </p:sp>
      <p:sp>
        <p:nvSpPr>
          <p:cNvPr id="15" name="goto:12">
            <a:hlinkClick xmlns:r="http://schemas.openxmlformats.org/officeDocument/2006/relationships" xmlns:a="http://schemas.openxmlformats.org/drawingml/2006/main" r:id="Rbd9b427bf36b410c" action="ppaction://hlinksldjump"/>
            <a:extLst xmlns:a="http://schemas.openxmlformats.org/drawingml/2006/main">
              <a:ext uri="{FF2B5EF4-FFF2-40B4-BE49-F238E27FC236}">
                <a16:creationId xmlns:a16="http://schemas.microsoft.com/office/drawing/2014/main" id="{52A1268F-3FED-46D3-9DE0-9D063B6CF293}"/>
              </a:ext>
            </a:extLst>
          </p:cNvPr>
          <p:cNvSpPr>
            <a:spLocks xmlns:a="http://schemas.openxmlformats.org/drawingml/2006/main" noGrp="1"/>
          </p:cNvSpPr>
          <p:nvPr/>
        </p:nvSpPr>
        <p:spPr>
          <a:xfrm xmlns:a="http://schemas.openxmlformats.org/drawingml/2006/main">
            <a:off x="10877550" y="6381750"/>
            <a:ext cx="1047750" cy="361950"/>
          </a:xfrm>
          <a:prstGeom xmlns:a="http://schemas.openxmlformats.org/drawingml/2006/main" prst="roundRect">
            <a:avLst>
              <a:gd name="adj" fmla="val 18421"/>
            </a:avLst>
          </a:prstGeom>
          <a:solidFill xmlns:a="http://schemas.openxmlformats.org/drawingml/2006/main">
            <a:srgbClr val="5E417D"/>
          </a:solidFill>
          <a:ln xmlns:a="http://schemas.openxmlformats.org/drawingml/2006/main" w="9525">
            <a:solidFill>
              <a:srgbClr val="5E417D"/>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FFFFFF"/>
                </a:solidFill>
                <a:latin typeface="Arial"/>
                <a:ea typeface="Arial"/>
                <a:cs typeface="Arial"/>
              </a:defRPr>
            </a:pPr>
            <a:r>
              <a:rPr sz="1275" b="1">
                <a:solidFill>
                  <a:srgbClr val="FFFFFF"/>
                </a:solidFill>
                <a:latin typeface="Arial"/>
                <a:ea typeface="Arial"/>
                <a:cs typeface="Arial"/>
              </a:rPr>
              <a:t>Resources</a:t>
            </a:r>
          </a:p>
        </p:txBody>
      </p:sp>
      <p:sp>
        <p:nvSpPr>
          <p:cNvPr id="16" name="visual-ground">
            <a:extLst xmlns:a="http://schemas.openxmlformats.org/drawingml/2006/main">
              <a:ext uri="{FF2B5EF4-FFF2-40B4-BE49-F238E27FC236}">
                <a16:creationId xmlns:a16="http://schemas.microsoft.com/office/drawing/2014/main" id="{D0FC9F2F-8B12-4F88-958F-53E28F27A12D}"/>
              </a:ext>
            </a:extLst>
          </p:cNvPr>
          <p:cNvSpPr>
            <a:spLocks xmlns:a="http://schemas.openxmlformats.org/drawingml/2006/main" noGrp="1"/>
          </p:cNvSpPr>
          <p:nvPr/>
        </p:nvSpPr>
        <p:spPr>
          <a:xfrm xmlns:a="http://schemas.openxmlformats.org/drawingml/2006/main">
            <a:off x="7086600" y="2057400"/>
            <a:ext cx="4219575" cy="3009900"/>
          </a:xfrm>
          <a:prstGeom xmlns:a="http://schemas.openxmlformats.org/drawingml/2006/main" prst="roundRect">
            <a:avLst>
              <a:gd name="adj" fmla="val 3165"/>
            </a:avLst>
          </a:prstGeom>
          <a:solidFill xmlns:a="http://schemas.openxmlformats.org/drawingml/2006/main">
            <a:srgbClr val="101C38"/>
          </a:solidFill>
          <a:ln xmlns:a="http://schemas.openxmlformats.org/drawingml/2006/main" w="9525">
            <a:solidFill>
              <a:srgbClr val="D9D0E2"/>
            </a:solidFill>
            <a:prstDash val="solid"/>
          </a:ln>
        </p:spPr>
      </p:sp>
      <p:pic>
        <p:nvPicPr>
          <p:cNvPr id="40" name="W6L2 scientific resource, slide 16"/>
          <p:cNvPicPr>
            <a:picLocks xmlns:a="http://schemas.openxmlformats.org/drawingml/2006/main" noChangeAspect="1"/>
          </p:cNvPicPr>
          <p:nvPr/>
        </p:nvPicPr>
        <p:blipFill>
          <a:blip xmlns:r="http://schemas.openxmlformats.org/officeDocument/2006/relationships" xmlns:a="http://schemas.openxmlformats.org/drawingml/2006/main" r:embed="R6f7e451f22e442f2"/>
          <a:stretch xmlns:a="http://schemas.openxmlformats.org/drawingml/2006/main"/>
        </p:blipFill>
        <p:spPr>
          <a:xfrm xmlns:a="http://schemas.openxmlformats.org/drawingml/2006/main">
            <a:off x="7162800" y="2418457"/>
            <a:ext cx="4067175" cy="2287786"/>
          </a:xfrm>
          <a:prstGeom xmlns:a="http://schemas.openxmlformats.org/drawingml/2006/main" prst="rect">
            <a:avLst/>
          </a:prstGeom>
        </p:spPr>
      </p:pic>
      <p:sp>
        <p:nvSpPr>
          <p:cNvPr id="18" name="copy-1196">
            <a:extLst xmlns:a="http://schemas.openxmlformats.org/drawingml/2006/main">
              <a:ext uri="{FF2B5EF4-FFF2-40B4-BE49-F238E27FC236}">
                <a16:creationId xmlns:a16="http://schemas.microsoft.com/office/drawing/2014/main" id="{8A1E79E8-EC6B-4104-87DA-9A85381EDE1D}"/>
              </a:ext>
            </a:extLst>
          </p:cNvPr>
          <p:cNvSpPr>
            <a:spLocks xmlns:a="http://schemas.openxmlformats.org/drawingml/2006/main" noGrp="1"/>
          </p:cNvSpPr>
          <p:nvPr/>
        </p:nvSpPr>
        <p:spPr>
          <a:xfrm xmlns:a="http://schemas.openxmlformats.org/drawingml/2006/main">
            <a:off x="714375" y="2038350"/>
            <a:ext cx="5905500" cy="5905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2625" b="1">
                <a:solidFill>
                  <a:srgbClr val="1F2937"/>
                </a:solidFill>
                <a:latin typeface="Arial"/>
                <a:ea typeface="Arial"/>
                <a:cs typeface="Arial"/>
              </a:defRPr>
            </a:pPr>
            <a:r>
              <a:rPr sz="2625" b="1">
                <a:solidFill>
                  <a:srgbClr val="1F2937"/>
                </a:solidFill>
                <a:latin typeface="Arial"/>
                <a:ea typeface="Arial"/>
                <a:cs typeface="Arial"/>
              </a:rPr>
              <a:t>Active transport</a:t>
            </a:r>
          </a:p>
        </p:txBody>
      </p:sp>
      <p:sp>
        <p:nvSpPr>
          <p:cNvPr id="19" name="copy-1197">
            <a:extLst xmlns:a="http://schemas.openxmlformats.org/drawingml/2006/main">
              <a:ext uri="{FF2B5EF4-FFF2-40B4-BE49-F238E27FC236}">
                <a16:creationId xmlns:a16="http://schemas.microsoft.com/office/drawing/2014/main" id="{249DE704-AE47-4F6D-A69E-A3250EADA5D5}"/>
              </a:ext>
            </a:extLst>
          </p:cNvPr>
          <p:cNvSpPr>
            <a:spLocks xmlns:a="http://schemas.openxmlformats.org/drawingml/2006/main" noGrp="1"/>
          </p:cNvSpPr>
          <p:nvPr/>
        </p:nvSpPr>
        <p:spPr>
          <a:xfrm xmlns:a="http://schemas.openxmlformats.org/drawingml/2006/main">
            <a:off x="714375" y="2838450"/>
            <a:ext cx="5905500" cy="136207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2175" b="0">
                <a:solidFill>
                  <a:srgbClr val="1F2937"/>
                </a:solidFill>
                <a:latin typeface="Arial"/>
                <a:ea typeface="Arial"/>
                <a:cs typeface="Arial"/>
              </a:defRPr>
            </a:pPr>
            <a:r>
              <a:rPr sz="2175" b="0">
                <a:solidFill>
                  <a:srgbClr val="1F2937"/>
                </a:solidFill>
                <a:latin typeface="Arial"/>
                <a:ea typeface="Arial"/>
                <a:cs typeface="Arial"/>
              </a:rPr>
              <a:t>What two clues distinguish active transport from diffusion?</a:t>
            </a:r>
          </a:p>
        </p:txBody>
      </p:sp>
      <p:sp>
        <p:nvSpPr>
          <p:cNvPr id="20" name="url:https://www.youtube.com/watch?v=ECldVkp6Rw0">
            <a:hlinkClick xmlns:r="http://schemas.openxmlformats.org/officeDocument/2006/relationships" xmlns:a="http://schemas.openxmlformats.org/drawingml/2006/main" r:id="R0f2bc7af9b4f45c8"/>
            <a:extLst xmlns:a="http://schemas.openxmlformats.org/drawingml/2006/main">
              <a:ext uri="{FF2B5EF4-FFF2-40B4-BE49-F238E27FC236}">
                <a16:creationId xmlns:a16="http://schemas.microsoft.com/office/drawing/2014/main" id="{1E94F952-CE40-4685-A5D5-B966AF2CA1C9}"/>
              </a:ext>
            </a:extLst>
          </p:cNvPr>
          <p:cNvSpPr>
            <a:spLocks xmlns:a="http://schemas.openxmlformats.org/drawingml/2006/main" noGrp="1"/>
          </p:cNvSpPr>
          <p:nvPr/>
        </p:nvSpPr>
        <p:spPr>
          <a:xfrm xmlns:a="http://schemas.openxmlformats.org/drawingml/2006/main">
            <a:off x="714375" y="4495800"/>
            <a:ext cx="6048375" cy="476250"/>
          </a:xfrm>
          <a:prstGeom xmlns:a="http://schemas.openxmlformats.org/drawingml/2006/main" prst="roundRect">
            <a:avLst>
              <a:gd name="adj" fmla="val 18000"/>
            </a:avLst>
          </a:prstGeom>
          <a:solidFill xmlns:a="http://schemas.openxmlformats.org/drawingml/2006/main">
            <a:srgbClr val="5E417D"/>
          </a:solidFill>
          <a:ln xmlns:a="http://schemas.openxmlformats.org/drawingml/2006/main" w="0">
            <a:noFill/>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575" b="1">
                <a:solidFill>
                  <a:srgbClr val="FFFFFF"/>
                </a:solidFill>
                <a:latin typeface="Arial"/>
                <a:ea typeface="Arial"/>
                <a:cs typeface="Arial"/>
              </a:defRPr>
            </a:pPr>
            <a:r>
              <a:rPr sz="1575" b="1">
                <a:solidFill>
                  <a:srgbClr val="FFFFFF"/>
                </a:solidFill>
                <a:latin typeface="Arial"/>
                <a:ea typeface="Arial"/>
                <a:cs typeface="Arial"/>
              </a:rPr>
              <a:t>Play freesciencelessons video</a:t>
            </a:r>
          </a:p>
        </p:txBody>
      </p:sp>
      <p:sp>
        <p:nvSpPr>
          <p:cNvPr id="21" name="copy-1198">
            <a:extLst xmlns:a="http://schemas.openxmlformats.org/drawingml/2006/main">
              <a:ext uri="{FF2B5EF4-FFF2-40B4-BE49-F238E27FC236}">
                <a16:creationId xmlns:a16="http://schemas.microsoft.com/office/drawing/2014/main" id="{7000C93E-650D-4D47-8FC7-5137A58238B6}"/>
              </a:ext>
            </a:extLst>
          </p:cNvPr>
          <p:cNvSpPr>
            <a:spLocks xmlns:a="http://schemas.openxmlformats.org/drawingml/2006/main" noGrp="1"/>
          </p:cNvSpPr>
          <p:nvPr/>
        </p:nvSpPr>
        <p:spPr>
          <a:xfrm xmlns:a="http://schemas.openxmlformats.org/drawingml/2006/main">
            <a:off x="714375" y="5276850"/>
            <a:ext cx="10429875" cy="5905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1800" b="0">
                <a:solidFill>
                  <a:srgbClr val="526170"/>
                </a:solidFill>
                <a:latin typeface="Arial"/>
                <a:ea typeface="Arial"/>
                <a:cs typeface="Arial"/>
              </a:defRPr>
            </a:pPr>
            <a:r>
              <a:rPr sz="1800" b="0">
                <a:solidFill>
                  <a:srgbClr val="526170"/>
                </a:solidFill>
                <a:latin typeface="Arial"/>
                <a:ea typeface="Arial"/>
                <a:cs typeface="Arial"/>
              </a:rPr>
              <a:t>No connection? Use the still model and explain the same question.</a:t>
            </a:r>
          </a:p>
        </p:txBody>
      </p:sp>
    </p:spTree>
    <p:extLst>
      <p:ext uri="{BB962C8B-B14F-4D97-AF65-F5344CB8AC3E}">
        <p14:creationId xmlns:p14="http://schemas.microsoft.com/office/powerpoint/2010/main" val="541606377"/>
      </p:ext>
    </p:extLst>
  </p:cSld>
</p:sld>
</file>

<file path=ppt/slides/slide17.xml><?xml version="1.0" encoding="utf-8"?>
<p:sld xmlns:p="http://schemas.openxmlformats.org/presentationml/2006/main">
  <p:cSld>
    <p:bg>
      <p:bgPr>
        <a:solidFill xmlns:a="http://schemas.openxmlformats.org/drawingml/2006/main">
          <a:srgbClr val="F0EAF6"/>
        </a:solidFill>
      </p:bgPr>
    </p:bg>
    <p:spTree>
      <p:nvGrpSpPr>
        <p:cNvPr id="1" name=""/>
        <p:cNvGrpSpPr/>
        <p:nvPr/>
      </p:nvGrpSpPr>
      <p:grpSpPr>
        <a:xfrm xmlns:a="http://schemas.openxmlformats.org/drawingml/2006/main"/>
      </p:grpSpPr>
      <p:sp>
        <p:nvSpPr>
          <p:cNvPr id="19" name="house-card">
            <a:extLst xmlns:a="http://schemas.openxmlformats.org/drawingml/2006/main">
              <a:ext uri="{FF2B5EF4-FFF2-40B4-BE49-F238E27FC236}">
                <a16:creationId xmlns:a16="http://schemas.microsoft.com/office/drawing/2014/main" id="{920EB83D-3937-4FED-8CE0-AB97E7C1DC2C}"/>
              </a:ext>
            </a:extLst>
          </p:cNvPr>
          <p:cNvSpPr>
            <a:spLocks xmlns:a="http://schemas.openxmlformats.org/drawingml/2006/main" noGrp="1"/>
          </p:cNvSpPr>
          <p:nvPr/>
        </p:nvSpPr>
        <p:spPr>
          <a:xfrm xmlns:a="http://schemas.openxmlformats.org/drawingml/2006/main">
            <a:off x="266700" y="190500"/>
            <a:ext cx="11658600" cy="6048375"/>
          </a:xfrm>
          <a:prstGeom xmlns:a="http://schemas.openxmlformats.org/drawingml/2006/main" prst="roundRect">
            <a:avLst>
              <a:gd name="adj" fmla="val 3150"/>
            </a:avLst>
          </a:prstGeom>
          <a:solidFill xmlns:a="http://schemas.openxmlformats.org/drawingml/2006/main">
            <a:srgbClr val="FFFFFF"/>
          </a:solidFill>
          <a:ln xmlns:a="http://schemas.openxmlformats.org/drawingml/2006/main" w="9525">
            <a:solidFill>
              <a:srgbClr val="D9D0E2"/>
            </a:solidFill>
            <a:prstDash val="solid"/>
          </a:ln>
        </p:spPr>
      </p:sp>
      <p:sp>
        <p:nvSpPr>
          <p:cNvPr id="2" name="phase-rule">
            <a:extLst xmlns:a="http://schemas.openxmlformats.org/drawingml/2006/main">
              <a:ext uri="{FF2B5EF4-FFF2-40B4-BE49-F238E27FC236}">
                <a16:creationId xmlns:a16="http://schemas.microsoft.com/office/drawing/2014/main" id="{BC8DCC6B-FFC1-49EC-A1C4-447C914A12E0}"/>
              </a:ext>
            </a:extLst>
          </p:cNvPr>
          <p:cNvSpPr>
            <a:spLocks xmlns:a="http://schemas.openxmlformats.org/drawingml/2006/main" noGrp="1"/>
          </p:cNvSpPr>
          <p:nvPr/>
        </p:nvSpPr>
        <p:spPr>
          <a:xfrm xmlns:a="http://schemas.openxmlformats.org/drawingml/2006/main">
            <a:off x="428625" y="190500"/>
            <a:ext cx="11334750" cy="66675"/>
          </a:xfrm>
          <a:prstGeom xmlns:a="http://schemas.openxmlformats.org/drawingml/2006/main" prst="rect">
            <a:avLst/>
          </a:prstGeom>
          <a:solidFill xmlns:a="http://schemas.openxmlformats.org/drawingml/2006/main">
            <a:srgbClr val="7A5C9E"/>
          </a:solidFill>
          <a:ln xmlns:a="http://schemas.openxmlformats.org/drawingml/2006/main" w="0">
            <a:noFill/>
          </a:ln>
        </p:spPr>
      </p:sp>
      <p:sp>
        <p:nvSpPr>
          <p:cNvPr id="3" name="copy-1199">
            <a:extLst xmlns:a="http://schemas.openxmlformats.org/drawingml/2006/main">
              <a:ext uri="{FF2B5EF4-FFF2-40B4-BE49-F238E27FC236}">
                <a16:creationId xmlns:a16="http://schemas.microsoft.com/office/drawing/2014/main" id="{084D6BBD-6D04-4CB3-8EFB-3D8363248F31}"/>
              </a:ext>
            </a:extLst>
          </p:cNvPr>
          <p:cNvSpPr>
            <a:spLocks xmlns:a="http://schemas.openxmlformats.org/drawingml/2006/main" noGrp="1"/>
          </p:cNvSpPr>
          <p:nvPr/>
        </p:nvSpPr>
        <p:spPr>
          <a:xfrm xmlns:a="http://schemas.openxmlformats.org/drawingml/2006/main">
            <a:off x="609600" y="428625"/>
            <a:ext cx="8096250" cy="23812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1425" b="1">
                <a:solidFill>
                  <a:srgbClr val="5E417D"/>
                </a:solidFill>
                <a:latin typeface="Arial"/>
                <a:ea typeface="Arial"/>
                <a:cs typeface="Arial"/>
              </a:defRPr>
            </a:pPr>
            <a:r>
              <a:rPr sz="1425" b="1">
                <a:solidFill>
                  <a:srgbClr val="5E417D"/>
                </a:solidFill>
                <a:latin typeface="Arial"/>
                <a:ea typeface="Arial"/>
                <a:cs typeface="Arial"/>
              </a:rPr>
              <a:t>LAUNCH SCIENCE  /  W6L2</a:t>
            </a:r>
          </a:p>
        </p:txBody>
      </p:sp>
      <p:sp>
        <p:nvSpPr>
          <p:cNvPr id="4" name="copy-1200">
            <a:extLst xmlns:a="http://schemas.openxmlformats.org/drawingml/2006/main">
              <a:ext uri="{FF2B5EF4-FFF2-40B4-BE49-F238E27FC236}">
                <a16:creationId xmlns:a16="http://schemas.microsoft.com/office/drawing/2014/main" id="{29821BCC-4916-497B-A213-8904A2B0B724}"/>
              </a:ext>
            </a:extLst>
          </p:cNvPr>
          <p:cNvSpPr>
            <a:spLocks xmlns:a="http://schemas.openxmlformats.org/drawingml/2006/main" noGrp="1"/>
          </p:cNvSpPr>
          <p:nvPr/>
        </p:nvSpPr>
        <p:spPr>
          <a:xfrm xmlns:a="http://schemas.openxmlformats.org/drawingml/2006/main">
            <a:off x="8382000" y="428625"/>
            <a:ext cx="3238500" cy="23812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1425" b="1">
                <a:solidFill>
                  <a:srgbClr val="7A5C9E"/>
                </a:solidFill>
                <a:latin typeface="Arial"/>
                <a:ea typeface="Arial"/>
                <a:cs typeface="Arial"/>
              </a:defRPr>
            </a:pPr>
            <a:r>
              <a:rPr sz="1425" b="1">
                <a:solidFill>
                  <a:srgbClr val="7A5C9E"/>
                </a:solidFill>
                <a:latin typeface="Arial"/>
                <a:ea typeface="Arial"/>
                <a:cs typeface="Arial"/>
              </a:rPr>
              <a:t>Resources</a:t>
            </a:r>
          </a:p>
        </p:txBody>
      </p:sp>
      <p:sp>
        <p:nvSpPr>
          <p:cNvPr id="5" name="copy-1201">
            <a:extLst xmlns:a="http://schemas.openxmlformats.org/drawingml/2006/main">
              <a:ext uri="{FF2B5EF4-FFF2-40B4-BE49-F238E27FC236}">
                <a16:creationId xmlns:a16="http://schemas.microsoft.com/office/drawing/2014/main" id="{E2AB073B-83AB-46DC-BA33-898533B5D165}"/>
              </a:ext>
            </a:extLst>
          </p:cNvPr>
          <p:cNvSpPr>
            <a:spLocks xmlns:a="http://schemas.openxmlformats.org/drawingml/2006/main" noGrp="1"/>
          </p:cNvSpPr>
          <p:nvPr/>
        </p:nvSpPr>
        <p:spPr>
          <a:xfrm xmlns:a="http://schemas.openxmlformats.org/drawingml/2006/main">
            <a:off x="609600" y="866775"/>
            <a:ext cx="10953750" cy="61912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3750" b="1">
                <a:solidFill>
                  <a:srgbClr val="101C38"/>
                </a:solidFill>
                <a:latin typeface="Arial"/>
                <a:ea typeface="Arial"/>
                <a:cs typeface="Arial"/>
              </a:defRPr>
            </a:pPr>
            <a:r>
              <a:rPr sz="3750" b="1">
                <a:solidFill>
                  <a:srgbClr val="101C38"/>
                </a:solidFill>
                <a:latin typeface="Arial"/>
                <a:ea typeface="Arial"/>
                <a:cs typeface="Arial"/>
              </a:rPr>
              <a:t>Look closely at the model</a:t>
            </a:r>
          </a:p>
        </p:txBody>
      </p:sp>
      <p:sp>
        <p:nvSpPr>
          <p:cNvPr id="6" name="heading-rule">
            <a:extLst xmlns:a="http://schemas.openxmlformats.org/drawingml/2006/main">
              <a:ext uri="{FF2B5EF4-FFF2-40B4-BE49-F238E27FC236}">
                <a16:creationId xmlns:a16="http://schemas.microsoft.com/office/drawing/2014/main" id="{2BDFDA94-E65A-4788-93FF-66BF01154A7E}"/>
              </a:ext>
            </a:extLst>
          </p:cNvPr>
          <p:cNvSpPr>
            <a:spLocks xmlns:a="http://schemas.openxmlformats.org/drawingml/2006/main" noGrp="1"/>
          </p:cNvSpPr>
          <p:nvPr/>
        </p:nvSpPr>
        <p:spPr>
          <a:xfrm xmlns:a="http://schemas.openxmlformats.org/drawingml/2006/main">
            <a:off x="609600" y="1543050"/>
            <a:ext cx="10953750" cy="19050"/>
          </a:xfrm>
          <a:prstGeom xmlns:a="http://schemas.openxmlformats.org/drawingml/2006/main" prst="rect">
            <a:avLst/>
          </a:prstGeom>
          <a:solidFill xmlns:a="http://schemas.openxmlformats.org/drawingml/2006/main">
            <a:srgbClr val="D9D0E2"/>
          </a:solidFill>
          <a:ln xmlns:a="http://schemas.openxmlformats.org/drawingml/2006/main" w="0">
            <a:noFill/>
          </a:ln>
        </p:spPr>
      </p:sp>
      <p:sp>
        <p:nvSpPr>
          <p:cNvPr id="7" name="goto:0">
            <a:hlinkClick xmlns:r="http://schemas.openxmlformats.org/officeDocument/2006/relationships" xmlns:a="http://schemas.openxmlformats.org/drawingml/2006/main" r:id="R6cd412a0bfbb414c" action="ppaction://hlinksldjump"/>
            <a:extLst xmlns:a="http://schemas.openxmlformats.org/drawingml/2006/main">
              <a:ext uri="{FF2B5EF4-FFF2-40B4-BE49-F238E27FC236}">
                <a16:creationId xmlns:a16="http://schemas.microsoft.com/office/drawing/2014/main" id="{B5B6456E-2795-4B6B-BD00-8E09DEBC9828}"/>
              </a:ext>
            </a:extLst>
          </p:cNvPr>
          <p:cNvSpPr>
            <a:spLocks xmlns:a="http://schemas.openxmlformats.org/drawingml/2006/main" noGrp="1"/>
          </p:cNvSpPr>
          <p:nvPr/>
        </p:nvSpPr>
        <p:spPr>
          <a:xfrm xmlns:a="http://schemas.openxmlformats.org/drawingml/2006/main">
            <a:off x="28575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Arrival</a:t>
            </a:r>
          </a:p>
        </p:txBody>
      </p:sp>
      <p:sp>
        <p:nvSpPr>
          <p:cNvPr id="8" name="goto:1">
            <a:hlinkClick xmlns:r="http://schemas.openxmlformats.org/officeDocument/2006/relationships" xmlns:a="http://schemas.openxmlformats.org/drawingml/2006/main" r:id="Rbed17391bb184913" action="ppaction://hlinksldjump"/>
            <a:extLst xmlns:a="http://schemas.openxmlformats.org/drawingml/2006/main">
              <a:ext uri="{FF2B5EF4-FFF2-40B4-BE49-F238E27FC236}">
                <a16:creationId xmlns:a16="http://schemas.microsoft.com/office/drawing/2014/main" id="{C8B39979-F772-4317-B4E0-A43A16018238}"/>
              </a:ext>
            </a:extLst>
          </p:cNvPr>
          <p:cNvSpPr>
            <a:spLocks xmlns:a="http://schemas.openxmlformats.org/drawingml/2006/main" noGrp="1"/>
          </p:cNvSpPr>
          <p:nvPr/>
        </p:nvSpPr>
        <p:spPr>
          <a:xfrm xmlns:a="http://schemas.openxmlformats.org/drawingml/2006/main">
            <a:off x="160020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Starter</a:t>
            </a:r>
          </a:p>
        </p:txBody>
      </p:sp>
      <p:sp>
        <p:nvSpPr>
          <p:cNvPr id="9" name="goto:2">
            <a:hlinkClick xmlns:r="http://schemas.openxmlformats.org/officeDocument/2006/relationships" xmlns:a="http://schemas.openxmlformats.org/drawingml/2006/main" r:id="R88afa1645c9f45b3" action="ppaction://hlinksldjump"/>
            <a:extLst xmlns:a="http://schemas.openxmlformats.org/drawingml/2006/main">
              <a:ext uri="{FF2B5EF4-FFF2-40B4-BE49-F238E27FC236}">
                <a16:creationId xmlns:a16="http://schemas.microsoft.com/office/drawing/2014/main" id="{AEFA01E2-F383-4835-BCD1-371A04E292D0}"/>
              </a:ext>
            </a:extLst>
          </p:cNvPr>
          <p:cNvSpPr>
            <a:spLocks xmlns:a="http://schemas.openxmlformats.org/drawingml/2006/main" noGrp="1"/>
          </p:cNvSpPr>
          <p:nvPr/>
        </p:nvSpPr>
        <p:spPr>
          <a:xfrm xmlns:a="http://schemas.openxmlformats.org/drawingml/2006/main">
            <a:off x="291465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I Do</a:t>
            </a:r>
          </a:p>
        </p:txBody>
      </p:sp>
      <p:sp>
        <p:nvSpPr>
          <p:cNvPr id="10" name="goto:3">
            <a:hlinkClick xmlns:r="http://schemas.openxmlformats.org/officeDocument/2006/relationships" xmlns:a="http://schemas.openxmlformats.org/drawingml/2006/main" r:id="Rcda1060c865f4221" action="ppaction://hlinksldjump"/>
            <a:extLst xmlns:a="http://schemas.openxmlformats.org/drawingml/2006/main">
              <a:ext uri="{FF2B5EF4-FFF2-40B4-BE49-F238E27FC236}">
                <a16:creationId xmlns:a16="http://schemas.microsoft.com/office/drawing/2014/main" id="{34BB46D6-C4C8-4FE1-9C6F-9B20F6336E6B}"/>
              </a:ext>
            </a:extLst>
          </p:cNvPr>
          <p:cNvSpPr>
            <a:spLocks xmlns:a="http://schemas.openxmlformats.org/drawingml/2006/main" noGrp="1"/>
          </p:cNvSpPr>
          <p:nvPr/>
        </p:nvSpPr>
        <p:spPr>
          <a:xfrm xmlns:a="http://schemas.openxmlformats.org/drawingml/2006/main">
            <a:off x="422910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We Do</a:t>
            </a:r>
          </a:p>
        </p:txBody>
      </p:sp>
      <p:sp>
        <p:nvSpPr>
          <p:cNvPr id="11" name="goto:4">
            <a:hlinkClick xmlns:r="http://schemas.openxmlformats.org/officeDocument/2006/relationships" xmlns:a="http://schemas.openxmlformats.org/drawingml/2006/main" r:id="R8243d9a720cb49a9" action="ppaction://hlinksldjump"/>
            <a:extLst xmlns:a="http://schemas.openxmlformats.org/drawingml/2006/main">
              <a:ext uri="{FF2B5EF4-FFF2-40B4-BE49-F238E27FC236}">
                <a16:creationId xmlns:a16="http://schemas.microsoft.com/office/drawing/2014/main" id="{B3E2A76A-F3CA-4550-86FE-79389AF5D815}"/>
              </a:ext>
            </a:extLst>
          </p:cNvPr>
          <p:cNvSpPr>
            <a:spLocks xmlns:a="http://schemas.openxmlformats.org/drawingml/2006/main" noGrp="1"/>
          </p:cNvSpPr>
          <p:nvPr/>
        </p:nvSpPr>
        <p:spPr>
          <a:xfrm xmlns:a="http://schemas.openxmlformats.org/drawingml/2006/main">
            <a:off x="554355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I Do 2</a:t>
            </a:r>
          </a:p>
        </p:txBody>
      </p:sp>
      <p:sp>
        <p:nvSpPr>
          <p:cNvPr id="12" name="goto:5">
            <a:hlinkClick xmlns:r="http://schemas.openxmlformats.org/officeDocument/2006/relationships" xmlns:a="http://schemas.openxmlformats.org/drawingml/2006/main" r:id="R05f5957b84c14c44" action="ppaction://hlinksldjump"/>
            <a:extLst xmlns:a="http://schemas.openxmlformats.org/drawingml/2006/main">
              <a:ext uri="{FF2B5EF4-FFF2-40B4-BE49-F238E27FC236}">
                <a16:creationId xmlns:a16="http://schemas.microsoft.com/office/drawing/2014/main" id="{70B79FA3-CBE9-48C9-A576-769C2553D506}"/>
              </a:ext>
            </a:extLst>
          </p:cNvPr>
          <p:cNvSpPr>
            <a:spLocks xmlns:a="http://schemas.openxmlformats.org/drawingml/2006/main" noGrp="1"/>
          </p:cNvSpPr>
          <p:nvPr/>
        </p:nvSpPr>
        <p:spPr>
          <a:xfrm xmlns:a="http://schemas.openxmlformats.org/drawingml/2006/main">
            <a:off x="685800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We Do 2</a:t>
            </a:r>
          </a:p>
        </p:txBody>
      </p:sp>
      <p:sp>
        <p:nvSpPr>
          <p:cNvPr id="13" name="goto:6">
            <a:hlinkClick xmlns:r="http://schemas.openxmlformats.org/officeDocument/2006/relationships" xmlns:a="http://schemas.openxmlformats.org/drawingml/2006/main" r:id="Rfae5ae0686864209" action="ppaction://hlinksldjump"/>
            <a:extLst xmlns:a="http://schemas.openxmlformats.org/drawingml/2006/main">
              <a:ext uri="{FF2B5EF4-FFF2-40B4-BE49-F238E27FC236}">
                <a16:creationId xmlns:a16="http://schemas.microsoft.com/office/drawing/2014/main" id="{6D9E4F86-4640-4274-841D-6757677D4878}"/>
              </a:ext>
            </a:extLst>
          </p:cNvPr>
          <p:cNvSpPr>
            <a:spLocks xmlns:a="http://schemas.openxmlformats.org/drawingml/2006/main" noGrp="1"/>
          </p:cNvSpPr>
          <p:nvPr/>
        </p:nvSpPr>
        <p:spPr>
          <a:xfrm xmlns:a="http://schemas.openxmlformats.org/drawingml/2006/main">
            <a:off x="817245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Independent</a:t>
            </a:r>
          </a:p>
        </p:txBody>
      </p:sp>
      <p:sp>
        <p:nvSpPr>
          <p:cNvPr id="14" name="goto:7">
            <a:hlinkClick xmlns:r="http://schemas.openxmlformats.org/officeDocument/2006/relationships" xmlns:a="http://schemas.openxmlformats.org/drawingml/2006/main" r:id="Rff778285f7e048fa" action="ppaction://hlinksldjump"/>
            <a:extLst xmlns:a="http://schemas.openxmlformats.org/drawingml/2006/main">
              <a:ext uri="{FF2B5EF4-FFF2-40B4-BE49-F238E27FC236}">
                <a16:creationId xmlns:a16="http://schemas.microsoft.com/office/drawing/2014/main" id="{E72170BD-9525-4D16-BEDA-86BE69F63B6C}"/>
              </a:ext>
            </a:extLst>
          </p:cNvPr>
          <p:cNvSpPr>
            <a:spLocks xmlns:a="http://schemas.openxmlformats.org/drawingml/2006/main" noGrp="1"/>
          </p:cNvSpPr>
          <p:nvPr/>
        </p:nvSpPr>
        <p:spPr>
          <a:xfrm xmlns:a="http://schemas.openxmlformats.org/drawingml/2006/main">
            <a:off x="948690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Exit</a:t>
            </a:r>
          </a:p>
        </p:txBody>
      </p:sp>
      <p:sp>
        <p:nvSpPr>
          <p:cNvPr id="15" name="goto:12">
            <a:hlinkClick xmlns:r="http://schemas.openxmlformats.org/officeDocument/2006/relationships" xmlns:a="http://schemas.openxmlformats.org/drawingml/2006/main" r:id="Rcc60acd879f246ff" action="ppaction://hlinksldjump"/>
            <a:extLst xmlns:a="http://schemas.openxmlformats.org/drawingml/2006/main">
              <a:ext uri="{FF2B5EF4-FFF2-40B4-BE49-F238E27FC236}">
                <a16:creationId xmlns:a16="http://schemas.microsoft.com/office/drawing/2014/main" id="{2D1F527C-2E6D-4B31-9F83-7AC6D3674ACF}"/>
              </a:ext>
            </a:extLst>
          </p:cNvPr>
          <p:cNvSpPr>
            <a:spLocks xmlns:a="http://schemas.openxmlformats.org/drawingml/2006/main" noGrp="1"/>
          </p:cNvSpPr>
          <p:nvPr/>
        </p:nvSpPr>
        <p:spPr>
          <a:xfrm xmlns:a="http://schemas.openxmlformats.org/drawingml/2006/main">
            <a:off x="10877550" y="6381750"/>
            <a:ext cx="1047750" cy="361950"/>
          </a:xfrm>
          <a:prstGeom xmlns:a="http://schemas.openxmlformats.org/drawingml/2006/main" prst="roundRect">
            <a:avLst>
              <a:gd name="adj" fmla="val 18421"/>
            </a:avLst>
          </a:prstGeom>
          <a:solidFill xmlns:a="http://schemas.openxmlformats.org/drawingml/2006/main">
            <a:srgbClr val="5E417D"/>
          </a:solidFill>
          <a:ln xmlns:a="http://schemas.openxmlformats.org/drawingml/2006/main" w="9525">
            <a:solidFill>
              <a:srgbClr val="5E417D"/>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FFFFFF"/>
                </a:solidFill>
                <a:latin typeface="Arial"/>
                <a:ea typeface="Arial"/>
                <a:cs typeface="Arial"/>
              </a:defRPr>
            </a:pPr>
            <a:r>
              <a:rPr sz="1275" b="1">
                <a:solidFill>
                  <a:srgbClr val="FFFFFF"/>
                </a:solidFill>
                <a:latin typeface="Arial"/>
                <a:ea typeface="Arial"/>
                <a:cs typeface="Arial"/>
              </a:rPr>
              <a:t>Resources</a:t>
            </a:r>
          </a:p>
        </p:txBody>
      </p:sp>
      <p:sp>
        <p:nvSpPr>
          <p:cNvPr id="17" name="copy-1202">
            <a:extLst xmlns:a="http://schemas.openxmlformats.org/drawingml/2006/main">
              <a:ext uri="{FF2B5EF4-FFF2-40B4-BE49-F238E27FC236}">
                <a16:creationId xmlns:a16="http://schemas.microsoft.com/office/drawing/2014/main" id="{75E06E10-121F-405E-9BE9-9A7E74F336D8}"/>
              </a:ext>
            </a:extLst>
          </p:cNvPr>
          <p:cNvSpPr>
            <a:spLocks xmlns:a="http://schemas.openxmlformats.org/drawingml/2006/main" noGrp="1"/>
          </p:cNvSpPr>
          <p:nvPr/>
        </p:nvSpPr>
        <p:spPr>
          <a:xfrm xmlns:a="http://schemas.openxmlformats.org/drawingml/2006/main">
            <a:off x="762000" y="5486400"/>
            <a:ext cx="7143750" cy="48577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1725" b="0">
                <a:solidFill>
                  <a:srgbClr val="526170"/>
                </a:solidFill>
                <a:latin typeface="Arial"/>
                <a:ea typeface="Arial"/>
                <a:cs typeface="Arial"/>
              </a:defRPr>
            </a:pPr>
            <a:r>
              <a:rPr sz="1725" b="0">
                <a:solidFill>
                  <a:srgbClr val="526170"/>
                </a:solidFill>
                <a:latin typeface="Arial"/>
                <a:ea typeface="Arial"/>
                <a:cs typeface="Arial"/>
              </a:rPr>
              <a:t>A model illustration: use the stated data for calculations.</a:t>
            </a:r>
          </a:p>
        </p:txBody>
      </p:sp>
      <p:sp>
        <p:nvSpPr>
          <p:cNvPr id="18" name="goto:2">
            <a:hlinkClick xmlns:r="http://schemas.openxmlformats.org/officeDocument/2006/relationships" xmlns:a="http://schemas.openxmlformats.org/drawingml/2006/main" r:id="Rb45e929cdd334f9f" action="ppaction://hlinksldjump"/>
            <a:extLst xmlns:a="http://schemas.openxmlformats.org/drawingml/2006/main">
              <a:ext uri="{FF2B5EF4-FFF2-40B4-BE49-F238E27FC236}">
                <a16:creationId xmlns:a16="http://schemas.microsoft.com/office/drawing/2014/main" id="{21D4A8CB-A778-4B0A-9168-11F214193956}"/>
              </a:ext>
            </a:extLst>
          </p:cNvPr>
          <p:cNvSpPr>
            <a:spLocks xmlns:a="http://schemas.openxmlformats.org/drawingml/2006/main" noGrp="1"/>
          </p:cNvSpPr>
          <p:nvPr/>
        </p:nvSpPr>
        <p:spPr>
          <a:xfrm xmlns:a="http://schemas.openxmlformats.org/drawingml/2006/main">
            <a:off x="8372475" y="5524500"/>
            <a:ext cx="2886075" cy="476250"/>
          </a:xfrm>
          <a:prstGeom xmlns:a="http://schemas.openxmlformats.org/drawingml/2006/main" prst="roundRect">
            <a:avLst>
              <a:gd name="adj" fmla="val 18000"/>
            </a:avLst>
          </a:prstGeom>
          <a:solidFill xmlns:a="http://schemas.openxmlformats.org/drawingml/2006/main">
            <a:srgbClr val="5E417D"/>
          </a:solidFill>
          <a:ln xmlns:a="http://schemas.openxmlformats.org/drawingml/2006/main" w="0">
            <a:noFill/>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575" b="1">
                <a:solidFill>
                  <a:srgbClr val="FFFFFF"/>
                </a:solidFill>
                <a:latin typeface="Arial"/>
                <a:ea typeface="Arial"/>
                <a:cs typeface="Arial"/>
              </a:defRPr>
            </a:pPr>
            <a:r>
              <a:rPr sz="1575" b="1">
                <a:solidFill>
                  <a:srgbClr val="FFFFFF"/>
                </a:solidFill>
                <a:latin typeface="Arial"/>
                <a:ea typeface="Arial"/>
                <a:cs typeface="Arial"/>
              </a:rPr>
              <a:t>Return to I Do</a:t>
            </a:r>
          </a:p>
        </p:txBody>
      </p:sp>
      <p:sp>
        <p:nvSpPr>
          <p:cNvPr id="20" name="extra-native-model-root-title">
            <a:extLst xmlns:a="http://schemas.openxmlformats.org/drawingml/2006/main">
              <a:ext uri="{FF2B5EF4-FFF2-40B4-BE49-F238E27FC236}">
                <a16:creationId xmlns:a16="http://schemas.microsoft.com/office/drawing/2014/main" id="{484E7323-EA75-42C7-94A0-3361E87FBF12}"/>
              </a:ext>
            </a:extLst>
          </p:cNvPr>
          <p:cNvSpPr>
            <a:spLocks xmlns:a="http://schemas.openxmlformats.org/drawingml/2006/main" noGrp="1"/>
          </p:cNvSpPr>
          <p:nvPr/>
        </p:nvSpPr>
        <p:spPr>
          <a:xfrm xmlns:a="http://schemas.openxmlformats.org/drawingml/2006/main">
            <a:off x="2371725" y="1952625"/>
            <a:ext cx="2562225" cy="33337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ctr">
              <a:defRPr sz="1800" b="1">
                <a:solidFill>
                  <a:srgbClr val="101C38"/>
                </a:solidFill>
                <a:latin typeface="Arial"/>
                <a:ea typeface="Arial"/>
                <a:cs typeface="Arial"/>
              </a:defRPr>
            </a:pPr>
            <a:r>
              <a:rPr sz="1800" b="1">
                <a:solidFill>
                  <a:srgbClr val="101C38"/>
                </a:solidFill>
                <a:latin typeface="Arial"/>
                <a:ea typeface="Arial"/>
                <a:cs typeface="Arial"/>
              </a:rPr>
              <a:t>Root hair</a:t>
            </a:r>
          </a:p>
        </p:txBody>
      </p:sp>
      <p:sp>
        <p:nvSpPr>
          <p:cNvPr id="21" name="extra-native-model-gut-title">
            <a:extLst xmlns:a="http://schemas.openxmlformats.org/drawingml/2006/main">
              <a:ext uri="{FF2B5EF4-FFF2-40B4-BE49-F238E27FC236}">
                <a16:creationId xmlns:a16="http://schemas.microsoft.com/office/drawing/2014/main" id="{74691240-74DD-4854-9043-D3B342E8EDCD}"/>
              </a:ext>
            </a:extLst>
          </p:cNvPr>
          <p:cNvSpPr>
            <a:spLocks xmlns:a="http://schemas.openxmlformats.org/drawingml/2006/main" noGrp="1"/>
          </p:cNvSpPr>
          <p:nvPr/>
        </p:nvSpPr>
        <p:spPr>
          <a:xfrm xmlns:a="http://schemas.openxmlformats.org/drawingml/2006/main">
            <a:off x="5248275" y="1952625"/>
            <a:ext cx="2209800" cy="33337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ctr">
              <a:defRPr sz="1800" b="1">
                <a:solidFill>
                  <a:srgbClr val="101C38"/>
                </a:solidFill>
                <a:latin typeface="Arial"/>
                <a:ea typeface="Arial"/>
                <a:cs typeface="Arial"/>
              </a:defRPr>
            </a:pPr>
            <a:r>
              <a:rPr sz="1800" b="1">
                <a:solidFill>
                  <a:srgbClr val="101C38"/>
                </a:solidFill>
                <a:latin typeface="Arial"/>
                <a:ea typeface="Arial"/>
                <a:cs typeface="Arial"/>
              </a:rPr>
              <a:t>Gut villi</a:t>
            </a:r>
          </a:p>
        </p:txBody>
      </p:sp>
      <p:sp>
        <p:nvSpPr>
          <p:cNvPr id="22" name="extra-native-model-uptake-title">
            <a:extLst xmlns:a="http://schemas.openxmlformats.org/drawingml/2006/main">
              <a:ext uri="{FF2B5EF4-FFF2-40B4-BE49-F238E27FC236}">
                <a16:creationId xmlns:a16="http://schemas.microsoft.com/office/drawing/2014/main" id="{23B4C497-061D-4031-B7F0-0153D3289406}"/>
              </a:ext>
            </a:extLst>
          </p:cNvPr>
          <p:cNvSpPr>
            <a:spLocks xmlns:a="http://schemas.openxmlformats.org/drawingml/2006/main" noGrp="1"/>
          </p:cNvSpPr>
          <p:nvPr/>
        </p:nvSpPr>
        <p:spPr>
          <a:xfrm xmlns:a="http://schemas.openxmlformats.org/drawingml/2006/main">
            <a:off x="7639050" y="1952625"/>
            <a:ext cx="2343150" cy="33337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ctr">
              <a:defRPr sz="1800" b="1">
                <a:solidFill>
                  <a:srgbClr val="101C38"/>
                </a:solidFill>
                <a:latin typeface="Arial"/>
                <a:ea typeface="Arial"/>
                <a:cs typeface="Arial"/>
              </a:defRPr>
            </a:pPr>
            <a:r>
              <a:rPr sz="1800" b="1">
                <a:solidFill>
                  <a:srgbClr val="101C38"/>
                </a:solidFill>
                <a:latin typeface="Arial"/>
                <a:ea typeface="Arial"/>
                <a:cs typeface="Arial"/>
              </a:rPr>
              <a:t>uptake vs O2</a:t>
            </a:r>
          </a:p>
        </p:txBody>
      </p:sp>
      <p:sp>
        <p:nvSpPr>
          <p:cNvPr id="23" name="extra-native-model-root-soil">
            <a:extLst xmlns:a="http://schemas.openxmlformats.org/drawingml/2006/main">
              <a:ext uri="{FF2B5EF4-FFF2-40B4-BE49-F238E27FC236}">
                <a16:creationId xmlns:a16="http://schemas.microsoft.com/office/drawing/2014/main" id="{C1541110-019F-4521-8461-7B4FBC0651CD}"/>
              </a:ext>
            </a:extLst>
          </p:cNvPr>
          <p:cNvSpPr>
            <a:spLocks xmlns:a="http://schemas.openxmlformats.org/drawingml/2006/main" noGrp="1"/>
          </p:cNvSpPr>
          <p:nvPr/>
        </p:nvSpPr>
        <p:spPr>
          <a:xfrm xmlns:a="http://schemas.openxmlformats.org/drawingml/2006/main">
            <a:off x="2476500" y="2552700"/>
            <a:ext cx="2333625" cy="2009775"/>
          </a:xfrm>
          <a:prstGeom xmlns:a="http://schemas.openxmlformats.org/drawingml/2006/main" prst="roundRect">
            <a:avLst>
              <a:gd name="adj" fmla="val 3791"/>
            </a:avLst>
          </a:prstGeom>
          <a:solidFill xmlns:a="http://schemas.openxmlformats.org/drawingml/2006/main">
            <a:srgbClr val="EFE8D7"/>
          </a:solidFill>
          <a:ln xmlns:a="http://schemas.openxmlformats.org/drawingml/2006/main" w="19050">
            <a:solidFill>
              <a:srgbClr val="8E9EB8"/>
            </a:solidFill>
            <a:prstDash val="solid"/>
          </a:ln>
        </p:spPr>
      </p:sp>
      <p:sp>
        <p:nvSpPr>
          <p:cNvPr id="24" name="extra-native-model-soil-label">
            <a:extLst xmlns:a="http://schemas.openxmlformats.org/drawingml/2006/main">
              <a:ext uri="{FF2B5EF4-FFF2-40B4-BE49-F238E27FC236}">
                <a16:creationId xmlns:a16="http://schemas.microsoft.com/office/drawing/2014/main" id="{CB0295DF-3C60-47F6-BAF6-57AE615CC9AE}"/>
              </a:ext>
            </a:extLst>
          </p:cNvPr>
          <p:cNvSpPr>
            <a:spLocks xmlns:a="http://schemas.openxmlformats.org/drawingml/2006/main" noGrp="1"/>
          </p:cNvSpPr>
          <p:nvPr/>
        </p:nvSpPr>
        <p:spPr>
          <a:xfrm xmlns:a="http://schemas.openxmlformats.org/drawingml/2006/main">
            <a:off x="2581275" y="2657475"/>
            <a:ext cx="2124075" cy="2857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ctr">
              <a:defRPr sz="1350" b="0">
                <a:solidFill>
                  <a:srgbClr val="526176"/>
                </a:solidFill>
                <a:latin typeface="Arial"/>
                <a:ea typeface="Arial"/>
                <a:cs typeface="Arial"/>
              </a:defRPr>
            </a:pPr>
            <a:r>
              <a:rPr sz="1350" b="0">
                <a:solidFill>
                  <a:srgbClr val="526176"/>
                </a:solidFill>
                <a:latin typeface="Arial"/>
                <a:ea typeface="Arial"/>
                <a:cs typeface="Arial"/>
              </a:rPr>
              <a:t>soil (dilute)</a:t>
            </a:r>
          </a:p>
        </p:txBody>
      </p:sp>
      <p:sp>
        <p:nvSpPr>
          <p:cNvPr id="25" name="extra-native-model-root-cell">
            <a:extLst xmlns:a="http://schemas.openxmlformats.org/drawingml/2006/main">
              <a:ext uri="{FF2B5EF4-FFF2-40B4-BE49-F238E27FC236}">
                <a16:creationId xmlns:a16="http://schemas.microsoft.com/office/drawing/2014/main" id="{AC595E6A-55B3-4EC4-B0D2-D5B76DD29C36}"/>
              </a:ext>
            </a:extLst>
          </p:cNvPr>
          <p:cNvSpPr>
            <a:spLocks xmlns:a="http://schemas.openxmlformats.org/drawingml/2006/main" noGrp="1"/>
          </p:cNvSpPr>
          <p:nvPr/>
        </p:nvSpPr>
        <p:spPr>
          <a:xfrm xmlns:a="http://schemas.openxmlformats.org/drawingml/2006/main">
            <a:off x="3629025" y="3095625"/>
            <a:ext cx="990600" cy="1362075"/>
          </a:xfrm>
          <a:prstGeom xmlns:a="http://schemas.openxmlformats.org/drawingml/2006/main" prst="ellipse">
            <a:avLst/>
          </a:prstGeom>
          <a:solidFill xmlns:a="http://schemas.openxmlformats.org/drawingml/2006/main">
            <a:srgbClr val="DCD5DD"/>
          </a:solidFill>
          <a:ln xmlns:a="http://schemas.openxmlformats.org/drawingml/2006/main" w="23813">
            <a:solidFill>
              <a:srgbClr val="7A5C9E"/>
            </a:solidFill>
            <a:prstDash val="solid"/>
          </a:ln>
        </p:spPr>
      </p:sp>
      <p:sp>
        <p:nvSpPr>
          <p:cNvPr id="26" name="extra-native-model-root-hair-extension">
            <a:extLst xmlns:a="http://schemas.openxmlformats.org/drawingml/2006/main">
              <a:ext uri="{FF2B5EF4-FFF2-40B4-BE49-F238E27FC236}">
                <a16:creationId xmlns:a16="http://schemas.microsoft.com/office/drawing/2014/main" id="{B5F880FB-B52C-4C85-824D-183DE425081C}"/>
              </a:ext>
            </a:extLst>
          </p:cNvPr>
          <p:cNvSpPr>
            <a:spLocks xmlns:a="http://schemas.openxmlformats.org/drawingml/2006/main" noGrp="1"/>
          </p:cNvSpPr>
          <p:nvPr/>
        </p:nvSpPr>
        <p:spPr>
          <a:xfrm xmlns:a="http://schemas.openxmlformats.org/drawingml/2006/main">
            <a:off x="2647950" y="3829050"/>
            <a:ext cx="1104900" cy="38100"/>
          </a:xfrm>
          <a:prstGeom xmlns:a="http://schemas.openxmlformats.org/drawingml/2006/main" prst="rect">
            <a:avLst/>
          </a:prstGeom>
          <a:solidFill xmlns:a="http://schemas.openxmlformats.org/drawingml/2006/main">
            <a:srgbClr val="7A5C9E"/>
          </a:solidFill>
          <a:ln xmlns:a="http://schemas.openxmlformats.org/drawingml/2006/main" w="0">
            <a:noFill/>
            <a:prstDash val="solid"/>
          </a:ln>
        </p:spPr>
      </p:sp>
      <p:sp>
        <p:nvSpPr>
          <p:cNvPr id="27" name="extra-native-model-root-uptake">
            <a:extLst xmlns:a="http://schemas.openxmlformats.org/drawingml/2006/main">
              <a:ext uri="{FF2B5EF4-FFF2-40B4-BE49-F238E27FC236}">
                <a16:creationId xmlns:a16="http://schemas.microsoft.com/office/drawing/2014/main" id="{25FB69A4-35A4-453F-9869-B1388F856624}"/>
              </a:ext>
            </a:extLst>
          </p:cNvPr>
          <p:cNvSpPr>
            <a:spLocks xmlns:a="http://schemas.openxmlformats.org/drawingml/2006/main" noGrp="1"/>
          </p:cNvSpPr>
          <p:nvPr/>
        </p:nvSpPr>
        <p:spPr>
          <a:xfrm xmlns:a="http://schemas.openxmlformats.org/drawingml/2006/main">
            <a:off x="3105150" y="3771900"/>
            <a:ext cx="762000" cy="161925"/>
          </a:xfrm>
          <a:prstGeom xmlns:a="http://schemas.openxmlformats.org/drawingml/2006/main" prst="rightArrow">
            <a:avLst/>
          </a:prstGeom>
          <a:solidFill xmlns:a="http://schemas.openxmlformats.org/drawingml/2006/main">
            <a:srgbClr val="B8262E"/>
          </a:solidFill>
          <a:ln xmlns:a="http://schemas.openxmlformats.org/drawingml/2006/main" w="0">
            <a:noFill/>
            <a:prstDash val="solid"/>
          </a:ln>
        </p:spPr>
      </p:sp>
      <p:sp>
        <p:nvSpPr>
          <p:cNvPr id="28" name="extra-native-model-mitochondrion-0">
            <a:extLst xmlns:a="http://schemas.openxmlformats.org/drawingml/2006/main">
              <a:ext uri="{FF2B5EF4-FFF2-40B4-BE49-F238E27FC236}">
                <a16:creationId xmlns:a16="http://schemas.microsoft.com/office/drawing/2014/main" id="{E655FDD6-DA09-4E53-BCE2-801530684255}"/>
              </a:ext>
            </a:extLst>
          </p:cNvPr>
          <p:cNvSpPr>
            <a:spLocks xmlns:a="http://schemas.openxmlformats.org/drawingml/2006/main" noGrp="1"/>
          </p:cNvSpPr>
          <p:nvPr/>
        </p:nvSpPr>
        <p:spPr>
          <a:xfrm xmlns:a="http://schemas.openxmlformats.org/drawingml/2006/main">
            <a:off x="3914775" y="3400425"/>
            <a:ext cx="190500" cy="104775"/>
          </a:xfrm>
          <a:prstGeom xmlns:a="http://schemas.openxmlformats.org/drawingml/2006/main" prst="ellipse">
            <a:avLst/>
          </a:prstGeom>
          <a:solidFill xmlns:a="http://schemas.openxmlformats.org/drawingml/2006/main">
            <a:srgbClr val="E7B182"/>
          </a:solidFill>
          <a:ln xmlns:a="http://schemas.openxmlformats.org/drawingml/2006/main" w="12383">
            <a:solidFill>
              <a:srgbClr val="CA772D"/>
            </a:solidFill>
            <a:prstDash val="solid"/>
          </a:ln>
        </p:spPr>
      </p:sp>
      <p:sp>
        <p:nvSpPr>
          <p:cNvPr id="29" name="extra-native-model-mitochondrion-1">
            <a:extLst xmlns:a="http://schemas.openxmlformats.org/drawingml/2006/main">
              <a:ext uri="{FF2B5EF4-FFF2-40B4-BE49-F238E27FC236}">
                <a16:creationId xmlns:a16="http://schemas.microsoft.com/office/drawing/2014/main" id="{5D8E6C1C-D84D-46E8-A12A-EA963F4B2234}"/>
              </a:ext>
            </a:extLst>
          </p:cNvPr>
          <p:cNvSpPr>
            <a:spLocks xmlns:a="http://schemas.openxmlformats.org/drawingml/2006/main" noGrp="1"/>
          </p:cNvSpPr>
          <p:nvPr/>
        </p:nvSpPr>
        <p:spPr>
          <a:xfrm xmlns:a="http://schemas.openxmlformats.org/drawingml/2006/main">
            <a:off x="4114800" y="3648075"/>
            <a:ext cx="190500" cy="104775"/>
          </a:xfrm>
          <a:prstGeom xmlns:a="http://schemas.openxmlformats.org/drawingml/2006/main" prst="ellipse">
            <a:avLst/>
          </a:prstGeom>
          <a:solidFill xmlns:a="http://schemas.openxmlformats.org/drawingml/2006/main">
            <a:srgbClr val="E7B182"/>
          </a:solidFill>
          <a:ln xmlns:a="http://schemas.openxmlformats.org/drawingml/2006/main" w="12383">
            <a:solidFill>
              <a:srgbClr val="CA772D"/>
            </a:solidFill>
            <a:prstDash val="solid"/>
          </a:ln>
        </p:spPr>
      </p:sp>
      <p:sp>
        <p:nvSpPr>
          <p:cNvPr id="30" name="extra-native-model-mitochondrion-2">
            <a:extLst xmlns:a="http://schemas.openxmlformats.org/drawingml/2006/main">
              <a:ext uri="{FF2B5EF4-FFF2-40B4-BE49-F238E27FC236}">
                <a16:creationId xmlns:a16="http://schemas.microsoft.com/office/drawing/2014/main" id="{7E9B587C-51F0-475F-9E4E-7E01143C48C4}"/>
              </a:ext>
            </a:extLst>
          </p:cNvPr>
          <p:cNvSpPr>
            <a:spLocks xmlns:a="http://schemas.openxmlformats.org/drawingml/2006/main" noGrp="1"/>
          </p:cNvSpPr>
          <p:nvPr/>
        </p:nvSpPr>
        <p:spPr>
          <a:xfrm xmlns:a="http://schemas.openxmlformats.org/drawingml/2006/main">
            <a:off x="3981450" y="3943350"/>
            <a:ext cx="190500" cy="104775"/>
          </a:xfrm>
          <a:prstGeom xmlns:a="http://schemas.openxmlformats.org/drawingml/2006/main" prst="ellipse">
            <a:avLst/>
          </a:prstGeom>
          <a:solidFill xmlns:a="http://schemas.openxmlformats.org/drawingml/2006/main">
            <a:srgbClr val="E7B182"/>
          </a:solidFill>
          <a:ln xmlns:a="http://schemas.openxmlformats.org/drawingml/2006/main" w="12383">
            <a:solidFill>
              <a:srgbClr val="CA772D"/>
            </a:solidFill>
            <a:prstDash val="solid"/>
          </a:ln>
        </p:spPr>
      </p:sp>
      <p:sp>
        <p:nvSpPr>
          <p:cNvPr id="31" name="extra-native-model-against-gradient-frame">
            <a:extLst xmlns:a="http://schemas.openxmlformats.org/drawingml/2006/main">
              <a:ext uri="{FF2B5EF4-FFF2-40B4-BE49-F238E27FC236}">
                <a16:creationId xmlns:a16="http://schemas.microsoft.com/office/drawing/2014/main" id="{FB55E22E-50E9-4163-A331-12DBA118928D}"/>
              </a:ext>
            </a:extLst>
          </p:cNvPr>
          <p:cNvSpPr>
            <a:spLocks xmlns:a="http://schemas.openxmlformats.org/drawingml/2006/main" noGrp="1"/>
          </p:cNvSpPr>
          <p:nvPr/>
        </p:nvSpPr>
        <p:spPr>
          <a:xfrm xmlns:a="http://schemas.openxmlformats.org/drawingml/2006/main">
            <a:off x="2362200" y="4676775"/>
            <a:ext cx="2562225" cy="295275"/>
          </a:xfrm>
          <a:prstGeom xmlns:a="http://schemas.openxmlformats.org/drawingml/2006/main" prst="roundRect">
            <a:avLst>
              <a:gd name="adj" fmla="val 25806"/>
            </a:avLst>
          </a:prstGeom>
          <a:solidFill xmlns:a="http://schemas.openxmlformats.org/drawingml/2006/main">
            <a:srgbClr val="FFFFFF"/>
          </a:solidFill>
          <a:ln xmlns:a="http://schemas.openxmlformats.org/drawingml/2006/main" w="19050">
            <a:solidFill>
              <a:srgbClr val="B8262E"/>
            </a:solidFill>
            <a:prstDash val="solid"/>
          </a:ln>
        </p:spPr>
      </p:sp>
      <p:sp>
        <p:nvSpPr>
          <p:cNvPr id="32" name="extra-native-model-against-gradient-label">
            <a:extLst xmlns:a="http://schemas.openxmlformats.org/drawingml/2006/main">
              <a:ext uri="{FF2B5EF4-FFF2-40B4-BE49-F238E27FC236}">
                <a16:creationId xmlns:a16="http://schemas.microsoft.com/office/drawing/2014/main" id="{B4A314A1-10F0-4E75-8A6C-50704EBE9F92}"/>
              </a:ext>
            </a:extLst>
          </p:cNvPr>
          <p:cNvSpPr>
            <a:spLocks xmlns:a="http://schemas.openxmlformats.org/drawingml/2006/main" noGrp="1"/>
          </p:cNvSpPr>
          <p:nvPr/>
        </p:nvSpPr>
        <p:spPr>
          <a:xfrm xmlns:a="http://schemas.openxmlformats.org/drawingml/2006/main">
            <a:off x="2438400" y="4695825"/>
            <a:ext cx="2409825" cy="25717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ctr">
              <a:defRPr sz="1275" b="1">
                <a:solidFill>
                  <a:srgbClr val="B8262E"/>
                </a:solidFill>
                <a:latin typeface="Arial"/>
                <a:ea typeface="Arial"/>
                <a:cs typeface="Arial"/>
              </a:defRPr>
            </a:pPr>
            <a:r>
              <a:rPr sz="1275" b="1">
                <a:solidFill>
                  <a:srgbClr val="B8262E"/>
                </a:solidFill>
                <a:latin typeface="Arial"/>
                <a:ea typeface="Arial"/>
                <a:cs typeface="Arial"/>
              </a:rPr>
              <a:t>↑ AGAINST THE GRADIENT</a:t>
            </a:r>
          </a:p>
        </p:txBody>
      </p:sp>
      <p:sp>
        <p:nvSpPr>
          <p:cNvPr id="33" name="extra-native-model-mitochondria-frame">
            <a:extLst xmlns:a="http://schemas.openxmlformats.org/drawingml/2006/main">
              <a:ext uri="{FF2B5EF4-FFF2-40B4-BE49-F238E27FC236}">
                <a16:creationId xmlns:a16="http://schemas.microsoft.com/office/drawing/2014/main" id="{B1F6975B-8F98-4C52-9D08-C327D1FFE160}"/>
              </a:ext>
            </a:extLst>
          </p:cNvPr>
          <p:cNvSpPr>
            <a:spLocks xmlns:a="http://schemas.openxmlformats.org/drawingml/2006/main" noGrp="1"/>
          </p:cNvSpPr>
          <p:nvPr/>
        </p:nvSpPr>
        <p:spPr>
          <a:xfrm xmlns:a="http://schemas.openxmlformats.org/drawingml/2006/main">
            <a:off x="2447925" y="5038725"/>
            <a:ext cx="2390775" cy="276225"/>
          </a:xfrm>
          <a:prstGeom xmlns:a="http://schemas.openxmlformats.org/drawingml/2006/main" prst="roundRect">
            <a:avLst>
              <a:gd name="adj" fmla="val 27586"/>
            </a:avLst>
          </a:prstGeom>
          <a:solidFill xmlns:a="http://schemas.openxmlformats.org/drawingml/2006/main">
            <a:srgbClr val="FFFFFF"/>
          </a:solidFill>
          <a:ln xmlns:a="http://schemas.openxmlformats.org/drawingml/2006/main" w="19050">
            <a:solidFill>
              <a:srgbClr val="CA772D"/>
            </a:solidFill>
            <a:prstDash val="solid"/>
          </a:ln>
        </p:spPr>
      </p:sp>
      <p:sp>
        <p:nvSpPr>
          <p:cNvPr id="34" name="extra-native-model-mitochondria-label">
            <a:extLst xmlns:a="http://schemas.openxmlformats.org/drawingml/2006/main">
              <a:ext uri="{FF2B5EF4-FFF2-40B4-BE49-F238E27FC236}">
                <a16:creationId xmlns:a16="http://schemas.microsoft.com/office/drawing/2014/main" id="{57FDCFAA-AF7A-4C72-A97E-BB06A0D8BC13}"/>
              </a:ext>
            </a:extLst>
          </p:cNvPr>
          <p:cNvSpPr>
            <a:spLocks xmlns:a="http://schemas.openxmlformats.org/drawingml/2006/main" noGrp="1"/>
          </p:cNvSpPr>
          <p:nvPr/>
        </p:nvSpPr>
        <p:spPr>
          <a:xfrm xmlns:a="http://schemas.openxmlformats.org/drawingml/2006/main">
            <a:off x="2524125" y="5057775"/>
            <a:ext cx="2238375" cy="2381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ctr">
              <a:defRPr sz="1275" b="1">
                <a:solidFill>
                  <a:srgbClr val="CA772D"/>
                </a:solidFill>
                <a:latin typeface="Arial"/>
                <a:ea typeface="Arial"/>
                <a:cs typeface="Arial"/>
              </a:defRPr>
            </a:pPr>
            <a:r>
              <a:rPr sz="1275" b="1">
                <a:solidFill>
                  <a:srgbClr val="CA772D"/>
                </a:solidFill>
                <a:latin typeface="Arial"/>
                <a:ea typeface="Arial"/>
                <a:cs typeface="Arial"/>
              </a:rPr>
              <a:t>MANY MITOCHONDRIA</a:t>
            </a:r>
          </a:p>
        </p:txBody>
      </p:sp>
      <p:sp>
        <p:nvSpPr>
          <p:cNvPr id="35" name="extra-native-model-villi">
            <a:extLst xmlns:a="http://schemas.openxmlformats.org/drawingml/2006/main">
              <a:ext uri="{FF2B5EF4-FFF2-40B4-BE49-F238E27FC236}">
                <a16:creationId xmlns:a16="http://schemas.microsoft.com/office/drawing/2014/main" id="{BC6F9B14-BF95-4E41-963C-3FA02A93FACA}"/>
              </a:ext>
            </a:extLst>
          </p:cNvPr>
          <p:cNvSpPr>
            <a:spLocks xmlns:a="http://schemas.openxmlformats.org/drawingml/2006/main" noGrp="1"/>
          </p:cNvSpPr>
          <p:nvPr/>
        </p:nvSpPr>
        <p:spPr>
          <a:xfrm xmlns:a="http://schemas.openxmlformats.org/drawingml/2006/main">
            <a:off x="5295900" y="3209925"/>
            <a:ext cx="2000250" cy="1295400"/>
          </a:xfrm>
          <a:custGeom xmlns:a="http://schemas.openxmlformats.org/drawingml/2006/main">
            <a:pathLst>
              <a:path w="2000250" h="1295400">
                <a:moveTo>
                  <a:pt x="0" y="1295400"/>
                </a:moveTo>
                <a:lnTo>
                  <a:pt x="0" y="1123950"/>
                </a:lnTo>
                <a:lnTo>
                  <a:pt x="142875" y="1123950"/>
                </a:lnTo>
                <a:lnTo>
                  <a:pt x="142875" y="361950"/>
                </a:lnTo>
                <a:lnTo>
                  <a:pt x="148366" y="306203"/>
                </a:lnTo>
                <a:lnTo>
                  <a:pt x="164626" y="252598"/>
                </a:lnTo>
                <a:lnTo>
                  <a:pt x="191033" y="203196"/>
                </a:lnTo>
                <a:lnTo>
                  <a:pt x="226569" y="159894"/>
                </a:lnTo>
                <a:lnTo>
                  <a:pt x="269871" y="124358"/>
                </a:lnTo>
                <a:lnTo>
                  <a:pt x="319273" y="97951"/>
                </a:lnTo>
                <a:lnTo>
                  <a:pt x="372878" y="81691"/>
                </a:lnTo>
                <a:lnTo>
                  <a:pt x="428625" y="76200"/>
                </a:lnTo>
                <a:lnTo>
                  <a:pt x="484372" y="81691"/>
                </a:lnTo>
                <a:lnTo>
                  <a:pt x="537977" y="97951"/>
                </a:lnTo>
                <a:lnTo>
                  <a:pt x="587379" y="124358"/>
                </a:lnTo>
                <a:lnTo>
                  <a:pt x="630681" y="159894"/>
                </a:lnTo>
                <a:lnTo>
                  <a:pt x="666217" y="203196"/>
                </a:lnTo>
                <a:lnTo>
                  <a:pt x="692624" y="252598"/>
                </a:lnTo>
                <a:lnTo>
                  <a:pt x="708884" y="306203"/>
                </a:lnTo>
                <a:lnTo>
                  <a:pt x="714375" y="361950"/>
                </a:lnTo>
                <a:lnTo>
                  <a:pt x="714375" y="1123950"/>
                </a:lnTo>
                <a:lnTo>
                  <a:pt x="1114425" y="1123950"/>
                </a:lnTo>
                <a:lnTo>
                  <a:pt x="1114425" y="361950"/>
                </a:lnTo>
                <a:lnTo>
                  <a:pt x="1119916" y="306203"/>
                </a:lnTo>
                <a:lnTo>
                  <a:pt x="1136176" y="252598"/>
                </a:lnTo>
                <a:lnTo>
                  <a:pt x="1162583" y="203196"/>
                </a:lnTo>
                <a:lnTo>
                  <a:pt x="1198119" y="159894"/>
                </a:lnTo>
                <a:lnTo>
                  <a:pt x="1241421" y="124358"/>
                </a:lnTo>
                <a:lnTo>
                  <a:pt x="1290823" y="97951"/>
                </a:lnTo>
                <a:lnTo>
                  <a:pt x="1344428" y="81691"/>
                </a:lnTo>
                <a:lnTo>
                  <a:pt x="1400175" y="76200"/>
                </a:lnTo>
                <a:lnTo>
                  <a:pt x="1455922" y="81691"/>
                </a:lnTo>
                <a:lnTo>
                  <a:pt x="1509527" y="97951"/>
                </a:lnTo>
                <a:lnTo>
                  <a:pt x="1558929" y="124358"/>
                </a:lnTo>
                <a:lnTo>
                  <a:pt x="1602231" y="159894"/>
                </a:lnTo>
                <a:lnTo>
                  <a:pt x="1637767" y="203196"/>
                </a:lnTo>
                <a:lnTo>
                  <a:pt x="1664174" y="252598"/>
                </a:lnTo>
                <a:lnTo>
                  <a:pt x="1680434" y="306203"/>
                </a:lnTo>
                <a:lnTo>
                  <a:pt x="1685925" y="361950"/>
                </a:lnTo>
                <a:lnTo>
                  <a:pt x="1685925" y="1123950"/>
                </a:lnTo>
                <a:lnTo>
                  <a:pt x="2000250" y="1123950"/>
                </a:lnTo>
                <a:lnTo>
                  <a:pt x="2000250" y="1295400"/>
                </a:lnTo>
                <a:close/>
              </a:path>
            </a:pathLst>
          </a:custGeom>
          <a:solidFill xmlns:a="http://schemas.openxmlformats.org/drawingml/2006/main">
            <a:srgbClr val="F0EAF6"/>
          </a:solidFill>
          <a:ln xmlns:a="http://schemas.openxmlformats.org/drawingml/2006/main" w="23813">
            <a:solidFill>
              <a:srgbClr val="7A5C9E"/>
            </a:solidFill>
            <a:prstDash val="solid"/>
          </a:ln>
        </p:spPr>
      </p:sp>
      <p:sp>
        <p:nvSpPr>
          <p:cNvPr id="36" name="extra-native-model-glucose-uptake">
            <a:extLst xmlns:a="http://schemas.openxmlformats.org/drawingml/2006/main">
              <a:ext uri="{FF2B5EF4-FFF2-40B4-BE49-F238E27FC236}">
                <a16:creationId xmlns:a16="http://schemas.microsoft.com/office/drawing/2014/main" id="{2F405A90-972C-4A79-9BAA-C5A0DD413572}"/>
              </a:ext>
            </a:extLst>
          </p:cNvPr>
          <p:cNvSpPr>
            <a:spLocks xmlns:a="http://schemas.openxmlformats.org/drawingml/2006/main" noGrp="1"/>
          </p:cNvSpPr>
          <p:nvPr/>
        </p:nvSpPr>
        <p:spPr>
          <a:xfrm xmlns:a="http://schemas.openxmlformats.org/drawingml/2006/main">
            <a:off x="5648325" y="2724150"/>
            <a:ext cx="171450" cy="1143000"/>
          </a:xfrm>
          <a:prstGeom xmlns:a="http://schemas.openxmlformats.org/drawingml/2006/main" prst="downArrow">
            <a:avLst/>
          </a:prstGeom>
          <a:solidFill xmlns:a="http://schemas.openxmlformats.org/drawingml/2006/main">
            <a:srgbClr val="B8262E"/>
          </a:solidFill>
          <a:ln xmlns:a="http://schemas.openxmlformats.org/drawingml/2006/main" w="0">
            <a:noFill/>
            <a:prstDash val="solid"/>
          </a:ln>
        </p:spPr>
      </p:sp>
      <p:sp>
        <p:nvSpPr>
          <p:cNvPr id="37" name="extra-native-model-glucose-label-frame">
            <a:extLst xmlns:a="http://schemas.openxmlformats.org/drawingml/2006/main">
              <a:ext uri="{FF2B5EF4-FFF2-40B4-BE49-F238E27FC236}">
                <a16:creationId xmlns:a16="http://schemas.microsoft.com/office/drawing/2014/main" id="{8CDF5BA2-AD78-468B-8C16-349F3F8161C1}"/>
              </a:ext>
            </a:extLst>
          </p:cNvPr>
          <p:cNvSpPr>
            <a:spLocks xmlns:a="http://schemas.openxmlformats.org/drawingml/2006/main" noGrp="1"/>
          </p:cNvSpPr>
          <p:nvPr/>
        </p:nvSpPr>
        <p:spPr>
          <a:xfrm xmlns:a="http://schemas.openxmlformats.org/drawingml/2006/main">
            <a:off x="5267325" y="4676775"/>
            <a:ext cx="2133600" cy="295275"/>
          </a:xfrm>
          <a:prstGeom xmlns:a="http://schemas.openxmlformats.org/drawingml/2006/main" prst="roundRect">
            <a:avLst>
              <a:gd name="adj" fmla="val 25806"/>
            </a:avLst>
          </a:prstGeom>
          <a:solidFill xmlns:a="http://schemas.openxmlformats.org/drawingml/2006/main">
            <a:srgbClr val="FFFFFF"/>
          </a:solidFill>
          <a:ln xmlns:a="http://schemas.openxmlformats.org/drawingml/2006/main" w="19050">
            <a:solidFill>
              <a:srgbClr val="7A5C9E"/>
            </a:solidFill>
            <a:prstDash val="solid"/>
          </a:ln>
        </p:spPr>
      </p:sp>
      <p:sp>
        <p:nvSpPr>
          <p:cNvPr id="38" name="extra-native-model-glucose-label-label">
            <a:extLst xmlns:a="http://schemas.openxmlformats.org/drawingml/2006/main">
              <a:ext uri="{FF2B5EF4-FFF2-40B4-BE49-F238E27FC236}">
                <a16:creationId xmlns:a16="http://schemas.microsoft.com/office/drawing/2014/main" id="{ED012526-719E-4569-B878-22048A4E6F44}"/>
              </a:ext>
            </a:extLst>
          </p:cNvPr>
          <p:cNvSpPr>
            <a:spLocks xmlns:a="http://schemas.openxmlformats.org/drawingml/2006/main" noGrp="1"/>
          </p:cNvSpPr>
          <p:nvPr/>
        </p:nvSpPr>
        <p:spPr>
          <a:xfrm xmlns:a="http://schemas.openxmlformats.org/drawingml/2006/main">
            <a:off x="5343525" y="4695825"/>
            <a:ext cx="1981200" cy="25717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ctr">
              <a:defRPr sz="1350" b="1">
                <a:solidFill>
                  <a:srgbClr val="7A5C9E"/>
                </a:solidFill>
                <a:latin typeface="Arial"/>
                <a:ea typeface="Arial"/>
                <a:cs typeface="Arial"/>
              </a:defRPr>
            </a:pPr>
            <a:r>
              <a:rPr sz="1350" b="1">
                <a:solidFill>
                  <a:srgbClr val="7A5C9E"/>
                </a:solidFill>
                <a:latin typeface="Arial"/>
                <a:ea typeface="Arial"/>
                <a:cs typeface="Arial"/>
              </a:rPr>
              <a:t>↓ GLUCOSE IN</a:t>
            </a:r>
          </a:p>
        </p:txBody>
      </p:sp>
      <p:sp>
        <p:nvSpPr>
          <p:cNvPr id="39" name="extra-native-model-uptake-y-axis">
            <a:extLst xmlns:a="http://schemas.openxmlformats.org/drawingml/2006/main">
              <a:ext uri="{FF2B5EF4-FFF2-40B4-BE49-F238E27FC236}">
                <a16:creationId xmlns:a16="http://schemas.microsoft.com/office/drawing/2014/main" id="{4D75AD8F-F96B-42B7-AE52-377B47C02A9D}"/>
              </a:ext>
            </a:extLst>
          </p:cNvPr>
          <p:cNvSpPr>
            <a:spLocks xmlns:a="http://schemas.openxmlformats.org/drawingml/2006/main" noGrp="1"/>
          </p:cNvSpPr>
          <p:nvPr/>
        </p:nvSpPr>
        <p:spPr>
          <a:xfrm xmlns:a="http://schemas.openxmlformats.org/drawingml/2006/main">
            <a:off x="8058150" y="3000375"/>
            <a:ext cx="19050" cy="1590675"/>
          </a:xfrm>
          <a:prstGeom xmlns:a="http://schemas.openxmlformats.org/drawingml/2006/main" prst="rect">
            <a:avLst/>
          </a:prstGeom>
          <a:solidFill xmlns:a="http://schemas.openxmlformats.org/drawingml/2006/main">
            <a:srgbClr val="101C38"/>
          </a:solidFill>
          <a:ln xmlns:a="http://schemas.openxmlformats.org/drawingml/2006/main" w="0">
            <a:noFill/>
            <a:prstDash val="solid"/>
          </a:ln>
        </p:spPr>
      </p:sp>
      <p:sp>
        <p:nvSpPr>
          <p:cNvPr id="40" name="extra-native-model-uptake-x-axis">
            <a:extLst xmlns:a="http://schemas.openxmlformats.org/drawingml/2006/main">
              <a:ext uri="{FF2B5EF4-FFF2-40B4-BE49-F238E27FC236}">
                <a16:creationId xmlns:a16="http://schemas.microsoft.com/office/drawing/2014/main" id="{06EBA907-74A2-401B-8D23-D8CEBFC0D641}"/>
              </a:ext>
            </a:extLst>
          </p:cNvPr>
          <p:cNvSpPr>
            <a:spLocks xmlns:a="http://schemas.openxmlformats.org/drawingml/2006/main" noGrp="1"/>
          </p:cNvSpPr>
          <p:nvPr/>
        </p:nvSpPr>
        <p:spPr>
          <a:xfrm xmlns:a="http://schemas.openxmlformats.org/drawingml/2006/main">
            <a:off x="8058150" y="4572000"/>
            <a:ext cx="1771650" cy="19050"/>
          </a:xfrm>
          <a:prstGeom xmlns:a="http://schemas.openxmlformats.org/drawingml/2006/main" prst="rect">
            <a:avLst/>
          </a:prstGeom>
          <a:solidFill xmlns:a="http://schemas.openxmlformats.org/drawingml/2006/main">
            <a:srgbClr val="101C38"/>
          </a:solidFill>
          <a:ln xmlns:a="http://schemas.openxmlformats.org/drawingml/2006/main" w="0">
            <a:noFill/>
            <a:prstDash val="solid"/>
          </a:ln>
        </p:spPr>
      </p:sp>
      <p:sp>
        <p:nvSpPr>
          <p:cNvPr id="41" name="extra-native-model-uptake-trend">
            <a:extLst xmlns:a="http://schemas.openxmlformats.org/drawingml/2006/main">
              <a:ext uri="{FF2B5EF4-FFF2-40B4-BE49-F238E27FC236}">
                <a16:creationId xmlns:a16="http://schemas.microsoft.com/office/drawing/2014/main" id="{046BA50F-E68F-4C0A-92F0-BEC5D28FA1BC}"/>
              </a:ext>
            </a:extLst>
          </p:cNvPr>
          <p:cNvSpPr>
            <a:spLocks xmlns:a="http://schemas.openxmlformats.org/drawingml/2006/main" noGrp="1"/>
          </p:cNvSpPr>
          <p:nvPr/>
        </p:nvSpPr>
        <p:spPr>
          <a:xfrm xmlns:a="http://schemas.openxmlformats.org/drawingml/2006/main">
            <a:off x="8096250" y="3038475"/>
            <a:ext cx="1657350" cy="1495425"/>
          </a:xfrm>
          <a:custGeom xmlns:a="http://schemas.openxmlformats.org/drawingml/2006/main">
            <a:pathLst>
              <a:path w="1657350" h="1495425">
                <a:moveTo>
                  <a:pt x="0" y="1495425"/>
                </a:moveTo>
                <a:lnTo>
                  <a:pt x="828675" y="962025"/>
                </a:lnTo>
                <a:lnTo>
                  <a:pt x="1657350" y="257175"/>
                </a:lnTo>
              </a:path>
            </a:pathLst>
          </a:custGeom>
          <a:noFill xmlns:a="http://schemas.openxmlformats.org/drawingml/2006/main"/>
          <a:ln xmlns:a="http://schemas.openxmlformats.org/drawingml/2006/main" w="28575">
            <a:solidFill>
              <a:srgbClr val="7A5C9E"/>
            </a:solidFill>
            <a:prstDash val="solid"/>
          </a:ln>
        </p:spPr>
      </p:sp>
      <p:sp>
        <p:nvSpPr>
          <p:cNvPr id="42" name="extra-native-model-uptake-y-label">
            <a:extLst xmlns:a="http://schemas.openxmlformats.org/drawingml/2006/main">
              <a:ext uri="{FF2B5EF4-FFF2-40B4-BE49-F238E27FC236}">
                <a16:creationId xmlns:a16="http://schemas.microsoft.com/office/drawing/2014/main" id="{5F5CE76F-E18A-4E85-9451-667B8338B782}"/>
              </a:ext>
            </a:extLst>
          </p:cNvPr>
          <p:cNvSpPr>
            <a:spLocks xmlns:a="http://schemas.openxmlformats.org/drawingml/2006/main" noGrp="1"/>
          </p:cNvSpPr>
          <p:nvPr/>
        </p:nvSpPr>
        <p:spPr>
          <a:xfrm xmlns:a="http://schemas.openxmlformats.org/drawingml/2006/main">
            <a:off x="7658100" y="2647950"/>
            <a:ext cx="866775" cy="2857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ctr">
              <a:defRPr sz="1350" b="0">
                <a:solidFill>
                  <a:srgbClr val="101C38"/>
                </a:solidFill>
                <a:latin typeface="Arial"/>
                <a:ea typeface="Arial"/>
                <a:cs typeface="Arial"/>
              </a:defRPr>
            </a:pPr>
            <a:r>
              <a:rPr sz="1350" b="0">
                <a:solidFill>
                  <a:srgbClr val="101C38"/>
                </a:solidFill>
                <a:latin typeface="Arial"/>
                <a:ea typeface="Arial"/>
                <a:cs typeface="Arial"/>
              </a:rPr>
              <a:t>uptake</a:t>
            </a:r>
          </a:p>
        </p:txBody>
      </p:sp>
      <p:sp>
        <p:nvSpPr>
          <p:cNvPr id="43" name="extra-native-model-uptake-x-label">
            <a:extLst xmlns:a="http://schemas.openxmlformats.org/drawingml/2006/main">
              <a:ext uri="{FF2B5EF4-FFF2-40B4-BE49-F238E27FC236}">
                <a16:creationId xmlns:a16="http://schemas.microsoft.com/office/drawing/2014/main" id="{0169F454-05E4-485C-81D2-8A9DED313E2E}"/>
              </a:ext>
            </a:extLst>
          </p:cNvPr>
          <p:cNvSpPr>
            <a:spLocks xmlns:a="http://schemas.openxmlformats.org/drawingml/2006/main" noGrp="1"/>
          </p:cNvSpPr>
          <p:nvPr/>
        </p:nvSpPr>
        <p:spPr>
          <a:xfrm xmlns:a="http://schemas.openxmlformats.org/drawingml/2006/main">
            <a:off x="8058150" y="4676775"/>
            <a:ext cx="1771650" cy="29527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ctr">
              <a:defRPr sz="1350" b="0">
                <a:solidFill>
                  <a:srgbClr val="101C38"/>
                </a:solidFill>
                <a:latin typeface="Arial"/>
                <a:ea typeface="Arial"/>
                <a:cs typeface="Arial"/>
              </a:defRPr>
            </a:pPr>
            <a:r>
              <a:rPr sz="1350" b="0">
                <a:solidFill>
                  <a:srgbClr val="101C38"/>
                </a:solidFill>
                <a:latin typeface="Arial"/>
                <a:ea typeface="Arial"/>
                <a:cs typeface="Arial"/>
              </a:rPr>
              <a:t>oxygen →</a:t>
            </a:r>
          </a:p>
        </p:txBody>
      </p:sp>
    </p:spTree>
    <p:extLst>
      <p:ext uri="{BB962C8B-B14F-4D97-AF65-F5344CB8AC3E}">
        <p14:creationId xmlns:p14="http://schemas.microsoft.com/office/powerpoint/2010/main" val="326956877"/>
      </p:ext>
    </p:extLst>
  </p:cSld>
</p:sld>
</file>

<file path=ppt/slides/slide2.xml><?xml version="1.0" encoding="utf-8"?>
<p:sld xmlns:p="http://schemas.openxmlformats.org/presentationml/2006/main">
  <p:cSld>
    <p:bg>
      <p:bgPr>
        <a:solidFill xmlns:a="http://schemas.openxmlformats.org/drawingml/2006/main">
          <a:srgbClr val="F0EAF6"/>
        </a:solidFill>
      </p:bgPr>
    </p:bg>
    <p:spTree>
      <p:nvGrpSpPr>
        <p:cNvPr id="1" name=""/>
        <p:cNvGrpSpPr/>
        <p:nvPr/>
      </p:nvGrpSpPr>
      <p:grpSpPr>
        <a:xfrm xmlns:a="http://schemas.openxmlformats.org/drawingml/2006/main"/>
      </p:grpSpPr>
      <p:sp>
        <p:nvSpPr>
          <p:cNvPr id="24" name="house-card">
            <a:extLst xmlns:a="http://schemas.openxmlformats.org/drawingml/2006/main">
              <a:ext uri="{FF2B5EF4-FFF2-40B4-BE49-F238E27FC236}">
                <a16:creationId xmlns:a16="http://schemas.microsoft.com/office/drawing/2014/main" id="{7BBFF734-DBD3-45C9-8BE7-88B5FC60C83A}"/>
              </a:ext>
            </a:extLst>
          </p:cNvPr>
          <p:cNvSpPr>
            <a:spLocks xmlns:a="http://schemas.openxmlformats.org/drawingml/2006/main" noGrp="1"/>
          </p:cNvSpPr>
          <p:nvPr/>
        </p:nvSpPr>
        <p:spPr>
          <a:xfrm xmlns:a="http://schemas.openxmlformats.org/drawingml/2006/main">
            <a:off x="266700" y="190500"/>
            <a:ext cx="11658600" cy="6048375"/>
          </a:xfrm>
          <a:prstGeom xmlns:a="http://schemas.openxmlformats.org/drawingml/2006/main" prst="roundRect">
            <a:avLst>
              <a:gd name="adj" fmla="val 3150"/>
            </a:avLst>
          </a:prstGeom>
          <a:solidFill xmlns:a="http://schemas.openxmlformats.org/drawingml/2006/main">
            <a:srgbClr val="FFFFFF"/>
          </a:solidFill>
          <a:ln xmlns:a="http://schemas.openxmlformats.org/drawingml/2006/main" w="9525">
            <a:solidFill>
              <a:srgbClr val="D9D0E2"/>
            </a:solidFill>
            <a:prstDash val="solid"/>
          </a:ln>
        </p:spPr>
      </p:sp>
      <p:sp>
        <p:nvSpPr>
          <p:cNvPr id="2" name="phase-rule">
            <a:extLst xmlns:a="http://schemas.openxmlformats.org/drawingml/2006/main">
              <a:ext uri="{FF2B5EF4-FFF2-40B4-BE49-F238E27FC236}">
                <a16:creationId xmlns:a16="http://schemas.microsoft.com/office/drawing/2014/main" id="{11C18C79-8E8A-4B22-8207-3A52160EFBC4}"/>
              </a:ext>
            </a:extLst>
          </p:cNvPr>
          <p:cNvSpPr>
            <a:spLocks xmlns:a="http://schemas.openxmlformats.org/drawingml/2006/main" noGrp="1"/>
          </p:cNvSpPr>
          <p:nvPr/>
        </p:nvSpPr>
        <p:spPr>
          <a:xfrm xmlns:a="http://schemas.openxmlformats.org/drawingml/2006/main">
            <a:off x="428625" y="190500"/>
            <a:ext cx="11334750" cy="66675"/>
          </a:xfrm>
          <a:prstGeom xmlns:a="http://schemas.openxmlformats.org/drawingml/2006/main" prst="rect">
            <a:avLst/>
          </a:prstGeom>
          <a:solidFill xmlns:a="http://schemas.openxmlformats.org/drawingml/2006/main">
            <a:srgbClr val="315F8B"/>
          </a:solidFill>
          <a:ln xmlns:a="http://schemas.openxmlformats.org/drawingml/2006/main" w="0">
            <a:noFill/>
          </a:ln>
        </p:spPr>
      </p:sp>
      <p:sp>
        <p:nvSpPr>
          <p:cNvPr id="3" name="copy-1105">
            <a:extLst xmlns:a="http://schemas.openxmlformats.org/drawingml/2006/main">
              <a:ext uri="{FF2B5EF4-FFF2-40B4-BE49-F238E27FC236}">
                <a16:creationId xmlns:a16="http://schemas.microsoft.com/office/drawing/2014/main" id="{88039B64-A056-403A-8510-F071C675E432}"/>
              </a:ext>
            </a:extLst>
          </p:cNvPr>
          <p:cNvSpPr>
            <a:spLocks xmlns:a="http://schemas.openxmlformats.org/drawingml/2006/main" noGrp="1"/>
          </p:cNvSpPr>
          <p:nvPr/>
        </p:nvSpPr>
        <p:spPr>
          <a:xfrm xmlns:a="http://schemas.openxmlformats.org/drawingml/2006/main">
            <a:off x="609600" y="428625"/>
            <a:ext cx="8096250" cy="23812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1425" b="1">
                <a:solidFill>
                  <a:srgbClr val="5E417D"/>
                </a:solidFill>
                <a:latin typeface="Arial"/>
                <a:ea typeface="Arial"/>
                <a:cs typeface="Arial"/>
              </a:defRPr>
            </a:pPr>
            <a:r>
              <a:rPr sz="1425" b="1">
                <a:solidFill>
                  <a:srgbClr val="5E417D"/>
                </a:solidFill>
                <a:latin typeface="Arial"/>
                <a:ea typeface="Arial"/>
                <a:cs typeface="Arial"/>
              </a:rPr>
              <a:t>LAUNCH SCIENCE  /  W6L2</a:t>
            </a:r>
          </a:p>
        </p:txBody>
      </p:sp>
      <p:sp>
        <p:nvSpPr>
          <p:cNvPr id="4" name="copy-1106">
            <a:extLst xmlns:a="http://schemas.openxmlformats.org/drawingml/2006/main">
              <a:ext uri="{FF2B5EF4-FFF2-40B4-BE49-F238E27FC236}">
                <a16:creationId xmlns:a16="http://schemas.microsoft.com/office/drawing/2014/main" id="{17C78D6F-B32A-4405-81F1-2D016D0F4FA6}"/>
              </a:ext>
            </a:extLst>
          </p:cNvPr>
          <p:cNvSpPr>
            <a:spLocks xmlns:a="http://schemas.openxmlformats.org/drawingml/2006/main" noGrp="1"/>
          </p:cNvSpPr>
          <p:nvPr/>
        </p:nvSpPr>
        <p:spPr>
          <a:xfrm xmlns:a="http://schemas.openxmlformats.org/drawingml/2006/main">
            <a:off x="8382000" y="428625"/>
            <a:ext cx="3238500" cy="23812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1425" b="1">
                <a:solidFill>
                  <a:srgbClr val="315F8B"/>
                </a:solidFill>
                <a:latin typeface="Arial"/>
                <a:ea typeface="Arial"/>
                <a:cs typeface="Arial"/>
              </a:defRPr>
            </a:pPr>
            <a:r>
              <a:rPr sz="1425" b="1">
                <a:solidFill>
                  <a:srgbClr val="315F8B"/>
                </a:solidFill>
                <a:latin typeface="Arial"/>
                <a:ea typeface="Arial"/>
                <a:cs typeface="Arial"/>
              </a:rPr>
              <a:t>Starter  ·  4 min</a:t>
            </a:r>
          </a:p>
        </p:txBody>
      </p:sp>
      <p:sp>
        <p:nvSpPr>
          <p:cNvPr id="5" name="copy-1107">
            <a:extLst xmlns:a="http://schemas.openxmlformats.org/drawingml/2006/main">
              <a:ext uri="{FF2B5EF4-FFF2-40B4-BE49-F238E27FC236}">
                <a16:creationId xmlns:a16="http://schemas.microsoft.com/office/drawing/2014/main" id="{6C662ECE-F494-4728-A7DF-EFCD9D8685EB}"/>
              </a:ext>
            </a:extLst>
          </p:cNvPr>
          <p:cNvSpPr>
            <a:spLocks xmlns:a="http://schemas.openxmlformats.org/drawingml/2006/main" noGrp="1"/>
          </p:cNvSpPr>
          <p:nvPr/>
        </p:nvSpPr>
        <p:spPr>
          <a:xfrm xmlns:a="http://schemas.openxmlformats.org/drawingml/2006/main">
            <a:off x="609600" y="866775"/>
            <a:ext cx="10953750" cy="61912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3750" b="1">
                <a:solidFill>
                  <a:srgbClr val="101C38"/>
                </a:solidFill>
                <a:latin typeface="Arial"/>
                <a:ea typeface="Arial"/>
                <a:cs typeface="Arial"/>
              </a:defRPr>
            </a:pPr>
            <a:r>
              <a:rPr sz="3750" b="1">
                <a:solidFill>
                  <a:srgbClr val="101C38"/>
                </a:solidFill>
                <a:latin typeface="Arial"/>
                <a:ea typeface="Arial"/>
                <a:cs typeface="Arial"/>
              </a:rPr>
              <a:t>Make a prediction</a:t>
            </a:r>
          </a:p>
        </p:txBody>
      </p:sp>
      <p:sp>
        <p:nvSpPr>
          <p:cNvPr id="6" name="heading-rule">
            <a:extLst xmlns:a="http://schemas.openxmlformats.org/drawingml/2006/main">
              <a:ext uri="{FF2B5EF4-FFF2-40B4-BE49-F238E27FC236}">
                <a16:creationId xmlns:a16="http://schemas.microsoft.com/office/drawing/2014/main" id="{77A56C4A-AA43-40B9-AE0E-93512DBD676B}"/>
              </a:ext>
            </a:extLst>
          </p:cNvPr>
          <p:cNvSpPr>
            <a:spLocks xmlns:a="http://schemas.openxmlformats.org/drawingml/2006/main" noGrp="1"/>
          </p:cNvSpPr>
          <p:nvPr/>
        </p:nvSpPr>
        <p:spPr>
          <a:xfrm xmlns:a="http://schemas.openxmlformats.org/drawingml/2006/main">
            <a:off x="609600" y="1543050"/>
            <a:ext cx="10953750" cy="19050"/>
          </a:xfrm>
          <a:prstGeom xmlns:a="http://schemas.openxmlformats.org/drawingml/2006/main" prst="rect">
            <a:avLst/>
          </a:prstGeom>
          <a:solidFill xmlns:a="http://schemas.openxmlformats.org/drawingml/2006/main">
            <a:srgbClr val="D9D0E2"/>
          </a:solidFill>
          <a:ln xmlns:a="http://schemas.openxmlformats.org/drawingml/2006/main" w="0">
            <a:noFill/>
          </a:ln>
        </p:spPr>
      </p:sp>
      <p:sp>
        <p:nvSpPr>
          <p:cNvPr id="7" name="goto:0">
            <a:hlinkClick xmlns:r="http://schemas.openxmlformats.org/officeDocument/2006/relationships" xmlns:a="http://schemas.openxmlformats.org/drawingml/2006/main" r:id="Re579470f8bf74fdb" action="ppaction://hlinksldjump"/>
            <a:extLst xmlns:a="http://schemas.openxmlformats.org/drawingml/2006/main">
              <a:ext uri="{FF2B5EF4-FFF2-40B4-BE49-F238E27FC236}">
                <a16:creationId xmlns:a16="http://schemas.microsoft.com/office/drawing/2014/main" id="{B4E3497C-D0E5-4B1F-9151-0273FF0FEFB3}"/>
              </a:ext>
            </a:extLst>
          </p:cNvPr>
          <p:cNvSpPr>
            <a:spLocks xmlns:a="http://schemas.openxmlformats.org/drawingml/2006/main" noGrp="1"/>
          </p:cNvSpPr>
          <p:nvPr/>
        </p:nvSpPr>
        <p:spPr>
          <a:xfrm xmlns:a="http://schemas.openxmlformats.org/drawingml/2006/main">
            <a:off x="28575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Arrival</a:t>
            </a:r>
          </a:p>
        </p:txBody>
      </p:sp>
      <p:sp>
        <p:nvSpPr>
          <p:cNvPr id="8" name="goto:1">
            <a:hlinkClick xmlns:r="http://schemas.openxmlformats.org/officeDocument/2006/relationships" xmlns:a="http://schemas.openxmlformats.org/drawingml/2006/main" r:id="Re15619bd65d24c4a" action="ppaction://hlinksldjump"/>
            <a:extLst xmlns:a="http://schemas.openxmlformats.org/drawingml/2006/main">
              <a:ext uri="{FF2B5EF4-FFF2-40B4-BE49-F238E27FC236}">
                <a16:creationId xmlns:a16="http://schemas.microsoft.com/office/drawing/2014/main" id="{3266904A-5EDE-4722-84F2-A45D693A9A4C}"/>
              </a:ext>
            </a:extLst>
          </p:cNvPr>
          <p:cNvSpPr>
            <a:spLocks xmlns:a="http://schemas.openxmlformats.org/drawingml/2006/main" noGrp="1"/>
          </p:cNvSpPr>
          <p:nvPr/>
        </p:nvSpPr>
        <p:spPr>
          <a:xfrm xmlns:a="http://schemas.openxmlformats.org/drawingml/2006/main">
            <a:off x="1600200" y="6381750"/>
            <a:ext cx="1238250" cy="361950"/>
          </a:xfrm>
          <a:prstGeom xmlns:a="http://schemas.openxmlformats.org/drawingml/2006/main" prst="roundRect">
            <a:avLst>
              <a:gd name="adj" fmla="val 18421"/>
            </a:avLst>
          </a:prstGeom>
          <a:solidFill xmlns:a="http://schemas.openxmlformats.org/drawingml/2006/main">
            <a:srgbClr val="5E417D"/>
          </a:solidFill>
          <a:ln xmlns:a="http://schemas.openxmlformats.org/drawingml/2006/main" w="9525">
            <a:solidFill>
              <a:srgbClr val="5E417D"/>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FFFFFF"/>
                </a:solidFill>
                <a:latin typeface="Arial"/>
                <a:ea typeface="Arial"/>
                <a:cs typeface="Arial"/>
              </a:defRPr>
            </a:pPr>
            <a:r>
              <a:rPr sz="1275" b="1">
                <a:solidFill>
                  <a:srgbClr val="FFFFFF"/>
                </a:solidFill>
                <a:latin typeface="Arial"/>
                <a:ea typeface="Arial"/>
                <a:cs typeface="Arial"/>
              </a:rPr>
              <a:t>Starter</a:t>
            </a:r>
          </a:p>
        </p:txBody>
      </p:sp>
      <p:sp>
        <p:nvSpPr>
          <p:cNvPr id="9" name="goto:2">
            <a:hlinkClick xmlns:r="http://schemas.openxmlformats.org/officeDocument/2006/relationships" xmlns:a="http://schemas.openxmlformats.org/drawingml/2006/main" r:id="Rfc76b9dcc6c44527" action="ppaction://hlinksldjump"/>
            <a:extLst xmlns:a="http://schemas.openxmlformats.org/drawingml/2006/main">
              <a:ext uri="{FF2B5EF4-FFF2-40B4-BE49-F238E27FC236}">
                <a16:creationId xmlns:a16="http://schemas.microsoft.com/office/drawing/2014/main" id="{04AB8004-60D4-48F2-B2EE-4A34418AAE82}"/>
              </a:ext>
            </a:extLst>
          </p:cNvPr>
          <p:cNvSpPr>
            <a:spLocks xmlns:a="http://schemas.openxmlformats.org/drawingml/2006/main" noGrp="1"/>
          </p:cNvSpPr>
          <p:nvPr/>
        </p:nvSpPr>
        <p:spPr>
          <a:xfrm xmlns:a="http://schemas.openxmlformats.org/drawingml/2006/main">
            <a:off x="291465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I Do</a:t>
            </a:r>
          </a:p>
        </p:txBody>
      </p:sp>
      <p:sp>
        <p:nvSpPr>
          <p:cNvPr id="10" name="goto:3">
            <a:hlinkClick xmlns:r="http://schemas.openxmlformats.org/officeDocument/2006/relationships" xmlns:a="http://schemas.openxmlformats.org/drawingml/2006/main" r:id="R84039e03c8f04855" action="ppaction://hlinksldjump"/>
            <a:extLst xmlns:a="http://schemas.openxmlformats.org/drawingml/2006/main">
              <a:ext uri="{FF2B5EF4-FFF2-40B4-BE49-F238E27FC236}">
                <a16:creationId xmlns:a16="http://schemas.microsoft.com/office/drawing/2014/main" id="{81E54CF5-5137-473F-9F2C-B7EF87856F80}"/>
              </a:ext>
            </a:extLst>
          </p:cNvPr>
          <p:cNvSpPr>
            <a:spLocks xmlns:a="http://schemas.openxmlformats.org/drawingml/2006/main" noGrp="1"/>
          </p:cNvSpPr>
          <p:nvPr/>
        </p:nvSpPr>
        <p:spPr>
          <a:xfrm xmlns:a="http://schemas.openxmlformats.org/drawingml/2006/main">
            <a:off x="422910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We Do</a:t>
            </a:r>
          </a:p>
        </p:txBody>
      </p:sp>
      <p:sp>
        <p:nvSpPr>
          <p:cNvPr id="11" name="goto:4">
            <a:hlinkClick xmlns:r="http://schemas.openxmlformats.org/officeDocument/2006/relationships" xmlns:a="http://schemas.openxmlformats.org/drawingml/2006/main" r:id="R0412837041a1403e" action="ppaction://hlinksldjump"/>
            <a:extLst xmlns:a="http://schemas.openxmlformats.org/drawingml/2006/main">
              <a:ext uri="{FF2B5EF4-FFF2-40B4-BE49-F238E27FC236}">
                <a16:creationId xmlns:a16="http://schemas.microsoft.com/office/drawing/2014/main" id="{95F60444-BAC8-43A8-809A-BAA0E1612DD9}"/>
              </a:ext>
            </a:extLst>
          </p:cNvPr>
          <p:cNvSpPr>
            <a:spLocks xmlns:a="http://schemas.openxmlformats.org/drawingml/2006/main" noGrp="1"/>
          </p:cNvSpPr>
          <p:nvPr/>
        </p:nvSpPr>
        <p:spPr>
          <a:xfrm xmlns:a="http://schemas.openxmlformats.org/drawingml/2006/main">
            <a:off x="554355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I Do 2</a:t>
            </a:r>
          </a:p>
        </p:txBody>
      </p:sp>
      <p:sp>
        <p:nvSpPr>
          <p:cNvPr id="12" name="goto:5">
            <a:hlinkClick xmlns:r="http://schemas.openxmlformats.org/officeDocument/2006/relationships" xmlns:a="http://schemas.openxmlformats.org/drawingml/2006/main" r:id="R7e046340a5a24d3a" action="ppaction://hlinksldjump"/>
            <a:extLst xmlns:a="http://schemas.openxmlformats.org/drawingml/2006/main">
              <a:ext uri="{FF2B5EF4-FFF2-40B4-BE49-F238E27FC236}">
                <a16:creationId xmlns:a16="http://schemas.microsoft.com/office/drawing/2014/main" id="{0A500A90-9971-4CF2-AEBE-F5E24469E7C7}"/>
              </a:ext>
            </a:extLst>
          </p:cNvPr>
          <p:cNvSpPr>
            <a:spLocks xmlns:a="http://schemas.openxmlformats.org/drawingml/2006/main" noGrp="1"/>
          </p:cNvSpPr>
          <p:nvPr/>
        </p:nvSpPr>
        <p:spPr>
          <a:xfrm xmlns:a="http://schemas.openxmlformats.org/drawingml/2006/main">
            <a:off x="685800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We Do 2</a:t>
            </a:r>
          </a:p>
        </p:txBody>
      </p:sp>
      <p:sp>
        <p:nvSpPr>
          <p:cNvPr id="13" name="goto:6">
            <a:hlinkClick xmlns:r="http://schemas.openxmlformats.org/officeDocument/2006/relationships" xmlns:a="http://schemas.openxmlformats.org/drawingml/2006/main" r:id="R60b64983984143f1" action="ppaction://hlinksldjump"/>
            <a:extLst xmlns:a="http://schemas.openxmlformats.org/drawingml/2006/main">
              <a:ext uri="{FF2B5EF4-FFF2-40B4-BE49-F238E27FC236}">
                <a16:creationId xmlns:a16="http://schemas.microsoft.com/office/drawing/2014/main" id="{4649DC0A-F566-48E1-8731-1264B04642FF}"/>
              </a:ext>
            </a:extLst>
          </p:cNvPr>
          <p:cNvSpPr>
            <a:spLocks xmlns:a="http://schemas.openxmlformats.org/drawingml/2006/main" noGrp="1"/>
          </p:cNvSpPr>
          <p:nvPr/>
        </p:nvSpPr>
        <p:spPr>
          <a:xfrm xmlns:a="http://schemas.openxmlformats.org/drawingml/2006/main">
            <a:off x="817245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Independent</a:t>
            </a:r>
          </a:p>
        </p:txBody>
      </p:sp>
      <p:sp>
        <p:nvSpPr>
          <p:cNvPr id="14" name="goto:7">
            <a:hlinkClick xmlns:r="http://schemas.openxmlformats.org/officeDocument/2006/relationships" xmlns:a="http://schemas.openxmlformats.org/drawingml/2006/main" r:id="R1bcc3c773fdd4785" action="ppaction://hlinksldjump"/>
            <a:extLst xmlns:a="http://schemas.openxmlformats.org/drawingml/2006/main">
              <a:ext uri="{FF2B5EF4-FFF2-40B4-BE49-F238E27FC236}">
                <a16:creationId xmlns:a16="http://schemas.microsoft.com/office/drawing/2014/main" id="{2F6F1C1D-D36A-40AC-89E6-05103ECF1502}"/>
              </a:ext>
            </a:extLst>
          </p:cNvPr>
          <p:cNvSpPr>
            <a:spLocks xmlns:a="http://schemas.openxmlformats.org/drawingml/2006/main" noGrp="1"/>
          </p:cNvSpPr>
          <p:nvPr/>
        </p:nvSpPr>
        <p:spPr>
          <a:xfrm xmlns:a="http://schemas.openxmlformats.org/drawingml/2006/main">
            <a:off x="948690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Exit</a:t>
            </a:r>
          </a:p>
        </p:txBody>
      </p:sp>
      <p:sp>
        <p:nvSpPr>
          <p:cNvPr id="15" name="goto:12">
            <a:hlinkClick xmlns:r="http://schemas.openxmlformats.org/officeDocument/2006/relationships" xmlns:a="http://schemas.openxmlformats.org/drawingml/2006/main" r:id="R8498842d58c8487e" action="ppaction://hlinksldjump"/>
            <a:extLst xmlns:a="http://schemas.openxmlformats.org/drawingml/2006/main">
              <a:ext uri="{FF2B5EF4-FFF2-40B4-BE49-F238E27FC236}">
                <a16:creationId xmlns:a16="http://schemas.microsoft.com/office/drawing/2014/main" id="{20CAD91A-2CF9-49C2-81FE-F0669B2B3027}"/>
              </a:ext>
            </a:extLst>
          </p:cNvPr>
          <p:cNvSpPr>
            <a:spLocks xmlns:a="http://schemas.openxmlformats.org/drawingml/2006/main" noGrp="1"/>
          </p:cNvSpPr>
          <p:nvPr/>
        </p:nvSpPr>
        <p:spPr>
          <a:xfrm xmlns:a="http://schemas.openxmlformats.org/drawingml/2006/main">
            <a:off x="10877550" y="6381750"/>
            <a:ext cx="10477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Resources</a:t>
            </a:r>
          </a:p>
        </p:txBody>
      </p:sp>
      <p:sp>
        <p:nvSpPr>
          <p:cNvPr id="16" name="copy-1108">
            <a:extLst xmlns:a="http://schemas.openxmlformats.org/drawingml/2006/main">
              <a:ext uri="{FF2B5EF4-FFF2-40B4-BE49-F238E27FC236}">
                <a16:creationId xmlns:a16="http://schemas.microsoft.com/office/drawing/2014/main" id="{A8497D92-389D-4FBA-8787-07D4BFA7A56B}"/>
              </a:ext>
            </a:extLst>
          </p:cNvPr>
          <p:cNvSpPr>
            <a:spLocks xmlns:a="http://schemas.openxmlformats.org/drawingml/2006/main" noGrp="1"/>
          </p:cNvSpPr>
          <p:nvPr/>
        </p:nvSpPr>
        <p:spPr>
          <a:xfrm xmlns:a="http://schemas.openxmlformats.org/drawingml/2006/main">
            <a:off x="666750" y="1866900"/>
            <a:ext cx="10668000" cy="100012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2325" b="1">
                <a:solidFill>
                  <a:srgbClr val="1F2937"/>
                </a:solidFill>
                <a:latin typeface="Arial"/>
                <a:ea typeface="Arial"/>
                <a:cs typeface="Arial"/>
              </a:defRPr>
            </a:pPr>
            <a:r>
              <a:rPr sz="2325" b="1">
                <a:solidFill>
                  <a:srgbClr val="1F2937"/>
                </a:solidFill>
                <a:latin typeface="Arial"/>
                <a:ea typeface="Arial"/>
                <a:cs typeface="Arial"/>
              </a:rPr>
              <a:t>Mineral uptake falls when root cells receive less oxygen. Which explanation should be investigated first?</a:t>
            </a:r>
          </a:p>
        </p:txBody>
      </p:sp>
      <p:sp>
        <p:nvSpPr>
          <p:cNvPr id="17" name="choice">
            <a:extLst xmlns:a="http://schemas.openxmlformats.org/drawingml/2006/main">
              <a:ext uri="{FF2B5EF4-FFF2-40B4-BE49-F238E27FC236}">
                <a16:creationId xmlns:a16="http://schemas.microsoft.com/office/drawing/2014/main" id="{60595B5A-7BB9-464F-8BC7-A4560A0E2B38}"/>
              </a:ext>
            </a:extLst>
          </p:cNvPr>
          <p:cNvSpPr>
            <a:spLocks xmlns:a="http://schemas.openxmlformats.org/drawingml/2006/main" noGrp="1"/>
          </p:cNvSpPr>
          <p:nvPr/>
        </p:nvSpPr>
        <p:spPr>
          <a:xfrm xmlns:a="http://schemas.openxmlformats.org/drawingml/2006/main">
            <a:off x="666750" y="3124200"/>
            <a:ext cx="10668000" cy="581025"/>
          </a:xfrm>
          <a:prstGeom xmlns:a="http://schemas.openxmlformats.org/drawingml/2006/main" prst="roundRect">
            <a:avLst>
              <a:gd name="adj" fmla="val 16393"/>
            </a:avLst>
          </a:prstGeom>
          <a:solidFill xmlns:a="http://schemas.openxmlformats.org/drawingml/2006/main">
            <a:srgbClr val="E4EBEE"/>
          </a:solidFill>
          <a:ln xmlns:a="http://schemas.openxmlformats.org/drawingml/2006/main" w="9525">
            <a:solidFill>
              <a:srgbClr val="C6D3DA"/>
            </a:solidFill>
          </a:ln>
        </p:spPr>
      </p:sp>
      <p:sp>
        <p:nvSpPr>
          <p:cNvPr id="18" name="copy-1109">
            <a:extLst xmlns:a="http://schemas.openxmlformats.org/drawingml/2006/main">
              <a:ext uri="{FF2B5EF4-FFF2-40B4-BE49-F238E27FC236}">
                <a16:creationId xmlns:a16="http://schemas.microsoft.com/office/drawing/2014/main" id="{68F0531E-E648-4584-BDB3-1D9D941C3004}"/>
              </a:ext>
            </a:extLst>
          </p:cNvPr>
          <p:cNvSpPr>
            <a:spLocks xmlns:a="http://schemas.openxmlformats.org/drawingml/2006/main" noGrp="1"/>
          </p:cNvSpPr>
          <p:nvPr/>
        </p:nvSpPr>
        <p:spPr>
          <a:xfrm xmlns:a="http://schemas.openxmlformats.org/drawingml/2006/main">
            <a:off x="847725" y="3248025"/>
            <a:ext cx="10267950" cy="4000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1950" b="0">
                <a:solidFill>
                  <a:srgbClr val="1F2937"/>
                </a:solidFill>
                <a:latin typeface="Arial"/>
                <a:ea typeface="Arial"/>
                <a:cs typeface="Arial"/>
              </a:defRPr>
            </a:pPr>
            <a:r>
              <a:rPr sz="1950" b="0">
                <a:solidFill>
                  <a:srgbClr val="1F2937"/>
                </a:solidFill>
                <a:latin typeface="Arial"/>
                <a:ea typeface="Arial"/>
                <a:cs typeface="Arial"/>
              </a:rPr>
              <a:t>A  Oxygen provides colour</a:t>
            </a:r>
          </a:p>
        </p:txBody>
      </p:sp>
      <p:sp>
        <p:nvSpPr>
          <p:cNvPr id="19" name="choice">
            <a:extLst xmlns:a="http://schemas.openxmlformats.org/drawingml/2006/main">
              <a:ext uri="{FF2B5EF4-FFF2-40B4-BE49-F238E27FC236}">
                <a16:creationId xmlns:a16="http://schemas.microsoft.com/office/drawing/2014/main" id="{A8919C63-D69E-4356-925A-B3B6A63F430C}"/>
              </a:ext>
            </a:extLst>
          </p:cNvPr>
          <p:cNvSpPr>
            <a:spLocks xmlns:a="http://schemas.openxmlformats.org/drawingml/2006/main" noGrp="1"/>
          </p:cNvSpPr>
          <p:nvPr/>
        </p:nvSpPr>
        <p:spPr>
          <a:xfrm xmlns:a="http://schemas.openxmlformats.org/drawingml/2006/main">
            <a:off x="666750" y="3819525"/>
            <a:ext cx="10668000" cy="581025"/>
          </a:xfrm>
          <a:prstGeom xmlns:a="http://schemas.openxmlformats.org/drawingml/2006/main" prst="roundRect">
            <a:avLst>
              <a:gd name="adj" fmla="val 16393"/>
            </a:avLst>
          </a:prstGeom>
          <a:solidFill xmlns:a="http://schemas.openxmlformats.org/drawingml/2006/main">
            <a:srgbClr val="E4EBEE"/>
          </a:solidFill>
          <a:ln xmlns:a="http://schemas.openxmlformats.org/drawingml/2006/main" w="9525">
            <a:solidFill>
              <a:srgbClr val="C6D3DA"/>
            </a:solidFill>
          </a:ln>
        </p:spPr>
      </p:sp>
      <p:sp>
        <p:nvSpPr>
          <p:cNvPr id="20" name="copy-1110">
            <a:extLst xmlns:a="http://schemas.openxmlformats.org/drawingml/2006/main">
              <a:ext uri="{FF2B5EF4-FFF2-40B4-BE49-F238E27FC236}">
                <a16:creationId xmlns:a16="http://schemas.microsoft.com/office/drawing/2014/main" id="{08E96BD4-4D68-441A-B5FB-6C8F6AA201BF}"/>
              </a:ext>
            </a:extLst>
          </p:cNvPr>
          <p:cNvSpPr>
            <a:spLocks xmlns:a="http://schemas.openxmlformats.org/drawingml/2006/main" noGrp="1"/>
          </p:cNvSpPr>
          <p:nvPr/>
        </p:nvSpPr>
        <p:spPr>
          <a:xfrm xmlns:a="http://schemas.openxmlformats.org/drawingml/2006/main">
            <a:off x="847725" y="3943350"/>
            <a:ext cx="10267950" cy="4000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1950" b="0">
                <a:solidFill>
                  <a:srgbClr val="1F2937"/>
                </a:solidFill>
                <a:latin typeface="Arial"/>
                <a:ea typeface="Arial"/>
                <a:cs typeface="Arial"/>
              </a:defRPr>
            </a:pPr>
            <a:r>
              <a:rPr sz="1950" b="0">
                <a:solidFill>
                  <a:srgbClr val="1F2937"/>
                </a:solidFill>
                <a:latin typeface="Arial"/>
                <a:ea typeface="Arial"/>
                <a:cs typeface="Arial"/>
              </a:rPr>
              <a:t>B  Less respiration means less energy for active transport</a:t>
            </a:r>
          </a:p>
        </p:txBody>
      </p:sp>
      <p:sp>
        <p:nvSpPr>
          <p:cNvPr id="21" name="choice">
            <a:extLst xmlns:a="http://schemas.openxmlformats.org/drawingml/2006/main">
              <a:ext uri="{FF2B5EF4-FFF2-40B4-BE49-F238E27FC236}">
                <a16:creationId xmlns:a16="http://schemas.microsoft.com/office/drawing/2014/main" id="{EBBB93F5-C6F9-439F-956C-17B666087F7A}"/>
              </a:ext>
            </a:extLst>
          </p:cNvPr>
          <p:cNvSpPr>
            <a:spLocks xmlns:a="http://schemas.openxmlformats.org/drawingml/2006/main" noGrp="1"/>
          </p:cNvSpPr>
          <p:nvPr/>
        </p:nvSpPr>
        <p:spPr>
          <a:xfrm xmlns:a="http://schemas.openxmlformats.org/drawingml/2006/main">
            <a:off x="666750" y="4514850"/>
            <a:ext cx="10668000" cy="581025"/>
          </a:xfrm>
          <a:prstGeom xmlns:a="http://schemas.openxmlformats.org/drawingml/2006/main" prst="roundRect">
            <a:avLst>
              <a:gd name="adj" fmla="val 16393"/>
            </a:avLst>
          </a:prstGeom>
          <a:solidFill xmlns:a="http://schemas.openxmlformats.org/drawingml/2006/main">
            <a:srgbClr val="E4EBEE"/>
          </a:solidFill>
          <a:ln xmlns:a="http://schemas.openxmlformats.org/drawingml/2006/main" w="9525">
            <a:solidFill>
              <a:srgbClr val="C6D3DA"/>
            </a:solidFill>
          </a:ln>
        </p:spPr>
      </p:sp>
      <p:sp>
        <p:nvSpPr>
          <p:cNvPr id="22" name="copy-1111">
            <a:extLst xmlns:a="http://schemas.openxmlformats.org/drawingml/2006/main">
              <a:ext uri="{FF2B5EF4-FFF2-40B4-BE49-F238E27FC236}">
                <a16:creationId xmlns:a16="http://schemas.microsoft.com/office/drawing/2014/main" id="{F2A4E98E-3B98-40A7-887B-96855D2E29AD}"/>
              </a:ext>
            </a:extLst>
          </p:cNvPr>
          <p:cNvSpPr>
            <a:spLocks xmlns:a="http://schemas.openxmlformats.org/drawingml/2006/main" noGrp="1"/>
          </p:cNvSpPr>
          <p:nvPr/>
        </p:nvSpPr>
        <p:spPr>
          <a:xfrm xmlns:a="http://schemas.openxmlformats.org/drawingml/2006/main">
            <a:off x="847725" y="4638675"/>
            <a:ext cx="10267950" cy="4000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1950" b="0">
                <a:solidFill>
                  <a:srgbClr val="1F2937"/>
                </a:solidFill>
                <a:latin typeface="Arial"/>
                <a:ea typeface="Arial"/>
                <a:cs typeface="Arial"/>
              </a:defRPr>
            </a:pPr>
            <a:r>
              <a:rPr sz="1950" b="0">
                <a:solidFill>
                  <a:srgbClr val="1F2937"/>
                </a:solidFill>
                <a:latin typeface="Arial"/>
                <a:ea typeface="Arial"/>
                <a:cs typeface="Arial"/>
              </a:rPr>
              <a:t>C  Diffusion always speeds up without oxygen</a:t>
            </a:r>
          </a:p>
        </p:txBody>
      </p:sp>
      <p:sp>
        <p:nvSpPr>
          <p:cNvPr id="23" name="goto:8">
            <a:hlinkClick xmlns:r="http://schemas.openxmlformats.org/officeDocument/2006/relationships" xmlns:a="http://schemas.openxmlformats.org/drawingml/2006/main" r:id="Re97cbbcbb51f4abf" action="ppaction://hlinksldjump"/>
            <a:extLst xmlns:a="http://schemas.openxmlformats.org/drawingml/2006/main">
              <a:ext uri="{FF2B5EF4-FFF2-40B4-BE49-F238E27FC236}">
                <a16:creationId xmlns:a16="http://schemas.microsoft.com/office/drawing/2014/main" id="{3A9F306D-D721-4E87-A888-D4971DBDF6B2}"/>
              </a:ext>
            </a:extLst>
          </p:cNvPr>
          <p:cNvSpPr>
            <a:spLocks xmlns:a="http://schemas.openxmlformats.org/drawingml/2006/main" noGrp="1"/>
          </p:cNvSpPr>
          <p:nvPr/>
        </p:nvSpPr>
        <p:spPr>
          <a:xfrm xmlns:a="http://schemas.openxmlformats.org/drawingml/2006/main">
            <a:off x="8334375" y="5410200"/>
            <a:ext cx="2952750" cy="476250"/>
          </a:xfrm>
          <a:prstGeom xmlns:a="http://schemas.openxmlformats.org/drawingml/2006/main" prst="roundRect">
            <a:avLst>
              <a:gd name="adj" fmla="val 18000"/>
            </a:avLst>
          </a:prstGeom>
          <a:solidFill xmlns:a="http://schemas.openxmlformats.org/drawingml/2006/main">
            <a:srgbClr val="5E417D"/>
          </a:solidFill>
          <a:ln xmlns:a="http://schemas.openxmlformats.org/drawingml/2006/main" w="0">
            <a:noFill/>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575" b="1">
                <a:solidFill>
                  <a:srgbClr val="FFFFFF"/>
                </a:solidFill>
                <a:latin typeface="Arial"/>
                <a:ea typeface="Arial"/>
                <a:cs typeface="Arial"/>
              </a:defRPr>
            </a:pPr>
            <a:r>
              <a:rPr sz="1575" b="1">
                <a:solidFill>
                  <a:srgbClr val="FFFFFF"/>
                </a:solidFill>
                <a:latin typeface="Arial"/>
                <a:ea typeface="Arial"/>
                <a:cs typeface="Arial"/>
              </a:rPr>
              <a:t>Commit, then check</a:t>
            </a:r>
          </a:p>
        </p:txBody>
      </p:sp>
    </p:spTree>
    <p:extLst>
      <p:ext uri="{BB962C8B-B14F-4D97-AF65-F5344CB8AC3E}">
        <p14:creationId xmlns:p14="http://schemas.microsoft.com/office/powerpoint/2010/main" val="525279366"/>
      </p:ext>
    </p:extLst>
  </p:cSld>
</p:sld>
</file>

<file path=ppt/slides/slide3.xml><?xml version="1.0" encoding="utf-8"?>
<p:sld xmlns:p="http://schemas.openxmlformats.org/presentationml/2006/main">
  <p:cSld>
    <p:bg>
      <p:bgPr>
        <a:solidFill xmlns:a="http://schemas.openxmlformats.org/drawingml/2006/main">
          <a:srgbClr val="F0EAF6"/>
        </a:solidFill>
      </p:bgPr>
    </p:bg>
    <p:spTree>
      <p:nvGrpSpPr>
        <p:cNvPr id="1" name=""/>
        <p:cNvGrpSpPr/>
        <p:nvPr/>
      </p:nvGrpSpPr>
      <p:grpSpPr>
        <a:xfrm xmlns:a="http://schemas.openxmlformats.org/drawingml/2006/main"/>
      </p:grpSpPr>
      <p:sp>
        <p:nvSpPr>
          <p:cNvPr id="26" name="house-card">
            <a:extLst xmlns:a="http://schemas.openxmlformats.org/drawingml/2006/main">
              <a:ext uri="{FF2B5EF4-FFF2-40B4-BE49-F238E27FC236}">
                <a16:creationId xmlns:a16="http://schemas.microsoft.com/office/drawing/2014/main" id="{9BD24629-0854-4DD6-8F68-510889603A6A}"/>
              </a:ext>
            </a:extLst>
          </p:cNvPr>
          <p:cNvSpPr>
            <a:spLocks xmlns:a="http://schemas.openxmlformats.org/drawingml/2006/main" noGrp="1"/>
          </p:cNvSpPr>
          <p:nvPr/>
        </p:nvSpPr>
        <p:spPr>
          <a:xfrm xmlns:a="http://schemas.openxmlformats.org/drawingml/2006/main">
            <a:off x="266700" y="190500"/>
            <a:ext cx="11658600" cy="6048375"/>
          </a:xfrm>
          <a:prstGeom xmlns:a="http://schemas.openxmlformats.org/drawingml/2006/main" prst="roundRect">
            <a:avLst>
              <a:gd name="adj" fmla="val 3150"/>
            </a:avLst>
          </a:prstGeom>
          <a:solidFill xmlns:a="http://schemas.openxmlformats.org/drawingml/2006/main">
            <a:srgbClr val="FFFFFF"/>
          </a:solidFill>
          <a:ln xmlns:a="http://schemas.openxmlformats.org/drawingml/2006/main" w="9525">
            <a:solidFill>
              <a:srgbClr val="D9D0E2"/>
            </a:solidFill>
            <a:prstDash val="solid"/>
          </a:ln>
        </p:spPr>
      </p:sp>
      <p:sp>
        <p:nvSpPr>
          <p:cNvPr id="2" name="phase-rule">
            <a:extLst xmlns:a="http://schemas.openxmlformats.org/drawingml/2006/main">
              <a:ext uri="{FF2B5EF4-FFF2-40B4-BE49-F238E27FC236}">
                <a16:creationId xmlns:a16="http://schemas.microsoft.com/office/drawing/2014/main" id="{38FE0381-C25B-4048-B76B-954AC6BA06FF}"/>
              </a:ext>
            </a:extLst>
          </p:cNvPr>
          <p:cNvSpPr>
            <a:spLocks xmlns:a="http://schemas.openxmlformats.org/drawingml/2006/main" noGrp="1"/>
          </p:cNvSpPr>
          <p:nvPr/>
        </p:nvSpPr>
        <p:spPr>
          <a:xfrm xmlns:a="http://schemas.openxmlformats.org/drawingml/2006/main">
            <a:off x="428625" y="190500"/>
            <a:ext cx="11334750" cy="66675"/>
          </a:xfrm>
          <a:prstGeom xmlns:a="http://schemas.openxmlformats.org/drawingml/2006/main" prst="rect">
            <a:avLst/>
          </a:prstGeom>
          <a:solidFill xmlns:a="http://schemas.openxmlformats.org/drawingml/2006/main">
            <a:srgbClr val="7A5C9E"/>
          </a:solidFill>
          <a:ln xmlns:a="http://schemas.openxmlformats.org/drawingml/2006/main" w="0">
            <a:noFill/>
          </a:ln>
        </p:spPr>
      </p:sp>
      <p:sp>
        <p:nvSpPr>
          <p:cNvPr id="3" name="copy-1112">
            <a:extLst xmlns:a="http://schemas.openxmlformats.org/drawingml/2006/main">
              <a:ext uri="{FF2B5EF4-FFF2-40B4-BE49-F238E27FC236}">
                <a16:creationId xmlns:a16="http://schemas.microsoft.com/office/drawing/2014/main" id="{560952E3-04F8-4CF0-81CA-1DD0150B673B}"/>
              </a:ext>
            </a:extLst>
          </p:cNvPr>
          <p:cNvSpPr>
            <a:spLocks xmlns:a="http://schemas.openxmlformats.org/drawingml/2006/main" noGrp="1"/>
          </p:cNvSpPr>
          <p:nvPr/>
        </p:nvSpPr>
        <p:spPr>
          <a:xfrm xmlns:a="http://schemas.openxmlformats.org/drawingml/2006/main">
            <a:off x="609600" y="428625"/>
            <a:ext cx="8096250" cy="23812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1425" b="1">
                <a:solidFill>
                  <a:srgbClr val="5E417D"/>
                </a:solidFill>
                <a:latin typeface="Arial"/>
                <a:ea typeface="Arial"/>
                <a:cs typeface="Arial"/>
              </a:defRPr>
            </a:pPr>
            <a:r>
              <a:rPr sz="1425" b="1">
                <a:solidFill>
                  <a:srgbClr val="5E417D"/>
                </a:solidFill>
                <a:latin typeface="Arial"/>
                <a:ea typeface="Arial"/>
                <a:cs typeface="Arial"/>
              </a:rPr>
              <a:t>LAUNCH SCIENCE  /  W6L2</a:t>
            </a:r>
          </a:p>
        </p:txBody>
      </p:sp>
      <p:sp>
        <p:nvSpPr>
          <p:cNvPr id="4" name="copy-1113">
            <a:extLst xmlns:a="http://schemas.openxmlformats.org/drawingml/2006/main">
              <a:ext uri="{FF2B5EF4-FFF2-40B4-BE49-F238E27FC236}">
                <a16:creationId xmlns:a16="http://schemas.microsoft.com/office/drawing/2014/main" id="{95190A03-096D-4ED6-81DD-2F1D73217C7C}"/>
              </a:ext>
            </a:extLst>
          </p:cNvPr>
          <p:cNvSpPr>
            <a:spLocks xmlns:a="http://schemas.openxmlformats.org/drawingml/2006/main" noGrp="1"/>
          </p:cNvSpPr>
          <p:nvPr/>
        </p:nvSpPr>
        <p:spPr>
          <a:xfrm xmlns:a="http://schemas.openxmlformats.org/drawingml/2006/main">
            <a:off x="8382000" y="428625"/>
            <a:ext cx="3238500" cy="23812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1425" b="1">
                <a:solidFill>
                  <a:srgbClr val="7A5C9E"/>
                </a:solidFill>
                <a:latin typeface="Arial"/>
                <a:ea typeface="Arial"/>
                <a:cs typeface="Arial"/>
              </a:defRPr>
            </a:pPr>
            <a:r>
              <a:rPr sz="1425" b="1">
                <a:solidFill>
                  <a:srgbClr val="7A5C9E"/>
                </a:solidFill>
                <a:latin typeface="Arial"/>
                <a:ea typeface="Arial"/>
                <a:cs typeface="Arial"/>
              </a:rPr>
              <a:t>I Do  ·  5 min</a:t>
            </a:r>
          </a:p>
        </p:txBody>
      </p:sp>
      <p:sp>
        <p:nvSpPr>
          <p:cNvPr id="5" name="copy-1114">
            <a:extLst xmlns:a="http://schemas.openxmlformats.org/drawingml/2006/main">
              <a:ext uri="{FF2B5EF4-FFF2-40B4-BE49-F238E27FC236}">
                <a16:creationId xmlns:a16="http://schemas.microsoft.com/office/drawing/2014/main" id="{8E57FC70-FD6E-4D5C-BD26-32C3D32C10CA}"/>
              </a:ext>
            </a:extLst>
          </p:cNvPr>
          <p:cNvSpPr>
            <a:spLocks xmlns:a="http://schemas.openxmlformats.org/drawingml/2006/main" noGrp="1"/>
          </p:cNvSpPr>
          <p:nvPr/>
        </p:nvSpPr>
        <p:spPr>
          <a:xfrm xmlns:a="http://schemas.openxmlformats.org/drawingml/2006/main">
            <a:off x="609600" y="866775"/>
            <a:ext cx="10953750" cy="61912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3750" b="1">
                <a:solidFill>
                  <a:srgbClr val="101C38"/>
                </a:solidFill>
                <a:latin typeface="Arial"/>
                <a:ea typeface="Arial"/>
                <a:cs typeface="Arial"/>
              </a:defRPr>
            </a:pPr>
            <a:r>
              <a:rPr sz="3750" b="1">
                <a:solidFill>
                  <a:srgbClr val="101C38"/>
                </a:solidFill>
                <a:latin typeface="Arial"/>
                <a:ea typeface="Arial"/>
                <a:cs typeface="Arial"/>
              </a:rPr>
              <a:t>Watch the model</a:t>
            </a:r>
          </a:p>
        </p:txBody>
      </p:sp>
      <p:sp>
        <p:nvSpPr>
          <p:cNvPr id="6" name="heading-rule">
            <a:extLst xmlns:a="http://schemas.openxmlformats.org/drawingml/2006/main">
              <a:ext uri="{FF2B5EF4-FFF2-40B4-BE49-F238E27FC236}">
                <a16:creationId xmlns:a16="http://schemas.microsoft.com/office/drawing/2014/main" id="{C29CA023-9E68-40F0-8F8A-D8ACF7098B11}"/>
              </a:ext>
            </a:extLst>
          </p:cNvPr>
          <p:cNvSpPr>
            <a:spLocks xmlns:a="http://schemas.openxmlformats.org/drawingml/2006/main" noGrp="1"/>
          </p:cNvSpPr>
          <p:nvPr/>
        </p:nvSpPr>
        <p:spPr>
          <a:xfrm xmlns:a="http://schemas.openxmlformats.org/drawingml/2006/main">
            <a:off x="609600" y="1543050"/>
            <a:ext cx="10953750" cy="19050"/>
          </a:xfrm>
          <a:prstGeom xmlns:a="http://schemas.openxmlformats.org/drawingml/2006/main" prst="rect">
            <a:avLst/>
          </a:prstGeom>
          <a:solidFill xmlns:a="http://schemas.openxmlformats.org/drawingml/2006/main">
            <a:srgbClr val="D9D0E2"/>
          </a:solidFill>
          <a:ln xmlns:a="http://schemas.openxmlformats.org/drawingml/2006/main" w="0">
            <a:noFill/>
          </a:ln>
        </p:spPr>
      </p:sp>
      <p:sp>
        <p:nvSpPr>
          <p:cNvPr id="7" name="goto:0">
            <a:hlinkClick xmlns:r="http://schemas.openxmlformats.org/officeDocument/2006/relationships" xmlns:a="http://schemas.openxmlformats.org/drawingml/2006/main" r:id="R349d61f603284253" action="ppaction://hlinksldjump"/>
            <a:extLst xmlns:a="http://schemas.openxmlformats.org/drawingml/2006/main">
              <a:ext uri="{FF2B5EF4-FFF2-40B4-BE49-F238E27FC236}">
                <a16:creationId xmlns:a16="http://schemas.microsoft.com/office/drawing/2014/main" id="{EED73959-A80D-4A73-9FBF-A5F9A28E32EA}"/>
              </a:ext>
            </a:extLst>
          </p:cNvPr>
          <p:cNvSpPr>
            <a:spLocks xmlns:a="http://schemas.openxmlformats.org/drawingml/2006/main" noGrp="1"/>
          </p:cNvSpPr>
          <p:nvPr/>
        </p:nvSpPr>
        <p:spPr>
          <a:xfrm xmlns:a="http://schemas.openxmlformats.org/drawingml/2006/main">
            <a:off x="28575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Arrival</a:t>
            </a:r>
          </a:p>
        </p:txBody>
      </p:sp>
      <p:sp>
        <p:nvSpPr>
          <p:cNvPr id="8" name="goto:1">
            <a:hlinkClick xmlns:r="http://schemas.openxmlformats.org/officeDocument/2006/relationships" xmlns:a="http://schemas.openxmlformats.org/drawingml/2006/main" r:id="Refaef5c8252b4275" action="ppaction://hlinksldjump"/>
            <a:extLst xmlns:a="http://schemas.openxmlformats.org/drawingml/2006/main">
              <a:ext uri="{FF2B5EF4-FFF2-40B4-BE49-F238E27FC236}">
                <a16:creationId xmlns:a16="http://schemas.microsoft.com/office/drawing/2014/main" id="{BBD07D74-FEB8-4867-A3B2-560E4FE54ADB}"/>
              </a:ext>
            </a:extLst>
          </p:cNvPr>
          <p:cNvSpPr>
            <a:spLocks xmlns:a="http://schemas.openxmlformats.org/drawingml/2006/main" noGrp="1"/>
          </p:cNvSpPr>
          <p:nvPr/>
        </p:nvSpPr>
        <p:spPr>
          <a:xfrm xmlns:a="http://schemas.openxmlformats.org/drawingml/2006/main">
            <a:off x="160020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Starter</a:t>
            </a:r>
          </a:p>
        </p:txBody>
      </p:sp>
      <p:sp>
        <p:nvSpPr>
          <p:cNvPr id="9" name="goto:2">
            <a:hlinkClick xmlns:r="http://schemas.openxmlformats.org/officeDocument/2006/relationships" xmlns:a="http://schemas.openxmlformats.org/drawingml/2006/main" r:id="Rea639ab2c79a4f28" action="ppaction://hlinksldjump"/>
            <a:extLst xmlns:a="http://schemas.openxmlformats.org/drawingml/2006/main">
              <a:ext uri="{FF2B5EF4-FFF2-40B4-BE49-F238E27FC236}">
                <a16:creationId xmlns:a16="http://schemas.microsoft.com/office/drawing/2014/main" id="{1C967DB7-99C1-4F74-BA13-3614BF98A137}"/>
              </a:ext>
            </a:extLst>
          </p:cNvPr>
          <p:cNvSpPr>
            <a:spLocks xmlns:a="http://schemas.openxmlformats.org/drawingml/2006/main" noGrp="1"/>
          </p:cNvSpPr>
          <p:nvPr/>
        </p:nvSpPr>
        <p:spPr>
          <a:xfrm xmlns:a="http://schemas.openxmlformats.org/drawingml/2006/main">
            <a:off x="2914650" y="6381750"/>
            <a:ext cx="1238250" cy="361950"/>
          </a:xfrm>
          <a:prstGeom xmlns:a="http://schemas.openxmlformats.org/drawingml/2006/main" prst="roundRect">
            <a:avLst>
              <a:gd name="adj" fmla="val 18421"/>
            </a:avLst>
          </a:prstGeom>
          <a:solidFill xmlns:a="http://schemas.openxmlformats.org/drawingml/2006/main">
            <a:srgbClr val="5E417D"/>
          </a:solidFill>
          <a:ln xmlns:a="http://schemas.openxmlformats.org/drawingml/2006/main" w="9525">
            <a:solidFill>
              <a:srgbClr val="5E417D"/>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FFFFFF"/>
                </a:solidFill>
                <a:latin typeface="Arial"/>
                <a:ea typeface="Arial"/>
                <a:cs typeface="Arial"/>
              </a:defRPr>
            </a:pPr>
            <a:r>
              <a:rPr sz="1275" b="1">
                <a:solidFill>
                  <a:srgbClr val="FFFFFF"/>
                </a:solidFill>
                <a:latin typeface="Arial"/>
                <a:ea typeface="Arial"/>
                <a:cs typeface="Arial"/>
              </a:rPr>
              <a:t>I Do</a:t>
            </a:r>
          </a:p>
        </p:txBody>
      </p:sp>
      <p:sp>
        <p:nvSpPr>
          <p:cNvPr id="10" name="goto:3">
            <a:hlinkClick xmlns:r="http://schemas.openxmlformats.org/officeDocument/2006/relationships" xmlns:a="http://schemas.openxmlformats.org/drawingml/2006/main" r:id="R9fc82a5138e9405d" action="ppaction://hlinksldjump"/>
            <a:extLst xmlns:a="http://schemas.openxmlformats.org/drawingml/2006/main">
              <a:ext uri="{FF2B5EF4-FFF2-40B4-BE49-F238E27FC236}">
                <a16:creationId xmlns:a16="http://schemas.microsoft.com/office/drawing/2014/main" id="{EB2BCAAD-3241-40DC-AAB8-9347A4304874}"/>
              </a:ext>
            </a:extLst>
          </p:cNvPr>
          <p:cNvSpPr>
            <a:spLocks xmlns:a="http://schemas.openxmlformats.org/drawingml/2006/main" noGrp="1"/>
          </p:cNvSpPr>
          <p:nvPr/>
        </p:nvSpPr>
        <p:spPr>
          <a:xfrm xmlns:a="http://schemas.openxmlformats.org/drawingml/2006/main">
            <a:off x="422910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We Do</a:t>
            </a:r>
          </a:p>
        </p:txBody>
      </p:sp>
      <p:sp>
        <p:nvSpPr>
          <p:cNvPr id="11" name="goto:4">
            <a:hlinkClick xmlns:r="http://schemas.openxmlformats.org/officeDocument/2006/relationships" xmlns:a="http://schemas.openxmlformats.org/drawingml/2006/main" r:id="R198fd119a6204100" action="ppaction://hlinksldjump"/>
            <a:extLst xmlns:a="http://schemas.openxmlformats.org/drawingml/2006/main">
              <a:ext uri="{FF2B5EF4-FFF2-40B4-BE49-F238E27FC236}">
                <a16:creationId xmlns:a16="http://schemas.microsoft.com/office/drawing/2014/main" id="{D07F053F-1E88-4C8C-8CA2-4E9BE9CC9060}"/>
              </a:ext>
            </a:extLst>
          </p:cNvPr>
          <p:cNvSpPr>
            <a:spLocks xmlns:a="http://schemas.openxmlformats.org/drawingml/2006/main" noGrp="1"/>
          </p:cNvSpPr>
          <p:nvPr/>
        </p:nvSpPr>
        <p:spPr>
          <a:xfrm xmlns:a="http://schemas.openxmlformats.org/drawingml/2006/main">
            <a:off x="554355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I Do 2</a:t>
            </a:r>
          </a:p>
        </p:txBody>
      </p:sp>
      <p:sp>
        <p:nvSpPr>
          <p:cNvPr id="12" name="goto:5">
            <a:hlinkClick xmlns:r="http://schemas.openxmlformats.org/officeDocument/2006/relationships" xmlns:a="http://schemas.openxmlformats.org/drawingml/2006/main" r:id="R628fad1026a74627" action="ppaction://hlinksldjump"/>
            <a:extLst xmlns:a="http://schemas.openxmlformats.org/drawingml/2006/main">
              <a:ext uri="{FF2B5EF4-FFF2-40B4-BE49-F238E27FC236}">
                <a16:creationId xmlns:a16="http://schemas.microsoft.com/office/drawing/2014/main" id="{275A87EB-0BD6-4614-A0A1-48C49787DCCC}"/>
              </a:ext>
            </a:extLst>
          </p:cNvPr>
          <p:cNvSpPr>
            <a:spLocks xmlns:a="http://schemas.openxmlformats.org/drawingml/2006/main" noGrp="1"/>
          </p:cNvSpPr>
          <p:nvPr/>
        </p:nvSpPr>
        <p:spPr>
          <a:xfrm xmlns:a="http://schemas.openxmlformats.org/drawingml/2006/main">
            <a:off x="685800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We Do 2</a:t>
            </a:r>
          </a:p>
        </p:txBody>
      </p:sp>
      <p:sp>
        <p:nvSpPr>
          <p:cNvPr id="13" name="goto:6">
            <a:hlinkClick xmlns:r="http://schemas.openxmlformats.org/officeDocument/2006/relationships" xmlns:a="http://schemas.openxmlformats.org/drawingml/2006/main" r:id="Rf495deb281a7456d" action="ppaction://hlinksldjump"/>
            <a:extLst xmlns:a="http://schemas.openxmlformats.org/drawingml/2006/main">
              <a:ext uri="{FF2B5EF4-FFF2-40B4-BE49-F238E27FC236}">
                <a16:creationId xmlns:a16="http://schemas.microsoft.com/office/drawing/2014/main" id="{DA9B9A68-EDE9-4BB3-9A82-DC41D6DDD9D9}"/>
              </a:ext>
            </a:extLst>
          </p:cNvPr>
          <p:cNvSpPr>
            <a:spLocks xmlns:a="http://schemas.openxmlformats.org/drawingml/2006/main" noGrp="1"/>
          </p:cNvSpPr>
          <p:nvPr/>
        </p:nvSpPr>
        <p:spPr>
          <a:xfrm xmlns:a="http://schemas.openxmlformats.org/drawingml/2006/main">
            <a:off x="817245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Independent</a:t>
            </a:r>
          </a:p>
        </p:txBody>
      </p:sp>
      <p:sp>
        <p:nvSpPr>
          <p:cNvPr id="14" name="goto:7">
            <a:hlinkClick xmlns:r="http://schemas.openxmlformats.org/officeDocument/2006/relationships" xmlns:a="http://schemas.openxmlformats.org/drawingml/2006/main" r:id="R07e1552473f7437c" action="ppaction://hlinksldjump"/>
            <a:extLst xmlns:a="http://schemas.openxmlformats.org/drawingml/2006/main">
              <a:ext uri="{FF2B5EF4-FFF2-40B4-BE49-F238E27FC236}">
                <a16:creationId xmlns:a16="http://schemas.microsoft.com/office/drawing/2014/main" id="{B6CE9A1E-FA70-4557-A2A2-B978F4C16D93}"/>
              </a:ext>
            </a:extLst>
          </p:cNvPr>
          <p:cNvSpPr>
            <a:spLocks xmlns:a="http://schemas.openxmlformats.org/drawingml/2006/main" noGrp="1"/>
          </p:cNvSpPr>
          <p:nvPr/>
        </p:nvSpPr>
        <p:spPr>
          <a:xfrm xmlns:a="http://schemas.openxmlformats.org/drawingml/2006/main">
            <a:off x="948690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Exit</a:t>
            </a:r>
          </a:p>
        </p:txBody>
      </p:sp>
      <p:sp>
        <p:nvSpPr>
          <p:cNvPr id="15" name="goto:12">
            <a:hlinkClick xmlns:r="http://schemas.openxmlformats.org/officeDocument/2006/relationships" xmlns:a="http://schemas.openxmlformats.org/drawingml/2006/main" r:id="R6260c6af58a34880" action="ppaction://hlinksldjump"/>
            <a:extLst xmlns:a="http://schemas.openxmlformats.org/drawingml/2006/main">
              <a:ext uri="{FF2B5EF4-FFF2-40B4-BE49-F238E27FC236}">
                <a16:creationId xmlns:a16="http://schemas.microsoft.com/office/drawing/2014/main" id="{6BF12BC8-3A24-4839-9530-52F7E46E0351}"/>
              </a:ext>
            </a:extLst>
          </p:cNvPr>
          <p:cNvSpPr>
            <a:spLocks xmlns:a="http://schemas.openxmlformats.org/drawingml/2006/main" noGrp="1"/>
          </p:cNvSpPr>
          <p:nvPr/>
        </p:nvSpPr>
        <p:spPr>
          <a:xfrm xmlns:a="http://schemas.openxmlformats.org/drawingml/2006/main">
            <a:off x="10877550" y="6381750"/>
            <a:ext cx="10477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Resources</a:t>
            </a:r>
          </a:p>
        </p:txBody>
      </p:sp>
      <p:sp>
        <p:nvSpPr>
          <p:cNvPr id="16" name="copy-1115">
            <a:extLst xmlns:a="http://schemas.openxmlformats.org/drawingml/2006/main">
              <a:ext uri="{FF2B5EF4-FFF2-40B4-BE49-F238E27FC236}">
                <a16:creationId xmlns:a16="http://schemas.microsoft.com/office/drawing/2014/main" id="{0079031A-8011-4823-9BAF-78C0E2D854D7}"/>
              </a:ext>
            </a:extLst>
          </p:cNvPr>
          <p:cNvSpPr>
            <a:spLocks xmlns:a="http://schemas.openxmlformats.org/drawingml/2006/main" noGrp="1"/>
          </p:cNvSpPr>
          <p:nvPr/>
        </p:nvSpPr>
        <p:spPr>
          <a:xfrm xmlns:a="http://schemas.openxmlformats.org/drawingml/2006/main">
            <a:off x="666750" y="2000250"/>
            <a:ext cx="428625" cy="3810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2100" b="1">
                <a:solidFill>
                  <a:srgbClr val="7A5C9E"/>
                </a:solidFill>
                <a:latin typeface="Arial"/>
                <a:ea typeface="Arial"/>
                <a:cs typeface="Arial"/>
              </a:defRPr>
            </a:pPr>
            <a:r>
              <a:rPr sz="2100" b="1">
                <a:solidFill>
                  <a:srgbClr val="7A5C9E"/>
                </a:solidFill>
                <a:latin typeface="Arial"/>
                <a:ea typeface="Arial"/>
                <a:cs typeface="Arial"/>
              </a:rPr>
              <a:t>1</a:t>
            </a:r>
          </a:p>
        </p:txBody>
      </p:sp>
      <p:sp>
        <p:nvSpPr>
          <p:cNvPr id="17" name="copy-1116">
            <a:extLst xmlns:a="http://schemas.openxmlformats.org/drawingml/2006/main">
              <a:ext uri="{FF2B5EF4-FFF2-40B4-BE49-F238E27FC236}">
                <a16:creationId xmlns:a16="http://schemas.microsoft.com/office/drawing/2014/main" id="{169D4F2D-2817-4CFF-8E01-71A11FCC2AAC}"/>
              </a:ext>
            </a:extLst>
          </p:cNvPr>
          <p:cNvSpPr>
            <a:spLocks xmlns:a="http://schemas.openxmlformats.org/drawingml/2006/main" noGrp="1"/>
          </p:cNvSpPr>
          <p:nvPr/>
        </p:nvSpPr>
        <p:spPr>
          <a:xfrm xmlns:a="http://schemas.openxmlformats.org/drawingml/2006/main">
            <a:off x="1162050" y="2000250"/>
            <a:ext cx="5886450" cy="9906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2100" b="0">
                <a:solidFill>
                  <a:srgbClr val="1F2937"/>
                </a:solidFill>
                <a:latin typeface="Arial"/>
                <a:ea typeface="Arial"/>
                <a:cs typeface="Arial"/>
              </a:defRPr>
            </a:pPr>
            <a:r>
              <a:rPr sz="2100" b="0">
                <a:solidFill>
                  <a:srgbClr val="1F2937"/>
                </a:solidFill>
                <a:latin typeface="Arial"/>
                <a:ea typeface="Arial"/>
                <a:cs typeface="Arial"/>
              </a:rPr>
              <a:t>Root hair cells contact soil water across a large surface area and may take up mineral ions against a gradient.</a:t>
            </a:r>
          </a:p>
        </p:txBody>
      </p:sp>
      <p:sp>
        <p:nvSpPr>
          <p:cNvPr id="18" name="copy-1117">
            <a:extLst xmlns:a="http://schemas.openxmlformats.org/drawingml/2006/main">
              <a:ext uri="{FF2B5EF4-FFF2-40B4-BE49-F238E27FC236}">
                <a16:creationId xmlns:a16="http://schemas.microsoft.com/office/drawing/2014/main" id="{71FA7CD6-F8D7-4F62-A3DC-7D3CAF26AFA1}"/>
              </a:ext>
            </a:extLst>
          </p:cNvPr>
          <p:cNvSpPr>
            <a:spLocks xmlns:a="http://schemas.openxmlformats.org/drawingml/2006/main" noGrp="1"/>
          </p:cNvSpPr>
          <p:nvPr/>
        </p:nvSpPr>
        <p:spPr>
          <a:xfrm xmlns:a="http://schemas.openxmlformats.org/drawingml/2006/main">
            <a:off x="666750" y="3105150"/>
            <a:ext cx="428625" cy="3810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2100" b="1">
                <a:solidFill>
                  <a:srgbClr val="7A5C9E"/>
                </a:solidFill>
                <a:latin typeface="Arial"/>
                <a:ea typeface="Arial"/>
                <a:cs typeface="Arial"/>
              </a:defRPr>
            </a:pPr>
            <a:r>
              <a:rPr sz="2100" b="1">
                <a:solidFill>
                  <a:srgbClr val="7A5C9E"/>
                </a:solidFill>
                <a:latin typeface="Arial"/>
                <a:ea typeface="Arial"/>
                <a:cs typeface="Arial"/>
              </a:rPr>
              <a:t>2</a:t>
            </a:r>
          </a:p>
        </p:txBody>
      </p:sp>
      <p:sp>
        <p:nvSpPr>
          <p:cNvPr id="19" name="copy-1118">
            <a:extLst xmlns:a="http://schemas.openxmlformats.org/drawingml/2006/main">
              <a:ext uri="{FF2B5EF4-FFF2-40B4-BE49-F238E27FC236}">
                <a16:creationId xmlns:a16="http://schemas.microsoft.com/office/drawing/2014/main" id="{B5DF2392-49F4-4062-842D-A083EF838B2B}"/>
              </a:ext>
            </a:extLst>
          </p:cNvPr>
          <p:cNvSpPr>
            <a:spLocks xmlns:a="http://schemas.openxmlformats.org/drawingml/2006/main" noGrp="1"/>
          </p:cNvSpPr>
          <p:nvPr/>
        </p:nvSpPr>
        <p:spPr>
          <a:xfrm xmlns:a="http://schemas.openxmlformats.org/drawingml/2006/main">
            <a:off x="1162050" y="3105150"/>
            <a:ext cx="5886450" cy="9906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2100" b="0">
                <a:solidFill>
                  <a:srgbClr val="1F2937"/>
                </a:solidFill>
                <a:latin typeface="Arial"/>
                <a:ea typeface="Arial"/>
                <a:cs typeface="Arial"/>
              </a:defRPr>
            </a:pPr>
            <a:r>
              <a:rPr sz="2100" b="0">
                <a:solidFill>
                  <a:srgbClr val="1F2937"/>
                </a:solidFill>
                <a:latin typeface="Arial"/>
                <a:ea typeface="Arial"/>
                <a:cs typeface="Arial"/>
              </a:rPr>
              <a:t>Small-intestine cells absorb digested food. Diffusion can help, but active transport can keep uptake going against the gradient.</a:t>
            </a:r>
          </a:p>
        </p:txBody>
      </p:sp>
      <p:sp>
        <p:nvSpPr>
          <p:cNvPr id="20" name="copy-1119">
            <a:extLst xmlns:a="http://schemas.openxmlformats.org/drawingml/2006/main">
              <a:ext uri="{FF2B5EF4-FFF2-40B4-BE49-F238E27FC236}">
                <a16:creationId xmlns:a16="http://schemas.microsoft.com/office/drawing/2014/main" id="{EAEEFBA4-B28C-4C69-B9B4-8116BE82B1B6}"/>
              </a:ext>
            </a:extLst>
          </p:cNvPr>
          <p:cNvSpPr>
            <a:spLocks xmlns:a="http://schemas.openxmlformats.org/drawingml/2006/main" noGrp="1"/>
          </p:cNvSpPr>
          <p:nvPr/>
        </p:nvSpPr>
        <p:spPr>
          <a:xfrm xmlns:a="http://schemas.openxmlformats.org/drawingml/2006/main">
            <a:off x="666750" y="4210050"/>
            <a:ext cx="428625" cy="3810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2100" b="1">
                <a:solidFill>
                  <a:srgbClr val="7A5C9E"/>
                </a:solidFill>
                <a:latin typeface="Arial"/>
                <a:ea typeface="Arial"/>
                <a:cs typeface="Arial"/>
              </a:defRPr>
            </a:pPr>
            <a:r>
              <a:rPr sz="2100" b="1">
                <a:solidFill>
                  <a:srgbClr val="7A5C9E"/>
                </a:solidFill>
                <a:latin typeface="Arial"/>
                <a:ea typeface="Arial"/>
                <a:cs typeface="Arial"/>
              </a:rPr>
              <a:t>3</a:t>
            </a:r>
          </a:p>
        </p:txBody>
      </p:sp>
      <p:sp>
        <p:nvSpPr>
          <p:cNvPr id="21" name="copy-1120">
            <a:extLst xmlns:a="http://schemas.openxmlformats.org/drawingml/2006/main">
              <a:ext uri="{FF2B5EF4-FFF2-40B4-BE49-F238E27FC236}">
                <a16:creationId xmlns:a16="http://schemas.microsoft.com/office/drawing/2014/main" id="{38F586C7-8834-4DF0-BE7A-F45BC1A2E8DC}"/>
              </a:ext>
            </a:extLst>
          </p:cNvPr>
          <p:cNvSpPr>
            <a:spLocks xmlns:a="http://schemas.openxmlformats.org/drawingml/2006/main" noGrp="1"/>
          </p:cNvSpPr>
          <p:nvPr/>
        </p:nvSpPr>
        <p:spPr>
          <a:xfrm xmlns:a="http://schemas.openxmlformats.org/drawingml/2006/main">
            <a:off x="1162050" y="4210050"/>
            <a:ext cx="5886450" cy="9906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2100" b="0">
                <a:solidFill>
                  <a:srgbClr val="1F2937"/>
                </a:solidFill>
                <a:latin typeface="Arial"/>
                <a:ea typeface="Arial"/>
                <a:cs typeface="Arial"/>
              </a:defRPr>
            </a:pPr>
            <a:r>
              <a:rPr sz="2100" b="0">
                <a:solidFill>
                  <a:srgbClr val="1F2937"/>
                </a:solidFill>
                <a:latin typeface="Arial"/>
                <a:ea typeface="Arial"/>
                <a:cs typeface="Arial"/>
              </a:rPr>
              <a:t>Evidence that uptake falls when respiration is inhibited supports an energy-dependent mechanism.</a:t>
            </a:r>
          </a:p>
        </p:txBody>
      </p:sp>
      <p:sp>
        <p:nvSpPr>
          <p:cNvPr id="22" name="visual-ground">
            <a:extLst xmlns:a="http://schemas.openxmlformats.org/drawingml/2006/main">
              <a:ext uri="{FF2B5EF4-FFF2-40B4-BE49-F238E27FC236}">
                <a16:creationId xmlns:a16="http://schemas.microsoft.com/office/drawing/2014/main" id="{26D2FC43-8838-4D32-A04A-70221A947F86}"/>
              </a:ext>
            </a:extLst>
          </p:cNvPr>
          <p:cNvSpPr>
            <a:spLocks xmlns:a="http://schemas.openxmlformats.org/drawingml/2006/main" noGrp="1"/>
          </p:cNvSpPr>
          <p:nvPr/>
        </p:nvSpPr>
        <p:spPr>
          <a:xfrm xmlns:a="http://schemas.openxmlformats.org/drawingml/2006/main">
            <a:off x="7524750" y="1943100"/>
            <a:ext cx="3905250" cy="2724150"/>
          </a:xfrm>
          <a:prstGeom xmlns:a="http://schemas.openxmlformats.org/drawingml/2006/main" prst="roundRect">
            <a:avLst>
              <a:gd name="adj" fmla="val 3497"/>
            </a:avLst>
          </a:prstGeom>
          <a:solidFill xmlns:a="http://schemas.openxmlformats.org/drawingml/2006/main">
            <a:srgbClr val="FAF8FC"/>
          </a:solidFill>
          <a:ln xmlns:a="http://schemas.openxmlformats.org/drawingml/2006/main" w="9525">
            <a:solidFill>
              <a:srgbClr val="D9D0E2"/>
            </a:solidFill>
            <a:prstDash val="solid"/>
          </a:ln>
        </p:spPr>
      </p:sp>
      <p:sp>
        <p:nvSpPr>
          <p:cNvPr id="24" name="goto:16">
            <a:hlinkClick xmlns:r="http://schemas.openxmlformats.org/officeDocument/2006/relationships" xmlns:a="http://schemas.openxmlformats.org/drawingml/2006/main" r:id="R024dee99c9c24185" action="ppaction://hlinksldjump"/>
            <a:extLst xmlns:a="http://schemas.openxmlformats.org/drawingml/2006/main">
              <a:ext uri="{FF2B5EF4-FFF2-40B4-BE49-F238E27FC236}">
                <a16:creationId xmlns:a16="http://schemas.microsoft.com/office/drawing/2014/main" id="{F2A1741A-419E-4B68-9FFE-2B384AD029D3}"/>
              </a:ext>
            </a:extLst>
          </p:cNvPr>
          <p:cNvSpPr>
            <a:spLocks xmlns:a="http://schemas.openxmlformats.org/drawingml/2006/main" noGrp="1"/>
          </p:cNvSpPr>
          <p:nvPr/>
        </p:nvSpPr>
        <p:spPr>
          <a:xfrm xmlns:a="http://schemas.openxmlformats.org/drawingml/2006/main">
            <a:off x="7629525" y="4838700"/>
            <a:ext cx="3790950" cy="476250"/>
          </a:xfrm>
          <a:prstGeom xmlns:a="http://schemas.openxmlformats.org/drawingml/2006/main" prst="roundRect">
            <a:avLst>
              <a:gd name="adj" fmla="val 18000"/>
            </a:avLst>
          </a:prstGeom>
          <a:solidFill xmlns:a="http://schemas.openxmlformats.org/drawingml/2006/main">
            <a:srgbClr val="5E417D"/>
          </a:solidFill>
          <a:ln xmlns:a="http://schemas.openxmlformats.org/drawingml/2006/main" w="0">
            <a:noFill/>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575" b="1">
                <a:solidFill>
                  <a:srgbClr val="FFFFFF"/>
                </a:solidFill>
                <a:latin typeface="Arial"/>
                <a:ea typeface="Arial"/>
                <a:cs typeface="Arial"/>
              </a:defRPr>
            </a:pPr>
            <a:r>
              <a:rPr sz="1575" b="1">
                <a:solidFill>
                  <a:srgbClr val="FFFFFF"/>
                </a:solidFill>
                <a:latin typeface="Arial"/>
                <a:ea typeface="Arial"/>
                <a:cs typeface="Arial"/>
              </a:rPr>
              <a:t>View labelled diagram</a:t>
            </a:r>
          </a:p>
        </p:txBody>
      </p:sp>
      <p:sp>
        <p:nvSpPr>
          <p:cNvPr id="25" name="goto:15">
            <a:hlinkClick xmlns:r="http://schemas.openxmlformats.org/officeDocument/2006/relationships" xmlns:a="http://schemas.openxmlformats.org/drawingml/2006/main" r:id="Rf6a5d2ae83064402" action="ppaction://hlinksldjump"/>
            <a:extLst xmlns:a="http://schemas.openxmlformats.org/drawingml/2006/main">
              <a:ext uri="{FF2B5EF4-FFF2-40B4-BE49-F238E27FC236}">
                <a16:creationId xmlns:a16="http://schemas.microsoft.com/office/drawing/2014/main" id="{CA8FEA6C-F99F-4195-BED3-4C3BD8C7C15A}"/>
              </a:ext>
            </a:extLst>
          </p:cNvPr>
          <p:cNvSpPr>
            <a:spLocks xmlns:a="http://schemas.openxmlformats.org/drawingml/2006/main" noGrp="1"/>
          </p:cNvSpPr>
          <p:nvPr/>
        </p:nvSpPr>
        <p:spPr>
          <a:xfrm xmlns:a="http://schemas.openxmlformats.org/drawingml/2006/main">
            <a:off x="8115300" y="5410200"/>
            <a:ext cx="3048000" cy="476250"/>
          </a:xfrm>
          <a:prstGeom xmlns:a="http://schemas.openxmlformats.org/drawingml/2006/main" prst="roundRect">
            <a:avLst>
              <a:gd name="adj" fmla="val 18000"/>
            </a:avLst>
          </a:prstGeom>
          <a:solidFill xmlns:a="http://schemas.openxmlformats.org/drawingml/2006/main">
            <a:srgbClr val="5E417D"/>
          </a:solidFill>
          <a:ln xmlns:a="http://schemas.openxmlformats.org/drawingml/2006/main" w="0">
            <a:noFill/>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575" b="1">
                <a:solidFill>
                  <a:srgbClr val="FFFFFF"/>
                </a:solidFill>
                <a:latin typeface="Arial"/>
                <a:ea typeface="Arial"/>
                <a:cs typeface="Arial"/>
              </a:defRPr>
            </a:pPr>
            <a:r>
              <a:rPr sz="1575" b="1">
                <a:solidFill>
                  <a:srgbClr val="FFFFFF"/>
                </a:solidFill>
                <a:latin typeface="Arial"/>
                <a:ea typeface="Arial"/>
                <a:cs typeface="Arial"/>
              </a:rPr>
              <a:t>Optional video</a:t>
            </a:r>
          </a:p>
        </p:txBody>
      </p:sp>
      <p:sp>
        <p:nvSpPr>
          <p:cNvPr id="27" name="model-title">
            <a:extLst xmlns:a="http://schemas.openxmlformats.org/drawingml/2006/main">
              <a:ext uri="{FF2B5EF4-FFF2-40B4-BE49-F238E27FC236}">
                <a16:creationId xmlns:a16="http://schemas.microsoft.com/office/drawing/2014/main" id="{2FCD1CBA-7E8A-4C4D-9F9F-A641C405428D}"/>
              </a:ext>
            </a:extLst>
          </p:cNvPr>
          <p:cNvSpPr>
            <a:spLocks xmlns:a="http://schemas.openxmlformats.org/drawingml/2006/main" noGrp="1"/>
          </p:cNvSpPr>
          <p:nvPr/>
        </p:nvSpPr>
        <p:spPr>
          <a:xfrm xmlns:a="http://schemas.openxmlformats.org/drawingml/2006/main">
            <a:off x="7734300" y="2057400"/>
            <a:ext cx="3486150" cy="3810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ctr">
              <a:defRPr sz="1725" b="1">
                <a:solidFill>
                  <a:srgbClr val="5E417D"/>
                </a:solidFill>
                <a:latin typeface="Arial"/>
                <a:ea typeface="Arial"/>
                <a:cs typeface="Arial"/>
              </a:defRPr>
            </a:pPr>
            <a:r>
              <a:rPr sz="1725" b="1">
                <a:solidFill>
                  <a:srgbClr val="5E417D"/>
                </a:solidFill>
                <a:latin typeface="Arial"/>
                <a:ea typeface="Arial"/>
                <a:cs typeface="Arial"/>
              </a:rPr>
              <a:t>Movement needs energy</a:t>
            </a:r>
          </a:p>
        </p:txBody>
      </p:sp>
      <p:sp>
        <p:nvSpPr>
          <p:cNvPr id="28" name="cell-boundary">
            <a:extLst xmlns:a="http://schemas.openxmlformats.org/drawingml/2006/main">
              <a:ext uri="{FF2B5EF4-FFF2-40B4-BE49-F238E27FC236}">
                <a16:creationId xmlns:a16="http://schemas.microsoft.com/office/drawing/2014/main" id="{C96B9EFD-48A9-43B8-92FD-49D175A1A474}"/>
              </a:ext>
            </a:extLst>
          </p:cNvPr>
          <p:cNvSpPr>
            <a:spLocks xmlns:a="http://schemas.openxmlformats.org/drawingml/2006/main" noGrp="1"/>
          </p:cNvSpPr>
          <p:nvPr/>
        </p:nvSpPr>
        <p:spPr>
          <a:xfrm xmlns:a="http://schemas.openxmlformats.org/drawingml/2006/main">
            <a:off x="9401175" y="2581275"/>
            <a:ext cx="47625" cy="1390650"/>
          </a:xfrm>
          <a:prstGeom xmlns:a="http://schemas.openxmlformats.org/drawingml/2006/main" prst="rect">
            <a:avLst/>
          </a:prstGeom>
          <a:solidFill xmlns:a="http://schemas.openxmlformats.org/drawingml/2006/main">
            <a:srgbClr val="287360"/>
          </a:solidFill>
          <a:ln xmlns:a="http://schemas.openxmlformats.org/drawingml/2006/main" w="0">
            <a:noFill/>
            <a:prstDash val="solid"/>
          </a:ln>
        </p:spPr>
      </p:sp>
      <p:sp>
        <p:nvSpPr>
          <p:cNvPr id="29" name="against-gradient">
            <a:extLst xmlns:a="http://schemas.openxmlformats.org/drawingml/2006/main">
              <a:ext uri="{FF2B5EF4-FFF2-40B4-BE49-F238E27FC236}">
                <a16:creationId xmlns:a16="http://schemas.microsoft.com/office/drawing/2014/main" id="{2D40CF86-1ACA-4DDE-A990-065F30EDE769}"/>
              </a:ext>
            </a:extLst>
          </p:cNvPr>
          <p:cNvSpPr>
            <a:spLocks xmlns:a="http://schemas.openxmlformats.org/drawingml/2006/main" noGrp="1"/>
          </p:cNvSpPr>
          <p:nvPr/>
        </p:nvSpPr>
        <p:spPr>
          <a:xfrm xmlns:a="http://schemas.openxmlformats.org/drawingml/2006/main">
            <a:off x="8886825" y="3124200"/>
            <a:ext cx="1123950" cy="190500"/>
          </a:xfrm>
          <a:prstGeom xmlns:a="http://schemas.openxmlformats.org/drawingml/2006/main" prst="rightArrow">
            <a:avLst/>
          </a:prstGeom>
          <a:solidFill xmlns:a="http://schemas.openxmlformats.org/drawingml/2006/main">
            <a:srgbClr val="5E417D"/>
          </a:solidFill>
          <a:ln xmlns:a="http://schemas.openxmlformats.org/drawingml/2006/main" w="0">
            <a:noFill/>
            <a:prstDash val="solid"/>
          </a:ln>
        </p:spPr>
      </p:sp>
      <p:sp>
        <p:nvSpPr>
          <p:cNvPr id="30" name="low-0">
            <a:extLst xmlns:a="http://schemas.openxmlformats.org/drawingml/2006/main">
              <a:ext uri="{FF2B5EF4-FFF2-40B4-BE49-F238E27FC236}">
                <a16:creationId xmlns:a16="http://schemas.microsoft.com/office/drawing/2014/main" id="{D3C0F58A-2D0E-489A-BE66-45073B9C7BBD}"/>
              </a:ext>
            </a:extLst>
          </p:cNvPr>
          <p:cNvSpPr>
            <a:spLocks xmlns:a="http://schemas.openxmlformats.org/drawingml/2006/main" noGrp="1"/>
          </p:cNvSpPr>
          <p:nvPr/>
        </p:nvSpPr>
        <p:spPr>
          <a:xfrm xmlns:a="http://schemas.openxmlformats.org/drawingml/2006/main">
            <a:off x="7934325" y="2790825"/>
            <a:ext cx="133350" cy="133350"/>
          </a:xfrm>
          <a:prstGeom xmlns:a="http://schemas.openxmlformats.org/drawingml/2006/main" prst="ellipse">
            <a:avLst/>
          </a:prstGeom>
          <a:solidFill xmlns:a="http://schemas.openxmlformats.org/drawingml/2006/main">
            <a:srgbClr val="7A5C9E"/>
          </a:solidFill>
          <a:ln xmlns:a="http://schemas.openxmlformats.org/drawingml/2006/main" w="0">
            <a:noFill/>
            <a:prstDash val="solid"/>
          </a:ln>
        </p:spPr>
      </p:sp>
      <p:sp>
        <p:nvSpPr>
          <p:cNvPr id="31" name="low-1">
            <a:extLst xmlns:a="http://schemas.openxmlformats.org/drawingml/2006/main">
              <a:ext uri="{FF2B5EF4-FFF2-40B4-BE49-F238E27FC236}">
                <a16:creationId xmlns:a16="http://schemas.microsoft.com/office/drawing/2014/main" id="{8398163B-E049-4630-B4C9-C0DCA6B63152}"/>
              </a:ext>
            </a:extLst>
          </p:cNvPr>
          <p:cNvSpPr>
            <a:spLocks xmlns:a="http://schemas.openxmlformats.org/drawingml/2006/main" noGrp="1"/>
          </p:cNvSpPr>
          <p:nvPr/>
        </p:nvSpPr>
        <p:spPr>
          <a:xfrm xmlns:a="http://schemas.openxmlformats.org/drawingml/2006/main">
            <a:off x="8305800" y="2790825"/>
            <a:ext cx="133350" cy="133350"/>
          </a:xfrm>
          <a:prstGeom xmlns:a="http://schemas.openxmlformats.org/drawingml/2006/main" prst="ellipse">
            <a:avLst/>
          </a:prstGeom>
          <a:solidFill xmlns:a="http://schemas.openxmlformats.org/drawingml/2006/main">
            <a:srgbClr val="7A5C9E"/>
          </a:solidFill>
          <a:ln xmlns:a="http://schemas.openxmlformats.org/drawingml/2006/main" w="0">
            <a:noFill/>
            <a:prstDash val="solid"/>
          </a:ln>
        </p:spPr>
      </p:sp>
      <p:sp>
        <p:nvSpPr>
          <p:cNvPr id="32" name="low-2">
            <a:extLst xmlns:a="http://schemas.openxmlformats.org/drawingml/2006/main">
              <a:ext uri="{FF2B5EF4-FFF2-40B4-BE49-F238E27FC236}">
                <a16:creationId xmlns:a16="http://schemas.microsoft.com/office/drawing/2014/main" id="{0ADC5D06-2506-49F4-9826-882FEC399055}"/>
              </a:ext>
            </a:extLst>
          </p:cNvPr>
          <p:cNvSpPr>
            <a:spLocks xmlns:a="http://schemas.openxmlformats.org/drawingml/2006/main" noGrp="1"/>
          </p:cNvSpPr>
          <p:nvPr/>
        </p:nvSpPr>
        <p:spPr>
          <a:xfrm xmlns:a="http://schemas.openxmlformats.org/drawingml/2006/main">
            <a:off x="7934325" y="3409950"/>
            <a:ext cx="133350" cy="133350"/>
          </a:xfrm>
          <a:prstGeom xmlns:a="http://schemas.openxmlformats.org/drawingml/2006/main" prst="ellipse">
            <a:avLst/>
          </a:prstGeom>
          <a:solidFill xmlns:a="http://schemas.openxmlformats.org/drawingml/2006/main">
            <a:srgbClr val="7A5C9E"/>
          </a:solidFill>
          <a:ln xmlns:a="http://schemas.openxmlformats.org/drawingml/2006/main" w="0">
            <a:noFill/>
            <a:prstDash val="solid"/>
          </a:ln>
        </p:spPr>
      </p:sp>
      <p:sp>
        <p:nvSpPr>
          <p:cNvPr id="33" name="low-3">
            <a:extLst xmlns:a="http://schemas.openxmlformats.org/drawingml/2006/main">
              <a:ext uri="{FF2B5EF4-FFF2-40B4-BE49-F238E27FC236}">
                <a16:creationId xmlns:a16="http://schemas.microsoft.com/office/drawing/2014/main" id="{0186261E-83A0-404A-B69A-06BF1EAE9EF0}"/>
              </a:ext>
            </a:extLst>
          </p:cNvPr>
          <p:cNvSpPr>
            <a:spLocks xmlns:a="http://schemas.openxmlformats.org/drawingml/2006/main" noGrp="1"/>
          </p:cNvSpPr>
          <p:nvPr/>
        </p:nvSpPr>
        <p:spPr>
          <a:xfrm xmlns:a="http://schemas.openxmlformats.org/drawingml/2006/main">
            <a:off x="8305800" y="3409950"/>
            <a:ext cx="133350" cy="133350"/>
          </a:xfrm>
          <a:prstGeom xmlns:a="http://schemas.openxmlformats.org/drawingml/2006/main" prst="ellipse">
            <a:avLst/>
          </a:prstGeom>
          <a:solidFill xmlns:a="http://schemas.openxmlformats.org/drawingml/2006/main">
            <a:srgbClr val="7A5C9E"/>
          </a:solidFill>
          <a:ln xmlns:a="http://schemas.openxmlformats.org/drawingml/2006/main" w="0">
            <a:noFill/>
            <a:prstDash val="solid"/>
          </a:ln>
        </p:spPr>
      </p:sp>
      <p:sp>
        <p:nvSpPr>
          <p:cNvPr id="34" name="high-0">
            <a:extLst xmlns:a="http://schemas.openxmlformats.org/drawingml/2006/main">
              <a:ext uri="{FF2B5EF4-FFF2-40B4-BE49-F238E27FC236}">
                <a16:creationId xmlns:a16="http://schemas.microsoft.com/office/drawing/2014/main" id="{83601E94-79BA-43D3-A351-B679BE0D3436}"/>
              </a:ext>
            </a:extLst>
          </p:cNvPr>
          <p:cNvSpPr>
            <a:spLocks xmlns:a="http://schemas.openxmlformats.org/drawingml/2006/main" noGrp="1"/>
          </p:cNvSpPr>
          <p:nvPr/>
        </p:nvSpPr>
        <p:spPr>
          <a:xfrm xmlns:a="http://schemas.openxmlformats.org/drawingml/2006/main">
            <a:off x="10210800" y="2638425"/>
            <a:ext cx="133350" cy="133350"/>
          </a:xfrm>
          <a:prstGeom xmlns:a="http://schemas.openxmlformats.org/drawingml/2006/main" prst="ellipse">
            <a:avLst/>
          </a:prstGeom>
          <a:solidFill xmlns:a="http://schemas.openxmlformats.org/drawingml/2006/main">
            <a:srgbClr val="7A5C9E"/>
          </a:solidFill>
          <a:ln xmlns:a="http://schemas.openxmlformats.org/drawingml/2006/main" w="0">
            <a:noFill/>
            <a:prstDash val="solid"/>
          </a:ln>
        </p:spPr>
      </p:sp>
      <p:sp>
        <p:nvSpPr>
          <p:cNvPr id="35" name="high-1">
            <a:extLst xmlns:a="http://schemas.openxmlformats.org/drawingml/2006/main">
              <a:ext uri="{FF2B5EF4-FFF2-40B4-BE49-F238E27FC236}">
                <a16:creationId xmlns:a16="http://schemas.microsoft.com/office/drawing/2014/main" id="{B163574F-388C-4A58-8F08-ED46C29DE8BB}"/>
              </a:ext>
            </a:extLst>
          </p:cNvPr>
          <p:cNvSpPr>
            <a:spLocks xmlns:a="http://schemas.openxmlformats.org/drawingml/2006/main" noGrp="1"/>
          </p:cNvSpPr>
          <p:nvPr/>
        </p:nvSpPr>
        <p:spPr>
          <a:xfrm xmlns:a="http://schemas.openxmlformats.org/drawingml/2006/main">
            <a:off x="10534650" y="2638425"/>
            <a:ext cx="133350" cy="133350"/>
          </a:xfrm>
          <a:prstGeom xmlns:a="http://schemas.openxmlformats.org/drawingml/2006/main" prst="ellipse">
            <a:avLst/>
          </a:prstGeom>
          <a:solidFill xmlns:a="http://schemas.openxmlformats.org/drawingml/2006/main">
            <a:srgbClr val="7A5C9E"/>
          </a:solidFill>
          <a:ln xmlns:a="http://schemas.openxmlformats.org/drawingml/2006/main" w="0">
            <a:noFill/>
            <a:prstDash val="solid"/>
          </a:ln>
        </p:spPr>
      </p:sp>
      <p:sp>
        <p:nvSpPr>
          <p:cNvPr id="36" name="high-2">
            <a:extLst xmlns:a="http://schemas.openxmlformats.org/drawingml/2006/main">
              <a:ext uri="{FF2B5EF4-FFF2-40B4-BE49-F238E27FC236}">
                <a16:creationId xmlns:a16="http://schemas.microsoft.com/office/drawing/2014/main" id="{E1C905EC-4912-42F5-80B7-AAB73682995C}"/>
              </a:ext>
            </a:extLst>
          </p:cNvPr>
          <p:cNvSpPr>
            <a:spLocks xmlns:a="http://schemas.openxmlformats.org/drawingml/2006/main" noGrp="1"/>
          </p:cNvSpPr>
          <p:nvPr/>
        </p:nvSpPr>
        <p:spPr>
          <a:xfrm xmlns:a="http://schemas.openxmlformats.org/drawingml/2006/main">
            <a:off x="10858500" y="2638425"/>
            <a:ext cx="133350" cy="133350"/>
          </a:xfrm>
          <a:prstGeom xmlns:a="http://schemas.openxmlformats.org/drawingml/2006/main" prst="ellipse">
            <a:avLst/>
          </a:prstGeom>
          <a:solidFill xmlns:a="http://schemas.openxmlformats.org/drawingml/2006/main">
            <a:srgbClr val="7A5C9E"/>
          </a:solidFill>
          <a:ln xmlns:a="http://schemas.openxmlformats.org/drawingml/2006/main" w="0">
            <a:noFill/>
            <a:prstDash val="solid"/>
          </a:ln>
        </p:spPr>
      </p:sp>
      <p:sp>
        <p:nvSpPr>
          <p:cNvPr id="37" name="high-3">
            <a:extLst xmlns:a="http://schemas.openxmlformats.org/drawingml/2006/main">
              <a:ext uri="{FF2B5EF4-FFF2-40B4-BE49-F238E27FC236}">
                <a16:creationId xmlns:a16="http://schemas.microsoft.com/office/drawing/2014/main" id="{30839649-D0C0-46FF-8094-8B523DAACF76}"/>
              </a:ext>
            </a:extLst>
          </p:cNvPr>
          <p:cNvSpPr>
            <a:spLocks xmlns:a="http://schemas.openxmlformats.org/drawingml/2006/main" noGrp="1"/>
          </p:cNvSpPr>
          <p:nvPr/>
        </p:nvSpPr>
        <p:spPr>
          <a:xfrm xmlns:a="http://schemas.openxmlformats.org/drawingml/2006/main">
            <a:off x="10210800" y="2990850"/>
            <a:ext cx="133350" cy="133350"/>
          </a:xfrm>
          <a:prstGeom xmlns:a="http://schemas.openxmlformats.org/drawingml/2006/main" prst="ellipse">
            <a:avLst/>
          </a:prstGeom>
          <a:solidFill xmlns:a="http://schemas.openxmlformats.org/drawingml/2006/main">
            <a:srgbClr val="7A5C9E"/>
          </a:solidFill>
          <a:ln xmlns:a="http://schemas.openxmlformats.org/drawingml/2006/main" w="0">
            <a:noFill/>
            <a:prstDash val="solid"/>
          </a:ln>
        </p:spPr>
      </p:sp>
      <p:sp>
        <p:nvSpPr>
          <p:cNvPr id="38" name="high-4">
            <a:extLst xmlns:a="http://schemas.openxmlformats.org/drawingml/2006/main">
              <a:ext uri="{FF2B5EF4-FFF2-40B4-BE49-F238E27FC236}">
                <a16:creationId xmlns:a16="http://schemas.microsoft.com/office/drawing/2014/main" id="{8319B543-7927-4C62-9079-34FF33E61E7C}"/>
              </a:ext>
            </a:extLst>
          </p:cNvPr>
          <p:cNvSpPr>
            <a:spLocks xmlns:a="http://schemas.openxmlformats.org/drawingml/2006/main" noGrp="1"/>
          </p:cNvSpPr>
          <p:nvPr/>
        </p:nvSpPr>
        <p:spPr>
          <a:xfrm xmlns:a="http://schemas.openxmlformats.org/drawingml/2006/main">
            <a:off x="10534650" y="2990850"/>
            <a:ext cx="133350" cy="133350"/>
          </a:xfrm>
          <a:prstGeom xmlns:a="http://schemas.openxmlformats.org/drawingml/2006/main" prst="ellipse">
            <a:avLst/>
          </a:prstGeom>
          <a:solidFill xmlns:a="http://schemas.openxmlformats.org/drawingml/2006/main">
            <a:srgbClr val="7A5C9E"/>
          </a:solidFill>
          <a:ln xmlns:a="http://schemas.openxmlformats.org/drawingml/2006/main" w="0">
            <a:noFill/>
            <a:prstDash val="solid"/>
          </a:ln>
        </p:spPr>
      </p:sp>
      <p:sp>
        <p:nvSpPr>
          <p:cNvPr id="39" name="high-5">
            <a:extLst xmlns:a="http://schemas.openxmlformats.org/drawingml/2006/main">
              <a:ext uri="{FF2B5EF4-FFF2-40B4-BE49-F238E27FC236}">
                <a16:creationId xmlns:a16="http://schemas.microsoft.com/office/drawing/2014/main" id="{33C1C02B-D4EF-4E1E-B8C2-D063D83DE21F}"/>
              </a:ext>
            </a:extLst>
          </p:cNvPr>
          <p:cNvSpPr>
            <a:spLocks xmlns:a="http://schemas.openxmlformats.org/drawingml/2006/main" noGrp="1"/>
          </p:cNvSpPr>
          <p:nvPr/>
        </p:nvSpPr>
        <p:spPr>
          <a:xfrm xmlns:a="http://schemas.openxmlformats.org/drawingml/2006/main">
            <a:off x="10858500" y="2990850"/>
            <a:ext cx="133350" cy="133350"/>
          </a:xfrm>
          <a:prstGeom xmlns:a="http://schemas.openxmlformats.org/drawingml/2006/main" prst="ellipse">
            <a:avLst/>
          </a:prstGeom>
          <a:solidFill xmlns:a="http://schemas.openxmlformats.org/drawingml/2006/main">
            <a:srgbClr val="7A5C9E"/>
          </a:solidFill>
          <a:ln xmlns:a="http://schemas.openxmlformats.org/drawingml/2006/main" w="0">
            <a:noFill/>
            <a:prstDash val="solid"/>
          </a:ln>
        </p:spPr>
      </p:sp>
      <p:sp>
        <p:nvSpPr>
          <p:cNvPr id="40" name="high-6">
            <a:extLst xmlns:a="http://schemas.openxmlformats.org/drawingml/2006/main">
              <a:ext uri="{FF2B5EF4-FFF2-40B4-BE49-F238E27FC236}">
                <a16:creationId xmlns:a16="http://schemas.microsoft.com/office/drawing/2014/main" id="{5869A324-8256-431A-AB30-EB1F9B84F1CC}"/>
              </a:ext>
            </a:extLst>
          </p:cNvPr>
          <p:cNvSpPr>
            <a:spLocks xmlns:a="http://schemas.openxmlformats.org/drawingml/2006/main" noGrp="1"/>
          </p:cNvSpPr>
          <p:nvPr/>
        </p:nvSpPr>
        <p:spPr>
          <a:xfrm xmlns:a="http://schemas.openxmlformats.org/drawingml/2006/main">
            <a:off x="10210800" y="3343275"/>
            <a:ext cx="133350" cy="133350"/>
          </a:xfrm>
          <a:prstGeom xmlns:a="http://schemas.openxmlformats.org/drawingml/2006/main" prst="ellipse">
            <a:avLst/>
          </a:prstGeom>
          <a:solidFill xmlns:a="http://schemas.openxmlformats.org/drawingml/2006/main">
            <a:srgbClr val="7A5C9E"/>
          </a:solidFill>
          <a:ln xmlns:a="http://schemas.openxmlformats.org/drawingml/2006/main" w="0">
            <a:noFill/>
            <a:prstDash val="solid"/>
          </a:ln>
        </p:spPr>
      </p:sp>
      <p:sp>
        <p:nvSpPr>
          <p:cNvPr id="41" name="high-7">
            <a:extLst xmlns:a="http://schemas.openxmlformats.org/drawingml/2006/main">
              <a:ext uri="{FF2B5EF4-FFF2-40B4-BE49-F238E27FC236}">
                <a16:creationId xmlns:a16="http://schemas.microsoft.com/office/drawing/2014/main" id="{99DF4D9F-4D22-4734-9D03-63843EF506AF}"/>
              </a:ext>
            </a:extLst>
          </p:cNvPr>
          <p:cNvSpPr>
            <a:spLocks xmlns:a="http://schemas.openxmlformats.org/drawingml/2006/main" noGrp="1"/>
          </p:cNvSpPr>
          <p:nvPr/>
        </p:nvSpPr>
        <p:spPr>
          <a:xfrm xmlns:a="http://schemas.openxmlformats.org/drawingml/2006/main">
            <a:off x="10534650" y="3343275"/>
            <a:ext cx="133350" cy="133350"/>
          </a:xfrm>
          <a:prstGeom xmlns:a="http://schemas.openxmlformats.org/drawingml/2006/main" prst="ellipse">
            <a:avLst/>
          </a:prstGeom>
          <a:solidFill xmlns:a="http://schemas.openxmlformats.org/drawingml/2006/main">
            <a:srgbClr val="7A5C9E"/>
          </a:solidFill>
          <a:ln xmlns:a="http://schemas.openxmlformats.org/drawingml/2006/main" w="0">
            <a:noFill/>
            <a:prstDash val="solid"/>
          </a:ln>
        </p:spPr>
      </p:sp>
      <p:sp>
        <p:nvSpPr>
          <p:cNvPr id="42" name="high-8">
            <a:extLst xmlns:a="http://schemas.openxmlformats.org/drawingml/2006/main">
              <a:ext uri="{FF2B5EF4-FFF2-40B4-BE49-F238E27FC236}">
                <a16:creationId xmlns:a16="http://schemas.microsoft.com/office/drawing/2014/main" id="{7210EE80-3A4E-4E11-934D-4CBCC36FC295}"/>
              </a:ext>
            </a:extLst>
          </p:cNvPr>
          <p:cNvSpPr>
            <a:spLocks xmlns:a="http://schemas.openxmlformats.org/drawingml/2006/main" noGrp="1"/>
          </p:cNvSpPr>
          <p:nvPr/>
        </p:nvSpPr>
        <p:spPr>
          <a:xfrm xmlns:a="http://schemas.openxmlformats.org/drawingml/2006/main">
            <a:off x="10858500" y="3343275"/>
            <a:ext cx="133350" cy="133350"/>
          </a:xfrm>
          <a:prstGeom xmlns:a="http://schemas.openxmlformats.org/drawingml/2006/main" prst="ellipse">
            <a:avLst/>
          </a:prstGeom>
          <a:solidFill xmlns:a="http://schemas.openxmlformats.org/drawingml/2006/main">
            <a:srgbClr val="7A5C9E"/>
          </a:solidFill>
          <a:ln xmlns:a="http://schemas.openxmlformats.org/drawingml/2006/main" w="0">
            <a:noFill/>
            <a:prstDash val="solid"/>
          </a:ln>
        </p:spPr>
      </p:sp>
      <p:sp>
        <p:nvSpPr>
          <p:cNvPr id="43" name="high-9">
            <a:extLst xmlns:a="http://schemas.openxmlformats.org/drawingml/2006/main">
              <a:ext uri="{FF2B5EF4-FFF2-40B4-BE49-F238E27FC236}">
                <a16:creationId xmlns:a16="http://schemas.microsoft.com/office/drawing/2014/main" id="{1FB87826-E71D-4778-A460-81B897823154}"/>
              </a:ext>
            </a:extLst>
          </p:cNvPr>
          <p:cNvSpPr>
            <a:spLocks xmlns:a="http://schemas.openxmlformats.org/drawingml/2006/main" noGrp="1"/>
          </p:cNvSpPr>
          <p:nvPr/>
        </p:nvSpPr>
        <p:spPr>
          <a:xfrm xmlns:a="http://schemas.openxmlformats.org/drawingml/2006/main">
            <a:off x="10210800" y="3695700"/>
            <a:ext cx="133350" cy="133350"/>
          </a:xfrm>
          <a:prstGeom xmlns:a="http://schemas.openxmlformats.org/drawingml/2006/main" prst="ellipse">
            <a:avLst/>
          </a:prstGeom>
          <a:solidFill xmlns:a="http://schemas.openxmlformats.org/drawingml/2006/main">
            <a:srgbClr val="7A5C9E"/>
          </a:solidFill>
          <a:ln xmlns:a="http://schemas.openxmlformats.org/drawingml/2006/main" w="0">
            <a:noFill/>
            <a:prstDash val="solid"/>
          </a:ln>
        </p:spPr>
      </p:sp>
      <p:sp>
        <p:nvSpPr>
          <p:cNvPr id="44" name="high-10">
            <a:extLst xmlns:a="http://schemas.openxmlformats.org/drawingml/2006/main">
              <a:ext uri="{FF2B5EF4-FFF2-40B4-BE49-F238E27FC236}">
                <a16:creationId xmlns:a16="http://schemas.microsoft.com/office/drawing/2014/main" id="{F37BF367-A16C-49BA-8EDF-94B6AFF8C01F}"/>
              </a:ext>
            </a:extLst>
          </p:cNvPr>
          <p:cNvSpPr>
            <a:spLocks xmlns:a="http://schemas.openxmlformats.org/drawingml/2006/main" noGrp="1"/>
          </p:cNvSpPr>
          <p:nvPr/>
        </p:nvSpPr>
        <p:spPr>
          <a:xfrm xmlns:a="http://schemas.openxmlformats.org/drawingml/2006/main">
            <a:off x="10534650" y="3695700"/>
            <a:ext cx="133350" cy="133350"/>
          </a:xfrm>
          <a:prstGeom xmlns:a="http://schemas.openxmlformats.org/drawingml/2006/main" prst="ellipse">
            <a:avLst/>
          </a:prstGeom>
          <a:solidFill xmlns:a="http://schemas.openxmlformats.org/drawingml/2006/main">
            <a:srgbClr val="7A5C9E"/>
          </a:solidFill>
          <a:ln xmlns:a="http://schemas.openxmlformats.org/drawingml/2006/main" w="0">
            <a:noFill/>
            <a:prstDash val="solid"/>
          </a:ln>
        </p:spPr>
      </p:sp>
      <p:sp>
        <p:nvSpPr>
          <p:cNvPr id="45" name="high-11">
            <a:extLst xmlns:a="http://schemas.openxmlformats.org/drawingml/2006/main">
              <a:ext uri="{FF2B5EF4-FFF2-40B4-BE49-F238E27FC236}">
                <a16:creationId xmlns:a16="http://schemas.microsoft.com/office/drawing/2014/main" id="{96C08EE4-DB9E-4528-BA08-F2D879398C7D}"/>
              </a:ext>
            </a:extLst>
          </p:cNvPr>
          <p:cNvSpPr>
            <a:spLocks xmlns:a="http://schemas.openxmlformats.org/drawingml/2006/main" noGrp="1"/>
          </p:cNvSpPr>
          <p:nvPr/>
        </p:nvSpPr>
        <p:spPr>
          <a:xfrm xmlns:a="http://schemas.openxmlformats.org/drawingml/2006/main">
            <a:off x="10858500" y="3695700"/>
            <a:ext cx="133350" cy="133350"/>
          </a:xfrm>
          <a:prstGeom xmlns:a="http://schemas.openxmlformats.org/drawingml/2006/main" prst="ellipse">
            <a:avLst/>
          </a:prstGeom>
          <a:solidFill xmlns:a="http://schemas.openxmlformats.org/drawingml/2006/main">
            <a:srgbClr val="7A5C9E"/>
          </a:solidFill>
          <a:ln xmlns:a="http://schemas.openxmlformats.org/drawingml/2006/main" w="0">
            <a:noFill/>
            <a:prstDash val="solid"/>
          </a:ln>
        </p:spPr>
      </p:sp>
      <p:sp>
        <p:nvSpPr>
          <p:cNvPr id="46" name="less">
            <a:extLst xmlns:a="http://schemas.openxmlformats.org/drawingml/2006/main">
              <a:ext uri="{FF2B5EF4-FFF2-40B4-BE49-F238E27FC236}">
                <a16:creationId xmlns:a16="http://schemas.microsoft.com/office/drawing/2014/main" id="{FC6646F0-3888-4F92-BCDC-D12184B80FD9}"/>
              </a:ext>
            </a:extLst>
          </p:cNvPr>
          <p:cNvSpPr>
            <a:spLocks xmlns:a="http://schemas.openxmlformats.org/drawingml/2006/main" noGrp="1"/>
          </p:cNvSpPr>
          <p:nvPr/>
        </p:nvSpPr>
        <p:spPr>
          <a:xfrm xmlns:a="http://schemas.openxmlformats.org/drawingml/2006/main">
            <a:off x="7734300" y="4048125"/>
            <a:ext cx="1114425" cy="2667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ctr">
              <a:defRPr sz="1425" b="1">
                <a:solidFill>
                  <a:srgbClr val="101C38"/>
                </a:solidFill>
                <a:latin typeface="Arial"/>
                <a:ea typeface="Arial"/>
                <a:cs typeface="Arial"/>
              </a:defRPr>
            </a:pPr>
            <a:r>
              <a:rPr sz="1425" b="1">
                <a:solidFill>
                  <a:srgbClr val="101C38"/>
                </a:solidFill>
                <a:latin typeface="Arial"/>
                <a:ea typeface="Arial"/>
                <a:cs typeface="Arial"/>
              </a:rPr>
              <a:t>Lower</a:t>
            </a:r>
          </a:p>
        </p:txBody>
      </p:sp>
      <p:sp>
        <p:nvSpPr>
          <p:cNvPr id="47" name="more">
            <a:extLst xmlns:a="http://schemas.openxmlformats.org/drawingml/2006/main">
              <a:ext uri="{FF2B5EF4-FFF2-40B4-BE49-F238E27FC236}">
                <a16:creationId xmlns:a16="http://schemas.microsoft.com/office/drawing/2014/main" id="{C7B7E74E-BBF1-42E7-8BBA-F5FDC6333553}"/>
              </a:ext>
            </a:extLst>
          </p:cNvPr>
          <p:cNvSpPr>
            <a:spLocks xmlns:a="http://schemas.openxmlformats.org/drawingml/2006/main" noGrp="1"/>
          </p:cNvSpPr>
          <p:nvPr/>
        </p:nvSpPr>
        <p:spPr>
          <a:xfrm xmlns:a="http://schemas.openxmlformats.org/drawingml/2006/main">
            <a:off x="10067925" y="4048125"/>
            <a:ext cx="1152525" cy="2667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ctr">
              <a:defRPr sz="1425" b="1">
                <a:solidFill>
                  <a:srgbClr val="101C38"/>
                </a:solidFill>
                <a:latin typeface="Arial"/>
                <a:ea typeface="Arial"/>
                <a:cs typeface="Arial"/>
              </a:defRPr>
            </a:pPr>
            <a:r>
              <a:rPr sz="1425" b="1">
                <a:solidFill>
                  <a:srgbClr val="101C38"/>
                </a:solidFill>
                <a:latin typeface="Arial"/>
                <a:ea typeface="Arial"/>
                <a:cs typeface="Arial"/>
              </a:rPr>
              <a:t>Higher</a:t>
            </a:r>
          </a:p>
        </p:txBody>
      </p:sp>
      <p:sp>
        <p:nvSpPr>
          <p:cNvPr id="48" name="energy">
            <a:extLst xmlns:a="http://schemas.openxmlformats.org/drawingml/2006/main">
              <a:ext uri="{FF2B5EF4-FFF2-40B4-BE49-F238E27FC236}">
                <a16:creationId xmlns:a16="http://schemas.microsoft.com/office/drawing/2014/main" id="{51958238-C186-4F8F-ABA7-727CCB67CF0A}"/>
              </a:ext>
            </a:extLst>
          </p:cNvPr>
          <p:cNvSpPr>
            <a:spLocks xmlns:a="http://schemas.openxmlformats.org/drawingml/2006/main" noGrp="1"/>
          </p:cNvSpPr>
          <p:nvPr/>
        </p:nvSpPr>
        <p:spPr>
          <a:xfrm xmlns:a="http://schemas.openxmlformats.org/drawingml/2006/main">
            <a:off x="7800975" y="4333875"/>
            <a:ext cx="3352800" cy="24765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ctr">
              <a:defRPr sz="1350" b="1">
                <a:solidFill>
                  <a:srgbClr val="5E417D"/>
                </a:solidFill>
                <a:latin typeface="Arial"/>
                <a:ea typeface="Arial"/>
                <a:cs typeface="Arial"/>
              </a:defRPr>
            </a:pPr>
            <a:r>
              <a:rPr sz="1350" b="1">
                <a:solidFill>
                  <a:srgbClr val="5E417D"/>
                </a:solidFill>
                <a:latin typeface="Arial"/>
                <a:ea typeface="Arial"/>
                <a:cs typeface="Arial"/>
              </a:rPr>
              <a:t>Energy from respiration</a:t>
            </a:r>
          </a:p>
        </p:txBody>
      </p:sp>
    </p:spTree>
    <p:extLst>
      <p:ext uri="{BB962C8B-B14F-4D97-AF65-F5344CB8AC3E}">
        <p14:creationId xmlns:p14="http://schemas.microsoft.com/office/powerpoint/2010/main" val="494561264"/>
      </p:ext>
    </p:extLst>
  </p:cSld>
</p:sld>
</file>

<file path=ppt/slides/slide4.xml><?xml version="1.0" encoding="utf-8"?>
<p:sld xmlns:p="http://schemas.openxmlformats.org/presentationml/2006/main">
  <p:cSld>
    <p:bg>
      <p:bgPr>
        <a:solidFill xmlns:a="http://schemas.openxmlformats.org/drawingml/2006/main">
          <a:srgbClr val="F0EAF6"/>
        </a:solidFill>
      </p:bgPr>
    </p:bg>
    <p:spTree>
      <p:nvGrpSpPr>
        <p:cNvPr id="1" name=""/>
        <p:cNvGrpSpPr/>
        <p:nvPr/>
      </p:nvGrpSpPr>
      <p:grpSpPr>
        <a:xfrm xmlns:a="http://schemas.openxmlformats.org/drawingml/2006/main"/>
      </p:grpSpPr>
      <p:sp>
        <p:nvSpPr>
          <p:cNvPr id="23" name="house-card">
            <a:extLst xmlns:a="http://schemas.openxmlformats.org/drawingml/2006/main">
              <a:ext uri="{FF2B5EF4-FFF2-40B4-BE49-F238E27FC236}">
                <a16:creationId xmlns:a16="http://schemas.microsoft.com/office/drawing/2014/main" id="{E2DFBE8A-1F82-4671-8F92-6AA9503ACE15}"/>
              </a:ext>
            </a:extLst>
          </p:cNvPr>
          <p:cNvSpPr>
            <a:spLocks xmlns:a="http://schemas.openxmlformats.org/drawingml/2006/main" noGrp="1"/>
          </p:cNvSpPr>
          <p:nvPr/>
        </p:nvSpPr>
        <p:spPr>
          <a:xfrm xmlns:a="http://schemas.openxmlformats.org/drawingml/2006/main">
            <a:off x="266700" y="190500"/>
            <a:ext cx="11658600" cy="6048375"/>
          </a:xfrm>
          <a:prstGeom xmlns:a="http://schemas.openxmlformats.org/drawingml/2006/main" prst="roundRect">
            <a:avLst>
              <a:gd name="adj" fmla="val 3150"/>
            </a:avLst>
          </a:prstGeom>
          <a:solidFill xmlns:a="http://schemas.openxmlformats.org/drawingml/2006/main">
            <a:srgbClr val="FFFFFF"/>
          </a:solidFill>
          <a:ln xmlns:a="http://schemas.openxmlformats.org/drawingml/2006/main" w="9525">
            <a:solidFill>
              <a:srgbClr val="D9D0E2"/>
            </a:solidFill>
            <a:prstDash val="solid"/>
          </a:ln>
        </p:spPr>
      </p:sp>
      <p:sp>
        <p:nvSpPr>
          <p:cNvPr id="2" name="phase-rule">
            <a:extLst xmlns:a="http://schemas.openxmlformats.org/drawingml/2006/main">
              <a:ext uri="{FF2B5EF4-FFF2-40B4-BE49-F238E27FC236}">
                <a16:creationId xmlns:a16="http://schemas.microsoft.com/office/drawing/2014/main" id="{D65CD93D-BF25-427B-A95D-F28775454CB7}"/>
              </a:ext>
            </a:extLst>
          </p:cNvPr>
          <p:cNvSpPr>
            <a:spLocks xmlns:a="http://schemas.openxmlformats.org/drawingml/2006/main" noGrp="1"/>
          </p:cNvSpPr>
          <p:nvPr/>
        </p:nvSpPr>
        <p:spPr>
          <a:xfrm xmlns:a="http://schemas.openxmlformats.org/drawingml/2006/main">
            <a:off x="428625" y="190500"/>
            <a:ext cx="11334750" cy="66675"/>
          </a:xfrm>
          <a:prstGeom xmlns:a="http://schemas.openxmlformats.org/drawingml/2006/main" prst="rect">
            <a:avLst/>
          </a:prstGeom>
          <a:solidFill xmlns:a="http://schemas.openxmlformats.org/drawingml/2006/main">
            <a:srgbClr val="A54077"/>
          </a:solidFill>
          <a:ln xmlns:a="http://schemas.openxmlformats.org/drawingml/2006/main" w="0">
            <a:noFill/>
          </a:ln>
        </p:spPr>
      </p:sp>
      <p:sp>
        <p:nvSpPr>
          <p:cNvPr id="3" name="copy-1121">
            <a:extLst xmlns:a="http://schemas.openxmlformats.org/drawingml/2006/main">
              <a:ext uri="{FF2B5EF4-FFF2-40B4-BE49-F238E27FC236}">
                <a16:creationId xmlns:a16="http://schemas.microsoft.com/office/drawing/2014/main" id="{04F131E6-69AD-4302-83C1-946FF16997A1}"/>
              </a:ext>
            </a:extLst>
          </p:cNvPr>
          <p:cNvSpPr>
            <a:spLocks xmlns:a="http://schemas.openxmlformats.org/drawingml/2006/main" noGrp="1"/>
          </p:cNvSpPr>
          <p:nvPr/>
        </p:nvSpPr>
        <p:spPr>
          <a:xfrm xmlns:a="http://schemas.openxmlformats.org/drawingml/2006/main">
            <a:off x="609600" y="428625"/>
            <a:ext cx="8096250" cy="23812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1425" b="1">
                <a:solidFill>
                  <a:srgbClr val="5E417D"/>
                </a:solidFill>
                <a:latin typeface="Arial"/>
                <a:ea typeface="Arial"/>
                <a:cs typeface="Arial"/>
              </a:defRPr>
            </a:pPr>
            <a:r>
              <a:rPr sz="1425" b="1">
                <a:solidFill>
                  <a:srgbClr val="5E417D"/>
                </a:solidFill>
                <a:latin typeface="Arial"/>
                <a:ea typeface="Arial"/>
                <a:cs typeface="Arial"/>
              </a:rPr>
              <a:t>LAUNCH SCIENCE  /  W6L2</a:t>
            </a:r>
          </a:p>
        </p:txBody>
      </p:sp>
      <p:sp>
        <p:nvSpPr>
          <p:cNvPr id="4" name="copy-1122">
            <a:extLst xmlns:a="http://schemas.openxmlformats.org/drawingml/2006/main">
              <a:ext uri="{FF2B5EF4-FFF2-40B4-BE49-F238E27FC236}">
                <a16:creationId xmlns:a16="http://schemas.microsoft.com/office/drawing/2014/main" id="{FFFA8444-9907-4724-82CB-A851952F9047}"/>
              </a:ext>
            </a:extLst>
          </p:cNvPr>
          <p:cNvSpPr>
            <a:spLocks xmlns:a="http://schemas.openxmlformats.org/drawingml/2006/main" noGrp="1"/>
          </p:cNvSpPr>
          <p:nvPr/>
        </p:nvSpPr>
        <p:spPr>
          <a:xfrm xmlns:a="http://schemas.openxmlformats.org/drawingml/2006/main">
            <a:off x="8382000" y="428625"/>
            <a:ext cx="3238500" cy="23812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1425" b="1">
                <a:solidFill>
                  <a:srgbClr val="A54077"/>
                </a:solidFill>
                <a:latin typeface="Arial"/>
                <a:ea typeface="Arial"/>
                <a:cs typeface="Arial"/>
              </a:defRPr>
            </a:pPr>
            <a:r>
              <a:rPr sz="1425" b="1">
                <a:solidFill>
                  <a:srgbClr val="A54077"/>
                </a:solidFill>
                <a:latin typeface="Arial"/>
                <a:ea typeface="Arial"/>
                <a:cs typeface="Arial"/>
              </a:rPr>
              <a:t>We Do  ·  5 min</a:t>
            </a:r>
          </a:p>
        </p:txBody>
      </p:sp>
      <p:sp>
        <p:nvSpPr>
          <p:cNvPr id="5" name="copy-1123">
            <a:extLst xmlns:a="http://schemas.openxmlformats.org/drawingml/2006/main">
              <a:ext uri="{FF2B5EF4-FFF2-40B4-BE49-F238E27FC236}">
                <a16:creationId xmlns:a16="http://schemas.microsoft.com/office/drawing/2014/main" id="{9180AA1B-58F1-4B58-A3C6-589E93909F15}"/>
              </a:ext>
            </a:extLst>
          </p:cNvPr>
          <p:cNvSpPr>
            <a:spLocks xmlns:a="http://schemas.openxmlformats.org/drawingml/2006/main" noGrp="1"/>
          </p:cNvSpPr>
          <p:nvPr/>
        </p:nvSpPr>
        <p:spPr>
          <a:xfrm xmlns:a="http://schemas.openxmlformats.org/drawingml/2006/main">
            <a:off x="609600" y="866775"/>
            <a:ext cx="10953750" cy="61912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3750" b="1">
                <a:solidFill>
                  <a:srgbClr val="101C38"/>
                </a:solidFill>
                <a:latin typeface="Arial"/>
                <a:ea typeface="Arial"/>
                <a:cs typeface="Arial"/>
              </a:defRPr>
            </a:pPr>
            <a:r>
              <a:rPr sz="3750" b="1">
                <a:solidFill>
                  <a:srgbClr val="101C38"/>
                </a:solidFill>
                <a:latin typeface="Arial"/>
                <a:ea typeface="Arial"/>
                <a:cs typeface="Arial"/>
              </a:rPr>
              <a:t>Choose and justify</a:t>
            </a:r>
          </a:p>
        </p:txBody>
      </p:sp>
      <p:sp>
        <p:nvSpPr>
          <p:cNvPr id="6" name="heading-rule">
            <a:extLst xmlns:a="http://schemas.openxmlformats.org/drawingml/2006/main">
              <a:ext uri="{FF2B5EF4-FFF2-40B4-BE49-F238E27FC236}">
                <a16:creationId xmlns:a16="http://schemas.microsoft.com/office/drawing/2014/main" id="{0090DEF8-5AA2-4B52-8BA8-81565BE79A9A}"/>
              </a:ext>
            </a:extLst>
          </p:cNvPr>
          <p:cNvSpPr>
            <a:spLocks xmlns:a="http://schemas.openxmlformats.org/drawingml/2006/main" noGrp="1"/>
          </p:cNvSpPr>
          <p:nvPr/>
        </p:nvSpPr>
        <p:spPr>
          <a:xfrm xmlns:a="http://schemas.openxmlformats.org/drawingml/2006/main">
            <a:off x="609600" y="1543050"/>
            <a:ext cx="10953750" cy="19050"/>
          </a:xfrm>
          <a:prstGeom xmlns:a="http://schemas.openxmlformats.org/drawingml/2006/main" prst="rect">
            <a:avLst/>
          </a:prstGeom>
          <a:solidFill xmlns:a="http://schemas.openxmlformats.org/drawingml/2006/main">
            <a:srgbClr val="D9D0E2"/>
          </a:solidFill>
          <a:ln xmlns:a="http://schemas.openxmlformats.org/drawingml/2006/main" w="0">
            <a:noFill/>
          </a:ln>
        </p:spPr>
      </p:sp>
      <p:sp>
        <p:nvSpPr>
          <p:cNvPr id="7" name="goto:0">
            <a:hlinkClick xmlns:r="http://schemas.openxmlformats.org/officeDocument/2006/relationships" xmlns:a="http://schemas.openxmlformats.org/drawingml/2006/main" r:id="R4494f951d60f4b45" action="ppaction://hlinksldjump"/>
            <a:extLst xmlns:a="http://schemas.openxmlformats.org/drawingml/2006/main">
              <a:ext uri="{FF2B5EF4-FFF2-40B4-BE49-F238E27FC236}">
                <a16:creationId xmlns:a16="http://schemas.microsoft.com/office/drawing/2014/main" id="{A8909CEE-C1F7-41F9-BF87-6AD81030CF05}"/>
              </a:ext>
            </a:extLst>
          </p:cNvPr>
          <p:cNvSpPr>
            <a:spLocks xmlns:a="http://schemas.openxmlformats.org/drawingml/2006/main" noGrp="1"/>
          </p:cNvSpPr>
          <p:nvPr/>
        </p:nvSpPr>
        <p:spPr>
          <a:xfrm xmlns:a="http://schemas.openxmlformats.org/drawingml/2006/main">
            <a:off x="28575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Arrival</a:t>
            </a:r>
          </a:p>
        </p:txBody>
      </p:sp>
      <p:sp>
        <p:nvSpPr>
          <p:cNvPr id="8" name="goto:1">
            <a:hlinkClick xmlns:r="http://schemas.openxmlformats.org/officeDocument/2006/relationships" xmlns:a="http://schemas.openxmlformats.org/drawingml/2006/main" r:id="R483d14f7b77e47d8" action="ppaction://hlinksldjump"/>
            <a:extLst xmlns:a="http://schemas.openxmlformats.org/drawingml/2006/main">
              <a:ext uri="{FF2B5EF4-FFF2-40B4-BE49-F238E27FC236}">
                <a16:creationId xmlns:a16="http://schemas.microsoft.com/office/drawing/2014/main" id="{704FB20A-5793-49C1-A9B5-E1E4BD08902D}"/>
              </a:ext>
            </a:extLst>
          </p:cNvPr>
          <p:cNvSpPr>
            <a:spLocks xmlns:a="http://schemas.openxmlformats.org/drawingml/2006/main" noGrp="1"/>
          </p:cNvSpPr>
          <p:nvPr/>
        </p:nvSpPr>
        <p:spPr>
          <a:xfrm xmlns:a="http://schemas.openxmlformats.org/drawingml/2006/main">
            <a:off x="160020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Starter</a:t>
            </a:r>
          </a:p>
        </p:txBody>
      </p:sp>
      <p:sp>
        <p:nvSpPr>
          <p:cNvPr id="9" name="goto:2">
            <a:hlinkClick xmlns:r="http://schemas.openxmlformats.org/officeDocument/2006/relationships" xmlns:a="http://schemas.openxmlformats.org/drawingml/2006/main" r:id="R380bcc08dc354fff" action="ppaction://hlinksldjump"/>
            <a:extLst xmlns:a="http://schemas.openxmlformats.org/drawingml/2006/main">
              <a:ext uri="{FF2B5EF4-FFF2-40B4-BE49-F238E27FC236}">
                <a16:creationId xmlns:a16="http://schemas.microsoft.com/office/drawing/2014/main" id="{F3C9148C-2F5C-4A2A-AA6B-0D2238496808}"/>
              </a:ext>
            </a:extLst>
          </p:cNvPr>
          <p:cNvSpPr>
            <a:spLocks xmlns:a="http://schemas.openxmlformats.org/drawingml/2006/main" noGrp="1"/>
          </p:cNvSpPr>
          <p:nvPr/>
        </p:nvSpPr>
        <p:spPr>
          <a:xfrm xmlns:a="http://schemas.openxmlformats.org/drawingml/2006/main">
            <a:off x="291465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I Do</a:t>
            </a:r>
          </a:p>
        </p:txBody>
      </p:sp>
      <p:sp>
        <p:nvSpPr>
          <p:cNvPr id="10" name="goto:3">
            <a:hlinkClick xmlns:r="http://schemas.openxmlformats.org/officeDocument/2006/relationships" xmlns:a="http://schemas.openxmlformats.org/drawingml/2006/main" r:id="Rea3aa842f9b440b7" action="ppaction://hlinksldjump"/>
            <a:extLst xmlns:a="http://schemas.openxmlformats.org/drawingml/2006/main">
              <a:ext uri="{FF2B5EF4-FFF2-40B4-BE49-F238E27FC236}">
                <a16:creationId xmlns:a16="http://schemas.microsoft.com/office/drawing/2014/main" id="{27821EAF-B3EE-4F5B-A8B7-B242BE1CA522}"/>
              </a:ext>
            </a:extLst>
          </p:cNvPr>
          <p:cNvSpPr>
            <a:spLocks xmlns:a="http://schemas.openxmlformats.org/drawingml/2006/main" noGrp="1"/>
          </p:cNvSpPr>
          <p:nvPr/>
        </p:nvSpPr>
        <p:spPr>
          <a:xfrm xmlns:a="http://schemas.openxmlformats.org/drawingml/2006/main">
            <a:off x="4229100" y="6381750"/>
            <a:ext cx="1238250" cy="361950"/>
          </a:xfrm>
          <a:prstGeom xmlns:a="http://schemas.openxmlformats.org/drawingml/2006/main" prst="roundRect">
            <a:avLst>
              <a:gd name="adj" fmla="val 18421"/>
            </a:avLst>
          </a:prstGeom>
          <a:solidFill xmlns:a="http://schemas.openxmlformats.org/drawingml/2006/main">
            <a:srgbClr val="5E417D"/>
          </a:solidFill>
          <a:ln xmlns:a="http://schemas.openxmlformats.org/drawingml/2006/main" w="9525">
            <a:solidFill>
              <a:srgbClr val="5E417D"/>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FFFFFF"/>
                </a:solidFill>
                <a:latin typeface="Arial"/>
                <a:ea typeface="Arial"/>
                <a:cs typeface="Arial"/>
              </a:defRPr>
            </a:pPr>
            <a:r>
              <a:rPr sz="1275" b="1">
                <a:solidFill>
                  <a:srgbClr val="FFFFFF"/>
                </a:solidFill>
                <a:latin typeface="Arial"/>
                <a:ea typeface="Arial"/>
                <a:cs typeface="Arial"/>
              </a:rPr>
              <a:t>We Do</a:t>
            </a:r>
          </a:p>
        </p:txBody>
      </p:sp>
      <p:sp>
        <p:nvSpPr>
          <p:cNvPr id="11" name="goto:4">
            <a:hlinkClick xmlns:r="http://schemas.openxmlformats.org/officeDocument/2006/relationships" xmlns:a="http://schemas.openxmlformats.org/drawingml/2006/main" r:id="Rdebe4072e94c45c5" action="ppaction://hlinksldjump"/>
            <a:extLst xmlns:a="http://schemas.openxmlformats.org/drawingml/2006/main">
              <a:ext uri="{FF2B5EF4-FFF2-40B4-BE49-F238E27FC236}">
                <a16:creationId xmlns:a16="http://schemas.microsoft.com/office/drawing/2014/main" id="{BA9B09B8-45C5-437B-BC61-D0DA2815C23A}"/>
              </a:ext>
            </a:extLst>
          </p:cNvPr>
          <p:cNvSpPr>
            <a:spLocks xmlns:a="http://schemas.openxmlformats.org/drawingml/2006/main" noGrp="1"/>
          </p:cNvSpPr>
          <p:nvPr/>
        </p:nvSpPr>
        <p:spPr>
          <a:xfrm xmlns:a="http://schemas.openxmlformats.org/drawingml/2006/main">
            <a:off x="554355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I Do 2</a:t>
            </a:r>
          </a:p>
        </p:txBody>
      </p:sp>
      <p:sp>
        <p:nvSpPr>
          <p:cNvPr id="12" name="goto:5">
            <a:hlinkClick xmlns:r="http://schemas.openxmlformats.org/officeDocument/2006/relationships" xmlns:a="http://schemas.openxmlformats.org/drawingml/2006/main" r:id="R733e294bd5df4d5c" action="ppaction://hlinksldjump"/>
            <a:extLst xmlns:a="http://schemas.openxmlformats.org/drawingml/2006/main">
              <a:ext uri="{FF2B5EF4-FFF2-40B4-BE49-F238E27FC236}">
                <a16:creationId xmlns:a16="http://schemas.microsoft.com/office/drawing/2014/main" id="{8E137C2A-577E-43B1-B622-AB3DBBA774D9}"/>
              </a:ext>
            </a:extLst>
          </p:cNvPr>
          <p:cNvSpPr>
            <a:spLocks xmlns:a="http://schemas.openxmlformats.org/drawingml/2006/main" noGrp="1"/>
          </p:cNvSpPr>
          <p:nvPr/>
        </p:nvSpPr>
        <p:spPr>
          <a:xfrm xmlns:a="http://schemas.openxmlformats.org/drawingml/2006/main">
            <a:off x="685800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We Do 2</a:t>
            </a:r>
          </a:p>
        </p:txBody>
      </p:sp>
      <p:sp>
        <p:nvSpPr>
          <p:cNvPr id="13" name="goto:6">
            <a:hlinkClick xmlns:r="http://schemas.openxmlformats.org/officeDocument/2006/relationships" xmlns:a="http://schemas.openxmlformats.org/drawingml/2006/main" r:id="R529bdd99f2f4463f" action="ppaction://hlinksldjump"/>
            <a:extLst xmlns:a="http://schemas.openxmlformats.org/drawingml/2006/main">
              <a:ext uri="{FF2B5EF4-FFF2-40B4-BE49-F238E27FC236}">
                <a16:creationId xmlns:a16="http://schemas.microsoft.com/office/drawing/2014/main" id="{7100AE38-B12A-40F7-8D7F-2AF22812E137}"/>
              </a:ext>
            </a:extLst>
          </p:cNvPr>
          <p:cNvSpPr>
            <a:spLocks xmlns:a="http://schemas.openxmlformats.org/drawingml/2006/main" noGrp="1"/>
          </p:cNvSpPr>
          <p:nvPr/>
        </p:nvSpPr>
        <p:spPr>
          <a:xfrm xmlns:a="http://schemas.openxmlformats.org/drawingml/2006/main">
            <a:off x="817245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Independent</a:t>
            </a:r>
          </a:p>
        </p:txBody>
      </p:sp>
      <p:sp>
        <p:nvSpPr>
          <p:cNvPr id="14" name="goto:7">
            <a:hlinkClick xmlns:r="http://schemas.openxmlformats.org/officeDocument/2006/relationships" xmlns:a="http://schemas.openxmlformats.org/drawingml/2006/main" r:id="R7f12a17438364c27" action="ppaction://hlinksldjump"/>
            <a:extLst xmlns:a="http://schemas.openxmlformats.org/drawingml/2006/main">
              <a:ext uri="{FF2B5EF4-FFF2-40B4-BE49-F238E27FC236}">
                <a16:creationId xmlns:a16="http://schemas.microsoft.com/office/drawing/2014/main" id="{C9F76B99-C0C1-4792-B3AB-DF8CB069A482}"/>
              </a:ext>
            </a:extLst>
          </p:cNvPr>
          <p:cNvSpPr>
            <a:spLocks xmlns:a="http://schemas.openxmlformats.org/drawingml/2006/main" noGrp="1"/>
          </p:cNvSpPr>
          <p:nvPr/>
        </p:nvSpPr>
        <p:spPr>
          <a:xfrm xmlns:a="http://schemas.openxmlformats.org/drawingml/2006/main">
            <a:off x="948690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Exit</a:t>
            </a:r>
          </a:p>
        </p:txBody>
      </p:sp>
      <p:sp>
        <p:nvSpPr>
          <p:cNvPr id="15" name="goto:12">
            <a:hlinkClick xmlns:r="http://schemas.openxmlformats.org/officeDocument/2006/relationships" xmlns:a="http://schemas.openxmlformats.org/drawingml/2006/main" r:id="R195f64d2782e4bdd" action="ppaction://hlinksldjump"/>
            <a:extLst xmlns:a="http://schemas.openxmlformats.org/drawingml/2006/main">
              <a:ext uri="{FF2B5EF4-FFF2-40B4-BE49-F238E27FC236}">
                <a16:creationId xmlns:a16="http://schemas.microsoft.com/office/drawing/2014/main" id="{96FCAE0C-EC5A-4FFB-A2BD-3CA798DF250A}"/>
              </a:ext>
            </a:extLst>
          </p:cNvPr>
          <p:cNvSpPr>
            <a:spLocks xmlns:a="http://schemas.openxmlformats.org/drawingml/2006/main" noGrp="1"/>
          </p:cNvSpPr>
          <p:nvPr/>
        </p:nvSpPr>
        <p:spPr>
          <a:xfrm xmlns:a="http://schemas.openxmlformats.org/drawingml/2006/main">
            <a:off x="10877550" y="6381750"/>
            <a:ext cx="10477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Resources</a:t>
            </a:r>
          </a:p>
        </p:txBody>
      </p:sp>
      <p:sp>
        <p:nvSpPr>
          <p:cNvPr id="16" name="copy-1124">
            <a:extLst xmlns:a="http://schemas.openxmlformats.org/drawingml/2006/main">
              <a:ext uri="{FF2B5EF4-FFF2-40B4-BE49-F238E27FC236}">
                <a16:creationId xmlns:a16="http://schemas.microsoft.com/office/drawing/2014/main" id="{7DABAF1A-8854-403A-BB93-A593D0EBB334}"/>
              </a:ext>
            </a:extLst>
          </p:cNvPr>
          <p:cNvSpPr>
            <a:spLocks xmlns:a="http://schemas.openxmlformats.org/drawingml/2006/main" noGrp="1"/>
          </p:cNvSpPr>
          <p:nvPr/>
        </p:nvSpPr>
        <p:spPr>
          <a:xfrm xmlns:a="http://schemas.openxmlformats.org/drawingml/2006/main">
            <a:off x="666750" y="1876425"/>
            <a:ext cx="10668000" cy="10668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2325" b="1">
                <a:solidFill>
                  <a:srgbClr val="1F2937"/>
                </a:solidFill>
                <a:latin typeface="Arial"/>
                <a:ea typeface="Arial"/>
                <a:cs typeface="Arial"/>
              </a:defRPr>
            </a:pPr>
            <a:r>
              <a:rPr sz="2325" b="1">
                <a:solidFill>
                  <a:srgbClr val="1F2937"/>
                </a:solidFill>
                <a:latin typeface="Arial"/>
                <a:ea typeface="Arial"/>
                <a:cs typeface="Arial"/>
              </a:rPr>
              <a:t>Which evidence most strongly supports active transport rather than diffusion alone?</a:t>
            </a:r>
          </a:p>
        </p:txBody>
      </p:sp>
      <p:sp>
        <p:nvSpPr>
          <p:cNvPr id="17" name="goto:9">
            <a:hlinkClick xmlns:r="http://schemas.openxmlformats.org/officeDocument/2006/relationships" xmlns:a="http://schemas.openxmlformats.org/drawingml/2006/main" r:id="Rd526b342491c4293" action="ppaction://hlinksldjump"/>
            <a:extLst xmlns:a="http://schemas.openxmlformats.org/drawingml/2006/main">
              <a:ext uri="{FF2B5EF4-FFF2-40B4-BE49-F238E27FC236}">
                <a16:creationId xmlns:a16="http://schemas.microsoft.com/office/drawing/2014/main" id="{D3CEB74F-E92E-49F0-83F2-E013D1E1E61D}"/>
              </a:ext>
            </a:extLst>
          </p:cNvPr>
          <p:cNvSpPr>
            <a:spLocks xmlns:a="http://schemas.openxmlformats.org/drawingml/2006/main" noGrp="1"/>
          </p:cNvSpPr>
          <p:nvPr/>
        </p:nvSpPr>
        <p:spPr>
          <a:xfrm xmlns:a="http://schemas.openxmlformats.org/drawingml/2006/main">
            <a:off x="666750" y="3105150"/>
            <a:ext cx="5219700" cy="781050"/>
          </a:xfrm>
          <a:prstGeom xmlns:a="http://schemas.openxmlformats.org/drawingml/2006/main" prst="roundRect">
            <a:avLst>
              <a:gd name="adj" fmla="val 10976"/>
            </a:avLst>
          </a:prstGeom>
          <a:solidFill xmlns:a="http://schemas.openxmlformats.org/drawingml/2006/main">
            <a:srgbClr val="5E417D"/>
          </a:solidFill>
          <a:ln xmlns:a="http://schemas.openxmlformats.org/drawingml/2006/main" w="0">
            <a:noFill/>
          </a:ln>
        </p:spPr>
        <p:txBody>
          <a:bodyPr xmlns:a="http://schemas.openxmlformats.org/drawingml/2006/main" lIns="114300" tIns="47625" rIns="114300" bIns="47625" anchor="ctr">
            <a:noAutofit/>
          </a:bodyPr>
          <a:lstStyle xmlns:a="http://schemas.openxmlformats.org/drawingml/2006/main"/>
          <a:p xmlns:a="http://schemas.openxmlformats.org/drawingml/2006/main">
            <a:pPr algn="ctr">
              <a:buNone/>
              <a:defRPr sz="1875" b="1">
                <a:solidFill>
                  <a:srgbClr val="FFFFFF"/>
                </a:solidFill>
                <a:latin typeface="Arial"/>
                <a:ea typeface="Arial"/>
                <a:cs typeface="Arial"/>
              </a:defRPr>
            </a:pPr>
            <a:r>
              <a:rPr sz="1875" b="1">
                <a:solidFill>
                  <a:srgbClr val="FFFFFF"/>
                </a:solidFill>
                <a:latin typeface="Arial"/>
                <a:ea typeface="Arial"/>
                <a:cs typeface="Arial"/>
              </a:rPr>
              <a:t>A  Uptake occurs only when outside concentration is higher</a:t>
            </a:r>
          </a:p>
        </p:txBody>
      </p:sp>
      <p:sp>
        <p:nvSpPr>
          <p:cNvPr id="18" name="goto:9">
            <a:hlinkClick xmlns:r="http://schemas.openxmlformats.org/officeDocument/2006/relationships" xmlns:a="http://schemas.openxmlformats.org/drawingml/2006/main" r:id="R9b1fbcb560cd4ee6" action="ppaction://hlinksldjump"/>
            <a:extLst xmlns:a="http://schemas.openxmlformats.org/drawingml/2006/main">
              <a:ext uri="{FF2B5EF4-FFF2-40B4-BE49-F238E27FC236}">
                <a16:creationId xmlns:a16="http://schemas.microsoft.com/office/drawing/2014/main" id="{6FACD4FB-ABBC-436D-8D9A-22EFDDA2408D}"/>
              </a:ext>
            </a:extLst>
          </p:cNvPr>
          <p:cNvSpPr>
            <a:spLocks xmlns:a="http://schemas.openxmlformats.org/drawingml/2006/main" noGrp="1"/>
          </p:cNvSpPr>
          <p:nvPr/>
        </p:nvSpPr>
        <p:spPr>
          <a:xfrm xmlns:a="http://schemas.openxmlformats.org/drawingml/2006/main">
            <a:off x="6143625" y="3105150"/>
            <a:ext cx="5219700" cy="781050"/>
          </a:xfrm>
          <a:prstGeom xmlns:a="http://schemas.openxmlformats.org/drawingml/2006/main" prst="roundRect">
            <a:avLst>
              <a:gd name="adj" fmla="val 10976"/>
            </a:avLst>
          </a:prstGeom>
          <a:solidFill xmlns:a="http://schemas.openxmlformats.org/drawingml/2006/main">
            <a:srgbClr val="5E417D"/>
          </a:solidFill>
          <a:ln xmlns:a="http://schemas.openxmlformats.org/drawingml/2006/main" w="0">
            <a:noFill/>
          </a:ln>
        </p:spPr>
        <p:txBody>
          <a:bodyPr xmlns:a="http://schemas.openxmlformats.org/drawingml/2006/main" lIns="114300" tIns="47625" rIns="114300" bIns="47625" anchor="ctr">
            <a:noAutofit/>
          </a:bodyPr>
          <a:lstStyle xmlns:a="http://schemas.openxmlformats.org/drawingml/2006/main"/>
          <a:p xmlns:a="http://schemas.openxmlformats.org/drawingml/2006/main">
            <a:pPr algn="ctr">
              <a:buNone/>
              <a:defRPr sz="1875" b="1">
                <a:solidFill>
                  <a:srgbClr val="FFFFFF"/>
                </a:solidFill>
                <a:latin typeface="Arial"/>
                <a:ea typeface="Arial"/>
                <a:cs typeface="Arial"/>
              </a:defRPr>
            </a:pPr>
            <a:r>
              <a:rPr sz="1875" b="1">
                <a:solidFill>
                  <a:srgbClr val="FFFFFF"/>
                </a:solidFill>
                <a:latin typeface="Arial"/>
                <a:ea typeface="Arial"/>
                <a:cs typeface="Arial"/>
              </a:rPr>
              <a:t>B  Uptake continues against the gradient and falls when respiration is inhibited</a:t>
            </a:r>
          </a:p>
        </p:txBody>
      </p:sp>
      <p:sp>
        <p:nvSpPr>
          <p:cNvPr id="19" name="goto:9">
            <a:hlinkClick xmlns:r="http://schemas.openxmlformats.org/officeDocument/2006/relationships" xmlns:a="http://schemas.openxmlformats.org/drawingml/2006/main" r:id="Re69fc3eb66b942f8" action="ppaction://hlinksldjump"/>
            <a:extLst xmlns:a="http://schemas.openxmlformats.org/drawingml/2006/main">
              <a:ext uri="{FF2B5EF4-FFF2-40B4-BE49-F238E27FC236}">
                <a16:creationId xmlns:a16="http://schemas.microsoft.com/office/drawing/2014/main" id="{9E7D47DB-C12A-42D6-A83F-BDDB86ECDC34}"/>
              </a:ext>
            </a:extLst>
          </p:cNvPr>
          <p:cNvSpPr>
            <a:spLocks xmlns:a="http://schemas.openxmlformats.org/drawingml/2006/main" noGrp="1"/>
          </p:cNvSpPr>
          <p:nvPr/>
        </p:nvSpPr>
        <p:spPr>
          <a:xfrm xmlns:a="http://schemas.openxmlformats.org/drawingml/2006/main">
            <a:off x="666750" y="4057650"/>
            <a:ext cx="5219700" cy="781050"/>
          </a:xfrm>
          <a:prstGeom xmlns:a="http://schemas.openxmlformats.org/drawingml/2006/main" prst="roundRect">
            <a:avLst>
              <a:gd name="adj" fmla="val 10976"/>
            </a:avLst>
          </a:prstGeom>
          <a:solidFill xmlns:a="http://schemas.openxmlformats.org/drawingml/2006/main">
            <a:srgbClr val="5E417D"/>
          </a:solidFill>
          <a:ln xmlns:a="http://schemas.openxmlformats.org/drawingml/2006/main" w="0">
            <a:noFill/>
          </a:ln>
        </p:spPr>
        <p:txBody>
          <a:bodyPr xmlns:a="http://schemas.openxmlformats.org/drawingml/2006/main" lIns="114300" tIns="47625" rIns="114300" bIns="47625" anchor="ctr">
            <a:noAutofit/>
          </a:bodyPr>
          <a:lstStyle xmlns:a="http://schemas.openxmlformats.org/drawingml/2006/main"/>
          <a:p xmlns:a="http://schemas.openxmlformats.org/drawingml/2006/main">
            <a:pPr algn="ctr">
              <a:buNone/>
              <a:defRPr sz="1875" b="1">
                <a:solidFill>
                  <a:srgbClr val="FFFFFF"/>
                </a:solidFill>
                <a:latin typeface="Arial"/>
                <a:ea typeface="Arial"/>
                <a:cs typeface="Arial"/>
              </a:defRPr>
            </a:pPr>
            <a:r>
              <a:rPr sz="1875" b="1">
                <a:solidFill>
                  <a:srgbClr val="FFFFFF"/>
                </a:solidFill>
                <a:latin typeface="Arial"/>
                <a:ea typeface="Arial"/>
                <a:cs typeface="Arial"/>
              </a:rPr>
              <a:t>C  The cell has a membrane</a:t>
            </a:r>
          </a:p>
        </p:txBody>
      </p:sp>
      <p:sp>
        <p:nvSpPr>
          <p:cNvPr id="20" name="goto:9">
            <a:hlinkClick xmlns:r="http://schemas.openxmlformats.org/officeDocument/2006/relationships" xmlns:a="http://schemas.openxmlformats.org/drawingml/2006/main" r:id="R1fe0497f239840ca" action="ppaction://hlinksldjump"/>
            <a:extLst xmlns:a="http://schemas.openxmlformats.org/drawingml/2006/main">
              <a:ext uri="{FF2B5EF4-FFF2-40B4-BE49-F238E27FC236}">
                <a16:creationId xmlns:a16="http://schemas.microsoft.com/office/drawing/2014/main" id="{2CDC8B54-1B5C-42A1-A051-EFF9A8EC9532}"/>
              </a:ext>
            </a:extLst>
          </p:cNvPr>
          <p:cNvSpPr>
            <a:spLocks xmlns:a="http://schemas.openxmlformats.org/drawingml/2006/main" noGrp="1"/>
          </p:cNvSpPr>
          <p:nvPr/>
        </p:nvSpPr>
        <p:spPr>
          <a:xfrm xmlns:a="http://schemas.openxmlformats.org/drawingml/2006/main">
            <a:off x="6143625" y="4057650"/>
            <a:ext cx="5219700" cy="781050"/>
          </a:xfrm>
          <a:prstGeom xmlns:a="http://schemas.openxmlformats.org/drawingml/2006/main" prst="roundRect">
            <a:avLst>
              <a:gd name="adj" fmla="val 10976"/>
            </a:avLst>
          </a:prstGeom>
          <a:solidFill xmlns:a="http://schemas.openxmlformats.org/drawingml/2006/main">
            <a:srgbClr val="5E417D"/>
          </a:solidFill>
          <a:ln xmlns:a="http://schemas.openxmlformats.org/drawingml/2006/main" w="0">
            <a:noFill/>
          </a:ln>
        </p:spPr>
        <p:txBody>
          <a:bodyPr xmlns:a="http://schemas.openxmlformats.org/drawingml/2006/main" lIns="114300" tIns="47625" rIns="114300" bIns="47625" anchor="ctr">
            <a:noAutofit/>
          </a:bodyPr>
          <a:lstStyle xmlns:a="http://schemas.openxmlformats.org/drawingml/2006/main"/>
          <a:p xmlns:a="http://schemas.openxmlformats.org/drawingml/2006/main">
            <a:pPr algn="ctr">
              <a:buNone/>
              <a:defRPr sz="1875" b="1">
                <a:solidFill>
                  <a:srgbClr val="FFFFFF"/>
                </a:solidFill>
                <a:latin typeface="Arial"/>
                <a:ea typeface="Arial"/>
                <a:cs typeface="Arial"/>
              </a:defRPr>
            </a:pPr>
            <a:r>
              <a:rPr sz="1875" b="1">
                <a:solidFill>
                  <a:srgbClr val="FFFFFF"/>
                </a:solidFill>
                <a:latin typeface="Arial"/>
                <a:ea typeface="Arial"/>
                <a:cs typeface="Arial"/>
              </a:rPr>
              <a:t>D  The substance is small</a:t>
            </a:r>
          </a:p>
        </p:txBody>
      </p:sp>
      <p:sp>
        <p:nvSpPr>
          <p:cNvPr id="21" name="copy-1125">
            <a:extLst xmlns:a="http://schemas.openxmlformats.org/drawingml/2006/main">
              <a:ext uri="{FF2B5EF4-FFF2-40B4-BE49-F238E27FC236}">
                <a16:creationId xmlns:a16="http://schemas.microsoft.com/office/drawing/2014/main" id="{3E82CE56-F7FF-43B4-AAA6-36D55160303D}"/>
              </a:ext>
            </a:extLst>
          </p:cNvPr>
          <p:cNvSpPr>
            <a:spLocks xmlns:a="http://schemas.openxmlformats.org/drawingml/2006/main" noGrp="1"/>
          </p:cNvSpPr>
          <p:nvPr/>
        </p:nvSpPr>
        <p:spPr>
          <a:xfrm xmlns:a="http://schemas.openxmlformats.org/drawingml/2006/main">
            <a:off x="714375" y="5076825"/>
            <a:ext cx="10001250" cy="4572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1875" b="0">
                <a:solidFill>
                  <a:srgbClr val="526170"/>
                </a:solidFill>
                <a:latin typeface="Arial"/>
                <a:ea typeface="Arial"/>
                <a:cs typeface="Arial"/>
              </a:defRPr>
            </a:pPr>
            <a:r>
              <a:rPr sz="1875" b="0">
                <a:solidFill>
                  <a:srgbClr val="526170"/>
                </a:solidFill>
                <a:latin typeface="Arial"/>
                <a:ea typeface="Arial"/>
                <a:cs typeface="Arial"/>
              </a:rPr>
              <a:t>Give the deciding clue before checking.</a:t>
            </a:r>
          </a:p>
        </p:txBody>
      </p:sp>
      <p:sp>
        <p:nvSpPr>
          <p:cNvPr id="22" name="goto:9">
            <a:hlinkClick xmlns:r="http://schemas.openxmlformats.org/officeDocument/2006/relationships" xmlns:a="http://schemas.openxmlformats.org/drawingml/2006/main" r:id="R2ba34af303b74eb8" action="ppaction://hlinksldjump"/>
            <a:extLst xmlns:a="http://schemas.openxmlformats.org/drawingml/2006/main">
              <a:ext uri="{FF2B5EF4-FFF2-40B4-BE49-F238E27FC236}">
                <a16:creationId xmlns:a16="http://schemas.microsoft.com/office/drawing/2014/main" id="{D6D1F504-8102-4310-822C-A205C67CA998}"/>
              </a:ext>
            </a:extLst>
          </p:cNvPr>
          <p:cNvSpPr>
            <a:spLocks xmlns:a="http://schemas.openxmlformats.org/drawingml/2006/main" noGrp="1"/>
          </p:cNvSpPr>
          <p:nvPr/>
        </p:nvSpPr>
        <p:spPr>
          <a:xfrm xmlns:a="http://schemas.openxmlformats.org/drawingml/2006/main">
            <a:off x="8267700" y="5572125"/>
            <a:ext cx="3048000" cy="476250"/>
          </a:xfrm>
          <a:prstGeom xmlns:a="http://schemas.openxmlformats.org/drawingml/2006/main" prst="roundRect">
            <a:avLst>
              <a:gd name="adj" fmla="val 18000"/>
            </a:avLst>
          </a:prstGeom>
          <a:solidFill xmlns:a="http://schemas.openxmlformats.org/drawingml/2006/main">
            <a:srgbClr val="5E417D"/>
          </a:solidFill>
          <a:ln xmlns:a="http://schemas.openxmlformats.org/drawingml/2006/main" w="0">
            <a:noFill/>
          </a:ln>
        </p:spPr>
        <p:txBody>
          <a:bodyPr xmlns:a="http://schemas.openxmlformats.org/drawingml/2006/main" lIns="114300" tIns="47625" rIns="114300" bIns="47625" anchor="ctr">
            <a:noAutofit/>
          </a:bodyPr>
          <a:lstStyle xmlns:a="http://schemas.openxmlformats.org/drawingml/2006/main"/>
          <a:p xmlns:a="http://schemas.openxmlformats.org/drawingml/2006/main">
            <a:pPr algn="ctr">
              <a:buNone/>
              <a:defRPr sz="1875" b="1">
                <a:solidFill>
                  <a:srgbClr val="FFFFFF"/>
                </a:solidFill>
                <a:latin typeface="Arial"/>
                <a:ea typeface="Arial"/>
                <a:cs typeface="Arial"/>
              </a:defRPr>
            </a:pPr>
            <a:r>
              <a:rPr sz="1875" b="1">
                <a:solidFill>
                  <a:srgbClr val="FFFFFF"/>
                </a:solidFill>
                <a:latin typeface="Arial"/>
                <a:ea typeface="Arial"/>
                <a:cs typeface="Arial"/>
              </a:rPr>
              <a:t>Check the reasoning</a:t>
            </a:r>
          </a:p>
        </p:txBody>
      </p:sp>
    </p:spTree>
    <p:extLst>
      <p:ext uri="{BB962C8B-B14F-4D97-AF65-F5344CB8AC3E}">
        <p14:creationId xmlns:p14="http://schemas.microsoft.com/office/powerpoint/2010/main" val="1988717800"/>
      </p:ext>
    </p:extLst>
  </p:cSld>
</p:sld>
</file>

<file path=ppt/slides/slide5.xml><?xml version="1.0" encoding="utf-8"?>
<p:sld xmlns:p="http://schemas.openxmlformats.org/presentationml/2006/main">
  <p:cSld>
    <p:bg>
      <p:bgPr>
        <a:solidFill xmlns:a="http://schemas.openxmlformats.org/drawingml/2006/main">
          <a:srgbClr val="F0EAF6"/>
        </a:solidFill>
      </p:bgPr>
    </p:bg>
    <p:spTree>
      <p:nvGrpSpPr>
        <p:cNvPr id="1" name=""/>
        <p:cNvGrpSpPr/>
        <p:nvPr/>
      </p:nvGrpSpPr>
      <p:grpSpPr>
        <a:xfrm xmlns:a="http://schemas.openxmlformats.org/drawingml/2006/main"/>
      </p:grpSpPr>
      <p:sp>
        <p:nvSpPr>
          <p:cNvPr id="23" name="house-card">
            <a:extLst xmlns:a="http://schemas.openxmlformats.org/drawingml/2006/main">
              <a:ext uri="{FF2B5EF4-FFF2-40B4-BE49-F238E27FC236}">
                <a16:creationId xmlns:a16="http://schemas.microsoft.com/office/drawing/2014/main" id="{33ADC6FE-69A4-4551-BBBB-481CC2F93D4B}"/>
              </a:ext>
            </a:extLst>
          </p:cNvPr>
          <p:cNvSpPr>
            <a:spLocks xmlns:a="http://schemas.openxmlformats.org/drawingml/2006/main" noGrp="1"/>
          </p:cNvSpPr>
          <p:nvPr/>
        </p:nvSpPr>
        <p:spPr>
          <a:xfrm xmlns:a="http://schemas.openxmlformats.org/drawingml/2006/main">
            <a:off x="266700" y="190500"/>
            <a:ext cx="11658600" cy="6048375"/>
          </a:xfrm>
          <a:prstGeom xmlns:a="http://schemas.openxmlformats.org/drawingml/2006/main" prst="roundRect">
            <a:avLst>
              <a:gd name="adj" fmla="val 3150"/>
            </a:avLst>
          </a:prstGeom>
          <a:solidFill xmlns:a="http://schemas.openxmlformats.org/drawingml/2006/main">
            <a:srgbClr val="FFFFFF"/>
          </a:solidFill>
          <a:ln xmlns:a="http://schemas.openxmlformats.org/drawingml/2006/main" w="9525">
            <a:solidFill>
              <a:srgbClr val="D9D0E2"/>
            </a:solidFill>
            <a:prstDash val="solid"/>
          </a:ln>
        </p:spPr>
      </p:sp>
      <p:sp>
        <p:nvSpPr>
          <p:cNvPr id="2" name="phase-rule">
            <a:extLst xmlns:a="http://schemas.openxmlformats.org/drawingml/2006/main">
              <a:ext uri="{FF2B5EF4-FFF2-40B4-BE49-F238E27FC236}">
                <a16:creationId xmlns:a16="http://schemas.microsoft.com/office/drawing/2014/main" id="{00AD50D3-00AA-4382-8526-5EDE55C60285}"/>
              </a:ext>
            </a:extLst>
          </p:cNvPr>
          <p:cNvSpPr>
            <a:spLocks xmlns:a="http://schemas.openxmlformats.org/drawingml/2006/main" noGrp="1"/>
          </p:cNvSpPr>
          <p:nvPr/>
        </p:nvSpPr>
        <p:spPr>
          <a:xfrm xmlns:a="http://schemas.openxmlformats.org/drawingml/2006/main">
            <a:off x="428625" y="190500"/>
            <a:ext cx="11334750" cy="66675"/>
          </a:xfrm>
          <a:prstGeom xmlns:a="http://schemas.openxmlformats.org/drawingml/2006/main" prst="rect">
            <a:avLst/>
          </a:prstGeom>
          <a:solidFill xmlns:a="http://schemas.openxmlformats.org/drawingml/2006/main">
            <a:srgbClr val="7A5C9E"/>
          </a:solidFill>
          <a:ln xmlns:a="http://schemas.openxmlformats.org/drawingml/2006/main" w="0">
            <a:noFill/>
          </a:ln>
        </p:spPr>
      </p:sp>
      <p:sp>
        <p:nvSpPr>
          <p:cNvPr id="3" name="copy-1126">
            <a:extLst xmlns:a="http://schemas.openxmlformats.org/drawingml/2006/main">
              <a:ext uri="{FF2B5EF4-FFF2-40B4-BE49-F238E27FC236}">
                <a16:creationId xmlns:a16="http://schemas.microsoft.com/office/drawing/2014/main" id="{DE0D07AE-9348-4C51-BA3B-E2CF73E414E5}"/>
              </a:ext>
            </a:extLst>
          </p:cNvPr>
          <p:cNvSpPr>
            <a:spLocks xmlns:a="http://schemas.openxmlformats.org/drawingml/2006/main" noGrp="1"/>
          </p:cNvSpPr>
          <p:nvPr/>
        </p:nvSpPr>
        <p:spPr>
          <a:xfrm xmlns:a="http://schemas.openxmlformats.org/drawingml/2006/main">
            <a:off x="609600" y="428625"/>
            <a:ext cx="8096250" cy="23812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1425" b="1">
                <a:solidFill>
                  <a:srgbClr val="5E417D"/>
                </a:solidFill>
                <a:latin typeface="Arial"/>
                <a:ea typeface="Arial"/>
                <a:cs typeface="Arial"/>
              </a:defRPr>
            </a:pPr>
            <a:r>
              <a:rPr sz="1425" b="1">
                <a:solidFill>
                  <a:srgbClr val="5E417D"/>
                </a:solidFill>
                <a:latin typeface="Arial"/>
                <a:ea typeface="Arial"/>
                <a:cs typeface="Arial"/>
              </a:rPr>
              <a:t>LAUNCH SCIENCE  /  W6L2</a:t>
            </a:r>
          </a:p>
        </p:txBody>
      </p:sp>
      <p:sp>
        <p:nvSpPr>
          <p:cNvPr id="4" name="copy-1127">
            <a:extLst xmlns:a="http://schemas.openxmlformats.org/drawingml/2006/main">
              <a:ext uri="{FF2B5EF4-FFF2-40B4-BE49-F238E27FC236}">
                <a16:creationId xmlns:a16="http://schemas.microsoft.com/office/drawing/2014/main" id="{8C0FF071-6E38-430E-8BB0-4DD03349E92C}"/>
              </a:ext>
            </a:extLst>
          </p:cNvPr>
          <p:cNvSpPr>
            <a:spLocks xmlns:a="http://schemas.openxmlformats.org/drawingml/2006/main" noGrp="1"/>
          </p:cNvSpPr>
          <p:nvPr/>
        </p:nvSpPr>
        <p:spPr>
          <a:xfrm xmlns:a="http://schemas.openxmlformats.org/drawingml/2006/main">
            <a:off x="8382000" y="428625"/>
            <a:ext cx="3238500" cy="23812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1425" b="1">
                <a:solidFill>
                  <a:srgbClr val="7A5C9E"/>
                </a:solidFill>
                <a:latin typeface="Arial"/>
                <a:ea typeface="Arial"/>
                <a:cs typeface="Arial"/>
              </a:defRPr>
            </a:pPr>
            <a:r>
              <a:rPr sz="1425" b="1">
                <a:solidFill>
                  <a:srgbClr val="7A5C9E"/>
                </a:solidFill>
                <a:latin typeface="Arial"/>
                <a:ea typeface="Arial"/>
                <a:cs typeface="Arial"/>
              </a:rPr>
              <a:t>I Do 2  ·  4 min</a:t>
            </a:r>
          </a:p>
        </p:txBody>
      </p:sp>
      <p:sp>
        <p:nvSpPr>
          <p:cNvPr id="5" name="copy-1128">
            <a:extLst xmlns:a="http://schemas.openxmlformats.org/drawingml/2006/main">
              <a:ext uri="{FF2B5EF4-FFF2-40B4-BE49-F238E27FC236}">
                <a16:creationId xmlns:a16="http://schemas.microsoft.com/office/drawing/2014/main" id="{E992C4C2-ACD2-4618-8DBD-126CA26B0871}"/>
              </a:ext>
            </a:extLst>
          </p:cNvPr>
          <p:cNvSpPr>
            <a:spLocks xmlns:a="http://schemas.openxmlformats.org/drawingml/2006/main" noGrp="1"/>
          </p:cNvSpPr>
          <p:nvPr/>
        </p:nvSpPr>
        <p:spPr>
          <a:xfrm xmlns:a="http://schemas.openxmlformats.org/drawingml/2006/main">
            <a:off x="609600" y="866775"/>
            <a:ext cx="10953750" cy="61912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3750" b="1">
                <a:solidFill>
                  <a:srgbClr val="101C38"/>
                </a:solidFill>
                <a:latin typeface="Arial"/>
                <a:ea typeface="Arial"/>
                <a:cs typeface="Arial"/>
              </a:defRPr>
            </a:pPr>
            <a:r>
              <a:rPr sz="3750" b="1">
                <a:solidFill>
                  <a:srgbClr val="101C38"/>
                </a:solidFill>
                <a:latin typeface="Arial"/>
                <a:ea typeface="Arial"/>
                <a:cs typeface="Arial"/>
              </a:rPr>
              <a:t>Connect the science</a:t>
            </a:r>
          </a:p>
        </p:txBody>
      </p:sp>
      <p:sp>
        <p:nvSpPr>
          <p:cNvPr id="6" name="heading-rule">
            <a:extLst xmlns:a="http://schemas.openxmlformats.org/drawingml/2006/main">
              <a:ext uri="{FF2B5EF4-FFF2-40B4-BE49-F238E27FC236}">
                <a16:creationId xmlns:a16="http://schemas.microsoft.com/office/drawing/2014/main" id="{5C836FF0-97B2-4030-8378-A9E269B686DF}"/>
              </a:ext>
            </a:extLst>
          </p:cNvPr>
          <p:cNvSpPr>
            <a:spLocks xmlns:a="http://schemas.openxmlformats.org/drawingml/2006/main" noGrp="1"/>
          </p:cNvSpPr>
          <p:nvPr/>
        </p:nvSpPr>
        <p:spPr>
          <a:xfrm xmlns:a="http://schemas.openxmlformats.org/drawingml/2006/main">
            <a:off x="609600" y="1543050"/>
            <a:ext cx="10953750" cy="19050"/>
          </a:xfrm>
          <a:prstGeom xmlns:a="http://schemas.openxmlformats.org/drawingml/2006/main" prst="rect">
            <a:avLst/>
          </a:prstGeom>
          <a:solidFill xmlns:a="http://schemas.openxmlformats.org/drawingml/2006/main">
            <a:srgbClr val="D9D0E2"/>
          </a:solidFill>
          <a:ln xmlns:a="http://schemas.openxmlformats.org/drawingml/2006/main" w="0">
            <a:noFill/>
          </a:ln>
        </p:spPr>
      </p:sp>
      <p:sp>
        <p:nvSpPr>
          <p:cNvPr id="7" name="goto:0">
            <a:hlinkClick xmlns:r="http://schemas.openxmlformats.org/officeDocument/2006/relationships" xmlns:a="http://schemas.openxmlformats.org/drawingml/2006/main" r:id="R78a5075118004dc7" action="ppaction://hlinksldjump"/>
            <a:extLst xmlns:a="http://schemas.openxmlformats.org/drawingml/2006/main">
              <a:ext uri="{FF2B5EF4-FFF2-40B4-BE49-F238E27FC236}">
                <a16:creationId xmlns:a16="http://schemas.microsoft.com/office/drawing/2014/main" id="{18286417-2DD7-4786-9BEC-168A94FDBA71}"/>
              </a:ext>
            </a:extLst>
          </p:cNvPr>
          <p:cNvSpPr>
            <a:spLocks xmlns:a="http://schemas.openxmlformats.org/drawingml/2006/main" noGrp="1"/>
          </p:cNvSpPr>
          <p:nvPr/>
        </p:nvSpPr>
        <p:spPr>
          <a:xfrm xmlns:a="http://schemas.openxmlformats.org/drawingml/2006/main">
            <a:off x="28575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Arrival</a:t>
            </a:r>
          </a:p>
        </p:txBody>
      </p:sp>
      <p:sp>
        <p:nvSpPr>
          <p:cNvPr id="8" name="goto:1">
            <a:hlinkClick xmlns:r="http://schemas.openxmlformats.org/officeDocument/2006/relationships" xmlns:a="http://schemas.openxmlformats.org/drawingml/2006/main" r:id="R4c46afc632374bad" action="ppaction://hlinksldjump"/>
            <a:extLst xmlns:a="http://schemas.openxmlformats.org/drawingml/2006/main">
              <a:ext uri="{FF2B5EF4-FFF2-40B4-BE49-F238E27FC236}">
                <a16:creationId xmlns:a16="http://schemas.microsoft.com/office/drawing/2014/main" id="{3F025373-81D9-4281-A434-0AA4CDD442D3}"/>
              </a:ext>
            </a:extLst>
          </p:cNvPr>
          <p:cNvSpPr>
            <a:spLocks xmlns:a="http://schemas.openxmlformats.org/drawingml/2006/main" noGrp="1"/>
          </p:cNvSpPr>
          <p:nvPr/>
        </p:nvSpPr>
        <p:spPr>
          <a:xfrm xmlns:a="http://schemas.openxmlformats.org/drawingml/2006/main">
            <a:off x="160020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Starter</a:t>
            </a:r>
          </a:p>
        </p:txBody>
      </p:sp>
      <p:sp>
        <p:nvSpPr>
          <p:cNvPr id="9" name="goto:2">
            <a:hlinkClick xmlns:r="http://schemas.openxmlformats.org/officeDocument/2006/relationships" xmlns:a="http://schemas.openxmlformats.org/drawingml/2006/main" r:id="R4c23f6bb37e147e7" action="ppaction://hlinksldjump"/>
            <a:extLst xmlns:a="http://schemas.openxmlformats.org/drawingml/2006/main">
              <a:ext uri="{FF2B5EF4-FFF2-40B4-BE49-F238E27FC236}">
                <a16:creationId xmlns:a16="http://schemas.microsoft.com/office/drawing/2014/main" id="{9DD88577-10B1-4983-AA75-0AFCAD6235FF}"/>
              </a:ext>
            </a:extLst>
          </p:cNvPr>
          <p:cNvSpPr>
            <a:spLocks xmlns:a="http://schemas.openxmlformats.org/drawingml/2006/main" noGrp="1"/>
          </p:cNvSpPr>
          <p:nvPr/>
        </p:nvSpPr>
        <p:spPr>
          <a:xfrm xmlns:a="http://schemas.openxmlformats.org/drawingml/2006/main">
            <a:off x="291465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I Do</a:t>
            </a:r>
          </a:p>
        </p:txBody>
      </p:sp>
      <p:sp>
        <p:nvSpPr>
          <p:cNvPr id="10" name="goto:3">
            <a:hlinkClick xmlns:r="http://schemas.openxmlformats.org/officeDocument/2006/relationships" xmlns:a="http://schemas.openxmlformats.org/drawingml/2006/main" r:id="Rc4cdf6e0eabf4d46" action="ppaction://hlinksldjump"/>
            <a:extLst xmlns:a="http://schemas.openxmlformats.org/drawingml/2006/main">
              <a:ext uri="{FF2B5EF4-FFF2-40B4-BE49-F238E27FC236}">
                <a16:creationId xmlns:a16="http://schemas.microsoft.com/office/drawing/2014/main" id="{BF4C1740-20B6-4802-80D1-52B4BD082267}"/>
              </a:ext>
            </a:extLst>
          </p:cNvPr>
          <p:cNvSpPr>
            <a:spLocks xmlns:a="http://schemas.openxmlformats.org/drawingml/2006/main" noGrp="1"/>
          </p:cNvSpPr>
          <p:nvPr/>
        </p:nvSpPr>
        <p:spPr>
          <a:xfrm xmlns:a="http://schemas.openxmlformats.org/drawingml/2006/main">
            <a:off x="422910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We Do</a:t>
            </a:r>
          </a:p>
        </p:txBody>
      </p:sp>
      <p:sp>
        <p:nvSpPr>
          <p:cNvPr id="11" name="goto:4">
            <a:hlinkClick xmlns:r="http://schemas.openxmlformats.org/officeDocument/2006/relationships" xmlns:a="http://schemas.openxmlformats.org/drawingml/2006/main" r:id="R677be15e30694883" action="ppaction://hlinksldjump"/>
            <a:extLst xmlns:a="http://schemas.openxmlformats.org/drawingml/2006/main">
              <a:ext uri="{FF2B5EF4-FFF2-40B4-BE49-F238E27FC236}">
                <a16:creationId xmlns:a16="http://schemas.microsoft.com/office/drawing/2014/main" id="{9B1458AB-F09D-43D5-BC0B-EBB34BC44559}"/>
              </a:ext>
            </a:extLst>
          </p:cNvPr>
          <p:cNvSpPr>
            <a:spLocks xmlns:a="http://schemas.openxmlformats.org/drawingml/2006/main" noGrp="1"/>
          </p:cNvSpPr>
          <p:nvPr/>
        </p:nvSpPr>
        <p:spPr>
          <a:xfrm xmlns:a="http://schemas.openxmlformats.org/drawingml/2006/main">
            <a:off x="5543550" y="6381750"/>
            <a:ext cx="1238250" cy="361950"/>
          </a:xfrm>
          <a:prstGeom xmlns:a="http://schemas.openxmlformats.org/drawingml/2006/main" prst="roundRect">
            <a:avLst>
              <a:gd name="adj" fmla="val 18421"/>
            </a:avLst>
          </a:prstGeom>
          <a:solidFill xmlns:a="http://schemas.openxmlformats.org/drawingml/2006/main">
            <a:srgbClr val="5E417D"/>
          </a:solidFill>
          <a:ln xmlns:a="http://schemas.openxmlformats.org/drawingml/2006/main" w="9525">
            <a:solidFill>
              <a:srgbClr val="5E417D"/>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FFFFFF"/>
                </a:solidFill>
                <a:latin typeface="Arial"/>
                <a:ea typeface="Arial"/>
                <a:cs typeface="Arial"/>
              </a:defRPr>
            </a:pPr>
            <a:r>
              <a:rPr sz="1275" b="1">
                <a:solidFill>
                  <a:srgbClr val="FFFFFF"/>
                </a:solidFill>
                <a:latin typeface="Arial"/>
                <a:ea typeface="Arial"/>
                <a:cs typeface="Arial"/>
              </a:rPr>
              <a:t>I Do 2</a:t>
            </a:r>
          </a:p>
        </p:txBody>
      </p:sp>
      <p:sp>
        <p:nvSpPr>
          <p:cNvPr id="12" name="goto:5">
            <a:hlinkClick xmlns:r="http://schemas.openxmlformats.org/officeDocument/2006/relationships" xmlns:a="http://schemas.openxmlformats.org/drawingml/2006/main" r:id="R27ecadcb6c0f4304" action="ppaction://hlinksldjump"/>
            <a:extLst xmlns:a="http://schemas.openxmlformats.org/drawingml/2006/main">
              <a:ext uri="{FF2B5EF4-FFF2-40B4-BE49-F238E27FC236}">
                <a16:creationId xmlns:a16="http://schemas.microsoft.com/office/drawing/2014/main" id="{79116A96-A169-48DD-93DD-6EF578EC91AD}"/>
              </a:ext>
            </a:extLst>
          </p:cNvPr>
          <p:cNvSpPr>
            <a:spLocks xmlns:a="http://schemas.openxmlformats.org/drawingml/2006/main" noGrp="1"/>
          </p:cNvSpPr>
          <p:nvPr/>
        </p:nvSpPr>
        <p:spPr>
          <a:xfrm xmlns:a="http://schemas.openxmlformats.org/drawingml/2006/main">
            <a:off x="685800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We Do 2</a:t>
            </a:r>
          </a:p>
        </p:txBody>
      </p:sp>
      <p:sp>
        <p:nvSpPr>
          <p:cNvPr id="13" name="goto:6">
            <a:hlinkClick xmlns:r="http://schemas.openxmlformats.org/officeDocument/2006/relationships" xmlns:a="http://schemas.openxmlformats.org/drawingml/2006/main" r:id="Rcac4c27a87d7421d" action="ppaction://hlinksldjump"/>
            <a:extLst xmlns:a="http://schemas.openxmlformats.org/drawingml/2006/main">
              <a:ext uri="{FF2B5EF4-FFF2-40B4-BE49-F238E27FC236}">
                <a16:creationId xmlns:a16="http://schemas.microsoft.com/office/drawing/2014/main" id="{51ADF0C7-6825-474F-9AF1-E5A24BD2B3AD}"/>
              </a:ext>
            </a:extLst>
          </p:cNvPr>
          <p:cNvSpPr>
            <a:spLocks xmlns:a="http://schemas.openxmlformats.org/drawingml/2006/main" noGrp="1"/>
          </p:cNvSpPr>
          <p:nvPr/>
        </p:nvSpPr>
        <p:spPr>
          <a:xfrm xmlns:a="http://schemas.openxmlformats.org/drawingml/2006/main">
            <a:off x="817245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Independent</a:t>
            </a:r>
          </a:p>
        </p:txBody>
      </p:sp>
      <p:sp>
        <p:nvSpPr>
          <p:cNvPr id="14" name="goto:7">
            <a:hlinkClick xmlns:r="http://schemas.openxmlformats.org/officeDocument/2006/relationships" xmlns:a="http://schemas.openxmlformats.org/drawingml/2006/main" r:id="R807a8ff8dacb41f1" action="ppaction://hlinksldjump"/>
            <a:extLst xmlns:a="http://schemas.openxmlformats.org/drawingml/2006/main">
              <a:ext uri="{FF2B5EF4-FFF2-40B4-BE49-F238E27FC236}">
                <a16:creationId xmlns:a16="http://schemas.microsoft.com/office/drawing/2014/main" id="{31EA45D3-ED6E-450F-8F1D-1D49A394ADE6}"/>
              </a:ext>
            </a:extLst>
          </p:cNvPr>
          <p:cNvSpPr>
            <a:spLocks xmlns:a="http://schemas.openxmlformats.org/drawingml/2006/main" noGrp="1"/>
          </p:cNvSpPr>
          <p:nvPr/>
        </p:nvSpPr>
        <p:spPr>
          <a:xfrm xmlns:a="http://schemas.openxmlformats.org/drawingml/2006/main">
            <a:off x="948690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Exit</a:t>
            </a:r>
          </a:p>
        </p:txBody>
      </p:sp>
      <p:sp>
        <p:nvSpPr>
          <p:cNvPr id="15" name="goto:12">
            <a:hlinkClick xmlns:r="http://schemas.openxmlformats.org/officeDocument/2006/relationships" xmlns:a="http://schemas.openxmlformats.org/drawingml/2006/main" r:id="Rca1331bb591d47a4" action="ppaction://hlinksldjump"/>
            <a:extLst xmlns:a="http://schemas.openxmlformats.org/drawingml/2006/main">
              <a:ext uri="{FF2B5EF4-FFF2-40B4-BE49-F238E27FC236}">
                <a16:creationId xmlns:a16="http://schemas.microsoft.com/office/drawing/2014/main" id="{5775753A-464F-47FD-B03D-6EB3607307EA}"/>
              </a:ext>
            </a:extLst>
          </p:cNvPr>
          <p:cNvSpPr>
            <a:spLocks xmlns:a="http://schemas.openxmlformats.org/drawingml/2006/main" noGrp="1"/>
          </p:cNvSpPr>
          <p:nvPr/>
        </p:nvSpPr>
        <p:spPr>
          <a:xfrm xmlns:a="http://schemas.openxmlformats.org/drawingml/2006/main">
            <a:off x="10877550" y="6381750"/>
            <a:ext cx="10477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Resources</a:t>
            </a:r>
          </a:p>
        </p:txBody>
      </p:sp>
      <p:sp>
        <p:nvSpPr>
          <p:cNvPr id="16" name="copy-1129">
            <a:extLst xmlns:a="http://schemas.openxmlformats.org/drawingml/2006/main">
              <a:ext uri="{FF2B5EF4-FFF2-40B4-BE49-F238E27FC236}">
                <a16:creationId xmlns:a16="http://schemas.microsoft.com/office/drawing/2014/main" id="{B12E89D6-7FA8-4886-A8F3-F641D77F60BF}"/>
              </a:ext>
            </a:extLst>
          </p:cNvPr>
          <p:cNvSpPr>
            <a:spLocks xmlns:a="http://schemas.openxmlformats.org/drawingml/2006/main" noGrp="1"/>
          </p:cNvSpPr>
          <p:nvPr/>
        </p:nvSpPr>
        <p:spPr>
          <a:xfrm xmlns:a="http://schemas.openxmlformats.org/drawingml/2006/main">
            <a:off x="666750" y="1809750"/>
            <a:ext cx="428625" cy="3810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2025" b="1">
                <a:solidFill>
                  <a:srgbClr val="7A5C9E"/>
                </a:solidFill>
                <a:latin typeface="Arial"/>
                <a:ea typeface="Arial"/>
                <a:cs typeface="Arial"/>
              </a:defRPr>
            </a:pPr>
            <a:r>
              <a:rPr sz="2025" b="1">
                <a:solidFill>
                  <a:srgbClr val="7A5C9E"/>
                </a:solidFill>
                <a:latin typeface="Arial"/>
                <a:ea typeface="Arial"/>
                <a:cs typeface="Arial"/>
              </a:rPr>
              <a:t>1</a:t>
            </a:r>
          </a:p>
        </p:txBody>
      </p:sp>
      <p:sp>
        <p:nvSpPr>
          <p:cNvPr id="17" name="copy-1130">
            <a:extLst xmlns:a="http://schemas.openxmlformats.org/drawingml/2006/main">
              <a:ext uri="{FF2B5EF4-FFF2-40B4-BE49-F238E27FC236}">
                <a16:creationId xmlns:a16="http://schemas.microsoft.com/office/drawing/2014/main" id="{697B3B04-6A29-41EA-A29A-9E318372E2A6}"/>
              </a:ext>
            </a:extLst>
          </p:cNvPr>
          <p:cNvSpPr>
            <a:spLocks xmlns:a="http://schemas.openxmlformats.org/drawingml/2006/main" noGrp="1"/>
          </p:cNvSpPr>
          <p:nvPr/>
        </p:nvSpPr>
        <p:spPr>
          <a:xfrm xmlns:a="http://schemas.openxmlformats.org/drawingml/2006/main">
            <a:off x="1162050" y="1809750"/>
            <a:ext cx="10172700" cy="6286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2025" b="0">
                <a:solidFill>
                  <a:srgbClr val="1F2937"/>
                </a:solidFill>
                <a:latin typeface="Arial"/>
                <a:ea typeface="Arial"/>
                <a:cs typeface="Arial"/>
              </a:defRPr>
            </a:pPr>
            <a:r>
              <a:rPr sz="2025" b="0">
                <a:solidFill>
                  <a:srgbClr val="1F2937"/>
                </a:solidFill>
                <a:latin typeface="Arial"/>
                <a:ea typeface="Arial"/>
                <a:cs typeface="Arial"/>
              </a:rPr>
              <a:t>Evidence 1: direction against the concentration gradient.</a:t>
            </a:r>
          </a:p>
        </p:txBody>
      </p:sp>
      <p:sp>
        <p:nvSpPr>
          <p:cNvPr id="18" name="copy-1131">
            <a:extLst xmlns:a="http://schemas.openxmlformats.org/drawingml/2006/main">
              <a:ext uri="{FF2B5EF4-FFF2-40B4-BE49-F238E27FC236}">
                <a16:creationId xmlns:a16="http://schemas.microsoft.com/office/drawing/2014/main" id="{935D44F7-E98C-41D9-9570-13ABD7CFBEEB}"/>
              </a:ext>
            </a:extLst>
          </p:cNvPr>
          <p:cNvSpPr>
            <a:spLocks xmlns:a="http://schemas.openxmlformats.org/drawingml/2006/main" noGrp="1"/>
          </p:cNvSpPr>
          <p:nvPr/>
        </p:nvSpPr>
        <p:spPr>
          <a:xfrm xmlns:a="http://schemas.openxmlformats.org/drawingml/2006/main">
            <a:off x="666750" y="2476500"/>
            <a:ext cx="428625" cy="3810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2025" b="1">
                <a:solidFill>
                  <a:srgbClr val="7A5C9E"/>
                </a:solidFill>
                <a:latin typeface="Arial"/>
                <a:ea typeface="Arial"/>
                <a:cs typeface="Arial"/>
              </a:defRPr>
            </a:pPr>
            <a:r>
              <a:rPr sz="2025" b="1">
                <a:solidFill>
                  <a:srgbClr val="7A5C9E"/>
                </a:solidFill>
                <a:latin typeface="Arial"/>
                <a:ea typeface="Arial"/>
                <a:cs typeface="Arial"/>
              </a:rPr>
              <a:t>2</a:t>
            </a:r>
          </a:p>
        </p:txBody>
      </p:sp>
      <p:sp>
        <p:nvSpPr>
          <p:cNvPr id="19" name="copy-1132">
            <a:extLst xmlns:a="http://schemas.openxmlformats.org/drawingml/2006/main">
              <a:ext uri="{FF2B5EF4-FFF2-40B4-BE49-F238E27FC236}">
                <a16:creationId xmlns:a16="http://schemas.microsoft.com/office/drawing/2014/main" id="{F7C67507-F0FB-4504-A6D9-D2D7AC79B9C5}"/>
              </a:ext>
            </a:extLst>
          </p:cNvPr>
          <p:cNvSpPr>
            <a:spLocks xmlns:a="http://schemas.openxmlformats.org/drawingml/2006/main" noGrp="1"/>
          </p:cNvSpPr>
          <p:nvPr/>
        </p:nvSpPr>
        <p:spPr>
          <a:xfrm xmlns:a="http://schemas.openxmlformats.org/drawingml/2006/main">
            <a:off x="1162050" y="2476500"/>
            <a:ext cx="10172700" cy="6286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2025" b="0">
                <a:solidFill>
                  <a:srgbClr val="1F2937"/>
                </a:solidFill>
                <a:latin typeface="Arial"/>
                <a:ea typeface="Arial"/>
                <a:cs typeface="Arial"/>
              </a:defRPr>
            </a:pPr>
            <a:r>
              <a:rPr sz="2025" b="0">
                <a:solidFill>
                  <a:srgbClr val="1F2937"/>
                </a:solidFill>
                <a:latin typeface="Arial"/>
                <a:ea typeface="Arial"/>
                <a:cs typeface="Arial"/>
              </a:rPr>
              <a:t>Evidence 2: uptake changes when respiration or energy supply changes.</a:t>
            </a:r>
          </a:p>
        </p:txBody>
      </p:sp>
      <p:sp>
        <p:nvSpPr>
          <p:cNvPr id="20" name="copy-1133">
            <a:extLst xmlns:a="http://schemas.openxmlformats.org/drawingml/2006/main">
              <a:ext uri="{FF2B5EF4-FFF2-40B4-BE49-F238E27FC236}">
                <a16:creationId xmlns:a16="http://schemas.microsoft.com/office/drawing/2014/main" id="{3636459D-1133-4974-9D41-3452362AC564}"/>
              </a:ext>
            </a:extLst>
          </p:cNvPr>
          <p:cNvSpPr>
            <a:spLocks xmlns:a="http://schemas.openxmlformats.org/drawingml/2006/main" noGrp="1"/>
          </p:cNvSpPr>
          <p:nvPr/>
        </p:nvSpPr>
        <p:spPr>
          <a:xfrm xmlns:a="http://schemas.openxmlformats.org/drawingml/2006/main">
            <a:off x="666750" y="3143250"/>
            <a:ext cx="428625" cy="3810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2025" b="1">
                <a:solidFill>
                  <a:srgbClr val="7A5C9E"/>
                </a:solidFill>
                <a:latin typeface="Arial"/>
                <a:ea typeface="Arial"/>
                <a:cs typeface="Arial"/>
              </a:defRPr>
            </a:pPr>
            <a:r>
              <a:rPr sz="2025" b="1">
                <a:solidFill>
                  <a:srgbClr val="7A5C9E"/>
                </a:solidFill>
                <a:latin typeface="Arial"/>
                <a:ea typeface="Arial"/>
                <a:cs typeface="Arial"/>
              </a:rPr>
              <a:t>3</a:t>
            </a:r>
          </a:p>
        </p:txBody>
      </p:sp>
      <p:sp>
        <p:nvSpPr>
          <p:cNvPr id="21" name="copy-1134">
            <a:extLst xmlns:a="http://schemas.openxmlformats.org/drawingml/2006/main">
              <a:ext uri="{FF2B5EF4-FFF2-40B4-BE49-F238E27FC236}">
                <a16:creationId xmlns:a16="http://schemas.microsoft.com/office/drawing/2014/main" id="{5A538404-58BD-4C8C-B8F3-0CEC79ACC728}"/>
              </a:ext>
            </a:extLst>
          </p:cNvPr>
          <p:cNvSpPr>
            <a:spLocks xmlns:a="http://schemas.openxmlformats.org/drawingml/2006/main" noGrp="1"/>
          </p:cNvSpPr>
          <p:nvPr/>
        </p:nvSpPr>
        <p:spPr>
          <a:xfrm xmlns:a="http://schemas.openxmlformats.org/drawingml/2006/main">
            <a:off x="1162050" y="3143250"/>
            <a:ext cx="10172700" cy="6286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2025" b="0">
                <a:solidFill>
                  <a:srgbClr val="1F2937"/>
                </a:solidFill>
                <a:latin typeface="Arial"/>
                <a:ea typeface="Arial"/>
                <a:cs typeface="Arial"/>
              </a:defRPr>
            </a:pPr>
            <a:r>
              <a:rPr sz="2025" b="0">
                <a:solidFill>
                  <a:srgbClr val="1F2937"/>
                </a:solidFill>
                <a:latin typeface="Arial"/>
                <a:ea typeface="Arial"/>
                <a:cs typeface="Arial"/>
              </a:rPr>
              <a:t>Large surface area and many transport proteins allow more uptake. Energy released by respiration supports active uptake.</a:t>
            </a:r>
          </a:p>
        </p:txBody>
      </p:sp>
      <p:pic>
        <p:nvPicPr>
          <p:cNvPr id="46" name="W6L2 scientific resource, slide 5"/>
          <p:cNvPicPr>
            <a:picLocks xmlns:a="http://schemas.openxmlformats.org/drawingml/2006/main" noChangeAspect="1"/>
          </p:cNvPicPr>
          <p:nvPr/>
        </p:nvPicPr>
        <p:blipFill>
          <a:blip xmlns:r="http://schemas.openxmlformats.org/officeDocument/2006/relationships" xmlns:a="http://schemas.openxmlformats.org/drawingml/2006/main" r:embed="R01bc0cca486349a4"/>
          <a:stretch xmlns:a="http://schemas.openxmlformats.org/drawingml/2006/main"/>
        </p:blipFill>
        <p:spPr>
          <a:xfrm xmlns:a="http://schemas.openxmlformats.org/drawingml/2006/main">
            <a:off x="2508166" y="3905250"/>
            <a:ext cx="7051842" cy="2009775"/>
          </a:xfrm>
          <a:prstGeom xmlns:a="http://schemas.openxmlformats.org/drawingml/2006/main" prst="rect">
            <a:avLst/>
          </a:prstGeom>
        </p:spPr>
      </p:pic>
    </p:spTree>
    <p:extLst>
      <p:ext uri="{BB962C8B-B14F-4D97-AF65-F5344CB8AC3E}">
        <p14:creationId xmlns:p14="http://schemas.microsoft.com/office/powerpoint/2010/main" val="1747397638"/>
      </p:ext>
    </p:extLst>
  </p:cSld>
</p:sld>
</file>

<file path=ppt/slides/slide6.xml><?xml version="1.0" encoding="utf-8"?>
<p:sld xmlns:p="http://schemas.openxmlformats.org/presentationml/2006/main">
  <p:cSld>
    <p:bg>
      <p:bgPr>
        <a:solidFill xmlns:a="http://schemas.openxmlformats.org/drawingml/2006/main">
          <a:srgbClr val="F0EAF6"/>
        </a:solidFill>
      </p:bgPr>
    </p:bg>
    <p:spTree>
      <p:nvGrpSpPr>
        <p:cNvPr id="1" name=""/>
        <p:cNvGrpSpPr/>
        <p:nvPr/>
      </p:nvGrpSpPr>
      <p:grpSpPr>
        <a:xfrm xmlns:a="http://schemas.openxmlformats.org/drawingml/2006/main"/>
      </p:grpSpPr>
      <p:sp>
        <p:nvSpPr>
          <p:cNvPr id="20" name="house-card">
            <a:extLst xmlns:a="http://schemas.openxmlformats.org/drawingml/2006/main">
              <a:ext uri="{FF2B5EF4-FFF2-40B4-BE49-F238E27FC236}">
                <a16:creationId xmlns:a16="http://schemas.microsoft.com/office/drawing/2014/main" id="{F6F97C90-0FBE-466C-996A-94572F43DA40}"/>
              </a:ext>
            </a:extLst>
          </p:cNvPr>
          <p:cNvSpPr>
            <a:spLocks xmlns:a="http://schemas.openxmlformats.org/drawingml/2006/main" noGrp="1"/>
          </p:cNvSpPr>
          <p:nvPr/>
        </p:nvSpPr>
        <p:spPr>
          <a:xfrm xmlns:a="http://schemas.openxmlformats.org/drawingml/2006/main">
            <a:off x="266700" y="190500"/>
            <a:ext cx="11658600" cy="6048375"/>
          </a:xfrm>
          <a:prstGeom xmlns:a="http://schemas.openxmlformats.org/drawingml/2006/main" prst="roundRect">
            <a:avLst>
              <a:gd name="adj" fmla="val 3150"/>
            </a:avLst>
          </a:prstGeom>
          <a:solidFill xmlns:a="http://schemas.openxmlformats.org/drawingml/2006/main">
            <a:srgbClr val="FFFFFF"/>
          </a:solidFill>
          <a:ln xmlns:a="http://schemas.openxmlformats.org/drawingml/2006/main" w="9525">
            <a:solidFill>
              <a:srgbClr val="D9D0E2"/>
            </a:solidFill>
            <a:prstDash val="solid"/>
          </a:ln>
        </p:spPr>
      </p:sp>
      <p:sp>
        <p:nvSpPr>
          <p:cNvPr id="2" name="phase-rule">
            <a:extLst xmlns:a="http://schemas.openxmlformats.org/drawingml/2006/main">
              <a:ext uri="{FF2B5EF4-FFF2-40B4-BE49-F238E27FC236}">
                <a16:creationId xmlns:a16="http://schemas.microsoft.com/office/drawing/2014/main" id="{04AD266F-9B23-49C1-ADA0-A7751D8FD20A}"/>
              </a:ext>
            </a:extLst>
          </p:cNvPr>
          <p:cNvSpPr>
            <a:spLocks xmlns:a="http://schemas.openxmlformats.org/drawingml/2006/main" noGrp="1"/>
          </p:cNvSpPr>
          <p:nvPr/>
        </p:nvSpPr>
        <p:spPr>
          <a:xfrm xmlns:a="http://schemas.openxmlformats.org/drawingml/2006/main">
            <a:off x="428625" y="190500"/>
            <a:ext cx="11334750" cy="66675"/>
          </a:xfrm>
          <a:prstGeom xmlns:a="http://schemas.openxmlformats.org/drawingml/2006/main" prst="rect">
            <a:avLst/>
          </a:prstGeom>
          <a:solidFill xmlns:a="http://schemas.openxmlformats.org/drawingml/2006/main">
            <a:srgbClr val="A54077"/>
          </a:solidFill>
          <a:ln xmlns:a="http://schemas.openxmlformats.org/drawingml/2006/main" w="0">
            <a:noFill/>
          </a:ln>
        </p:spPr>
      </p:sp>
      <p:sp>
        <p:nvSpPr>
          <p:cNvPr id="3" name="copy-1135">
            <a:extLst xmlns:a="http://schemas.openxmlformats.org/drawingml/2006/main">
              <a:ext uri="{FF2B5EF4-FFF2-40B4-BE49-F238E27FC236}">
                <a16:creationId xmlns:a16="http://schemas.microsoft.com/office/drawing/2014/main" id="{7BAFC602-A6A1-487E-A5BF-1B14672F1F14}"/>
              </a:ext>
            </a:extLst>
          </p:cNvPr>
          <p:cNvSpPr>
            <a:spLocks xmlns:a="http://schemas.openxmlformats.org/drawingml/2006/main" noGrp="1"/>
          </p:cNvSpPr>
          <p:nvPr/>
        </p:nvSpPr>
        <p:spPr>
          <a:xfrm xmlns:a="http://schemas.openxmlformats.org/drawingml/2006/main">
            <a:off x="609600" y="428625"/>
            <a:ext cx="8096250" cy="23812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1425" b="1">
                <a:solidFill>
                  <a:srgbClr val="5E417D"/>
                </a:solidFill>
                <a:latin typeface="Arial"/>
                <a:ea typeface="Arial"/>
                <a:cs typeface="Arial"/>
              </a:defRPr>
            </a:pPr>
            <a:r>
              <a:rPr sz="1425" b="1">
                <a:solidFill>
                  <a:srgbClr val="5E417D"/>
                </a:solidFill>
                <a:latin typeface="Arial"/>
                <a:ea typeface="Arial"/>
                <a:cs typeface="Arial"/>
              </a:rPr>
              <a:t>LAUNCH SCIENCE  /  W6L2</a:t>
            </a:r>
          </a:p>
        </p:txBody>
      </p:sp>
      <p:sp>
        <p:nvSpPr>
          <p:cNvPr id="4" name="copy-1136">
            <a:extLst xmlns:a="http://schemas.openxmlformats.org/drawingml/2006/main">
              <a:ext uri="{FF2B5EF4-FFF2-40B4-BE49-F238E27FC236}">
                <a16:creationId xmlns:a16="http://schemas.microsoft.com/office/drawing/2014/main" id="{E0DF08D9-313D-456C-949B-2DC12592D9BF}"/>
              </a:ext>
            </a:extLst>
          </p:cNvPr>
          <p:cNvSpPr>
            <a:spLocks xmlns:a="http://schemas.openxmlformats.org/drawingml/2006/main" noGrp="1"/>
          </p:cNvSpPr>
          <p:nvPr/>
        </p:nvSpPr>
        <p:spPr>
          <a:xfrm xmlns:a="http://schemas.openxmlformats.org/drawingml/2006/main">
            <a:off x="8382000" y="428625"/>
            <a:ext cx="3238500" cy="23812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1425" b="1">
                <a:solidFill>
                  <a:srgbClr val="A54077"/>
                </a:solidFill>
                <a:latin typeface="Arial"/>
                <a:ea typeface="Arial"/>
                <a:cs typeface="Arial"/>
              </a:defRPr>
            </a:pPr>
            <a:r>
              <a:rPr sz="1425" b="1">
                <a:solidFill>
                  <a:srgbClr val="A54077"/>
                </a:solidFill>
                <a:latin typeface="Arial"/>
                <a:ea typeface="Arial"/>
                <a:cs typeface="Arial"/>
              </a:rPr>
              <a:t>We Do 2 · Task  ·  6 min</a:t>
            </a:r>
          </a:p>
        </p:txBody>
      </p:sp>
      <p:sp>
        <p:nvSpPr>
          <p:cNvPr id="5" name="copy-1137">
            <a:extLst xmlns:a="http://schemas.openxmlformats.org/drawingml/2006/main">
              <a:ext uri="{FF2B5EF4-FFF2-40B4-BE49-F238E27FC236}">
                <a16:creationId xmlns:a16="http://schemas.microsoft.com/office/drawing/2014/main" id="{01E16077-8AF5-4D51-8938-0E8C461698B2}"/>
              </a:ext>
            </a:extLst>
          </p:cNvPr>
          <p:cNvSpPr>
            <a:spLocks xmlns:a="http://schemas.openxmlformats.org/drawingml/2006/main" noGrp="1"/>
          </p:cNvSpPr>
          <p:nvPr/>
        </p:nvSpPr>
        <p:spPr>
          <a:xfrm xmlns:a="http://schemas.openxmlformats.org/drawingml/2006/main">
            <a:off x="609600" y="866775"/>
            <a:ext cx="10953750" cy="61912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3750" b="1">
                <a:solidFill>
                  <a:srgbClr val="101C38"/>
                </a:solidFill>
                <a:latin typeface="Arial"/>
                <a:ea typeface="Arial"/>
                <a:cs typeface="Arial"/>
              </a:defRPr>
            </a:pPr>
            <a:r>
              <a:rPr sz="3750" b="1">
                <a:solidFill>
                  <a:srgbClr val="101C38"/>
                </a:solidFill>
                <a:latin typeface="Arial"/>
                <a:ea typeface="Arial"/>
                <a:cs typeface="Arial"/>
              </a:rPr>
              <a:t>Use two clues</a:t>
            </a:r>
          </a:p>
        </p:txBody>
      </p:sp>
      <p:sp>
        <p:nvSpPr>
          <p:cNvPr id="6" name="heading-rule">
            <a:extLst xmlns:a="http://schemas.openxmlformats.org/drawingml/2006/main">
              <a:ext uri="{FF2B5EF4-FFF2-40B4-BE49-F238E27FC236}">
                <a16:creationId xmlns:a16="http://schemas.microsoft.com/office/drawing/2014/main" id="{AB3F4A23-312C-406B-8DD5-27EF0730C7D8}"/>
              </a:ext>
            </a:extLst>
          </p:cNvPr>
          <p:cNvSpPr>
            <a:spLocks xmlns:a="http://schemas.openxmlformats.org/drawingml/2006/main" noGrp="1"/>
          </p:cNvSpPr>
          <p:nvPr/>
        </p:nvSpPr>
        <p:spPr>
          <a:xfrm xmlns:a="http://schemas.openxmlformats.org/drawingml/2006/main">
            <a:off x="609600" y="1543050"/>
            <a:ext cx="10953750" cy="19050"/>
          </a:xfrm>
          <a:prstGeom xmlns:a="http://schemas.openxmlformats.org/drawingml/2006/main" prst="rect">
            <a:avLst/>
          </a:prstGeom>
          <a:solidFill xmlns:a="http://schemas.openxmlformats.org/drawingml/2006/main">
            <a:srgbClr val="D9D0E2"/>
          </a:solidFill>
          <a:ln xmlns:a="http://schemas.openxmlformats.org/drawingml/2006/main" w="0">
            <a:noFill/>
          </a:ln>
        </p:spPr>
      </p:sp>
      <p:sp>
        <p:nvSpPr>
          <p:cNvPr id="7" name="goto:0">
            <a:hlinkClick xmlns:r="http://schemas.openxmlformats.org/officeDocument/2006/relationships" xmlns:a="http://schemas.openxmlformats.org/drawingml/2006/main" r:id="Rf280aa28a47f472a" action="ppaction://hlinksldjump"/>
            <a:extLst xmlns:a="http://schemas.openxmlformats.org/drawingml/2006/main">
              <a:ext uri="{FF2B5EF4-FFF2-40B4-BE49-F238E27FC236}">
                <a16:creationId xmlns:a16="http://schemas.microsoft.com/office/drawing/2014/main" id="{7CF1FD75-529A-4F61-BF26-79DA5B7ABBFA}"/>
              </a:ext>
            </a:extLst>
          </p:cNvPr>
          <p:cNvSpPr>
            <a:spLocks xmlns:a="http://schemas.openxmlformats.org/drawingml/2006/main" noGrp="1"/>
          </p:cNvSpPr>
          <p:nvPr/>
        </p:nvSpPr>
        <p:spPr>
          <a:xfrm xmlns:a="http://schemas.openxmlformats.org/drawingml/2006/main">
            <a:off x="28575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Arrival</a:t>
            </a:r>
          </a:p>
        </p:txBody>
      </p:sp>
      <p:sp>
        <p:nvSpPr>
          <p:cNvPr id="8" name="goto:1">
            <a:hlinkClick xmlns:r="http://schemas.openxmlformats.org/officeDocument/2006/relationships" xmlns:a="http://schemas.openxmlformats.org/drawingml/2006/main" r:id="Rb12c66f2a7324dfe" action="ppaction://hlinksldjump"/>
            <a:extLst xmlns:a="http://schemas.openxmlformats.org/drawingml/2006/main">
              <a:ext uri="{FF2B5EF4-FFF2-40B4-BE49-F238E27FC236}">
                <a16:creationId xmlns:a16="http://schemas.microsoft.com/office/drawing/2014/main" id="{F1AEC047-F806-49B6-9BC6-A591E3C1520B}"/>
              </a:ext>
            </a:extLst>
          </p:cNvPr>
          <p:cNvSpPr>
            <a:spLocks xmlns:a="http://schemas.openxmlformats.org/drawingml/2006/main" noGrp="1"/>
          </p:cNvSpPr>
          <p:nvPr/>
        </p:nvSpPr>
        <p:spPr>
          <a:xfrm xmlns:a="http://schemas.openxmlformats.org/drawingml/2006/main">
            <a:off x="160020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Starter</a:t>
            </a:r>
          </a:p>
        </p:txBody>
      </p:sp>
      <p:sp>
        <p:nvSpPr>
          <p:cNvPr id="9" name="goto:2">
            <a:hlinkClick xmlns:r="http://schemas.openxmlformats.org/officeDocument/2006/relationships" xmlns:a="http://schemas.openxmlformats.org/drawingml/2006/main" r:id="Rb75d8ab2e92e4c58" action="ppaction://hlinksldjump"/>
            <a:extLst xmlns:a="http://schemas.openxmlformats.org/drawingml/2006/main">
              <a:ext uri="{FF2B5EF4-FFF2-40B4-BE49-F238E27FC236}">
                <a16:creationId xmlns:a16="http://schemas.microsoft.com/office/drawing/2014/main" id="{6DA2FE10-5C3D-462C-BAB9-4BA82F64AC02}"/>
              </a:ext>
            </a:extLst>
          </p:cNvPr>
          <p:cNvSpPr>
            <a:spLocks xmlns:a="http://schemas.openxmlformats.org/drawingml/2006/main" noGrp="1"/>
          </p:cNvSpPr>
          <p:nvPr/>
        </p:nvSpPr>
        <p:spPr>
          <a:xfrm xmlns:a="http://schemas.openxmlformats.org/drawingml/2006/main">
            <a:off x="291465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I Do</a:t>
            </a:r>
          </a:p>
        </p:txBody>
      </p:sp>
      <p:sp>
        <p:nvSpPr>
          <p:cNvPr id="10" name="goto:3">
            <a:hlinkClick xmlns:r="http://schemas.openxmlformats.org/officeDocument/2006/relationships" xmlns:a="http://schemas.openxmlformats.org/drawingml/2006/main" r:id="R3f44537b81634ef5" action="ppaction://hlinksldjump"/>
            <a:extLst xmlns:a="http://schemas.openxmlformats.org/drawingml/2006/main">
              <a:ext uri="{FF2B5EF4-FFF2-40B4-BE49-F238E27FC236}">
                <a16:creationId xmlns:a16="http://schemas.microsoft.com/office/drawing/2014/main" id="{A37F6FF9-487F-4DD9-BD99-5A84C96428AA}"/>
              </a:ext>
            </a:extLst>
          </p:cNvPr>
          <p:cNvSpPr>
            <a:spLocks xmlns:a="http://schemas.openxmlformats.org/drawingml/2006/main" noGrp="1"/>
          </p:cNvSpPr>
          <p:nvPr/>
        </p:nvSpPr>
        <p:spPr>
          <a:xfrm xmlns:a="http://schemas.openxmlformats.org/drawingml/2006/main">
            <a:off x="422910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We Do</a:t>
            </a:r>
          </a:p>
        </p:txBody>
      </p:sp>
      <p:sp>
        <p:nvSpPr>
          <p:cNvPr id="11" name="goto:4">
            <a:hlinkClick xmlns:r="http://schemas.openxmlformats.org/officeDocument/2006/relationships" xmlns:a="http://schemas.openxmlformats.org/drawingml/2006/main" r:id="Rce880dab5d9f4fc8" action="ppaction://hlinksldjump"/>
            <a:extLst xmlns:a="http://schemas.openxmlformats.org/drawingml/2006/main">
              <a:ext uri="{FF2B5EF4-FFF2-40B4-BE49-F238E27FC236}">
                <a16:creationId xmlns:a16="http://schemas.microsoft.com/office/drawing/2014/main" id="{6E2B6F3A-C26C-40D6-8D8C-A011F37002D2}"/>
              </a:ext>
            </a:extLst>
          </p:cNvPr>
          <p:cNvSpPr>
            <a:spLocks xmlns:a="http://schemas.openxmlformats.org/drawingml/2006/main" noGrp="1"/>
          </p:cNvSpPr>
          <p:nvPr/>
        </p:nvSpPr>
        <p:spPr>
          <a:xfrm xmlns:a="http://schemas.openxmlformats.org/drawingml/2006/main">
            <a:off x="554355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I Do 2</a:t>
            </a:r>
          </a:p>
        </p:txBody>
      </p:sp>
      <p:sp>
        <p:nvSpPr>
          <p:cNvPr id="12" name="goto:5">
            <a:hlinkClick xmlns:r="http://schemas.openxmlformats.org/officeDocument/2006/relationships" xmlns:a="http://schemas.openxmlformats.org/drawingml/2006/main" r:id="R09239c70ca614726" action="ppaction://hlinksldjump"/>
            <a:extLst xmlns:a="http://schemas.openxmlformats.org/drawingml/2006/main">
              <a:ext uri="{FF2B5EF4-FFF2-40B4-BE49-F238E27FC236}">
                <a16:creationId xmlns:a16="http://schemas.microsoft.com/office/drawing/2014/main" id="{CB309562-C732-4188-B5BD-C9EB2A613D62}"/>
              </a:ext>
            </a:extLst>
          </p:cNvPr>
          <p:cNvSpPr>
            <a:spLocks xmlns:a="http://schemas.openxmlformats.org/drawingml/2006/main" noGrp="1"/>
          </p:cNvSpPr>
          <p:nvPr/>
        </p:nvSpPr>
        <p:spPr>
          <a:xfrm xmlns:a="http://schemas.openxmlformats.org/drawingml/2006/main">
            <a:off x="6858000" y="6381750"/>
            <a:ext cx="1238250" cy="361950"/>
          </a:xfrm>
          <a:prstGeom xmlns:a="http://schemas.openxmlformats.org/drawingml/2006/main" prst="roundRect">
            <a:avLst>
              <a:gd name="adj" fmla="val 18421"/>
            </a:avLst>
          </a:prstGeom>
          <a:solidFill xmlns:a="http://schemas.openxmlformats.org/drawingml/2006/main">
            <a:srgbClr val="5E417D"/>
          </a:solidFill>
          <a:ln xmlns:a="http://schemas.openxmlformats.org/drawingml/2006/main" w="9525">
            <a:solidFill>
              <a:srgbClr val="5E417D"/>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FFFFFF"/>
                </a:solidFill>
                <a:latin typeface="Arial"/>
                <a:ea typeface="Arial"/>
                <a:cs typeface="Arial"/>
              </a:defRPr>
            </a:pPr>
            <a:r>
              <a:rPr sz="1275" b="1">
                <a:solidFill>
                  <a:srgbClr val="FFFFFF"/>
                </a:solidFill>
                <a:latin typeface="Arial"/>
                <a:ea typeface="Arial"/>
                <a:cs typeface="Arial"/>
              </a:rPr>
              <a:t>We Do 2</a:t>
            </a:r>
          </a:p>
        </p:txBody>
      </p:sp>
      <p:sp>
        <p:nvSpPr>
          <p:cNvPr id="13" name="goto:6">
            <a:hlinkClick xmlns:r="http://schemas.openxmlformats.org/officeDocument/2006/relationships" xmlns:a="http://schemas.openxmlformats.org/drawingml/2006/main" r:id="Rcafbb075253f4925" action="ppaction://hlinksldjump"/>
            <a:extLst xmlns:a="http://schemas.openxmlformats.org/drawingml/2006/main">
              <a:ext uri="{FF2B5EF4-FFF2-40B4-BE49-F238E27FC236}">
                <a16:creationId xmlns:a16="http://schemas.microsoft.com/office/drawing/2014/main" id="{A9773638-6E38-4E7C-B86A-93806EC635D7}"/>
              </a:ext>
            </a:extLst>
          </p:cNvPr>
          <p:cNvSpPr>
            <a:spLocks xmlns:a="http://schemas.openxmlformats.org/drawingml/2006/main" noGrp="1"/>
          </p:cNvSpPr>
          <p:nvPr/>
        </p:nvSpPr>
        <p:spPr>
          <a:xfrm xmlns:a="http://schemas.openxmlformats.org/drawingml/2006/main">
            <a:off x="817245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Independent</a:t>
            </a:r>
          </a:p>
        </p:txBody>
      </p:sp>
      <p:sp>
        <p:nvSpPr>
          <p:cNvPr id="14" name="goto:7">
            <a:hlinkClick xmlns:r="http://schemas.openxmlformats.org/officeDocument/2006/relationships" xmlns:a="http://schemas.openxmlformats.org/drawingml/2006/main" r:id="Rfcfe6d09eaee4aa2" action="ppaction://hlinksldjump"/>
            <a:extLst xmlns:a="http://schemas.openxmlformats.org/drawingml/2006/main">
              <a:ext uri="{FF2B5EF4-FFF2-40B4-BE49-F238E27FC236}">
                <a16:creationId xmlns:a16="http://schemas.microsoft.com/office/drawing/2014/main" id="{4B5037D9-4D11-4F6E-AB29-C3072C356FB7}"/>
              </a:ext>
            </a:extLst>
          </p:cNvPr>
          <p:cNvSpPr>
            <a:spLocks xmlns:a="http://schemas.openxmlformats.org/drawingml/2006/main" noGrp="1"/>
          </p:cNvSpPr>
          <p:nvPr/>
        </p:nvSpPr>
        <p:spPr>
          <a:xfrm xmlns:a="http://schemas.openxmlformats.org/drawingml/2006/main">
            <a:off x="948690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Exit</a:t>
            </a:r>
          </a:p>
        </p:txBody>
      </p:sp>
      <p:sp>
        <p:nvSpPr>
          <p:cNvPr id="15" name="goto:12">
            <a:hlinkClick xmlns:r="http://schemas.openxmlformats.org/officeDocument/2006/relationships" xmlns:a="http://schemas.openxmlformats.org/drawingml/2006/main" r:id="R90efeb76d32d4e28" action="ppaction://hlinksldjump"/>
            <a:extLst xmlns:a="http://schemas.openxmlformats.org/drawingml/2006/main">
              <a:ext uri="{FF2B5EF4-FFF2-40B4-BE49-F238E27FC236}">
                <a16:creationId xmlns:a16="http://schemas.microsoft.com/office/drawing/2014/main" id="{D2ED6B55-8B4F-4C9F-8DCC-EF31DC891D96}"/>
              </a:ext>
            </a:extLst>
          </p:cNvPr>
          <p:cNvSpPr>
            <a:spLocks xmlns:a="http://schemas.openxmlformats.org/drawingml/2006/main" noGrp="1"/>
          </p:cNvSpPr>
          <p:nvPr/>
        </p:nvSpPr>
        <p:spPr>
          <a:xfrm xmlns:a="http://schemas.openxmlformats.org/drawingml/2006/main">
            <a:off x="10877550" y="6381750"/>
            <a:ext cx="10477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Resources</a:t>
            </a:r>
          </a:p>
        </p:txBody>
      </p:sp>
      <p:sp>
        <p:nvSpPr>
          <p:cNvPr id="16" name="copy-1138">
            <a:extLst xmlns:a="http://schemas.openxmlformats.org/drawingml/2006/main">
              <a:ext uri="{FF2B5EF4-FFF2-40B4-BE49-F238E27FC236}">
                <a16:creationId xmlns:a16="http://schemas.microsoft.com/office/drawing/2014/main" id="{E26BDE16-B949-46B5-B886-102EA10093CE}"/>
              </a:ext>
            </a:extLst>
          </p:cNvPr>
          <p:cNvSpPr>
            <a:spLocks xmlns:a="http://schemas.openxmlformats.org/drawingml/2006/main" noGrp="1"/>
          </p:cNvSpPr>
          <p:nvPr/>
        </p:nvSpPr>
        <p:spPr>
          <a:xfrm xmlns:a="http://schemas.openxmlformats.org/drawingml/2006/main">
            <a:off x="666750" y="1847850"/>
            <a:ext cx="10668000" cy="7810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2100" b="1">
                <a:solidFill>
                  <a:srgbClr val="1F2937"/>
                </a:solidFill>
                <a:latin typeface="Arial"/>
                <a:ea typeface="Arial"/>
                <a:cs typeface="Arial"/>
              </a:defRPr>
            </a:pPr>
            <a:r>
              <a:rPr sz="2100" b="1">
                <a:solidFill>
                  <a:srgbClr val="1F2937"/>
                </a:solidFill>
                <a:latin typeface="Arial"/>
                <a:ea typeface="Arial"/>
                <a:cs typeface="Arial"/>
              </a:rPr>
              <a:t>Model values use the same concentration units. Uptake is inwards.</a:t>
            </a:r>
          </a:p>
        </p:txBody>
      </p:sp>
      <p:graphicFrame>
        <p:nvGraphicFramePr>
          <p:cNvPr id="38" name=""/>
          <p:cNvGraphicFramePr/>
          <p:nvPr/>
        </p:nvGraphicFramePr>
        <p:xfrm>
          <a:off xmlns:a="http://schemas.openxmlformats.org/drawingml/2006/main" x="704850" y="2762250"/>
          <a:ext xmlns:a="http://schemas.openxmlformats.org/drawingml/2006/main" cx="10591800" cy="2095500"/>
        </p:xfrm>
        <a:graphic xmlns:a="http://schemas.openxmlformats.org/drawingml/2006/main">
          <a:graphicData uri="http://schemas.openxmlformats.org/drawingml/2006/table">
            <a:tbl>
              <a:tblPr/>
              <a:tblGrid>
                <a:gridCol w="2118360"/>
                <a:gridCol w="2118360"/>
                <a:gridCol w="2118360"/>
                <a:gridCol w="2118360"/>
                <a:gridCol w="2118360"/>
              </a:tblGrid>
              <a:tr h="698500">
                <a:tc>
                  <a:txBody>
                    <a:bodyPr lIns="95250" tIns="66675" rIns="95250" bIns="66675"/>
                    <a:lstStyle/>
                    <a:p>
                      <a:r>
                        <a:rPr sz="1575" b="1">
                          <a:solidFill>
                            <a:srgbClr val="1F2937"/>
                          </a:solidFill>
                          <a:latin typeface="Arial"/>
                          <a:ea typeface="Arial"/>
                          <a:cs typeface="Arial"/>
                        </a:rPr>
                        <a:t>Context</a:t>
                      </a:r>
                    </a:p>
                  </a:txBody>
                  <a:tcPr marL="91440" marR="91440" marT="45720" marB="45720" anchor="ctr">
                    <a:solidFill>
                      <a:srgbClr val="E4EBEE"/>
                    </a:solidFill>
                  </a:tcPr>
                </a:tc>
                <a:tc>
                  <a:txBody>
                    <a:bodyPr lIns="95250" tIns="66675" rIns="95250" bIns="66675"/>
                    <a:lstStyle/>
                    <a:p>
                      <a:r>
                        <a:rPr sz="1575" b="1">
                          <a:solidFill>
                            <a:srgbClr val="1F2937"/>
                          </a:solidFill>
                          <a:latin typeface="Arial"/>
                          <a:ea typeface="Arial"/>
                          <a:cs typeface="Arial"/>
                        </a:rPr>
                        <a:t>Outside</a:t>
                      </a:r>
                    </a:p>
                  </a:txBody>
                  <a:tcPr marL="91440" marR="91440" marT="45720" marB="45720" anchor="ctr">
                    <a:solidFill>
                      <a:srgbClr val="E4EBEE"/>
                    </a:solidFill>
                  </a:tcPr>
                </a:tc>
                <a:tc>
                  <a:txBody>
                    <a:bodyPr lIns="95250" tIns="66675" rIns="95250" bIns="66675"/>
                    <a:lstStyle/>
                    <a:p>
                      <a:r>
                        <a:rPr sz="1575" b="1">
                          <a:solidFill>
                            <a:srgbClr val="1F2937"/>
                          </a:solidFill>
                          <a:latin typeface="Arial"/>
                          <a:ea typeface="Arial"/>
                          <a:cs typeface="Arial"/>
                        </a:rPr>
                        <a:t>Inside</a:t>
                      </a:r>
                    </a:p>
                  </a:txBody>
                  <a:tcPr marL="91440" marR="91440" marT="45720" marB="45720" anchor="ctr">
                    <a:solidFill>
                      <a:srgbClr val="E4EBEE"/>
                    </a:solidFill>
                  </a:tcPr>
                </a:tc>
                <a:tc>
                  <a:txBody>
                    <a:bodyPr lIns="95250" tIns="66675" rIns="95250" bIns="66675"/>
                    <a:lstStyle/>
                    <a:p>
                      <a:r>
                        <a:rPr sz="1575" b="1">
                          <a:solidFill>
                            <a:srgbClr val="1F2937"/>
                          </a:solidFill>
                          <a:latin typeface="Arial"/>
                          <a:ea typeface="Arial"/>
                          <a:cs typeface="Arial"/>
                        </a:rPr>
                        <a:t>Normal uptake</a:t>
                      </a:r>
                    </a:p>
                  </a:txBody>
                  <a:tcPr marL="91440" marR="91440" marT="45720" marB="45720" anchor="ctr">
                    <a:solidFill>
                      <a:srgbClr val="E4EBEE"/>
                    </a:solidFill>
                  </a:tcPr>
                </a:tc>
                <a:tc>
                  <a:txBody>
                    <a:bodyPr lIns="95250" tIns="66675" rIns="95250" bIns="66675"/>
                    <a:lstStyle/>
                    <a:p>
                      <a:r>
                        <a:rPr sz="1575" b="1">
                          <a:solidFill>
                            <a:srgbClr val="1F2937"/>
                          </a:solidFill>
                          <a:latin typeface="Arial"/>
                          <a:ea typeface="Arial"/>
                          <a:cs typeface="Arial"/>
                        </a:rPr>
                        <a:t>Inhibited uptake</a:t>
                      </a:r>
                    </a:p>
                  </a:txBody>
                  <a:tcPr marL="91440" marR="91440" marT="45720" marB="45720" anchor="ctr">
                    <a:solidFill>
                      <a:srgbClr val="E4EBEE"/>
                    </a:solidFill>
                  </a:tcPr>
                </a:tc>
              </a:tr>
              <a:tr h="698500">
                <a:tc>
                  <a:txBody>
                    <a:bodyPr lIns="95250" tIns="66675" rIns="95250" bIns="66675"/>
                    <a:lstStyle/>
                    <a:p>
                      <a:r>
                        <a:rPr sz="1575" b="0">
                          <a:solidFill>
                            <a:srgbClr val="1F2937"/>
                          </a:solidFill>
                          <a:latin typeface="Arial"/>
                          <a:ea typeface="Arial"/>
                          <a:cs typeface="Arial"/>
                        </a:rPr>
                        <a:t>Root nitrate</a:t>
                      </a:r>
                    </a:p>
                  </a:txBody>
                  <a:tcPr marL="91440" marR="91440" marT="45720" marB="45720" anchor="ctr">
                    <a:solidFill>
                      <a:srgbClr val="FFFFFF"/>
                    </a:solidFill>
                  </a:tcPr>
                </a:tc>
                <a:tc>
                  <a:txBody>
                    <a:bodyPr lIns="95250" tIns="66675" rIns="95250" bIns="66675"/>
                    <a:lstStyle/>
                    <a:p>
                      <a:r>
                        <a:rPr sz="1575" b="0">
                          <a:solidFill>
                            <a:srgbClr val="1F2937"/>
                          </a:solidFill>
                          <a:latin typeface="Arial"/>
                          <a:ea typeface="Arial"/>
                          <a:cs typeface="Arial"/>
                        </a:rPr>
                        <a:t>2</a:t>
                      </a:r>
                    </a:p>
                  </a:txBody>
                  <a:tcPr marL="91440" marR="91440" marT="45720" marB="45720" anchor="ctr">
                    <a:solidFill>
                      <a:srgbClr val="FFFFFF"/>
                    </a:solidFill>
                  </a:tcPr>
                </a:tc>
                <a:tc>
                  <a:txBody>
                    <a:bodyPr lIns="95250" tIns="66675" rIns="95250" bIns="66675"/>
                    <a:lstStyle/>
                    <a:p>
                      <a:r>
                        <a:rPr sz="1575" b="0">
                          <a:solidFill>
                            <a:srgbClr val="1F2937"/>
                          </a:solidFill>
                          <a:latin typeface="Arial"/>
                          <a:ea typeface="Arial"/>
                          <a:cs typeface="Arial"/>
                        </a:rPr>
                        <a:t>8</a:t>
                      </a:r>
                    </a:p>
                  </a:txBody>
                  <a:tcPr marL="91440" marR="91440" marT="45720" marB="45720" anchor="ctr">
                    <a:solidFill>
                      <a:srgbClr val="FFFFFF"/>
                    </a:solidFill>
                  </a:tcPr>
                </a:tc>
                <a:tc>
                  <a:txBody>
                    <a:bodyPr lIns="95250" tIns="66675" rIns="95250" bIns="66675"/>
                    <a:lstStyle/>
                    <a:p>
                      <a:r>
                        <a:rPr sz="1575" b="0">
                          <a:solidFill>
                            <a:srgbClr val="1F2937"/>
                          </a:solidFill>
                          <a:latin typeface="Arial"/>
                          <a:ea typeface="Arial"/>
                          <a:cs typeface="Arial"/>
                        </a:rPr>
                        <a:t>100</a:t>
                      </a:r>
                    </a:p>
                  </a:txBody>
                  <a:tcPr marL="91440" marR="91440" marT="45720" marB="45720" anchor="ctr">
                    <a:solidFill>
                      <a:srgbClr val="FFFFFF"/>
                    </a:solidFill>
                  </a:tcPr>
                </a:tc>
                <a:tc>
                  <a:txBody>
                    <a:bodyPr lIns="95250" tIns="66675" rIns="95250" bIns="66675"/>
                    <a:lstStyle/>
                    <a:p>
                      <a:r>
                        <a:rPr sz="1575" b="0">
                          <a:solidFill>
                            <a:srgbClr val="1F2937"/>
                          </a:solidFill>
                          <a:latin typeface="Arial"/>
                          <a:ea typeface="Arial"/>
                          <a:cs typeface="Arial"/>
                        </a:rPr>
                        <a:t>15</a:t>
                      </a:r>
                    </a:p>
                  </a:txBody>
                  <a:tcPr marL="91440" marR="91440" marT="45720" marB="45720" anchor="ctr">
                    <a:solidFill>
                      <a:srgbClr val="FFFFFF"/>
                    </a:solidFill>
                  </a:tcPr>
                </a:tc>
              </a:tr>
              <a:tr h="698500">
                <a:tc>
                  <a:txBody>
                    <a:bodyPr lIns="95250" tIns="66675" rIns="95250" bIns="66675"/>
                    <a:lstStyle/>
                    <a:p>
                      <a:r>
                        <a:rPr sz="1575" b="0">
                          <a:solidFill>
                            <a:srgbClr val="1F2937"/>
                          </a:solidFill>
                          <a:latin typeface="Arial"/>
                          <a:ea typeface="Arial"/>
                          <a:cs typeface="Arial"/>
                        </a:rPr>
                        <a:t>Gut glucose</a:t>
                      </a:r>
                    </a:p>
                  </a:txBody>
                  <a:tcPr marL="91440" marR="91440" marT="45720" marB="45720" anchor="ctr">
                    <a:solidFill>
                      <a:srgbClr val="FFFFFF"/>
                    </a:solidFill>
                  </a:tcPr>
                </a:tc>
                <a:tc>
                  <a:txBody>
                    <a:bodyPr lIns="95250" tIns="66675" rIns="95250" bIns="66675"/>
                    <a:lstStyle/>
                    <a:p>
                      <a:r>
                        <a:rPr sz="1575" b="0">
                          <a:solidFill>
                            <a:srgbClr val="1F2937"/>
                          </a:solidFill>
                          <a:latin typeface="Arial"/>
                          <a:ea typeface="Arial"/>
                          <a:cs typeface="Arial"/>
                        </a:rPr>
                        <a:t>3</a:t>
                      </a:r>
                    </a:p>
                  </a:txBody>
                  <a:tcPr marL="91440" marR="91440" marT="45720" marB="45720" anchor="ctr">
                    <a:solidFill>
                      <a:srgbClr val="FFFFFF"/>
                    </a:solidFill>
                  </a:tcPr>
                </a:tc>
                <a:tc>
                  <a:txBody>
                    <a:bodyPr lIns="95250" tIns="66675" rIns="95250" bIns="66675"/>
                    <a:lstStyle/>
                    <a:p>
                      <a:r>
                        <a:rPr sz="1575" b="0">
                          <a:solidFill>
                            <a:srgbClr val="1F2937"/>
                          </a:solidFill>
                          <a:latin typeface="Arial"/>
                          <a:ea typeface="Arial"/>
                          <a:cs typeface="Arial"/>
                        </a:rPr>
                        <a:t>9</a:t>
                      </a:r>
                    </a:p>
                  </a:txBody>
                  <a:tcPr marL="91440" marR="91440" marT="45720" marB="45720" anchor="ctr">
                    <a:solidFill>
                      <a:srgbClr val="FFFFFF"/>
                    </a:solidFill>
                  </a:tcPr>
                </a:tc>
                <a:tc>
                  <a:txBody>
                    <a:bodyPr lIns="95250" tIns="66675" rIns="95250" bIns="66675"/>
                    <a:lstStyle/>
                    <a:p>
                      <a:r>
                        <a:rPr sz="1575" b="0">
                          <a:solidFill>
                            <a:srgbClr val="1F2937"/>
                          </a:solidFill>
                          <a:latin typeface="Arial"/>
                          <a:ea typeface="Arial"/>
                          <a:cs typeface="Arial"/>
                        </a:rPr>
                        <a:t>100</a:t>
                      </a:r>
                    </a:p>
                  </a:txBody>
                  <a:tcPr marL="91440" marR="91440" marT="45720" marB="45720" anchor="ctr">
                    <a:solidFill>
                      <a:srgbClr val="FFFFFF"/>
                    </a:solidFill>
                  </a:tcPr>
                </a:tc>
                <a:tc>
                  <a:txBody>
                    <a:bodyPr lIns="95250" tIns="66675" rIns="95250" bIns="66675"/>
                    <a:lstStyle/>
                    <a:p>
                      <a:r>
                        <a:rPr sz="1575" b="0">
                          <a:solidFill>
                            <a:srgbClr val="1F2937"/>
                          </a:solidFill>
                          <a:latin typeface="Arial"/>
                          <a:ea typeface="Arial"/>
                          <a:cs typeface="Arial"/>
                        </a:rPr>
                        <a:t>20</a:t>
                      </a:r>
                    </a:p>
                  </a:txBody>
                  <a:tcPr marL="91440" marR="91440" marT="45720" marB="45720" anchor="ctr">
                    <a:solidFill>
                      <a:srgbClr val="FFFFFF"/>
                    </a:solidFill>
                  </a:tcPr>
                </a:tc>
              </a:tr>
            </a:tbl>
          </a:graphicData>
        </a:graphic>
      </p:graphicFrame>
      <p:sp>
        <p:nvSpPr>
          <p:cNvPr id="18" name="copy-1139">
            <a:extLst xmlns:a="http://schemas.openxmlformats.org/drawingml/2006/main">
              <a:ext uri="{FF2B5EF4-FFF2-40B4-BE49-F238E27FC236}">
                <a16:creationId xmlns:a16="http://schemas.microsoft.com/office/drawing/2014/main" id="{EDAF240D-2791-45A8-98DB-0E5FE0A64F6A}"/>
              </a:ext>
            </a:extLst>
          </p:cNvPr>
          <p:cNvSpPr>
            <a:spLocks xmlns:a="http://schemas.openxmlformats.org/drawingml/2006/main" noGrp="1"/>
          </p:cNvSpPr>
          <p:nvPr/>
        </p:nvSpPr>
        <p:spPr>
          <a:xfrm xmlns:a="http://schemas.openxmlformats.org/drawingml/2006/main">
            <a:off x="704850" y="5019675"/>
            <a:ext cx="10572750" cy="6667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1800" b="0">
                <a:solidFill>
                  <a:srgbClr val="1F2937"/>
                </a:solidFill>
                <a:latin typeface="Arial"/>
                <a:ea typeface="Arial"/>
                <a:cs typeface="Arial"/>
              </a:defRPr>
            </a:pPr>
            <a:r>
              <a:rPr sz="1800" b="0">
                <a:solidFill>
                  <a:srgbClr val="1F2937"/>
                </a:solidFill>
                <a:latin typeface="Arial"/>
                <a:ea typeface="Arial"/>
                <a:cs typeface="Arial"/>
              </a:rPr>
              <a:t>Use direction and energy evidence. Does the cell’s location alone prove the mechanism?</a:t>
            </a:r>
          </a:p>
        </p:txBody>
      </p:sp>
      <p:sp>
        <p:nvSpPr>
          <p:cNvPr id="19" name="goto:10">
            <a:hlinkClick xmlns:r="http://schemas.openxmlformats.org/officeDocument/2006/relationships" xmlns:a="http://schemas.openxmlformats.org/drawingml/2006/main" r:id="Rf2c0e8dc16484bab" action="ppaction://hlinksldjump"/>
            <a:extLst xmlns:a="http://schemas.openxmlformats.org/drawingml/2006/main">
              <a:ext uri="{FF2B5EF4-FFF2-40B4-BE49-F238E27FC236}">
                <a16:creationId xmlns:a16="http://schemas.microsoft.com/office/drawing/2014/main" id="{54D3AF6E-D4C5-4350-8C49-C88C601449C5}"/>
              </a:ext>
            </a:extLst>
          </p:cNvPr>
          <p:cNvSpPr>
            <a:spLocks xmlns:a="http://schemas.openxmlformats.org/drawingml/2006/main" noGrp="1"/>
          </p:cNvSpPr>
          <p:nvPr/>
        </p:nvSpPr>
        <p:spPr>
          <a:xfrm xmlns:a="http://schemas.openxmlformats.org/drawingml/2006/main">
            <a:off x="7953375" y="5715000"/>
            <a:ext cx="3381375" cy="476250"/>
          </a:xfrm>
          <a:prstGeom xmlns:a="http://schemas.openxmlformats.org/drawingml/2006/main" prst="roundRect">
            <a:avLst>
              <a:gd name="adj" fmla="val 18000"/>
            </a:avLst>
          </a:prstGeom>
          <a:solidFill xmlns:a="http://schemas.openxmlformats.org/drawingml/2006/main">
            <a:srgbClr val="5E417D"/>
          </a:solidFill>
          <a:ln xmlns:a="http://schemas.openxmlformats.org/drawingml/2006/main" w="0">
            <a:noFill/>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575" b="1">
                <a:solidFill>
                  <a:srgbClr val="FFFFFF"/>
                </a:solidFill>
                <a:latin typeface="Arial"/>
                <a:ea typeface="Arial"/>
                <a:cs typeface="Arial"/>
              </a:defRPr>
            </a:pPr>
            <a:r>
              <a:rPr sz="1575" b="1">
                <a:solidFill>
                  <a:srgbClr val="FFFFFF"/>
                </a:solidFill>
                <a:latin typeface="Arial"/>
                <a:ea typeface="Arial"/>
                <a:cs typeface="Arial"/>
              </a:rPr>
              <a:t>Reveal shared reasoning</a:t>
            </a:r>
          </a:p>
        </p:txBody>
      </p:sp>
    </p:spTree>
    <p:extLst>
      <p:ext uri="{BB962C8B-B14F-4D97-AF65-F5344CB8AC3E}">
        <p14:creationId xmlns:p14="http://schemas.microsoft.com/office/powerpoint/2010/main" val="1280588453"/>
      </p:ext>
    </p:extLst>
  </p:cSld>
</p:sld>
</file>

<file path=ppt/slides/slide7.xml><?xml version="1.0" encoding="utf-8"?>
<p:sld xmlns:p="http://schemas.openxmlformats.org/presentationml/2006/main">
  <p:cSld>
    <p:bg>
      <p:bgPr>
        <a:solidFill xmlns:a="http://schemas.openxmlformats.org/drawingml/2006/main">
          <a:srgbClr val="F0EAF6"/>
        </a:solidFill>
      </p:bgPr>
    </p:bg>
    <p:spTree>
      <p:nvGrpSpPr>
        <p:cNvPr id="1" name=""/>
        <p:cNvGrpSpPr/>
        <p:nvPr/>
      </p:nvGrpSpPr>
      <p:grpSpPr>
        <a:xfrm xmlns:a="http://schemas.openxmlformats.org/drawingml/2006/main"/>
      </p:grpSpPr>
      <p:sp>
        <p:nvSpPr>
          <p:cNvPr id="23" name="house-card">
            <a:extLst xmlns:a="http://schemas.openxmlformats.org/drawingml/2006/main">
              <a:ext uri="{FF2B5EF4-FFF2-40B4-BE49-F238E27FC236}">
                <a16:creationId xmlns:a16="http://schemas.microsoft.com/office/drawing/2014/main" id="{782B3BF0-5183-415B-A9E2-AEF8E2A84925}"/>
              </a:ext>
            </a:extLst>
          </p:cNvPr>
          <p:cNvSpPr>
            <a:spLocks xmlns:a="http://schemas.openxmlformats.org/drawingml/2006/main" noGrp="1"/>
          </p:cNvSpPr>
          <p:nvPr/>
        </p:nvSpPr>
        <p:spPr>
          <a:xfrm xmlns:a="http://schemas.openxmlformats.org/drawingml/2006/main">
            <a:off x="266700" y="190500"/>
            <a:ext cx="11658600" cy="6048375"/>
          </a:xfrm>
          <a:prstGeom xmlns:a="http://schemas.openxmlformats.org/drawingml/2006/main" prst="roundRect">
            <a:avLst>
              <a:gd name="adj" fmla="val 3150"/>
            </a:avLst>
          </a:prstGeom>
          <a:solidFill xmlns:a="http://schemas.openxmlformats.org/drawingml/2006/main">
            <a:srgbClr val="FFFFFF"/>
          </a:solidFill>
          <a:ln xmlns:a="http://schemas.openxmlformats.org/drawingml/2006/main" w="9525">
            <a:solidFill>
              <a:srgbClr val="D9D0E2"/>
            </a:solidFill>
            <a:prstDash val="solid"/>
          </a:ln>
        </p:spPr>
      </p:sp>
      <p:sp>
        <p:nvSpPr>
          <p:cNvPr id="2" name="phase-rule">
            <a:extLst xmlns:a="http://schemas.openxmlformats.org/drawingml/2006/main">
              <a:ext uri="{FF2B5EF4-FFF2-40B4-BE49-F238E27FC236}">
                <a16:creationId xmlns:a16="http://schemas.microsoft.com/office/drawing/2014/main" id="{0936F289-F380-4AF5-8E54-F1CFDB5216B6}"/>
              </a:ext>
            </a:extLst>
          </p:cNvPr>
          <p:cNvSpPr>
            <a:spLocks xmlns:a="http://schemas.openxmlformats.org/drawingml/2006/main" noGrp="1"/>
          </p:cNvSpPr>
          <p:nvPr/>
        </p:nvSpPr>
        <p:spPr>
          <a:xfrm xmlns:a="http://schemas.openxmlformats.org/drawingml/2006/main">
            <a:off x="428625" y="190500"/>
            <a:ext cx="11334750" cy="66675"/>
          </a:xfrm>
          <a:prstGeom xmlns:a="http://schemas.openxmlformats.org/drawingml/2006/main" prst="rect">
            <a:avLst/>
          </a:prstGeom>
          <a:solidFill xmlns:a="http://schemas.openxmlformats.org/drawingml/2006/main">
            <a:srgbClr val="97670C"/>
          </a:solidFill>
          <a:ln xmlns:a="http://schemas.openxmlformats.org/drawingml/2006/main" w="0">
            <a:noFill/>
          </a:ln>
        </p:spPr>
      </p:sp>
      <p:sp>
        <p:nvSpPr>
          <p:cNvPr id="3" name="copy-1140">
            <a:extLst xmlns:a="http://schemas.openxmlformats.org/drawingml/2006/main">
              <a:ext uri="{FF2B5EF4-FFF2-40B4-BE49-F238E27FC236}">
                <a16:creationId xmlns:a16="http://schemas.microsoft.com/office/drawing/2014/main" id="{3DBBAF97-7123-4A97-A751-2B4A33F0E073}"/>
              </a:ext>
            </a:extLst>
          </p:cNvPr>
          <p:cNvSpPr>
            <a:spLocks xmlns:a="http://schemas.openxmlformats.org/drawingml/2006/main" noGrp="1"/>
          </p:cNvSpPr>
          <p:nvPr/>
        </p:nvSpPr>
        <p:spPr>
          <a:xfrm xmlns:a="http://schemas.openxmlformats.org/drawingml/2006/main">
            <a:off x="609600" y="428625"/>
            <a:ext cx="8096250" cy="23812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1425" b="1">
                <a:solidFill>
                  <a:srgbClr val="5E417D"/>
                </a:solidFill>
                <a:latin typeface="Arial"/>
                <a:ea typeface="Arial"/>
                <a:cs typeface="Arial"/>
              </a:defRPr>
            </a:pPr>
            <a:r>
              <a:rPr sz="1425" b="1">
                <a:solidFill>
                  <a:srgbClr val="5E417D"/>
                </a:solidFill>
                <a:latin typeface="Arial"/>
                <a:ea typeface="Arial"/>
                <a:cs typeface="Arial"/>
              </a:rPr>
              <a:t>LAUNCH SCIENCE  /  W6L2</a:t>
            </a:r>
          </a:p>
        </p:txBody>
      </p:sp>
      <p:sp>
        <p:nvSpPr>
          <p:cNvPr id="4" name="copy-1141">
            <a:extLst xmlns:a="http://schemas.openxmlformats.org/drawingml/2006/main">
              <a:ext uri="{FF2B5EF4-FFF2-40B4-BE49-F238E27FC236}">
                <a16:creationId xmlns:a16="http://schemas.microsoft.com/office/drawing/2014/main" id="{7357ED0A-F487-4500-9EA3-EA775A8E4FFF}"/>
              </a:ext>
            </a:extLst>
          </p:cNvPr>
          <p:cNvSpPr>
            <a:spLocks xmlns:a="http://schemas.openxmlformats.org/drawingml/2006/main" noGrp="1"/>
          </p:cNvSpPr>
          <p:nvPr/>
        </p:nvSpPr>
        <p:spPr>
          <a:xfrm xmlns:a="http://schemas.openxmlformats.org/drawingml/2006/main">
            <a:off x="8382000" y="428625"/>
            <a:ext cx="3238500" cy="23812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1425" b="1">
                <a:solidFill>
                  <a:srgbClr val="97670C"/>
                </a:solidFill>
                <a:latin typeface="Arial"/>
                <a:ea typeface="Arial"/>
                <a:cs typeface="Arial"/>
              </a:defRPr>
            </a:pPr>
            <a:r>
              <a:rPr sz="1425" b="1">
                <a:solidFill>
                  <a:srgbClr val="97670C"/>
                </a:solidFill>
                <a:latin typeface="Arial"/>
                <a:ea typeface="Arial"/>
                <a:cs typeface="Arial"/>
              </a:rPr>
              <a:t>Independent Task  ·  10 min</a:t>
            </a:r>
          </a:p>
        </p:txBody>
      </p:sp>
      <p:sp>
        <p:nvSpPr>
          <p:cNvPr id="5" name="copy-1142">
            <a:extLst xmlns:a="http://schemas.openxmlformats.org/drawingml/2006/main">
              <a:ext uri="{FF2B5EF4-FFF2-40B4-BE49-F238E27FC236}">
                <a16:creationId xmlns:a16="http://schemas.microsoft.com/office/drawing/2014/main" id="{2C5B2836-827F-427D-9505-11460ABE6BF4}"/>
              </a:ext>
            </a:extLst>
          </p:cNvPr>
          <p:cNvSpPr>
            <a:spLocks xmlns:a="http://schemas.openxmlformats.org/drawingml/2006/main" noGrp="1"/>
          </p:cNvSpPr>
          <p:nvPr/>
        </p:nvSpPr>
        <p:spPr>
          <a:xfrm xmlns:a="http://schemas.openxmlformats.org/drawingml/2006/main">
            <a:off x="609600" y="866775"/>
            <a:ext cx="10953750" cy="61912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3750" b="1">
                <a:solidFill>
                  <a:srgbClr val="101C38"/>
                </a:solidFill>
                <a:latin typeface="Arial"/>
                <a:ea typeface="Arial"/>
                <a:cs typeface="Arial"/>
              </a:defRPr>
            </a:pPr>
            <a:r>
              <a:rPr sz="3750" b="1">
                <a:solidFill>
                  <a:srgbClr val="101C38"/>
                </a:solidFill>
                <a:latin typeface="Arial"/>
                <a:ea typeface="Arial"/>
                <a:cs typeface="Arial"/>
              </a:rPr>
              <a:t>Your independent evidence</a:t>
            </a:r>
          </a:p>
        </p:txBody>
      </p:sp>
      <p:sp>
        <p:nvSpPr>
          <p:cNvPr id="6" name="heading-rule">
            <a:extLst xmlns:a="http://schemas.openxmlformats.org/drawingml/2006/main">
              <a:ext uri="{FF2B5EF4-FFF2-40B4-BE49-F238E27FC236}">
                <a16:creationId xmlns:a16="http://schemas.microsoft.com/office/drawing/2014/main" id="{B4AF6027-A5D7-44D7-B362-21A1460F0592}"/>
              </a:ext>
            </a:extLst>
          </p:cNvPr>
          <p:cNvSpPr>
            <a:spLocks xmlns:a="http://schemas.openxmlformats.org/drawingml/2006/main" noGrp="1"/>
          </p:cNvSpPr>
          <p:nvPr/>
        </p:nvSpPr>
        <p:spPr>
          <a:xfrm xmlns:a="http://schemas.openxmlformats.org/drawingml/2006/main">
            <a:off x="609600" y="1543050"/>
            <a:ext cx="10953750" cy="19050"/>
          </a:xfrm>
          <a:prstGeom xmlns:a="http://schemas.openxmlformats.org/drawingml/2006/main" prst="rect">
            <a:avLst/>
          </a:prstGeom>
          <a:solidFill xmlns:a="http://schemas.openxmlformats.org/drawingml/2006/main">
            <a:srgbClr val="D9D0E2"/>
          </a:solidFill>
          <a:ln xmlns:a="http://schemas.openxmlformats.org/drawingml/2006/main" w="0">
            <a:noFill/>
          </a:ln>
        </p:spPr>
      </p:sp>
      <p:sp>
        <p:nvSpPr>
          <p:cNvPr id="7" name="goto:0">
            <a:hlinkClick xmlns:r="http://schemas.openxmlformats.org/officeDocument/2006/relationships" xmlns:a="http://schemas.openxmlformats.org/drawingml/2006/main" r:id="R0234787c70884d3d" action="ppaction://hlinksldjump"/>
            <a:extLst xmlns:a="http://schemas.openxmlformats.org/drawingml/2006/main">
              <a:ext uri="{FF2B5EF4-FFF2-40B4-BE49-F238E27FC236}">
                <a16:creationId xmlns:a16="http://schemas.microsoft.com/office/drawing/2014/main" id="{C025059D-BA79-4EBF-83D1-9460E656A7D6}"/>
              </a:ext>
            </a:extLst>
          </p:cNvPr>
          <p:cNvSpPr>
            <a:spLocks xmlns:a="http://schemas.openxmlformats.org/drawingml/2006/main" noGrp="1"/>
          </p:cNvSpPr>
          <p:nvPr/>
        </p:nvSpPr>
        <p:spPr>
          <a:xfrm xmlns:a="http://schemas.openxmlformats.org/drawingml/2006/main">
            <a:off x="28575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Arrival</a:t>
            </a:r>
          </a:p>
        </p:txBody>
      </p:sp>
      <p:sp>
        <p:nvSpPr>
          <p:cNvPr id="8" name="goto:1">
            <a:hlinkClick xmlns:r="http://schemas.openxmlformats.org/officeDocument/2006/relationships" xmlns:a="http://schemas.openxmlformats.org/drawingml/2006/main" r:id="R3bb33fa3b95748bb" action="ppaction://hlinksldjump"/>
            <a:extLst xmlns:a="http://schemas.openxmlformats.org/drawingml/2006/main">
              <a:ext uri="{FF2B5EF4-FFF2-40B4-BE49-F238E27FC236}">
                <a16:creationId xmlns:a16="http://schemas.microsoft.com/office/drawing/2014/main" id="{3D0492F1-146E-4923-AF58-A4D672ED4934}"/>
              </a:ext>
            </a:extLst>
          </p:cNvPr>
          <p:cNvSpPr>
            <a:spLocks xmlns:a="http://schemas.openxmlformats.org/drawingml/2006/main" noGrp="1"/>
          </p:cNvSpPr>
          <p:nvPr/>
        </p:nvSpPr>
        <p:spPr>
          <a:xfrm xmlns:a="http://schemas.openxmlformats.org/drawingml/2006/main">
            <a:off x="160020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Starter</a:t>
            </a:r>
          </a:p>
        </p:txBody>
      </p:sp>
      <p:sp>
        <p:nvSpPr>
          <p:cNvPr id="9" name="goto:2">
            <a:hlinkClick xmlns:r="http://schemas.openxmlformats.org/officeDocument/2006/relationships" xmlns:a="http://schemas.openxmlformats.org/drawingml/2006/main" r:id="Rf90e7f7456494ab1" action="ppaction://hlinksldjump"/>
            <a:extLst xmlns:a="http://schemas.openxmlformats.org/drawingml/2006/main">
              <a:ext uri="{FF2B5EF4-FFF2-40B4-BE49-F238E27FC236}">
                <a16:creationId xmlns:a16="http://schemas.microsoft.com/office/drawing/2014/main" id="{1192DB28-F600-42BB-91E0-6D932F8669FE}"/>
              </a:ext>
            </a:extLst>
          </p:cNvPr>
          <p:cNvSpPr>
            <a:spLocks xmlns:a="http://schemas.openxmlformats.org/drawingml/2006/main" noGrp="1"/>
          </p:cNvSpPr>
          <p:nvPr/>
        </p:nvSpPr>
        <p:spPr>
          <a:xfrm xmlns:a="http://schemas.openxmlformats.org/drawingml/2006/main">
            <a:off x="291465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I Do</a:t>
            </a:r>
          </a:p>
        </p:txBody>
      </p:sp>
      <p:sp>
        <p:nvSpPr>
          <p:cNvPr id="10" name="goto:3">
            <a:hlinkClick xmlns:r="http://schemas.openxmlformats.org/officeDocument/2006/relationships" xmlns:a="http://schemas.openxmlformats.org/drawingml/2006/main" r:id="Rf2f8a259c6264baf" action="ppaction://hlinksldjump"/>
            <a:extLst xmlns:a="http://schemas.openxmlformats.org/drawingml/2006/main">
              <a:ext uri="{FF2B5EF4-FFF2-40B4-BE49-F238E27FC236}">
                <a16:creationId xmlns:a16="http://schemas.microsoft.com/office/drawing/2014/main" id="{D1234AE9-7551-4D71-B00E-F26451238E8D}"/>
              </a:ext>
            </a:extLst>
          </p:cNvPr>
          <p:cNvSpPr>
            <a:spLocks xmlns:a="http://schemas.openxmlformats.org/drawingml/2006/main" noGrp="1"/>
          </p:cNvSpPr>
          <p:nvPr/>
        </p:nvSpPr>
        <p:spPr>
          <a:xfrm xmlns:a="http://schemas.openxmlformats.org/drawingml/2006/main">
            <a:off x="422910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We Do</a:t>
            </a:r>
          </a:p>
        </p:txBody>
      </p:sp>
      <p:sp>
        <p:nvSpPr>
          <p:cNvPr id="11" name="goto:4">
            <a:hlinkClick xmlns:r="http://schemas.openxmlformats.org/officeDocument/2006/relationships" xmlns:a="http://schemas.openxmlformats.org/drawingml/2006/main" r:id="Ra8608f1386d04263" action="ppaction://hlinksldjump"/>
            <a:extLst xmlns:a="http://schemas.openxmlformats.org/drawingml/2006/main">
              <a:ext uri="{FF2B5EF4-FFF2-40B4-BE49-F238E27FC236}">
                <a16:creationId xmlns:a16="http://schemas.microsoft.com/office/drawing/2014/main" id="{3E8312A6-0C66-4464-96F7-F7F6ECC18AA7}"/>
              </a:ext>
            </a:extLst>
          </p:cNvPr>
          <p:cNvSpPr>
            <a:spLocks xmlns:a="http://schemas.openxmlformats.org/drawingml/2006/main" noGrp="1"/>
          </p:cNvSpPr>
          <p:nvPr/>
        </p:nvSpPr>
        <p:spPr>
          <a:xfrm xmlns:a="http://schemas.openxmlformats.org/drawingml/2006/main">
            <a:off x="554355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I Do 2</a:t>
            </a:r>
          </a:p>
        </p:txBody>
      </p:sp>
      <p:sp>
        <p:nvSpPr>
          <p:cNvPr id="12" name="goto:5">
            <a:hlinkClick xmlns:r="http://schemas.openxmlformats.org/officeDocument/2006/relationships" xmlns:a="http://schemas.openxmlformats.org/drawingml/2006/main" r:id="R4e928dc587504bab" action="ppaction://hlinksldjump"/>
            <a:extLst xmlns:a="http://schemas.openxmlformats.org/drawingml/2006/main">
              <a:ext uri="{FF2B5EF4-FFF2-40B4-BE49-F238E27FC236}">
                <a16:creationId xmlns:a16="http://schemas.microsoft.com/office/drawing/2014/main" id="{2FAB90A5-FEB7-4717-A096-914E914E003D}"/>
              </a:ext>
            </a:extLst>
          </p:cNvPr>
          <p:cNvSpPr>
            <a:spLocks xmlns:a="http://schemas.openxmlformats.org/drawingml/2006/main" noGrp="1"/>
          </p:cNvSpPr>
          <p:nvPr/>
        </p:nvSpPr>
        <p:spPr>
          <a:xfrm xmlns:a="http://schemas.openxmlformats.org/drawingml/2006/main">
            <a:off x="685800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We Do 2</a:t>
            </a:r>
          </a:p>
        </p:txBody>
      </p:sp>
      <p:sp>
        <p:nvSpPr>
          <p:cNvPr id="13" name="goto:6">
            <a:hlinkClick xmlns:r="http://schemas.openxmlformats.org/officeDocument/2006/relationships" xmlns:a="http://schemas.openxmlformats.org/drawingml/2006/main" r:id="Rb216d98bdf2f49cc" action="ppaction://hlinksldjump"/>
            <a:extLst xmlns:a="http://schemas.openxmlformats.org/drawingml/2006/main">
              <a:ext uri="{FF2B5EF4-FFF2-40B4-BE49-F238E27FC236}">
                <a16:creationId xmlns:a16="http://schemas.microsoft.com/office/drawing/2014/main" id="{F3D4FC2F-A7C3-46C5-934B-969EF4451975}"/>
              </a:ext>
            </a:extLst>
          </p:cNvPr>
          <p:cNvSpPr>
            <a:spLocks xmlns:a="http://schemas.openxmlformats.org/drawingml/2006/main" noGrp="1"/>
          </p:cNvSpPr>
          <p:nvPr/>
        </p:nvSpPr>
        <p:spPr>
          <a:xfrm xmlns:a="http://schemas.openxmlformats.org/drawingml/2006/main">
            <a:off x="8172450" y="6381750"/>
            <a:ext cx="1238250" cy="361950"/>
          </a:xfrm>
          <a:prstGeom xmlns:a="http://schemas.openxmlformats.org/drawingml/2006/main" prst="roundRect">
            <a:avLst>
              <a:gd name="adj" fmla="val 18421"/>
            </a:avLst>
          </a:prstGeom>
          <a:solidFill xmlns:a="http://schemas.openxmlformats.org/drawingml/2006/main">
            <a:srgbClr val="5E417D"/>
          </a:solidFill>
          <a:ln xmlns:a="http://schemas.openxmlformats.org/drawingml/2006/main" w="9525">
            <a:solidFill>
              <a:srgbClr val="5E417D"/>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FFFFFF"/>
                </a:solidFill>
                <a:latin typeface="Arial"/>
                <a:ea typeface="Arial"/>
                <a:cs typeface="Arial"/>
              </a:defRPr>
            </a:pPr>
            <a:r>
              <a:rPr sz="1275" b="1">
                <a:solidFill>
                  <a:srgbClr val="FFFFFF"/>
                </a:solidFill>
                <a:latin typeface="Arial"/>
                <a:ea typeface="Arial"/>
                <a:cs typeface="Arial"/>
              </a:rPr>
              <a:t>Independent</a:t>
            </a:r>
          </a:p>
        </p:txBody>
      </p:sp>
      <p:sp>
        <p:nvSpPr>
          <p:cNvPr id="14" name="goto:7">
            <a:hlinkClick xmlns:r="http://schemas.openxmlformats.org/officeDocument/2006/relationships" xmlns:a="http://schemas.openxmlformats.org/drawingml/2006/main" r:id="R330b91f045d34e99" action="ppaction://hlinksldjump"/>
            <a:extLst xmlns:a="http://schemas.openxmlformats.org/drawingml/2006/main">
              <a:ext uri="{FF2B5EF4-FFF2-40B4-BE49-F238E27FC236}">
                <a16:creationId xmlns:a16="http://schemas.microsoft.com/office/drawing/2014/main" id="{029DE33C-8FFB-4F57-A7A4-6FDE7BE76133}"/>
              </a:ext>
            </a:extLst>
          </p:cNvPr>
          <p:cNvSpPr>
            <a:spLocks xmlns:a="http://schemas.openxmlformats.org/drawingml/2006/main" noGrp="1"/>
          </p:cNvSpPr>
          <p:nvPr/>
        </p:nvSpPr>
        <p:spPr>
          <a:xfrm xmlns:a="http://schemas.openxmlformats.org/drawingml/2006/main">
            <a:off x="948690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Exit</a:t>
            </a:r>
          </a:p>
        </p:txBody>
      </p:sp>
      <p:sp>
        <p:nvSpPr>
          <p:cNvPr id="15" name="goto:12">
            <a:hlinkClick xmlns:r="http://schemas.openxmlformats.org/officeDocument/2006/relationships" xmlns:a="http://schemas.openxmlformats.org/drawingml/2006/main" r:id="R10a101939f18445b" action="ppaction://hlinksldjump"/>
            <a:extLst xmlns:a="http://schemas.openxmlformats.org/drawingml/2006/main">
              <a:ext uri="{FF2B5EF4-FFF2-40B4-BE49-F238E27FC236}">
                <a16:creationId xmlns:a16="http://schemas.microsoft.com/office/drawing/2014/main" id="{BD62FBDB-BDEE-40D7-B925-348C6A00B852}"/>
              </a:ext>
            </a:extLst>
          </p:cNvPr>
          <p:cNvSpPr>
            <a:spLocks xmlns:a="http://schemas.openxmlformats.org/drawingml/2006/main" noGrp="1"/>
          </p:cNvSpPr>
          <p:nvPr/>
        </p:nvSpPr>
        <p:spPr>
          <a:xfrm xmlns:a="http://schemas.openxmlformats.org/drawingml/2006/main">
            <a:off x="10877550" y="6381750"/>
            <a:ext cx="10477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Resources</a:t>
            </a:r>
          </a:p>
        </p:txBody>
      </p:sp>
      <p:sp>
        <p:nvSpPr>
          <p:cNvPr id="16" name="copy-1143">
            <a:extLst xmlns:a="http://schemas.openxmlformats.org/drawingml/2006/main">
              <a:ext uri="{FF2B5EF4-FFF2-40B4-BE49-F238E27FC236}">
                <a16:creationId xmlns:a16="http://schemas.microsoft.com/office/drawing/2014/main" id="{C6D2E6A7-A68A-4E0A-A225-9166E4D488B3}"/>
              </a:ext>
            </a:extLst>
          </p:cNvPr>
          <p:cNvSpPr>
            <a:spLocks xmlns:a="http://schemas.openxmlformats.org/drawingml/2006/main" noGrp="1"/>
          </p:cNvSpPr>
          <p:nvPr/>
        </p:nvSpPr>
        <p:spPr>
          <a:xfrm xmlns:a="http://schemas.openxmlformats.org/drawingml/2006/main">
            <a:off x="685800" y="1952625"/>
            <a:ext cx="10572750" cy="138112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2250" b="1">
                <a:solidFill>
                  <a:srgbClr val="1F2937"/>
                </a:solidFill>
                <a:latin typeface="Arial"/>
                <a:ea typeface="Arial"/>
                <a:cs typeface="Arial"/>
              </a:defRPr>
            </a:pPr>
            <a:r>
              <a:rPr sz="2250" b="1">
                <a:solidFill>
                  <a:srgbClr val="1F2937"/>
                </a:solidFill>
                <a:latin typeface="Arial"/>
                <a:ea typeface="Arial"/>
                <a:cs typeface="Arial"/>
              </a:rPr>
              <a:t>Glucose concentration in the small intestine becomes lower than in an epithelial cell, but glucose uptake continues. Uptake falls when respiration is inhibited. Explain the mechanism and link one cell adaptation to its function.</a:t>
            </a:r>
          </a:p>
        </p:txBody>
      </p:sp>
      <p:sp>
        <p:nvSpPr>
          <p:cNvPr id="17" name="support-ground">
            <a:extLst xmlns:a="http://schemas.openxmlformats.org/drawingml/2006/main">
              <a:ext uri="{FF2B5EF4-FFF2-40B4-BE49-F238E27FC236}">
                <a16:creationId xmlns:a16="http://schemas.microsoft.com/office/drawing/2014/main" id="{BE209C65-2E6D-4230-BF92-766EA293A387}"/>
              </a:ext>
            </a:extLst>
          </p:cNvPr>
          <p:cNvSpPr>
            <a:spLocks xmlns:a="http://schemas.openxmlformats.org/drawingml/2006/main" noGrp="1"/>
          </p:cNvSpPr>
          <p:nvPr/>
        </p:nvSpPr>
        <p:spPr>
          <a:xfrm xmlns:a="http://schemas.openxmlformats.org/drawingml/2006/main">
            <a:off x="685800" y="3505200"/>
            <a:ext cx="10572750" cy="1181100"/>
          </a:xfrm>
          <a:prstGeom xmlns:a="http://schemas.openxmlformats.org/drawingml/2006/main" prst="roundRect">
            <a:avLst>
              <a:gd name="adj" fmla="val 8065"/>
            </a:avLst>
          </a:prstGeom>
          <a:solidFill xmlns:a="http://schemas.openxmlformats.org/drawingml/2006/main">
            <a:srgbClr val="F6EED9"/>
          </a:solidFill>
          <a:ln xmlns:a="http://schemas.openxmlformats.org/drawingml/2006/main" w="0">
            <a:noFill/>
          </a:ln>
        </p:spPr>
      </p:sp>
      <p:sp>
        <p:nvSpPr>
          <p:cNvPr id="18" name="copy-1144">
            <a:extLst xmlns:a="http://schemas.openxmlformats.org/drawingml/2006/main">
              <a:ext uri="{FF2B5EF4-FFF2-40B4-BE49-F238E27FC236}">
                <a16:creationId xmlns:a16="http://schemas.microsoft.com/office/drawing/2014/main" id="{42656483-BC39-4CBD-9EB7-9205AC076B8E}"/>
              </a:ext>
            </a:extLst>
          </p:cNvPr>
          <p:cNvSpPr>
            <a:spLocks xmlns:a="http://schemas.openxmlformats.org/drawingml/2006/main" noGrp="1"/>
          </p:cNvSpPr>
          <p:nvPr/>
        </p:nvSpPr>
        <p:spPr>
          <a:xfrm xmlns:a="http://schemas.openxmlformats.org/drawingml/2006/main">
            <a:off x="847725" y="3638550"/>
            <a:ext cx="10287000" cy="3048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1650" b="1">
                <a:solidFill>
                  <a:srgbClr val="1F2937"/>
                </a:solidFill>
                <a:latin typeface="Arial"/>
                <a:ea typeface="Arial"/>
                <a:cs typeface="Arial"/>
              </a:defRPr>
            </a:pPr>
            <a:r>
              <a:rPr sz="1650" b="1">
                <a:solidFill>
                  <a:srgbClr val="1F2937"/>
                </a:solidFill>
                <a:latin typeface="Arial"/>
                <a:ea typeface="Arial"/>
                <a:cs typeface="Arial"/>
              </a:rPr>
              <a:t>Optional support</a:t>
            </a:r>
          </a:p>
        </p:txBody>
      </p:sp>
      <p:sp>
        <p:nvSpPr>
          <p:cNvPr id="19" name="copy-1145">
            <a:extLst xmlns:a="http://schemas.openxmlformats.org/drawingml/2006/main">
              <a:ext uri="{FF2B5EF4-FFF2-40B4-BE49-F238E27FC236}">
                <a16:creationId xmlns:a16="http://schemas.microsoft.com/office/drawing/2014/main" id="{3241C5BC-3969-4839-8026-5FD6AF6AD598}"/>
              </a:ext>
            </a:extLst>
          </p:cNvPr>
          <p:cNvSpPr>
            <a:spLocks xmlns:a="http://schemas.openxmlformats.org/drawingml/2006/main" noGrp="1"/>
          </p:cNvSpPr>
          <p:nvPr/>
        </p:nvSpPr>
        <p:spPr>
          <a:xfrm xmlns:a="http://schemas.openxmlformats.org/drawingml/2006/main">
            <a:off x="847725" y="4029075"/>
            <a:ext cx="10220325" cy="58102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1800" b="0">
                <a:solidFill>
                  <a:srgbClr val="1F2937"/>
                </a:solidFill>
                <a:latin typeface="Arial"/>
                <a:ea typeface="Arial"/>
                <a:cs typeface="Arial"/>
              </a:defRPr>
            </a:pPr>
            <a:r>
              <a:rPr sz="1800" b="0">
                <a:solidFill>
                  <a:srgbClr val="1F2937"/>
                </a:solidFill>
                <a:latin typeface="Arial"/>
                <a:ea typeface="Arial"/>
                <a:cs typeface="Arial"/>
              </a:rPr>
              <a:t>Use two clues: direction compared with the gradient, and what happens when respiration is reduced. Start: “This suggests ___ because…”</a:t>
            </a:r>
          </a:p>
        </p:txBody>
      </p:sp>
      <p:sp>
        <p:nvSpPr>
          <p:cNvPr id="20" name="copy-1146">
            <a:extLst xmlns:a="http://schemas.openxmlformats.org/drawingml/2006/main">
              <a:ext uri="{FF2B5EF4-FFF2-40B4-BE49-F238E27FC236}">
                <a16:creationId xmlns:a16="http://schemas.microsoft.com/office/drawing/2014/main" id="{28EFDDA4-004D-4CC5-96D5-EF8373E101A1}"/>
              </a:ext>
            </a:extLst>
          </p:cNvPr>
          <p:cNvSpPr>
            <a:spLocks xmlns:a="http://schemas.openxmlformats.org/drawingml/2006/main" noGrp="1"/>
          </p:cNvSpPr>
          <p:nvPr/>
        </p:nvSpPr>
        <p:spPr>
          <a:xfrm xmlns:a="http://schemas.openxmlformats.org/drawingml/2006/main">
            <a:off x="714375" y="4953000"/>
            <a:ext cx="10477500" cy="4000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1875" b="0">
                <a:solidFill>
                  <a:srgbClr val="526170"/>
                </a:solidFill>
                <a:latin typeface="Arial"/>
                <a:ea typeface="Arial"/>
                <a:cs typeface="Arial"/>
              </a:defRPr>
            </a:pPr>
            <a:r>
              <a:rPr sz="1875" b="0">
                <a:solidFill>
                  <a:srgbClr val="526170"/>
                </a:solidFill>
                <a:latin typeface="Arial"/>
                <a:ea typeface="Arial"/>
                <a:cs typeface="Arial"/>
              </a:rPr>
              <a:t>Make one precise correction to the same work after feedback.</a:t>
            </a:r>
          </a:p>
        </p:txBody>
      </p:sp>
      <p:sp>
        <p:nvSpPr>
          <p:cNvPr id="21" name="goto:13">
            <a:hlinkClick xmlns:r="http://schemas.openxmlformats.org/officeDocument/2006/relationships" xmlns:a="http://schemas.openxmlformats.org/drawingml/2006/main" r:id="R36251e2323a0446e" action="ppaction://hlinksldjump"/>
            <a:extLst xmlns:a="http://schemas.openxmlformats.org/drawingml/2006/main">
              <a:ext uri="{FF2B5EF4-FFF2-40B4-BE49-F238E27FC236}">
                <a16:creationId xmlns:a16="http://schemas.microsoft.com/office/drawing/2014/main" id="{A35AC17F-1EBC-45DB-9E4B-C93FF1ED5FD9}"/>
              </a:ext>
            </a:extLst>
          </p:cNvPr>
          <p:cNvSpPr>
            <a:spLocks xmlns:a="http://schemas.openxmlformats.org/drawingml/2006/main" noGrp="1"/>
          </p:cNvSpPr>
          <p:nvPr/>
        </p:nvSpPr>
        <p:spPr>
          <a:xfrm xmlns:a="http://schemas.openxmlformats.org/drawingml/2006/main">
            <a:off x="714375" y="5524500"/>
            <a:ext cx="4000500" cy="476250"/>
          </a:xfrm>
          <a:prstGeom xmlns:a="http://schemas.openxmlformats.org/drawingml/2006/main" prst="roundRect">
            <a:avLst>
              <a:gd name="adj" fmla="val 18000"/>
            </a:avLst>
          </a:prstGeom>
          <a:solidFill xmlns:a="http://schemas.openxmlformats.org/drawingml/2006/main">
            <a:srgbClr val="5E417D"/>
          </a:solidFill>
          <a:ln xmlns:a="http://schemas.openxmlformats.org/drawingml/2006/main" w="0">
            <a:noFill/>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575" b="1">
                <a:solidFill>
                  <a:srgbClr val="FFFFFF"/>
                </a:solidFill>
                <a:latin typeface="Arial"/>
                <a:ea typeface="Arial"/>
                <a:cs typeface="Arial"/>
              </a:defRPr>
            </a:pPr>
            <a:r>
              <a:rPr sz="1575" b="1">
                <a:solidFill>
                  <a:srgbClr val="FFFFFF"/>
                </a:solidFill>
                <a:latin typeface="Arial"/>
                <a:ea typeface="Arial"/>
                <a:cs typeface="Arial"/>
              </a:rPr>
              <a:t>Open worksheet pages</a:t>
            </a:r>
          </a:p>
        </p:txBody>
      </p:sp>
      <p:sp>
        <p:nvSpPr>
          <p:cNvPr id="22" name="goto:11">
            <a:hlinkClick xmlns:r="http://schemas.openxmlformats.org/officeDocument/2006/relationships" xmlns:a="http://schemas.openxmlformats.org/drawingml/2006/main" r:id="Rac3d8b1a01274bfc" action="ppaction://hlinksldjump"/>
            <a:extLst xmlns:a="http://schemas.openxmlformats.org/drawingml/2006/main">
              <a:ext uri="{FF2B5EF4-FFF2-40B4-BE49-F238E27FC236}">
                <a16:creationId xmlns:a16="http://schemas.microsoft.com/office/drawing/2014/main" id="{279BD457-07ED-4F21-A14F-D9157ABE1B63}"/>
              </a:ext>
            </a:extLst>
          </p:cNvPr>
          <p:cNvSpPr>
            <a:spLocks xmlns:a="http://schemas.openxmlformats.org/drawingml/2006/main" noGrp="1"/>
          </p:cNvSpPr>
          <p:nvPr/>
        </p:nvSpPr>
        <p:spPr>
          <a:xfrm xmlns:a="http://schemas.openxmlformats.org/drawingml/2006/main">
            <a:off x="7524750" y="5524500"/>
            <a:ext cx="3714750" cy="476250"/>
          </a:xfrm>
          <a:prstGeom xmlns:a="http://schemas.openxmlformats.org/drawingml/2006/main" prst="roundRect">
            <a:avLst>
              <a:gd name="adj" fmla="val 18000"/>
            </a:avLst>
          </a:prstGeom>
          <a:solidFill xmlns:a="http://schemas.openxmlformats.org/drawingml/2006/main">
            <a:srgbClr val="5E417D"/>
          </a:solidFill>
          <a:ln xmlns:a="http://schemas.openxmlformats.org/drawingml/2006/main" w="0">
            <a:noFill/>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575" b="1">
                <a:solidFill>
                  <a:srgbClr val="FFFFFF"/>
                </a:solidFill>
                <a:latin typeface="Arial"/>
                <a:ea typeface="Arial"/>
                <a:cs typeface="Arial"/>
              </a:defRPr>
            </a:pPr>
            <a:r>
              <a:rPr sz="1575" b="1">
                <a:solidFill>
                  <a:srgbClr val="FFFFFF"/>
                </a:solidFill>
                <a:latin typeface="Arial"/>
                <a:ea typeface="Arial"/>
                <a:cs typeface="Arial"/>
              </a:rPr>
              <a:t>Model after first attempt</a:t>
            </a:r>
          </a:p>
        </p:txBody>
      </p:sp>
    </p:spTree>
    <p:extLst>
      <p:ext uri="{BB962C8B-B14F-4D97-AF65-F5344CB8AC3E}">
        <p14:creationId xmlns:p14="http://schemas.microsoft.com/office/powerpoint/2010/main" val="767911443"/>
      </p:ext>
    </p:extLst>
  </p:cSld>
</p:sld>
</file>

<file path=ppt/slides/slide8.xml><?xml version="1.0" encoding="utf-8"?>
<p:sld xmlns:p="http://schemas.openxmlformats.org/presentationml/2006/main">
  <p:cSld>
    <p:bg>
      <p:bgPr>
        <a:solidFill xmlns:a="http://schemas.openxmlformats.org/drawingml/2006/main">
          <a:srgbClr val="F0EAF6"/>
        </a:solidFill>
      </p:bgPr>
    </p:bg>
    <p:spTree>
      <p:nvGrpSpPr>
        <p:cNvPr id="1" name=""/>
        <p:cNvGrpSpPr/>
        <p:nvPr/>
      </p:nvGrpSpPr>
      <p:grpSpPr>
        <a:xfrm xmlns:a="http://schemas.openxmlformats.org/drawingml/2006/main"/>
      </p:grpSpPr>
      <p:sp>
        <p:nvSpPr>
          <p:cNvPr id="23" name="house-card">
            <a:extLst xmlns:a="http://schemas.openxmlformats.org/drawingml/2006/main">
              <a:ext uri="{FF2B5EF4-FFF2-40B4-BE49-F238E27FC236}">
                <a16:creationId xmlns:a16="http://schemas.microsoft.com/office/drawing/2014/main" id="{F1A2D05E-08EA-417C-8D86-E864828CD025}"/>
              </a:ext>
            </a:extLst>
          </p:cNvPr>
          <p:cNvSpPr>
            <a:spLocks xmlns:a="http://schemas.openxmlformats.org/drawingml/2006/main" noGrp="1"/>
          </p:cNvSpPr>
          <p:nvPr/>
        </p:nvSpPr>
        <p:spPr>
          <a:xfrm xmlns:a="http://schemas.openxmlformats.org/drawingml/2006/main">
            <a:off x="266700" y="190500"/>
            <a:ext cx="11658600" cy="6048375"/>
          </a:xfrm>
          <a:prstGeom xmlns:a="http://schemas.openxmlformats.org/drawingml/2006/main" prst="roundRect">
            <a:avLst>
              <a:gd name="adj" fmla="val 3150"/>
            </a:avLst>
          </a:prstGeom>
          <a:solidFill xmlns:a="http://schemas.openxmlformats.org/drawingml/2006/main">
            <a:srgbClr val="FFFFFF"/>
          </a:solidFill>
          <a:ln xmlns:a="http://schemas.openxmlformats.org/drawingml/2006/main" w="9525">
            <a:solidFill>
              <a:srgbClr val="D9D0E2"/>
            </a:solidFill>
            <a:prstDash val="solid"/>
          </a:ln>
        </p:spPr>
      </p:sp>
      <p:sp>
        <p:nvSpPr>
          <p:cNvPr id="2" name="phase-rule">
            <a:extLst xmlns:a="http://schemas.openxmlformats.org/drawingml/2006/main">
              <a:ext uri="{FF2B5EF4-FFF2-40B4-BE49-F238E27FC236}">
                <a16:creationId xmlns:a16="http://schemas.microsoft.com/office/drawing/2014/main" id="{F907CB3C-8C8D-49FF-AF87-CDE8232A814C}"/>
              </a:ext>
            </a:extLst>
          </p:cNvPr>
          <p:cNvSpPr>
            <a:spLocks xmlns:a="http://schemas.openxmlformats.org/drawingml/2006/main" noGrp="1"/>
          </p:cNvSpPr>
          <p:nvPr/>
        </p:nvSpPr>
        <p:spPr>
          <a:xfrm xmlns:a="http://schemas.openxmlformats.org/drawingml/2006/main">
            <a:off x="428625" y="190500"/>
            <a:ext cx="11334750" cy="66675"/>
          </a:xfrm>
          <a:prstGeom xmlns:a="http://schemas.openxmlformats.org/drawingml/2006/main" prst="rect">
            <a:avLst/>
          </a:prstGeom>
          <a:solidFill xmlns:a="http://schemas.openxmlformats.org/drawingml/2006/main">
            <a:srgbClr val="287360"/>
          </a:solidFill>
          <a:ln xmlns:a="http://schemas.openxmlformats.org/drawingml/2006/main" w="0">
            <a:noFill/>
          </a:ln>
        </p:spPr>
      </p:sp>
      <p:sp>
        <p:nvSpPr>
          <p:cNvPr id="3" name="copy-1147">
            <a:extLst xmlns:a="http://schemas.openxmlformats.org/drawingml/2006/main">
              <a:ext uri="{FF2B5EF4-FFF2-40B4-BE49-F238E27FC236}">
                <a16:creationId xmlns:a16="http://schemas.microsoft.com/office/drawing/2014/main" id="{B8341DF6-20B6-40A3-8C65-EB91E8260414}"/>
              </a:ext>
            </a:extLst>
          </p:cNvPr>
          <p:cNvSpPr>
            <a:spLocks xmlns:a="http://schemas.openxmlformats.org/drawingml/2006/main" noGrp="1"/>
          </p:cNvSpPr>
          <p:nvPr/>
        </p:nvSpPr>
        <p:spPr>
          <a:xfrm xmlns:a="http://schemas.openxmlformats.org/drawingml/2006/main">
            <a:off x="609600" y="428625"/>
            <a:ext cx="8096250" cy="23812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1425" b="1">
                <a:solidFill>
                  <a:srgbClr val="5E417D"/>
                </a:solidFill>
                <a:latin typeface="Arial"/>
                <a:ea typeface="Arial"/>
                <a:cs typeface="Arial"/>
              </a:defRPr>
            </a:pPr>
            <a:r>
              <a:rPr sz="1425" b="1">
                <a:solidFill>
                  <a:srgbClr val="5E417D"/>
                </a:solidFill>
                <a:latin typeface="Arial"/>
                <a:ea typeface="Arial"/>
                <a:cs typeface="Arial"/>
              </a:rPr>
              <a:t>LAUNCH SCIENCE  /  W6L2</a:t>
            </a:r>
          </a:p>
        </p:txBody>
      </p:sp>
      <p:sp>
        <p:nvSpPr>
          <p:cNvPr id="4" name="copy-1148">
            <a:extLst xmlns:a="http://schemas.openxmlformats.org/drawingml/2006/main">
              <a:ext uri="{FF2B5EF4-FFF2-40B4-BE49-F238E27FC236}">
                <a16:creationId xmlns:a16="http://schemas.microsoft.com/office/drawing/2014/main" id="{CA454B08-30CE-4135-9D81-0CC9BB50F24A}"/>
              </a:ext>
            </a:extLst>
          </p:cNvPr>
          <p:cNvSpPr>
            <a:spLocks xmlns:a="http://schemas.openxmlformats.org/drawingml/2006/main" noGrp="1"/>
          </p:cNvSpPr>
          <p:nvPr/>
        </p:nvSpPr>
        <p:spPr>
          <a:xfrm xmlns:a="http://schemas.openxmlformats.org/drawingml/2006/main">
            <a:off x="8382000" y="428625"/>
            <a:ext cx="3238500" cy="23812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1425" b="1">
                <a:solidFill>
                  <a:srgbClr val="287360"/>
                </a:solidFill>
                <a:latin typeface="Arial"/>
                <a:ea typeface="Arial"/>
                <a:cs typeface="Arial"/>
              </a:defRPr>
            </a:pPr>
            <a:r>
              <a:rPr sz="1425" b="1">
                <a:solidFill>
                  <a:srgbClr val="287360"/>
                </a:solidFill>
                <a:latin typeface="Arial"/>
                <a:ea typeface="Arial"/>
                <a:cs typeface="Arial"/>
              </a:rPr>
              <a:t>Exit  ·  3 min</a:t>
            </a:r>
          </a:p>
        </p:txBody>
      </p:sp>
      <p:sp>
        <p:nvSpPr>
          <p:cNvPr id="5" name="copy-1149">
            <a:extLst xmlns:a="http://schemas.openxmlformats.org/drawingml/2006/main">
              <a:ext uri="{FF2B5EF4-FFF2-40B4-BE49-F238E27FC236}">
                <a16:creationId xmlns:a16="http://schemas.microsoft.com/office/drawing/2014/main" id="{F0E22068-424F-49B4-9FFD-1B35A47932BD}"/>
              </a:ext>
            </a:extLst>
          </p:cNvPr>
          <p:cNvSpPr>
            <a:spLocks xmlns:a="http://schemas.openxmlformats.org/drawingml/2006/main" noGrp="1"/>
          </p:cNvSpPr>
          <p:nvPr/>
        </p:nvSpPr>
        <p:spPr>
          <a:xfrm xmlns:a="http://schemas.openxmlformats.org/drawingml/2006/main">
            <a:off x="609600" y="866775"/>
            <a:ext cx="10953750" cy="61912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3450" b="1">
                <a:solidFill>
                  <a:srgbClr val="101C38"/>
                </a:solidFill>
                <a:latin typeface="Arial"/>
                <a:ea typeface="Arial"/>
                <a:cs typeface="Arial"/>
              </a:defRPr>
            </a:pPr>
            <a:r>
              <a:rPr sz="3450" b="1">
                <a:solidFill>
                  <a:srgbClr val="101C38"/>
                </a:solidFill>
                <a:latin typeface="Arial"/>
                <a:ea typeface="Arial"/>
                <a:cs typeface="Arial"/>
              </a:rPr>
              <a:t>What changed in your thinking?</a:t>
            </a:r>
          </a:p>
        </p:txBody>
      </p:sp>
      <p:sp>
        <p:nvSpPr>
          <p:cNvPr id="6" name="heading-rule">
            <a:extLst xmlns:a="http://schemas.openxmlformats.org/drawingml/2006/main">
              <a:ext uri="{FF2B5EF4-FFF2-40B4-BE49-F238E27FC236}">
                <a16:creationId xmlns:a16="http://schemas.microsoft.com/office/drawing/2014/main" id="{EDDE82B8-27D4-42C5-B781-7FEC3F3B837F}"/>
              </a:ext>
            </a:extLst>
          </p:cNvPr>
          <p:cNvSpPr>
            <a:spLocks xmlns:a="http://schemas.openxmlformats.org/drawingml/2006/main" noGrp="1"/>
          </p:cNvSpPr>
          <p:nvPr/>
        </p:nvSpPr>
        <p:spPr>
          <a:xfrm xmlns:a="http://schemas.openxmlformats.org/drawingml/2006/main">
            <a:off x="609600" y="1543050"/>
            <a:ext cx="10953750" cy="19050"/>
          </a:xfrm>
          <a:prstGeom xmlns:a="http://schemas.openxmlformats.org/drawingml/2006/main" prst="rect">
            <a:avLst/>
          </a:prstGeom>
          <a:solidFill xmlns:a="http://schemas.openxmlformats.org/drawingml/2006/main">
            <a:srgbClr val="D9D0E2"/>
          </a:solidFill>
          <a:ln xmlns:a="http://schemas.openxmlformats.org/drawingml/2006/main" w="0">
            <a:noFill/>
          </a:ln>
        </p:spPr>
      </p:sp>
      <p:sp>
        <p:nvSpPr>
          <p:cNvPr id="7" name="goto:0">
            <a:hlinkClick xmlns:r="http://schemas.openxmlformats.org/officeDocument/2006/relationships" xmlns:a="http://schemas.openxmlformats.org/drawingml/2006/main" r:id="R68063cd1431b4ec5" action="ppaction://hlinksldjump"/>
            <a:extLst xmlns:a="http://schemas.openxmlformats.org/drawingml/2006/main">
              <a:ext uri="{FF2B5EF4-FFF2-40B4-BE49-F238E27FC236}">
                <a16:creationId xmlns:a16="http://schemas.microsoft.com/office/drawing/2014/main" id="{424CB196-AE06-4998-8A7C-19925C2F853F}"/>
              </a:ext>
            </a:extLst>
          </p:cNvPr>
          <p:cNvSpPr>
            <a:spLocks xmlns:a="http://schemas.openxmlformats.org/drawingml/2006/main" noGrp="1"/>
          </p:cNvSpPr>
          <p:nvPr/>
        </p:nvSpPr>
        <p:spPr>
          <a:xfrm xmlns:a="http://schemas.openxmlformats.org/drawingml/2006/main">
            <a:off x="28575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Arrival</a:t>
            </a:r>
          </a:p>
        </p:txBody>
      </p:sp>
      <p:sp>
        <p:nvSpPr>
          <p:cNvPr id="8" name="goto:1">
            <a:hlinkClick xmlns:r="http://schemas.openxmlformats.org/officeDocument/2006/relationships" xmlns:a="http://schemas.openxmlformats.org/drawingml/2006/main" r:id="R223fec9049454831" action="ppaction://hlinksldjump"/>
            <a:extLst xmlns:a="http://schemas.openxmlformats.org/drawingml/2006/main">
              <a:ext uri="{FF2B5EF4-FFF2-40B4-BE49-F238E27FC236}">
                <a16:creationId xmlns:a16="http://schemas.microsoft.com/office/drawing/2014/main" id="{0C6D08E6-EE10-46B2-9DA2-4A660136E99B}"/>
              </a:ext>
            </a:extLst>
          </p:cNvPr>
          <p:cNvSpPr>
            <a:spLocks xmlns:a="http://schemas.openxmlformats.org/drawingml/2006/main" noGrp="1"/>
          </p:cNvSpPr>
          <p:nvPr/>
        </p:nvSpPr>
        <p:spPr>
          <a:xfrm xmlns:a="http://schemas.openxmlformats.org/drawingml/2006/main">
            <a:off x="160020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Starter</a:t>
            </a:r>
          </a:p>
        </p:txBody>
      </p:sp>
      <p:sp>
        <p:nvSpPr>
          <p:cNvPr id="9" name="goto:2">
            <a:hlinkClick xmlns:r="http://schemas.openxmlformats.org/officeDocument/2006/relationships" xmlns:a="http://schemas.openxmlformats.org/drawingml/2006/main" r:id="R2e7299ceb049429b" action="ppaction://hlinksldjump"/>
            <a:extLst xmlns:a="http://schemas.openxmlformats.org/drawingml/2006/main">
              <a:ext uri="{FF2B5EF4-FFF2-40B4-BE49-F238E27FC236}">
                <a16:creationId xmlns:a16="http://schemas.microsoft.com/office/drawing/2014/main" id="{50B0C63A-21BE-40E0-88F5-C26F2A2C8A8B}"/>
              </a:ext>
            </a:extLst>
          </p:cNvPr>
          <p:cNvSpPr>
            <a:spLocks xmlns:a="http://schemas.openxmlformats.org/drawingml/2006/main" noGrp="1"/>
          </p:cNvSpPr>
          <p:nvPr/>
        </p:nvSpPr>
        <p:spPr>
          <a:xfrm xmlns:a="http://schemas.openxmlformats.org/drawingml/2006/main">
            <a:off x="291465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I Do</a:t>
            </a:r>
          </a:p>
        </p:txBody>
      </p:sp>
      <p:sp>
        <p:nvSpPr>
          <p:cNvPr id="10" name="goto:3">
            <a:hlinkClick xmlns:r="http://schemas.openxmlformats.org/officeDocument/2006/relationships" xmlns:a="http://schemas.openxmlformats.org/drawingml/2006/main" r:id="R08eb50e032c947a3" action="ppaction://hlinksldjump"/>
            <a:extLst xmlns:a="http://schemas.openxmlformats.org/drawingml/2006/main">
              <a:ext uri="{FF2B5EF4-FFF2-40B4-BE49-F238E27FC236}">
                <a16:creationId xmlns:a16="http://schemas.microsoft.com/office/drawing/2014/main" id="{74D92193-F209-41B1-BB6B-9DD2DA9C7A93}"/>
              </a:ext>
            </a:extLst>
          </p:cNvPr>
          <p:cNvSpPr>
            <a:spLocks xmlns:a="http://schemas.openxmlformats.org/drawingml/2006/main" noGrp="1"/>
          </p:cNvSpPr>
          <p:nvPr/>
        </p:nvSpPr>
        <p:spPr>
          <a:xfrm xmlns:a="http://schemas.openxmlformats.org/drawingml/2006/main">
            <a:off x="422910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We Do</a:t>
            </a:r>
          </a:p>
        </p:txBody>
      </p:sp>
      <p:sp>
        <p:nvSpPr>
          <p:cNvPr id="11" name="goto:4">
            <a:hlinkClick xmlns:r="http://schemas.openxmlformats.org/officeDocument/2006/relationships" xmlns:a="http://schemas.openxmlformats.org/drawingml/2006/main" r:id="Rdb13a0c38e80494f" action="ppaction://hlinksldjump"/>
            <a:extLst xmlns:a="http://schemas.openxmlformats.org/drawingml/2006/main">
              <a:ext uri="{FF2B5EF4-FFF2-40B4-BE49-F238E27FC236}">
                <a16:creationId xmlns:a16="http://schemas.microsoft.com/office/drawing/2014/main" id="{8D5ED68A-8598-4A9D-91B5-89BEA71F0A29}"/>
              </a:ext>
            </a:extLst>
          </p:cNvPr>
          <p:cNvSpPr>
            <a:spLocks xmlns:a="http://schemas.openxmlformats.org/drawingml/2006/main" noGrp="1"/>
          </p:cNvSpPr>
          <p:nvPr/>
        </p:nvSpPr>
        <p:spPr>
          <a:xfrm xmlns:a="http://schemas.openxmlformats.org/drawingml/2006/main">
            <a:off x="554355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I Do 2</a:t>
            </a:r>
          </a:p>
        </p:txBody>
      </p:sp>
      <p:sp>
        <p:nvSpPr>
          <p:cNvPr id="12" name="goto:5">
            <a:hlinkClick xmlns:r="http://schemas.openxmlformats.org/officeDocument/2006/relationships" xmlns:a="http://schemas.openxmlformats.org/drawingml/2006/main" r:id="R441b03e2350241bc" action="ppaction://hlinksldjump"/>
            <a:extLst xmlns:a="http://schemas.openxmlformats.org/drawingml/2006/main">
              <a:ext uri="{FF2B5EF4-FFF2-40B4-BE49-F238E27FC236}">
                <a16:creationId xmlns:a16="http://schemas.microsoft.com/office/drawing/2014/main" id="{E8F08B15-8F29-4A69-886A-B9F8A4E16B56}"/>
              </a:ext>
            </a:extLst>
          </p:cNvPr>
          <p:cNvSpPr>
            <a:spLocks xmlns:a="http://schemas.openxmlformats.org/drawingml/2006/main" noGrp="1"/>
          </p:cNvSpPr>
          <p:nvPr/>
        </p:nvSpPr>
        <p:spPr>
          <a:xfrm xmlns:a="http://schemas.openxmlformats.org/drawingml/2006/main">
            <a:off x="685800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We Do 2</a:t>
            </a:r>
          </a:p>
        </p:txBody>
      </p:sp>
      <p:sp>
        <p:nvSpPr>
          <p:cNvPr id="13" name="goto:6">
            <a:hlinkClick xmlns:r="http://schemas.openxmlformats.org/officeDocument/2006/relationships" xmlns:a="http://schemas.openxmlformats.org/drawingml/2006/main" r:id="R67ebe933c6a545be" action="ppaction://hlinksldjump"/>
            <a:extLst xmlns:a="http://schemas.openxmlformats.org/drawingml/2006/main">
              <a:ext uri="{FF2B5EF4-FFF2-40B4-BE49-F238E27FC236}">
                <a16:creationId xmlns:a16="http://schemas.microsoft.com/office/drawing/2014/main" id="{46A6BB70-B034-46F0-9171-E1F5DFC47125}"/>
              </a:ext>
            </a:extLst>
          </p:cNvPr>
          <p:cNvSpPr>
            <a:spLocks xmlns:a="http://schemas.openxmlformats.org/drawingml/2006/main" noGrp="1"/>
          </p:cNvSpPr>
          <p:nvPr/>
        </p:nvSpPr>
        <p:spPr>
          <a:xfrm xmlns:a="http://schemas.openxmlformats.org/drawingml/2006/main">
            <a:off x="817245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Independent</a:t>
            </a:r>
          </a:p>
        </p:txBody>
      </p:sp>
      <p:sp>
        <p:nvSpPr>
          <p:cNvPr id="14" name="goto:7">
            <a:hlinkClick xmlns:r="http://schemas.openxmlformats.org/officeDocument/2006/relationships" xmlns:a="http://schemas.openxmlformats.org/drawingml/2006/main" r:id="R6d7f6b6cddb04424" action="ppaction://hlinksldjump"/>
            <a:extLst xmlns:a="http://schemas.openxmlformats.org/drawingml/2006/main">
              <a:ext uri="{FF2B5EF4-FFF2-40B4-BE49-F238E27FC236}">
                <a16:creationId xmlns:a16="http://schemas.microsoft.com/office/drawing/2014/main" id="{71D6D68F-9A63-40D7-96B0-9F491630CF62}"/>
              </a:ext>
            </a:extLst>
          </p:cNvPr>
          <p:cNvSpPr>
            <a:spLocks xmlns:a="http://schemas.openxmlformats.org/drawingml/2006/main" noGrp="1"/>
          </p:cNvSpPr>
          <p:nvPr/>
        </p:nvSpPr>
        <p:spPr>
          <a:xfrm xmlns:a="http://schemas.openxmlformats.org/drawingml/2006/main">
            <a:off x="9486900" y="6381750"/>
            <a:ext cx="1238250" cy="361950"/>
          </a:xfrm>
          <a:prstGeom xmlns:a="http://schemas.openxmlformats.org/drawingml/2006/main" prst="roundRect">
            <a:avLst>
              <a:gd name="adj" fmla="val 18421"/>
            </a:avLst>
          </a:prstGeom>
          <a:solidFill xmlns:a="http://schemas.openxmlformats.org/drawingml/2006/main">
            <a:srgbClr val="5E417D"/>
          </a:solidFill>
          <a:ln xmlns:a="http://schemas.openxmlformats.org/drawingml/2006/main" w="9525">
            <a:solidFill>
              <a:srgbClr val="5E417D"/>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FFFFFF"/>
                </a:solidFill>
                <a:latin typeface="Arial"/>
                <a:ea typeface="Arial"/>
                <a:cs typeface="Arial"/>
              </a:defRPr>
            </a:pPr>
            <a:r>
              <a:rPr sz="1275" b="1">
                <a:solidFill>
                  <a:srgbClr val="FFFFFF"/>
                </a:solidFill>
                <a:latin typeface="Arial"/>
                <a:ea typeface="Arial"/>
                <a:cs typeface="Arial"/>
              </a:rPr>
              <a:t>Exit</a:t>
            </a:r>
          </a:p>
        </p:txBody>
      </p:sp>
      <p:sp>
        <p:nvSpPr>
          <p:cNvPr id="15" name="goto:12">
            <a:hlinkClick xmlns:r="http://schemas.openxmlformats.org/officeDocument/2006/relationships" xmlns:a="http://schemas.openxmlformats.org/drawingml/2006/main" r:id="R80bfcccf8270448a" action="ppaction://hlinksldjump"/>
            <a:extLst xmlns:a="http://schemas.openxmlformats.org/drawingml/2006/main">
              <a:ext uri="{FF2B5EF4-FFF2-40B4-BE49-F238E27FC236}">
                <a16:creationId xmlns:a16="http://schemas.microsoft.com/office/drawing/2014/main" id="{29AB8856-E963-4B5D-9FAF-E6B7AAF2481F}"/>
              </a:ext>
            </a:extLst>
          </p:cNvPr>
          <p:cNvSpPr>
            <a:spLocks xmlns:a="http://schemas.openxmlformats.org/drawingml/2006/main" noGrp="1"/>
          </p:cNvSpPr>
          <p:nvPr/>
        </p:nvSpPr>
        <p:spPr>
          <a:xfrm xmlns:a="http://schemas.openxmlformats.org/drawingml/2006/main">
            <a:off x="10877550" y="6381750"/>
            <a:ext cx="10477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Resources</a:t>
            </a:r>
          </a:p>
        </p:txBody>
      </p:sp>
      <p:sp>
        <p:nvSpPr>
          <p:cNvPr id="16" name="copy-1150">
            <a:extLst xmlns:a="http://schemas.openxmlformats.org/drawingml/2006/main">
              <a:ext uri="{FF2B5EF4-FFF2-40B4-BE49-F238E27FC236}">
                <a16:creationId xmlns:a16="http://schemas.microsoft.com/office/drawing/2014/main" id="{1F9B4530-BB89-413D-B21B-84A2556BBA96}"/>
              </a:ext>
            </a:extLst>
          </p:cNvPr>
          <p:cNvSpPr>
            <a:spLocks xmlns:a="http://schemas.openxmlformats.org/drawingml/2006/main" noGrp="1"/>
          </p:cNvSpPr>
          <p:nvPr/>
        </p:nvSpPr>
        <p:spPr>
          <a:xfrm xmlns:a="http://schemas.openxmlformats.org/drawingml/2006/main">
            <a:off x="685800" y="2028825"/>
            <a:ext cx="10572750" cy="12382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2625" b="1">
                <a:solidFill>
                  <a:srgbClr val="1F2937"/>
                </a:solidFill>
                <a:latin typeface="Arial"/>
                <a:ea typeface="Arial"/>
                <a:cs typeface="Arial"/>
              </a:defRPr>
            </a:pPr>
            <a:r>
              <a:rPr sz="2625" b="1">
                <a:solidFill>
                  <a:srgbClr val="1F2937"/>
                </a:solidFill>
                <a:latin typeface="Arial"/>
                <a:ea typeface="Arial"/>
                <a:cs typeface="Arial"/>
              </a:rPr>
              <a:t>Why is ‘root hair cells have a large surface area’ incomplete without a function link?</a:t>
            </a:r>
          </a:p>
        </p:txBody>
      </p:sp>
      <p:sp>
        <p:nvSpPr>
          <p:cNvPr id="17" name="copy-1151">
            <a:extLst xmlns:a="http://schemas.openxmlformats.org/drawingml/2006/main">
              <a:ext uri="{FF2B5EF4-FFF2-40B4-BE49-F238E27FC236}">
                <a16:creationId xmlns:a16="http://schemas.microsoft.com/office/drawing/2014/main" id="{1547E08B-000F-4F81-8E15-1131761D816E}"/>
              </a:ext>
            </a:extLst>
          </p:cNvPr>
          <p:cNvSpPr>
            <a:spLocks xmlns:a="http://schemas.openxmlformats.org/drawingml/2006/main" noGrp="1"/>
          </p:cNvSpPr>
          <p:nvPr/>
        </p:nvSpPr>
        <p:spPr>
          <a:xfrm xmlns:a="http://schemas.openxmlformats.org/drawingml/2006/main">
            <a:off x="704850" y="3629025"/>
            <a:ext cx="428625" cy="3810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2175" b="1">
                <a:solidFill>
                  <a:srgbClr val="287360"/>
                </a:solidFill>
                <a:latin typeface="Arial"/>
                <a:ea typeface="Arial"/>
                <a:cs typeface="Arial"/>
              </a:defRPr>
            </a:pPr>
            <a:r>
              <a:rPr sz="2175" b="1">
                <a:solidFill>
                  <a:srgbClr val="287360"/>
                </a:solidFill>
                <a:latin typeface="Arial"/>
                <a:ea typeface="Arial"/>
                <a:cs typeface="Arial"/>
              </a:rPr>
              <a:t>1</a:t>
            </a:r>
          </a:p>
        </p:txBody>
      </p:sp>
      <p:sp>
        <p:nvSpPr>
          <p:cNvPr id="18" name="copy-1152">
            <a:extLst xmlns:a="http://schemas.openxmlformats.org/drawingml/2006/main">
              <a:ext uri="{FF2B5EF4-FFF2-40B4-BE49-F238E27FC236}">
                <a16:creationId xmlns:a16="http://schemas.microsoft.com/office/drawing/2014/main" id="{FE0DE9EE-7BB2-479A-8282-1379BD47B361}"/>
              </a:ext>
            </a:extLst>
          </p:cNvPr>
          <p:cNvSpPr>
            <a:spLocks xmlns:a="http://schemas.openxmlformats.org/drawingml/2006/main" noGrp="1"/>
          </p:cNvSpPr>
          <p:nvPr/>
        </p:nvSpPr>
        <p:spPr>
          <a:xfrm xmlns:a="http://schemas.openxmlformats.org/drawingml/2006/main">
            <a:off x="1200150" y="3629025"/>
            <a:ext cx="9886950" cy="54292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2175" b="0">
                <a:solidFill>
                  <a:srgbClr val="1F2937"/>
                </a:solidFill>
                <a:latin typeface="Arial"/>
                <a:ea typeface="Arial"/>
                <a:cs typeface="Arial"/>
              </a:defRPr>
            </a:pPr>
            <a:r>
              <a:rPr sz="2175" b="0">
                <a:solidFill>
                  <a:srgbClr val="1F2937"/>
                </a:solidFill>
                <a:latin typeface="Arial"/>
                <a:ea typeface="Arial"/>
                <a:cs typeface="Arial"/>
              </a:rPr>
              <a:t>Point to one improvement in your work.</a:t>
            </a:r>
          </a:p>
        </p:txBody>
      </p:sp>
      <p:sp>
        <p:nvSpPr>
          <p:cNvPr id="19" name="copy-1153">
            <a:extLst xmlns:a="http://schemas.openxmlformats.org/drawingml/2006/main">
              <a:ext uri="{FF2B5EF4-FFF2-40B4-BE49-F238E27FC236}">
                <a16:creationId xmlns:a16="http://schemas.microsoft.com/office/drawing/2014/main" id="{8C4BE5EC-6354-411D-A015-C27945A065E9}"/>
              </a:ext>
            </a:extLst>
          </p:cNvPr>
          <p:cNvSpPr>
            <a:spLocks xmlns:a="http://schemas.openxmlformats.org/drawingml/2006/main" noGrp="1"/>
          </p:cNvSpPr>
          <p:nvPr/>
        </p:nvSpPr>
        <p:spPr>
          <a:xfrm xmlns:a="http://schemas.openxmlformats.org/drawingml/2006/main">
            <a:off x="704850" y="4286250"/>
            <a:ext cx="428625" cy="3810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2175" b="1">
                <a:solidFill>
                  <a:srgbClr val="287360"/>
                </a:solidFill>
                <a:latin typeface="Arial"/>
                <a:ea typeface="Arial"/>
                <a:cs typeface="Arial"/>
              </a:defRPr>
            </a:pPr>
            <a:r>
              <a:rPr sz="2175" b="1">
                <a:solidFill>
                  <a:srgbClr val="287360"/>
                </a:solidFill>
                <a:latin typeface="Arial"/>
                <a:ea typeface="Arial"/>
                <a:cs typeface="Arial"/>
              </a:rPr>
              <a:t>2</a:t>
            </a:r>
          </a:p>
        </p:txBody>
      </p:sp>
      <p:sp>
        <p:nvSpPr>
          <p:cNvPr id="20" name="copy-1154">
            <a:extLst xmlns:a="http://schemas.openxmlformats.org/drawingml/2006/main">
              <a:ext uri="{FF2B5EF4-FFF2-40B4-BE49-F238E27FC236}">
                <a16:creationId xmlns:a16="http://schemas.microsoft.com/office/drawing/2014/main" id="{904B375A-1E03-464A-9AB6-A55591A9F5E2}"/>
              </a:ext>
            </a:extLst>
          </p:cNvPr>
          <p:cNvSpPr>
            <a:spLocks xmlns:a="http://schemas.openxmlformats.org/drawingml/2006/main" noGrp="1"/>
          </p:cNvSpPr>
          <p:nvPr/>
        </p:nvSpPr>
        <p:spPr>
          <a:xfrm xmlns:a="http://schemas.openxmlformats.org/drawingml/2006/main">
            <a:off x="1200150" y="4286250"/>
            <a:ext cx="9886950" cy="54292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2175" b="0">
                <a:solidFill>
                  <a:srgbClr val="1F2937"/>
                </a:solidFill>
                <a:latin typeface="Arial"/>
                <a:ea typeface="Arial"/>
                <a:cs typeface="Arial"/>
              </a:defRPr>
            </a:pPr>
            <a:r>
              <a:rPr sz="2175" b="0">
                <a:solidFill>
                  <a:srgbClr val="1F2937"/>
                </a:solidFill>
                <a:latin typeface="Arial"/>
                <a:ea typeface="Arial"/>
                <a:cs typeface="Arial"/>
              </a:rPr>
              <a:t>Choose what you want to revisit.</a:t>
            </a:r>
          </a:p>
        </p:txBody>
      </p:sp>
      <p:sp>
        <p:nvSpPr>
          <p:cNvPr id="21" name="copy-1155">
            <a:extLst xmlns:a="http://schemas.openxmlformats.org/drawingml/2006/main">
              <a:ext uri="{FF2B5EF4-FFF2-40B4-BE49-F238E27FC236}">
                <a16:creationId xmlns:a16="http://schemas.microsoft.com/office/drawing/2014/main" id="{69582C1A-03CA-4FFB-A1F1-69029807D221}"/>
              </a:ext>
            </a:extLst>
          </p:cNvPr>
          <p:cNvSpPr>
            <a:spLocks xmlns:a="http://schemas.openxmlformats.org/drawingml/2006/main" noGrp="1"/>
          </p:cNvSpPr>
          <p:nvPr/>
        </p:nvSpPr>
        <p:spPr>
          <a:xfrm xmlns:a="http://schemas.openxmlformats.org/drawingml/2006/main">
            <a:off x="704850" y="4943475"/>
            <a:ext cx="428625" cy="3810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2175" b="1">
                <a:solidFill>
                  <a:srgbClr val="287360"/>
                </a:solidFill>
                <a:latin typeface="Arial"/>
                <a:ea typeface="Arial"/>
                <a:cs typeface="Arial"/>
              </a:defRPr>
            </a:pPr>
            <a:r>
              <a:rPr sz="2175" b="1">
                <a:solidFill>
                  <a:srgbClr val="287360"/>
                </a:solidFill>
                <a:latin typeface="Arial"/>
                <a:ea typeface="Arial"/>
                <a:cs typeface="Arial"/>
              </a:rPr>
              <a:t>3</a:t>
            </a:r>
          </a:p>
        </p:txBody>
      </p:sp>
      <p:sp>
        <p:nvSpPr>
          <p:cNvPr id="22" name="copy-1156">
            <a:extLst xmlns:a="http://schemas.openxmlformats.org/drawingml/2006/main">
              <a:ext uri="{FF2B5EF4-FFF2-40B4-BE49-F238E27FC236}">
                <a16:creationId xmlns:a16="http://schemas.microsoft.com/office/drawing/2014/main" id="{3A93720A-55AC-43AC-904B-024DF8302B51}"/>
              </a:ext>
            </a:extLst>
          </p:cNvPr>
          <p:cNvSpPr>
            <a:spLocks xmlns:a="http://schemas.openxmlformats.org/drawingml/2006/main" noGrp="1"/>
          </p:cNvSpPr>
          <p:nvPr/>
        </p:nvSpPr>
        <p:spPr>
          <a:xfrm xmlns:a="http://schemas.openxmlformats.org/drawingml/2006/main">
            <a:off x="1200150" y="4943475"/>
            <a:ext cx="9886950" cy="54292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2175" b="0">
                <a:solidFill>
                  <a:srgbClr val="1F2937"/>
                </a:solidFill>
                <a:latin typeface="Arial"/>
                <a:ea typeface="Arial"/>
                <a:cs typeface="Arial"/>
              </a:defRPr>
            </a:pPr>
            <a:r>
              <a:rPr sz="2175" b="0">
                <a:solidFill>
                  <a:srgbClr val="1F2937"/>
                </a:solidFill>
                <a:latin typeface="Arial"/>
                <a:ea typeface="Arial"/>
                <a:cs typeface="Arial"/>
              </a:rPr>
              <a:t>Tell your teacher; agree the next step together.</a:t>
            </a:r>
          </a:p>
        </p:txBody>
      </p:sp>
    </p:spTree>
    <p:extLst>
      <p:ext uri="{BB962C8B-B14F-4D97-AF65-F5344CB8AC3E}">
        <p14:creationId xmlns:p14="http://schemas.microsoft.com/office/powerpoint/2010/main" val="1597467260"/>
      </p:ext>
    </p:extLst>
  </p:cSld>
</p:sld>
</file>

<file path=ppt/slides/slide9.xml><?xml version="1.0" encoding="utf-8"?>
<p:sld xmlns:p="http://schemas.openxmlformats.org/presentationml/2006/main">
  <p:cSld>
    <p:bg>
      <p:bgPr>
        <a:solidFill xmlns:a="http://schemas.openxmlformats.org/drawingml/2006/main">
          <a:srgbClr val="F0EAF6"/>
        </a:solidFill>
      </p:bgPr>
    </p:bg>
    <p:spTree>
      <p:nvGrpSpPr>
        <p:cNvPr id="1" name=""/>
        <p:cNvGrpSpPr/>
        <p:nvPr/>
      </p:nvGrpSpPr>
      <p:grpSpPr>
        <a:xfrm xmlns:a="http://schemas.openxmlformats.org/drawingml/2006/main"/>
      </p:grpSpPr>
      <p:sp>
        <p:nvSpPr>
          <p:cNvPr id="23" name="house-card">
            <a:extLst xmlns:a="http://schemas.openxmlformats.org/drawingml/2006/main">
              <a:ext uri="{FF2B5EF4-FFF2-40B4-BE49-F238E27FC236}">
                <a16:creationId xmlns:a16="http://schemas.microsoft.com/office/drawing/2014/main" id="{C154522C-E04C-4BB5-B04F-3354C91C6780}"/>
              </a:ext>
            </a:extLst>
          </p:cNvPr>
          <p:cNvSpPr>
            <a:spLocks xmlns:a="http://schemas.openxmlformats.org/drawingml/2006/main" noGrp="1"/>
          </p:cNvSpPr>
          <p:nvPr/>
        </p:nvSpPr>
        <p:spPr>
          <a:xfrm xmlns:a="http://schemas.openxmlformats.org/drawingml/2006/main">
            <a:off x="266700" y="190500"/>
            <a:ext cx="11658600" cy="6048375"/>
          </a:xfrm>
          <a:prstGeom xmlns:a="http://schemas.openxmlformats.org/drawingml/2006/main" prst="roundRect">
            <a:avLst>
              <a:gd name="adj" fmla="val 3150"/>
            </a:avLst>
          </a:prstGeom>
          <a:solidFill xmlns:a="http://schemas.openxmlformats.org/drawingml/2006/main">
            <a:srgbClr val="FFFFFF"/>
          </a:solidFill>
          <a:ln xmlns:a="http://schemas.openxmlformats.org/drawingml/2006/main" w="9525">
            <a:solidFill>
              <a:srgbClr val="D9D0E2"/>
            </a:solidFill>
            <a:prstDash val="solid"/>
          </a:ln>
        </p:spPr>
      </p:sp>
      <p:sp>
        <p:nvSpPr>
          <p:cNvPr id="2" name="phase-rule">
            <a:extLst xmlns:a="http://schemas.openxmlformats.org/drawingml/2006/main">
              <a:ext uri="{FF2B5EF4-FFF2-40B4-BE49-F238E27FC236}">
                <a16:creationId xmlns:a16="http://schemas.microsoft.com/office/drawing/2014/main" id="{D19C9663-7943-4F3E-B49E-FE209E11DC28}"/>
              </a:ext>
            </a:extLst>
          </p:cNvPr>
          <p:cNvSpPr>
            <a:spLocks xmlns:a="http://schemas.openxmlformats.org/drawingml/2006/main" noGrp="1"/>
          </p:cNvSpPr>
          <p:nvPr/>
        </p:nvSpPr>
        <p:spPr>
          <a:xfrm xmlns:a="http://schemas.openxmlformats.org/drawingml/2006/main">
            <a:off x="428625" y="190500"/>
            <a:ext cx="11334750" cy="66675"/>
          </a:xfrm>
          <a:prstGeom xmlns:a="http://schemas.openxmlformats.org/drawingml/2006/main" prst="rect">
            <a:avLst/>
          </a:prstGeom>
          <a:solidFill xmlns:a="http://schemas.openxmlformats.org/drawingml/2006/main">
            <a:srgbClr val="7A5C9E"/>
          </a:solidFill>
          <a:ln xmlns:a="http://schemas.openxmlformats.org/drawingml/2006/main" w="0">
            <a:noFill/>
          </a:ln>
        </p:spPr>
      </p:sp>
      <p:sp>
        <p:nvSpPr>
          <p:cNvPr id="3" name="copy-1157">
            <a:extLst xmlns:a="http://schemas.openxmlformats.org/drawingml/2006/main">
              <a:ext uri="{FF2B5EF4-FFF2-40B4-BE49-F238E27FC236}">
                <a16:creationId xmlns:a16="http://schemas.microsoft.com/office/drawing/2014/main" id="{AD346CF1-97BC-4821-B7C0-FC5957D8B991}"/>
              </a:ext>
            </a:extLst>
          </p:cNvPr>
          <p:cNvSpPr>
            <a:spLocks xmlns:a="http://schemas.openxmlformats.org/drawingml/2006/main" noGrp="1"/>
          </p:cNvSpPr>
          <p:nvPr/>
        </p:nvSpPr>
        <p:spPr>
          <a:xfrm xmlns:a="http://schemas.openxmlformats.org/drawingml/2006/main">
            <a:off x="609600" y="428625"/>
            <a:ext cx="8096250" cy="23812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1425" b="1">
                <a:solidFill>
                  <a:srgbClr val="5E417D"/>
                </a:solidFill>
                <a:latin typeface="Arial"/>
                <a:ea typeface="Arial"/>
                <a:cs typeface="Arial"/>
              </a:defRPr>
            </a:pPr>
            <a:r>
              <a:rPr sz="1425" b="1">
                <a:solidFill>
                  <a:srgbClr val="5E417D"/>
                </a:solidFill>
                <a:latin typeface="Arial"/>
                <a:ea typeface="Arial"/>
                <a:cs typeface="Arial"/>
              </a:rPr>
              <a:t>LAUNCH SCIENCE  /  W6L2</a:t>
            </a:r>
          </a:p>
        </p:txBody>
      </p:sp>
      <p:sp>
        <p:nvSpPr>
          <p:cNvPr id="4" name="copy-1158">
            <a:extLst xmlns:a="http://schemas.openxmlformats.org/drawingml/2006/main">
              <a:ext uri="{FF2B5EF4-FFF2-40B4-BE49-F238E27FC236}">
                <a16:creationId xmlns:a16="http://schemas.microsoft.com/office/drawing/2014/main" id="{93CC8D19-D72A-4DB2-BC2F-232B5A750180}"/>
              </a:ext>
            </a:extLst>
          </p:cNvPr>
          <p:cNvSpPr>
            <a:spLocks xmlns:a="http://schemas.openxmlformats.org/drawingml/2006/main" noGrp="1"/>
          </p:cNvSpPr>
          <p:nvPr/>
        </p:nvSpPr>
        <p:spPr>
          <a:xfrm xmlns:a="http://schemas.openxmlformats.org/drawingml/2006/main">
            <a:off x="8382000" y="428625"/>
            <a:ext cx="3238500" cy="23812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1425" b="1">
                <a:solidFill>
                  <a:srgbClr val="7A5C9E"/>
                </a:solidFill>
                <a:latin typeface="Arial"/>
                <a:ea typeface="Arial"/>
                <a:cs typeface="Arial"/>
              </a:defRPr>
            </a:pPr>
            <a:r>
              <a:rPr sz="1425" b="1">
                <a:solidFill>
                  <a:srgbClr val="7A5C9E"/>
                </a:solidFill>
                <a:latin typeface="Arial"/>
                <a:ea typeface="Arial"/>
                <a:cs typeface="Arial"/>
              </a:rPr>
              <a:t>Resources</a:t>
            </a:r>
          </a:p>
        </p:txBody>
      </p:sp>
      <p:sp>
        <p:nvSpPr>
          <p:cNvPr id="5" name="copy-1159">
            <a:extLst xmlns:a="http://schemas.openxmlformats.org/drawingml/2006/main">
              <a:ext uri="{FF2B5EF4-FFF2-40B4-BE49-F238E27FC236}">
                <a16:creationId xmlns:a16="http://schemas.microsoft.com/office/drawing/2014/main" id="{44F8D818-8DE6-4829-8265-0E54A7C1606B}"/>
              </a:ext>
            </a:extLst>
          </p:cNvPr>
          <p:cNvSpPr>
            <a:spLocks xmlns:a="http://schemas.openxmlformats.org/drawingml/2006/main" noGrp="1"/>
          </p:cNvSpPr>
          <p:nvPr/>
        </p:nvSpPr>
        <p:spPr>
          <a:xfrm xmlns:a="http://schemas.openxmlformats.org/drawingml/2006/main">
            <a:off x="609600" y="866775"/>
            <a:ext cx="10953750" cy="61912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3450" b="1">
                <a:solidFill>
                  <a:srgbClr val="101C38"/>
                </a:solidFill>
                <a:latin typeface="Arial"/>
                <a:ea typeface="Arial"/>
                <a:cs typeface="Arial"/>
              </a:defRPr>
            </a:pPr>
            <a:r>
              <a:rPr sz="3450" b="1">
                <a:solidFill>
                  <a:srgbClr val="101C38"/>
                </a:solidFill>
                <a:latin typeface="Arial"/>
                <a:ea typeface="Arial"/>
                <a:cs typeface="Arial"/>
              </a:rPr>
              <a:t>Retrieval and prediction check</a:t>
            </a:r>
          </a:p>
        </p:txBody>
      </p:sp>
      <p:sp>
        <p:nvSpPr>
          <p:cNvPr id="6" name="heading-rule">
            <a:extLst xmlns:a="http://schemas.openxmlformats.org/drawingml/2006/main">
              <a:ext uri="{FF2B5EF4-FFF2-40B4-BE49-F238E27FC236}">
                <a16:creationId xmlns:a16="http://schemas.microsoft.com/office/drawing/2014/main" id="{D4A5C966-81EF-44B2-98A9-C9CBDF46474D}"/>
              </a:ext>
            </a:extLst>
          </p:cNvPr>
          <p:cNvSpPr>
            <a:spLocks xmlns:a="http://schemas.openxmlformats.org/drawingml/2006/main" noGrp="1"/>
          </p:cNvSpPr>
          <p:nvPr/>
        </p:nvSpPr>
        <p:spPr>
          <a:xfrm xmlns:a="http://schemas.openxmlformats.org/drawingml/2006/main">
            <a:off x="609600" y="1543050"/>
            <a:ext cx="10953750" cy="19050"/>
          </a:xfrm>
          <a:prstGeom xmlns:a="http://schemas.openxmlformats.org/drawingml/2006/main" prst="rect">
            <a:avLst/>
          </a:prstGeom>
          <a:solidFill xmlns:a="http://schemas.openxmlformats.org/drawingml/2006/main">
            <a:srgbClr val="D9D0E2"/>
          </a:solidFill>
          <a:ln xmlns:a="http://schemas.openxmlformats.org/drawingml/2006/main" w="0">
            <a:noFill/>
          </a:ln>
        </p:spPr>
      </p:sp>
      <p:sp>
        <p:nvSpPr>
          <p:cNvPr id="7" name="goto:0">
            <a:hlinkClick xmlns:r="http://schemas.openxmlformats.org/officeDocument/2006/relationships" xmlns:a="http://schemas.openxmlformats.org/drawingml/2006/main" r:id="R6272eeede3f04d30" action="ppaction://hlinksldjump"/>
            <a:extLst xmlns:a="http://schemas.openxmlformats.org/drawingml/2006/main">
              <a:ext uri="{FF2B5EF4-FFF2-40B4-BE49-F238E27FC236}">
                <a16:creationId xmlns:a16="http://schemas.microsoft.com/office/drawing/2014/main" id="{81825E52-D0CA-4F46-A9D0-C9AC99D06437}"/>
              </a:ext>
            </a:extLst>
          </p:cNvPr>
          <p:cNvSpPr>
            <a:spLocks xmlns:a="http://schemas.openxmlformats.org/drawingml/2006/main" noGrp="1"/>
          </p:cNvSpPr>
          <p:nvPr/>
        </p:nvSpPr>
        <p:spPr>
          <a:xfrm xmlns:a="http://schemas.openxmlformats.org/drawingml/2006/main">
            <a:off x="28575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Arrival</a:t>
            </a:r>
          </a:p>
        </p:txBody>
      </p:sp>
      <p:sp>
        <p:nvSpPr>
          <p:cNvPr id="8" name="goto:1">
            <a:hlinkClick xmlns:r="http://schemas.openxmlformats.org/officeDocument/2006/relationships" xmlns:a="http://schemas.openxmlformats.org/drawingml/2006/main" r:id="Rc7f208aa99dc424d" action="ppaction://hlinksldjump"/>
            <a:extLst xmlns:a="http://schemas.openxmlformats.org/drawingml/2006/main">
              <a:ext uri="{FF2B5EF4-FFF2-40B4-BE49-F238E27FC236}">
                <a16:creationId xmlns:a16="http://schemas.microsoft.com/office/drawing/2014/main" id="{9E1B70C2-84D6-4427-A402-B08A497316F7}"/>
              </a:ext>
            </a:extLst>
          </p:cNvPr>
          <p:cNvSpPr>
            <a:spLocks xmlns:a="http://schemas.openxmlformats.org/drawingml/2006/main" noGrp="1"/>
          </p:cNvSpPr>
          <p:nvPr/>
        </p:nvSpPr>
        <p:spPr>
          <a:xfrm xmlns:a="http://schemas.openxmlformats.org/drawingml/2006/main">
            <a:off x="160020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Starter</a:t>
            </a:r>
          </a:p>
        </p:txBody>
      </p:sp>
      <p:sp>
        <p:nvSpPr>
          <p:cNvPr id="9" name="goto:2">
            <a:hlinkClick xmlns:r="http://schemas.openxmlformats.org/officeDocument/2006/relationships" xmlns:a="http://schemas.openxmlformats.org/drawingml/2006/main" r:id="Raad414e9a3dc4bef" action="ppaction://hlinksldjump"/>
            <a:extLst xmlns:a="http://schemas.openxmlformats.org/drawingml/2006/main">
              <a:ext uri="{FF2B5EF4-FFF2-40B4-BE49-F238E27FC236}">
                <a16:creationId xmlns:a16="http://schemas.microsoft.com/office/drawing/2014/main" id="{DCBE01BB-BBB0-4476-9354-5EFE789CB3C0}"/>
              </a:ext>
            </a:extLst>
          </p:cNvPr>
          <p:cNvSpPr>
            <a:spLocks xmlns:a="http://schemas.openxmlformats.org/drawingml/2006/main" noGrp="1"/>
          </p:cNvSpPr>
          <p:nvPr/>
        </p:nvSpPr>
        <p:spPr>
          <a:xfrm xmlns:a="http://schemas.openxmlformats.org/drawingml/2006/main">
            <a:off x="291465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I Do</a:t>
            </a:r>
          </a:p>
        </p:txBody>
      </p:sp>
      <p:sp>
        <p:nvSpPr>
          <p:cNvPr id="10" name="goto:3">
            <a:hlinkClick xmlns:r="http://schemas.openxmlformats.org/officeDocument/2006/relationships" xmlns:a="http://schemas.openxmlformats.org/drawingml/2006/main" r:id="Rb958c5f9903c4de3" action="ppaction://hlinksldjump"/>
            <a:extLst xmlns:a="http://schemas.openxmlformats.org/drawingml/2006/main">
              <a:ext uri="{FF2B5EF4-FFF2-40B4-BE49-F238E27FC236}">
                <a16:creationId xmlns:a16="http://schemas.microsoft.com/office/drawing/2014/main" id="{88653697-33BA-44F4-975C-198141020749}"/>
              </a:ext>
            </a:extLst>
          </p:cNvPr>
          <p:cNvSpPr>
            <a:spLocks xmlns:a="http://schemas.openxmlformats.org/drawingml/2006/main" noGrp="1"/>
          </p:cNvSpPr>
          <p:nvPr/>
        </p:nvSpPr>
        <p:spPr>
          <a:xfrm xmlns:a="http://schemas.openxmlformats.org/drawingml/2006/main">
            <a:off x="422910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We Do</a:t>
            </a:r>
          </a:p>
        </p:txBody>
      </p:sp>
      <p:sp>
        <p:nvSpPr>
          <p:cNvPr id="11" name="goto:4">
            <a:hlinkClick xmlns:r="http://schemas.openxmlformats.org/officeDocument/2006/relationships" xmlns:a="http://schemas.openxmlformats.org/drawingml/2006/main" r:id="R0e4b10bb31064ec6" action="ppaction://hlinksldjump"/>
            <a:extLst xmlns:a="http://schemas.openxmlformats.org/drawingml/2006/main">
              <a:ext uri="{FF2B5EF4-FFF2-40B4-BE49-F238E27FC236}">
                <a16:creationId xmlns:a16="http://schemas.microsoft.com/office/drawing/2014/main" id="{432A6E4B-EBC0-4CB1-B6CF-0C89D268A7CD}"/>
              </a:ext>
            </a:extLst>
          </p:cNvPr>
          <p:cNvSpPr>
            <a:spLocks xmlns:a="http://schemas.openxmlformats.org/drawingml/2006/main" noGrp="1"/>
          </p:cNvSpPr>
          <p:nvPr/>
        </p:nvSpPr>
        <p:spPr>
          <a:xfrm xmlns:a="http://schemas.openxmlformats.org/drawingml/2006/main">
            <a:off x="554355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I Do 2</a:t>
            </a:r>
          </a:p>
        </p:txBody>
      </p:sp>
      <p:sp>
        <p:nvSpPr>
          <p:cNvPr id="12" name="goto:5">
            <a:hlinkClick xmlns:r="http://schemas.openxmlformats.org/officeDocument/2006/relationships" xmlns:a="http://schemas.openxmlformats.org/drawingml/2006/main" r:id="Rfe2288eede6c4c2a" action="ppaction://hlinksldjump"/>
            <a:extLst xmlns:a="http://schemas.openxmlformats.org/drawingml/2006/main">
              <a:ext uri="{FF2B5EF4-FFF2-40B4-BE49-F238E27FC236}">
                <a16:creationId xmlns:a16="http://schemas.microsoft.com/office/drawing/2014/main" id="{95815E7E-AC87-49EF-A6C4-AB331564EED8}"/>
              </a:ext>
            </a:extLst>
          </p:cNvPr>
          <p:cNvSpPr>
            <a:spLocks xmlns:a="http://schemas.openxmlformats.org/drawingml/2006/main" noGrp="1"/>
          </p:cNvSpPr>
          <p:nvPr/>
        </p:nvSpPr>
        <p:spPr>
          <a:xfrm xmlns:a="http://schemas.openxmlformats.org/drawingml/2006/main">
            <a:off x="685800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We Do 2</a:t>
            </a:r>
          </a:p>
        </p:txBody>
      </p:sp>
      <p:sp>
        <p:nvSpPr>
          <p:cNvPr id="13" name="goto:6">
            <a:hlinkClick xmlns:r="http://schemas.openxmlformats.org/officeDocument/2006/relationships" xmlns:a="http://schemas.openxmlformats.org/drawingml/2006/main" r:id="Rc5c39806342c4290" action="ppaction://hlinksldjump"/>
            <a:extLst xmlns:a="http://schemas.openxmlformats.org/drawingml/2006/main">
              <a:ext uri="{FF2B5EF4-FFF2-40B4-BE49-F238E27FC236}">
                <a16:creationId xmlns:a16="http://schemas.microsoft.com/office/drawing/2014/main" id="{FE51B170-C956-4BB0-A62D-EB22734D0271}"/>
              </a:ext>
            </a:extLst>
          </p:cNvPr>
          <p:cNvSpPr>
            <a:spLocks xmlns:a="http://schemas.openxmlformats.org/drawingml/2006/main" noGrp="1"/>
          </p:cNvSpPr>
          <p:nvPr/>
        </p:nvSpPr>
        <p:spPr>
          <a:xfrm xmlns:a="http://schemas.openxmlformats.org/drawingml/2006/main">
            <a:off x="817245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Independent</a:t>
            </a:r>
          </a:p>
        </p:txBody>
      </p:sp>
      <p:sp>
        <p:nvSpPr>
          <p:cNvPr id="14" name="goto:7">
            <a:hlinkClick xmlns:r="http://schemas.openxmlformats.org/officeDocument/2006/relationships" xmlns:a="http://schemas.openxmlformats.org/drawingml/2006/main" r:id="R8096cfdb44b64a46" action="ppaction://hlinksldjump"/>
            <a:extLst xmlns:a="http://schemas.openxmlformats.org/drawingml/2006/main">
              <a:ext uri="{FF2B5EF4-FFF2-40B4-BE49-F238E27FC236}">
                <a16:creationId xmlns:a16="http://schemas.microsoft.com/office/drawing/2014/main" id="{7CADFB4C-053B-47CE-B040-12B9508840E6}"/>
              </a:ext>
            </a:extLst>
          </p:cNvPr>
          <p:cNvSpPr>
            <a:spLocks xmlns:a="http://schemas.openxmlformats.org/drawingml/2006/main" noGrp="1"/>
          </p:cNvSpPr>
          <p:nvPr/>
        </p:nvSpPr>
        <p:spPr>
          <a:xfrm xmlns:a="http://schemas.openxmlformats.org/drawingml/2006/main">
            <a:off x="948690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Exit</a:t>
            </a:r>
          </a:p>
        </p:txBody>
      </p:sp>
      <p:sp>
        <p:nvSpPr>
          <p:cNvPr id="15" name="goto:12">
            <a:hlinkClick xmlns:r="http://schemas.openxmlformats.org/officeDocument/2006/relationships" xmlns:a="http://schemas.openxmlformats.org/drawingml/2006/main" r:id="R49407c866d624cf4" action="ppaction://hlinksldjump"/>
            <a:extLst xmlns:a="http://schemas.openxmlformats.org/drawingml/2006/main">
              <a:ext uri="{FF2B5EF4-FFF2-40B4-BE49-F238E27FC236}">
                <a16:creationId xmlns:a16="http://schemas.microsoft.com/office/drawing/2014/main" id="{871808F8-99AF-4013-9DF3-C3A9C92E2606}"/>
              </a:ext>
            </a:extLst>
          </p:cNvPr>
          <p:cNvSpPr>
            <a:spLocks xmlns:a="http://schemas.openxmlformats.org/drawingml/2006/main" noGrp="1"/>
          </p:cNvSpPr>
          <p:nvPr/>
        </p:nvSpPr>
        <p:spPr>
          <a:xfrm xmlns:a="http://schemas.openxmlformats.org/drawingml/2006/main">
            <a:off x="10877550" y="6381750"/>
            <a:ext cx="1047750" cy="361950"/>
          </a:xfrm>
          <a:prstGeom xmlns:a="http://schemas.openxmlformats.org/drawingml/2006/main" prst="roundRect">
            <a:avLst>
              <a:gd name="adj" fmla="val 18421"/>
            </a:avLst>
          </a:prstGeom>
          <a:solidFill xmlns:a="http://schemas.openxmlformats.org/drawingml/2006/main">
            <a:srgbClr val="5E417D"/>
          </a:solidFill>
          <a:ln xmlns:a="http://schemas.openxmlformats.org/drawingml/2006/main" w="9525">
            <a:solidFill>
              <a:srgbClr val="5E417D"/>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FFFFFF"/>
                </a:solidFill>
                <a:latin typeface="Arial"/>
                <a:ea typeface="Arial"/>
                <a:cs typeface="Arial"/>
              </a:defRPr>
            </a:pPr>
            <a:r>
              <a:rPr sz="1275" b="1">
                <a:solidFill>
                  <a:srgbClr val="FFFFFF"/>
                </a:solidFill>
                <a:latin typeface="Arial"/>
                <a:ea typeface="Arial"/>
                <a:cs typeface="Arial"/>
              </a:rPr>
              <a:t>Resources</a:t>
            </a:r>
          </a:p>
        </p:txBody>
      </p:sp>
      <p:sp>
        <p:nvSpPr>
          <p:cNvPr id="16" name="copy-1160">
            <a:extLst xmlns:a="http://schemas.openxmlformats.org/drawingml/2006/main">
              <a:ext uri="{FF2B5EF4-FFF2-40B4-BE49-F238E27FC236}">
                <a16:creationId xmlns:a16="http://schemas.microsoft.com/office/drawing/2014/main" id="{CBB129D7-136F-45BA-99DA-9EFD1DD1CCBF}"/>
              </a:ext>
            </a:extLst>
          </p:cNvPr>
          <p:cNvSpPr>
            <a:spLocks xmlns:a="http://schemas.openxmlformats.org/drawingml/2006/main" noGrp="1"/>
          </p:cNvSpPr>
          <p:nvPr/>
        </p:nvSpPr>
        <p:spPr>
          <a:xfrm xmlns:a="http://schemas.openxmlformats.org/drawingml/2006/main">
            <a:off x="704850" y="1885950"/>
            <a:ext cx="428625" cy="3810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2025" b="1">
                <a:solidFill>
                  <a:srgbClr val="7A5C9E"/>
                </a:solidFill>
                <a:latin typeface="Arial"/>
                <a:ea typeface="Arial"/>
                <a:cs typeface="Arial"/>
              </a:defRPr>
            </a:pPr>
            <a:r>
              <a:rPr sz="2025" b="1">
                <a:solidFill>
                  <a:srgbClr val="7A5C9E"/>
                </a:solidFill>
                <a:latin typeface="Arial"/>
                <a:ea typeface="Arial"/>
                <a:cs typeface="Arial"/>
              </a:rPr>
              <a:t>1</a:t>
            </a:r>
          </a:p>
        </p:txBody>
      </p:sp>
      <p:sp>
        <p:nvSpPr>
          <p:cNvPr id="17" name="copy-1161">
            <a:extLst xmlns:a="http://schemas.openxmlformats.org/drawingml/2006/main">
              <a:ext uri="{FF2B5EF4-FFF2-40B4-BE49-F238E27FC236}">
                <a16:creationId xmlns:a16="http://schemas.microsoft.com/office/drawing/2014/main" id="{7DBCE58B-CF36-4761-BB52-17ACEDD657FF}"/>
              </a:ext>
            </a:extLst>
          </p:cNvPr>
          <p:cNvSpPr>
            <a:spLocks xmlns:a="http://schemas.openxmlformats.org/drawingml/2006/main" noGrp="1"/>
          </p:cNvSpPr>
          <p:nvPr/>
        </p:nvSpPr>
        <p:spPr>
          <a:xfrm xmlns:a="http://schemas.openxmlformats.org/drawingml/2006/main">
            <a:off x="1200150" y="1885950"/>
            <a:ext cx="9982200" cy="6477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2025" b="0">
                <a:solidFill>
                  <a:srgbClr val="1F2937"/>
                </a:solidFill>
                <a:latin typeface="Arial"/>
                <a:ea typeface="Arial"/>
                <a:cs typeface="Arial"/>
              </a:defRPr>
            </a:pPr>
            <a:r>
              <a:rPr sz="2025" b="0">
                <a:solidFill>
                  <a:srgbClr val="1F2937"/>
                </a:solidFill>
                <a:latin typeface="Arial"/>
                <a:ea typeface="Arial"/>
                <a:cs typeface="Arial"/>
              </a:rPr>
              <a:t>To take up mineral ions when their concentration is lower outside than inside.</a:t>
            </a:r>
          </a:p>
        </p:txBody>
      </p:sp>
      <p:sp>
        <p:nvSpPr>
          <p:cNvPr id="18" name="copy-1162">
            <a:extLst xmlns:a="http://schemas.openxmlformats.org/drawingml/2006/main">
              <a:ext uri="{FF2B5EF4-FFF2-40B4-BE49-F238E27FC236}">
                <a16:creationId xmlns:a16="http://schemas.microsoft.com/office/drawing/2014/main" id="{FE6E400C-54B0-4503-AE4A-139D07C8D279}"/>
              </a:ext>
            </a:extLst>
          </p:cNvPr>
          <p:cNvSpPr>
            <a:spLocks xmlns:a="http://schemas.openxmlformats.org/drawingml/2006/main" noGrp="1"/>
          </p:cNvSpPr>
          <p:nvPr/>
        </p:nvSpPr>
        <p:spPr>
          <a:xfrm xmlns:a="http://schemas.openxmlformats.org/drawingml/2006/main">
            <a:off x="704850" y="2647950"/>
            <a:ext cx="428625" cy="3810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2025" b="1">
                <a:solidFill>
                  <a:srgbClr val="7A5C9E"/>
                </a:solidFill>
                <a:latin typeface="Arial"/>
                <a:ea typeface="Arial"/>
                <a:cs typeface="Arial"/>
              </a:defRPr>
            </a:pPr>
            <a:r>
              <a:rPr sz="2025" b="1">
                <a:solidFill>
                  <a:srgbClr val="7A5C9E"/>
                </a:solidFill>
                <a:latin typeface="Arial"/>
                <a:ea typeface="Arial"/>
                <a:cs typeface="Arial"/>
              </a:rPr>
              <a:t>2</a:t>
            </a:r>
          </a:p>
        </p:txBody>
      </p:sp>
      <p:sp>
        <p:nvSpPr>
          <p:cNvPr id="19" name="copy-1163">
            <a:extLst xmlns:a="http://schemas.openxmlformats.org/drawingml/2006/main">
              <a:ext uri="{FF2B5EF4-FFF2-40B4-BE49-F238E27FC236}">
                <a16:creationId xmlns:a16="http://schemas.microsoft.com/office/drawing/2014/main" id="{D2287369-837B-42A2-B45E-6175E02F5305}"/>
              </a:ext>
            </a:extLst>
          </p:cNvPr>
          <p:cNvSpPr>
            <a:spLocks xmlns:a="http://schemas.openxmlformats.org/drawingml/2006/main" noGrp="1"/>
          </p:cNvSpPr>
          <p:nvPr/>
        </p:nvSpPr>
        <p:spPr>
          <a:xfrm xmlns:a="http://schemas.openxmlformats.org/drawingml/2006/main">
            <a:off x="1200150" y="2647950"/>
            <a:ext cx="9982200" cy="6477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2025" b="0">
                <a:solidFill>
                  <a:srgbClr val="1F2937"/>
                </a:solidFill>
                <a:latin typeface="Arial"/>
                <a:ea typeface="Arial"/>
                <a:cs typeface="Arial"/>
              </a:defRPr>
            </a:pPr>
            <a:r>
              <a:rPr sz="2025" b="0">
                <a:solidFill>
                  <a:srgbClr val="1F2937"/>
                </a:solidFill>
                <a:latin typeface="Arial"/>
                <a:ea typeface="Arial"/>
                <a:cs typeface="Arial"/>
              </a:rPr>
              <a:t>More membrane area for exchange/uptake at the same time.</a:t>
            </a:r>
          </a:p>
        </p:txBody>
      </p:sp>
      <p:sp>
        <p:nvSpPr>
          <p:cNvPr id="20" name="prediction-answer">
            <a:extLst xmlns:a="http://schemas.openxmlformats.org/drawingml/2006/main">
              <a:ext uri="{FF2B5EF4-FFF2-40B4-BE49-F238E27FC236}">
                <a16:creationId xmlns:a16="http://schemas.microsoft.com/office/drawing/2014/main" id="{1EE65F65-12FB-49CB-BDBB-4C4D35E5FD27}"/>
              </a:ext>
            </a:extLst>
          </p:cNvPr>
          <p:cNvSpPr>
            <a:spLocks xmlns:a="http://schemas.openxmlformats.org/drawingml/2006/main" noGrp="1"/>
          </p:cNvSpPr>
          <p:nvPr/>
        </p:nvSpPr>
        <p:spPr>
          <a:xfrm xmlns:a="http://schemas.openxmlformats.org/drawingml/2006/main">
            <a:off x="695325" y="4429125"/>
            <a:ext cx="10572750" cy="885825"/>
          </a:xfrm>
          <a:prstGeom xmlns:a="http://schemas.openxmlformats.org/drawingml/2006/main" prst="roundRect">
            <a:avLst>
              <a:gd name="adj" fmla="val 10753"/>
            </a:avLst>
          </a:prstGeom>
          <a:solidFill xmlns:a="http://schemas.openxmlformats.org/drawingml/2006/main">
            <a:srgbClr val="E8F2ED"/>
          </a:solidFill>
          <a:ln xmlns:a="http://schemas.openxmlformats.org/drawingml/2006/main" w="0">
            <a:noFill/>
          </a:ln>
        </p:spPr>
      </p:sp>
      <p:sp>
        <p:nvSpPr>
          <p:cNvPr id="21" name="copy-1164">
            <a:extLst xmlns:a="http://schemas.openxmlformats.org/drawingml/2006/main">
              <a:ext uri="{FF2B5EF4-FFF2-40B4-BE49-F238E27FC236}">
                <a16:creationId xmlns:a16="http://schemas.microsoft.com/office/drawing/2014/main" id="{CB3397F4-434C-44BE-8D37-214BC41176E8}"/>
              </a:ext>
            </a:extLst>
          </p:cNvPr>
          <p:cNvSpPr>
            <a:spLocks xmlns:a="http://schemas.openxmlformats.org/drawingml/2006/main" noGrp="1"/>
          </p:cNvSpPr>
          <p:nvPr/>
        </p:nvSpPr>
        <p:spPr>
          <a:xfrm xmlns:a="http://schemas.openxmlformats.org/drawingml/2006/main">
            <a:off x="847725" y="4619625"/>
            <a:ext cx="10191750" cy="61912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2175" b="1">
                <a:solidFill>
                  <a:srgbClr val="1F2937"/>
                </a:solidFill>
                <a:latin typeface="Arial"/>
                <a:ea typeface="Arial"/>
                <a:cs typeface="Arial"/>
              </a:defRPr>
            </a:pPr>
            <a:r>
              <a:rPr sz="2175" b="1">
                <a:solidFill>
                  <a:srgbClr val="1F2937"/>
                </a:solidFill>
                <a:latin typeface="Arial"/>
                <a:ea typeface="Arial"/>
                <a:cs typeface="Arial"/>
              </a:rPr>
              <a:t>Less respiration means less energy for active transport</a:t>
            </a:r>
          </a:p>
        </p:txBody>
      </p:sp>
      <p:sp>
        <p:nvSpPr>
          <p:cNvPr id="22" name="goto:1">
            <a:hlinkClick xmlns:r="http://schemas.openxmlformats.org/officeDocument/2006/relationships" xmlns:a="http://schemas.openxmlformats.org/drawingml/2006/main" r:id="R295f56a7f01c4f35" action="ppaction://hlinksldjump"/>
            <a:extLst xmlns:a="http://schemas.openxmlformats.org/drawingml/2006/main">
              <a:ext uri="{FF2B5EF4-FFF2-40B4-BE49-F238E27FC236}">
                <a16:creationId xmlns:a16="http://schemas.microsoft.com/office/drawing/2014/main" id="{8DEFCC83-B78F-42F6-BC3D-282BEA647078}"/>
              </a:ext>
            </a:extLst>
          </p:cNvPr>
          <p:cNvSpPr>
            <a:spLocks xmlns:a="http://schemas.openxmlformats.org/drawingml/2006/main" noGrp="1"/>
          </p:cNvSpPr>
          <p:nvPr/>
        </p:nvSpPr>
        <p:spPr>
          <a:xfrm xmlns:a="http://schemas.openxmlformats.org/drawingml/2006/main">
            <a:off x="8001000" y="5581650"/>
            <a:ext cx="3295650" cy="476250"/>
          </a:xfrm>
          <a:prstGeom xmlns:a="http://schemas.openxmlformats.org/drawingml/2006/main" prst="roundRect">
            <a:avLst>
              <a:gd name="adj" fmla="val 18000"/>
            </a:avLst>
          </a:prstGeom>
          <a:solidFill xmlns:a="http://schemas.openxmlformats.org/drawingml/2006/main">
            <a:srgbClr val="5E417D"/>
          </a:solidFill>
          <a:ln xmlns:a="http://schemas.openxmlformats.org/drawingml/2006/main" w="0">
            <a:noFill/>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575" b="1">
                <a:solidFill>
                  <a:srgbClr val="FFFFFF"/>
                </a:solidFill>
                <a:latin typeface="Arial"/>
                <a:ea typeface="Arial"/>
                <a:cs typeface="Arial"/>
              </a:defRPr>
            </a:pPr>
            <a:r>
              <a:rPr sz="1575" b="1">
                <a:solidFill>
                  <a:srgbClr val="FFFFFF"/>
                </a:solidFill>
                <a:latin typeface="Arial"/>
                <a:ea typeface="Arial"/>
                <a:cs typeface="Arial"/>
              </a:rPr>
              <a:t>Return to Starter</a:t>
            </a:r>
          </a:p>
        </p:txBody>
      </p:sp>
    </p:spTree>
    <p:extLst>
      <p:ext uri="{BB962C8B-B14F-4D97-AF65-F5344CB8AC3E}">
        <p14:creationId xmlns:p14="http://schemas.microsoft.com/office/powerpoint/2010/main" val="41245921"/>
      </p:ext>
    </p:extLst>
  </p:cSld>
</p:sld>
</file>

<file path=ppt/theme/theme1.xml><?xml version="1.0" encoding="utf-8"?>
<a:theme xmlns:a="http://schemas.openxmlformats.org/drawingml/2006/main" name="ChatGPT">
  <a:themeElements>
    <a:clrScheme name="ChatGPT">
      <a:dk1>
        <a:srgbClr val="000000"/>
      </a:dk1>
      <a:lt1>
        <a:srgbClr val="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Calibri Light"/>
        <a:ea typeface="Calibri Light"/>
        <a:cs typeface="Calibri Light"/>
      </a:majorFont>
      <a:minorFont>
        <a:latin typeface="Calibri"/>
        <a:ea typeface="Calibri"/>
        <a:cs typeface="Calibri"/>
      </a:minorFont>
    </a:fontScheme>
    <a:fmtScheme name="ChatGPT">
      <a:fillStyleLst>
        <a:solidFill>
          <a:schemeClr val="phClr"/>
        </a:solidFill>
        <a:gradFill>
          <a:gsLst>
            <a:gs pos="0">
              <a:schemeClr val="phClr">
                <a:tint val="67000"/>
                <a:lumMod val="110000"/>
                <a:satMod val="105000"/>
              </a:schemeClr>
            </a:gs>
            <a:gs pos="50000">
              <a:schemeClr val="phClr">
                <a:tint val="73000"/>
                <a:lumMod val="105000"/>
                <a:satMod val="103000"/>
              </a:schemeClr>
            </a:gs>
            <a:gs pos="100000">
              <a:schemeClr val="phClr">
                <a:tint val="81000"/>
                <a:lumMod val="105000"/>
                <a:satMod val="109000"/>
              </a:schemeClr>
            </a:gs>
          </a:gsLst>
          <a:lin ang="5400000" scaled="0"/>
        </a:gradFill>
        <a:gradFill>
          <a:gsLst>
            <a:gs pos="0">
              <a:schemeClr val="phClr">
                <a:tint val="94000"/>
                <a:lumMod val="102000"/>
                <a:satMod val="103000"/>
              </a:schemeClr>
            </a:gs>
            <a:gs pos="50000">
              <a:schemeClr val="phClr">
                <a:shade val="100000"/>
                <a:lumMod val="100000"/>
                <a:satMod val="110000"/>
              </a:schemeClr>
            </a:gs>
            <a:gs pos="100000">
              <a:schemeClr val="phClr">
                <a:shade val="78000"/>
                <a:lumMod val="99000"/>
                <a:satMod val="120000"/>
              </a:schemeClr>
            </a:gs>
          </a:gsLst>
          <a:lin ang="5400000" scaled="0"/>
        </a:gradFill>
      </a:fillStyleLst>
      <a:lnStyleLst>
        <a:ln w="12700">
          <a:solidFill>
            <a:schemeClr val="phClr"/>
          </a:solidFill>
          <a:prstDash val="solid"/>
        </a:ln>
        <a:ln w="19050">
          <a:solidFill>
            <a:schemeClr val="phClr"/>
          </a:solidFill>
          <a:prstDash val="solid"/>
        </a:ln>
        <a:ln w="25400">
          <a:solidFill>
            <a:schemeClr val="phClr"/>
          </a:solidFill>
          <a:prstDash val="solid"/>
        </a:ln>
      </a:lnStyleLst>
      <a:effectStyleLst>
        <a:effectStyle>
          <a:effectLst/>
        </a:effectStyle>
        <a:effectStyle>
          <a:effectLst/>
        </a:effectStyle>
        <a:effectStyle>
          <a:effectLst>
            <a:outerShdw blurRad="57150" dist="19050" dir="5400000">
              <a:srgbClr val="000000">
                <a:alpha val="16000"/>
              </a:srgbClr>
            </a:outerShdw>
          </a:effectLst>
        </a:effectStyle>
        <a:effectStyle>
          <a:effectLst>
            <a:outerShdw blurRad="19050" dist="9525" dir="5400000">
              <a:srgbClr val="000000">
                <a:alpha val="6000"/>
              </a:srgbClr>
            </a:outerShdw>
          </a:effectLst>
        </a:effectStyle>
        <a:effectStyle>
          <a:effectLst>
            <a:outerShdw blurRad="28575" dist="9525" dir="5400000">
              <a:srgbClr val="000000">
                <a:alpha val="8000"/>
              </a:srgbClr>
            </a:outerShdw>
          </a:effectLst>
        </a:effectStyle>
        <a:effectStyle>
          <a:effectLst>
            <a:outerShdw blurRad="57150" dist="19050" dir="5400000">
              <a:srgbClr val="000000">
                <a:alpha val="10000"/>
              </a:srgbClr>
            </a:outerShdw>
          </a:effectLst>
        </a:effectStyle>
        <a:effectStyle>
          <a:effectLst>
            <a:outerShdw blurRad="114300" dist="38100" dir="5400000">
              <a:srgbClr val="000000">
                <a:alpha val="12000"/>
              </a:srgbClr>
            </a:outerShdw>
          </a:effectLst>
        </a:effectStyle>
        <a:effectStyle>
          <a:effectLst>
            <a:outerShdw blurRad="171450" dist="57150" dir="5400000">
              <a:srgbClr val="000000">
                <a:alpha val="16000"/>
              </a:srgbClr>
            </a:outerShdw>
          </a:effectLst>
        </a:effectStyle>
        <a:effectStyle>
          <a:effectLst>
            <a:outerShdw blurRad="266700" dist="95250" dir="5400000">
              <a:srgbClr val="000000">
                <a:alpha val="24000"/>
              </a:srgbClr>
            </a:outerShdw>
          </a:effectLst>
        </a:effectStyle>
      </a:effectStyleLst>
      <a:bgFillStyleLst>
        <a:solidFill>
          <a:schemeClr val="phClr"/>
        </a:solidFill>
        <a:solidFill>
          <a:schemeClr val="phClr">
            <a:tint val="95000"/>
            <a:satMod val="170000"/>
          </a:schemeClr>
        </a:solidFill>
        <a:gradFill>
          <a:gsLst>
            <a:gs pos="0">
              <a:schemeClr val="phClr">
                <a:tint val="93000"/>
                <a:shade val="98000"/>
                <a:lumMod val="102000"/>
                <a:satMod val="150000"/>
              </a:schemeClr>
            </a:gs>
            <a:gs pos="50000">
              <a:schemeClr val="phClr">
                <a:tint val="98000"/>
                <a:shade val="90000"/>
                <a:lumMod val="103000"/>
                <a:satMod val="130000"/>
              </a:schemeClr>
            </a:gs>
            <a:gs pos="100000">
              <a:schemeClr val="phClr">
                <a:shade val="63000"/>
                <a:satMod val="120000"/>
              </a:schemeClr>
            </a:gs>
          </a:gsLst>
          <a:lin ang="5400000" scaled="0"/>
        </a:gradFill>
      </a:bgFillStyleLst>
    </a:fmtScheme>
  </a:themeElements>
</a:theme>
</file>

<file path=docProps/app.xml><?xml version="1.0" encoding="utf-8"?>
<ap:Properties xmlns:ap="http://schemas.openxmlformats.org/officeDocument/2006/extended-properties">
  <ap:Application>Walnut Exporter</ap:Application>
  <ap:PresentationFormat>Converted Presentation</ap:PresentationFormat>
  <ap:Slides>0</ap:Slides>
  <ap:Notes>0</ap:Notes>
  <ap:HiddenSlides>0</ap:HiddenSlides>
  <ap:SharedDoc>false</ap:SharedDoc>
  <ap:DocSecurity>0</ap:DocSecurity>
</ap:Properties>
</file>

<file path=docProps/core.xml><?xml version="1.0" encoding="utf-8"?>
<coreProperties xmlns:dc="http://purl.org/dc/elements/1.1/" xmlns:dcterms="http://purl.org/dc/terms/" xmlns:xsi="http://www.w3.org/2001/XMLSchema-instance" xmlns="http://schemas.openxmlformats.org/package/2006/metadata/core-properties">
  <dc:creator>Walnut Exporter</dc:creator>
  <lastModifiedBy>Walnut Exporter</lastModifiedBy>
  <dc:title>Presentation</dc:title>
  <dcterms:created xsi:type="dcterms:W3CDTF">2026-09-06T23:38:30.4650000Z</dcterms:created>
  <dcterms:modified xsi:type="dcterms:W3CDTF">2026-09-06T23:38:30.4650000Z</dcterms:modified>
</coreProperties>
</file>