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cf948773c97f496a" /><Relationship Type="http://schemas.openxmlformats.org/officeDocument/2006/relationships/extended-properties" Target="/docProps/app.xml" Id="Rff5c13300cf2440e" /><Relationship Type="http://schemas.openxmlformats.org/officeDocument/2006/relationships/officeDocument" Target="/ppt/presentation.xml" Id="R14ad619bed1d45f6" /></Relationships>
</file>

<file path=ppt/presentation.xml><?xml version="1.0" encoding="utf-8"?>
<p:presentation xmlns:p="http://schemas.openxmlformats.org/presentationml/2006/main">
  <p:sldMasterIdLst>
    <p:sldMasterId xmlns:r="http://schemas.openxmlformats.org/officeDocument/2006/relationships" id="2147483648" r:id="R74566250d2ce4436"/>
  </p:sldMasterIdLst>
  <p:notesMasterIdLst>
    <p:notesMasterId xmlns:r="http://schemas.openxmlformats.org/officeDocument/2006/relationships" r:id="Rd9ed58a551e941a8"/>
  </p:notesMasterIdLst>
  <p:sldIdLst>
    <p:sldId xmlns:r="http://schemas.openxmlformats.org/officeDocument/2006/relationships" id="256" r:id="Rdea03f456ab64aea"/>
    <p:sldId xmlns:r="http://schemas.openxmlformats.org/officeDocument/2006/relationships" id="257" r:id="Rc707a323e3b54b81"/>
    <p:sldId xmlns:r="http://schemas.openxmlformats.org/officeDocument/2006/relationships" id="258" r:id="R8f6c25d6d471439b"/>
    <p:sldId xmlns:r="http://schemas.openxmlformats.org/officeDocument/2006/relationships" id="259" r:id="R0962eb7a74804e23"/>
    <p:sldId xmlns:r="http://schemas.openxmlformats.org/officeDocument/2006/relationships" id="260" r:id="R24f2efe0002c4d62"/>
    <p:sldId xmlns:r="http://schemas.openxmlformats.org/officeDocument/2006/relationships" id="261" r:id="Rfe06b4166d204c3f"/>
    <p:sldId xmlns:r="http://schemas.openxmlformats.org/officeDocument/2006/relationships" id="262" r:id="R50b78fa986014016"/>
    <p:sldId xmlns:r="http://schemas.openxmlformats.org/officeDocument/2006/relationships" id="263" r:id="R72f68c331a2047ad"/>
    <p:sldId xmlns:r="http://schemas.openxmlformats.org/officeDocument/2006/relationships" id="264" r:id="Reb30e24c36694969"/>
    <p:sldId xmlns:r="http://schemas.openxmlformats.org/officeDocument/2006/relationships" id="265" r:id="R6fab678564e54031"/>
    <p:sldId xmlns:r="http://schemas.openxmlformats.org/officeDocument/2006/relationships" id="266" r:id="R2b2fab7c03444ac7"/>
    <p:sldId xmlns:r="http://schemas.openxmlformats.org/officeDocument/2006/relationships" id="267" r:id="R2a943a89f89d40a5"/>
    <p:sldId xmlns:r="http://schemas.openxmlformats.org/officeDocument/2006/relationships" id="268" r:id="Rb234dcc606a84f25"/>
    <p:sldId xmlns:r="http://schemas.openxmlformats.org/officeDocument/2006/relationships" id="269" r:id="Rd64b58754eb642f7"/>
    <p:sldId xmlns:r="http://schemas.openxmlformats.org/officeDocument/2006/relationships" id="270" r:id="Ra080a6bc23e042c1"/>
    <p:sldId xmlns:r="http://schemas.openxmlformats.org/officeDocument/2006/relationships" id="271" r:id="R19b9451b45384263"/>
    <p:sldId xmlns:r="http://schemas.openxmlformats.org/officeDocument/2006/relationships" id="272" r:id="R82c9d5a9ac2a41f1"/>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5281bced0634ded" /><Relationship Type="http://schemas.openxmlformats.org/officeDocument/2006/relationships/slideMaster" Target="/ppt/slideMasters/slideMaster1.xml" Id="R74566250d2ce4436" /><Relationship Type="http://schemas.openxmlformats.org/officeDocument/2006/relationships/notesMaster" Target="/ppt/notesMasters/notesMaster1.xml" Id="Rd9ed58a551e941a8" /><Relationship Type="http://schemas.openxmlformats.org/officeDocument/2006/relationships/presProps" Target="/ppt/presProps.xml" Id="Rb0a68227d0744f84" /><Relationship Type="http://schemas.openxmlformats.org/officeDocument/2006/relationships/tableStyles" Target="/ppt/tableStyles.xml" Id="R137afa6c214445bd" /><Relationship Type="http://schemas.openxmlformats.org/officeDocument/2006/relationships/slide" Target="/ppt/slides/slide1.xml" Id="Rdea03f456ab64aea" /><Relationship Type="http://schemas.openxmlformats.org/officeDocument/2006/relationships/slide" Target="/ppt/slides/slide2.xml" Id="Rc707a323e3b54b81" /><Relationship Type="http://schemas.openxmlformats.org/officeDocument/2006/relationships/slide" Target="/ppt/slides/slide3.xml" Id="R8f6c25d6d471439b" /><Relationship Type="http://schemas.openxmlformats.org/officeDocument/2006/relationships/slide" Target="/ppt/slides/slide4.xml" Id="R0962eb7a74804e23" /><Relationship Type="http://schemas.openxmlformats.org/officeDocument/2006/relationships/slide" Target="/ppt/slides/slide5.xml" Id="R24f2efe0002c4d62" /><Relationship Type="http://schemas.openxmlformats.org/officeDocument/2006/relationships/slide" Target="/ppt/slides/slide6.xml" Id="Rfe06b4166d204c3f" /><Relationship Type="http://schemas.openxmlformats.org/officeDocument/2006/relationships/slide" Target="/ppt/slides/slide7.xml" Id="R50b78fa986014016" /><Relationship Type="http://schemas.openxmlformats.org/officeDocument/2006/relationships/slide" Target="/ppt/slides/slide8.xml" Id="R72f68c331a2047ad" /><Relationship Type="http://schemas.openxmlformats.org/officeDocument/2006/relationships/slide" Target="/ppt/slides/slide9.xml" Id="Reb30e24c36694969" /><Relationship Type="http://schemas.openxmlformats.org/officeDocument/2006/relationships/slide" Target="/ppt/slides/slide10.xml" Id="R6fab678564e54031" /><Relationship Type="http://schemas.openxmlformats.org/officeDocument/2006/relationships/slide" Target="/ppt/slides/slide11.xml" Id="R2b2fab7c03444ac7" /><Relationship Type="http://schemas.openxmlformats.org/officeDocument/2006/relationships/slide" Target="/ppt/slides/slide12.xml" Id="R2a943a89f89d40a5" /><Relationship Type="http://schemas.openxmlformats.org/officeDocument/2006/relationships/slide" Target="/ppt/slides/slide13.xml" Id="Rb234dcc606a84f25" /><Relationship Type="http://schemas.openxmlformats.org/officeDocument/2006/relationships/slide" Target="/ppt/slides/slide14.xml" Id="Rd64b58754eb642f7" /><Relationship Type="http://schemas.openxmlformats.org/officeDocument/2006/relationships/slide" Target="/ppt/slides/slide15.xml" Id="Ra080a6bc23e042c1" /><Relationship Type="http://schemas.openxmlformats.org/officeDocument/2006/relationships/slide" Target="/ppt/slides/slide16.xml" Id="R19b9451b45384263" /><Relationship Type="http://schemas.openxmlformats.org/officeDocument/2006/relationships/slide" Target="/ppt/slides/slide17.xml" Id="R82c9d5a9ac2a41f1"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7000ae40d7343f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a10fa7f596f54e31" /><Relationship Type="http://schemas.openxmlformats.org/officeDocument/2006/relationships/notesMaster" Target="/ppt/notesMasters/notesMaster1.xml" Id="R9ed9a1ab9ce1409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3e3e323e0cb84895" /><Relationship Type="http://schemas.openxmlformats.org/officeDocument/2006/relationships/notesMaster" Target="/ppt/notesMasters/notesMaster1.xml" Id="R85208c1294514e50"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7e073e68729a46c6" /><Relationship Type="http://schemas.openxmlformats.org/officeDocument/2006/relationships/notesMaster" Target="/ppt/notesMasters/notesMaster1.xml" Id="R63d7a274d0df492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f887827a6374e85" /><Relationship Type="http://schemas.openxmlformats.org/officeDocument/2006/relationships/notesMaster" Target="/ppt/notesMasters/notesMaster1.xml" Id="R3a32f461dc204bfb"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8788fd28a124c54" /><Relationship Type="http://schemas.openxmlformats.org/officeDocument/2006/relationships/notesMaster" Target="/ppt/notesMasters/notesMaster1.xml" Id="Ra3234b21a5b046f5"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26e22efc0084523" /><Relationship Type="http://schemas.openxmlformats.org/officeDocument/2006/relationships/notesMaster" Target="/ppt/notesMasters/notesMaster1.xml" Id="R1aba58379c5f4443"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937687139230429b" /><Relationship Type="http://schemas.openxmlformats.org/officeDocument/2006/relationships/notesMaster" Target="/ppt/notesMasters/notesMaster1.xml" Id="R82e6f139c8714f17"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5b5ec0b8360d4071" /><Relationship Type="http://schemas.openxmlformats.org/officeDocument/2006/relationships/notesMaster" Target="/ppt/notesMasters/notesMaster1.xml" Id="R40b3c7512e0f43c2"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4672cdc97fc14f4e" /><Relationship Type="http://schemas.openxmlformats.org/officeDocument/2006/relationships/notesMaster" Target="/ppt/notesMasters/notesMaster1.xml" Id="Rce0eff52fd5f42f8" /></Relationships>
</file>

<file path=ppt/notesSlides/_rels/notesSlide2.xml.rels>&#65279;<?xml version="1.0" encoding="utf-8"?><Relationships xmlns="http://schemas.openxmlformats.org/package/2006/relationships"><Relationship Type="http://schemas.openxmlformats.org/officeDocument/2006/relationships/slide" Target="/ppt/slides/slide2.xml" Id="R4286f08851af4d4c" /><Relationship Type="http://schemas.openxmlformats.org/officeDocument/2006/relationships/notesMaster" Target="/ppt/notesMasters/notesMaster1.xml" Id="Re8d0029c8e074ec2" /></Relationships>
</file>

<file path=ppt/notesSlides/_rels/notesSlide3.xml.rels>&#65279;<?xml version="1.0" encoding="utf-8"?><Relationships xmlns="http://schemas.openxmlformats.org/package/2006/relationships"><Relationship Type="http://schemas.openxmlformats.org/officeDocument/2006/relationships/slide" Target="/ppt/slides/slide3.xml" Id="R6bbcf965d84b4cbd" /><Relationship Type="http://schemas.openxmlformats.org/officeDocument/2006/relationships/notesMaster" Target="/ppt/notesMasters/notesMaster1.xml" Id="Rab77353b83d54a8e" /></Relationships>
</file>

<file path=ppt/notesSlides/_rels/notesSlide4.xml.rels>&#65279;<?xml version="1.0" encoding="utf-8"?><Relationships xmlns="http://schemas.openxmlformats.org/package/2006/relationships"><Relationship Type="http://schemas.openxmlformats.org/officeDocument/2006/relationships/slide" Target="/ppt/slides/slide4.xml" Id="Rbb8b4288f3c4457b" /><Relationship Type="http://schemas.openxmlformats.org/officeDocument/2006/relationships/notesMaster" Target="/ppt/notesMasters/notesMaster1.xml" Id="Rdac9d8eb07d7490b" /></Relationships>
</file>

<file path=ppt/notesSlides/_rels/notesSlide5.xml.rels>&#65279;<?xml version="1.0" encoding="utf-8"?><Relationships xmlns="http://schemas.openxmlformats.org/package/2006/relationships"><Relationship Type="http://schemas.openxmlformats.org/officeDocument/2006/relationships/slide" Target="/ppt/slides/slide5.xml" Id="R00df5869f57c4ac5" /><Relationship Type="http://schemas.openxmlformats.org/officeDocument/2006/relationships/notesMaster" Target="/ppt/notesMasters/notesMaster1.xml" Id="R3a4a0a9eb0384ed7" /></Relationships>
</file>

<file path=ppt/notesSlides/_rels/notesSlide6.xml.rels>&#65279;<?xml version="1.0" encoding="utf-8"?><Relationships xmlns="http://schemas.openxmlformats.org/package/2006/relationships"><Relationship Type="http://schemas.openxmlformats.org/officeDocument/2006/relationships/slide" Target="/ppt/slides/slide6.xml" Id="R31c30c29b4944640" /><Relationship Type="http://schemas.openxmlformats.org/officeDocument/2006/relationships/notesMaster" Target="/ppt/notesMasters/notesMaster1.xml" Id="R100dbab95b95465b" /></Relationships>
</file>

<file path=ppt/notesSlides/_rels/notesSlide7.xml.rels>&#65279;<?xml version="1.0" encoding="utf-8"?><Relationships xmlns="http://schemas.openxmlformats.org/package/2006/relationships"><Relationship Type="http://schemas.openxmlformats.org/officeDocument/2006/relationships/slide" Target="/ppt/slides/slide7.xml" Id="Ref15aeeec1ed4550" /><Relationship Type="http://schemas.openxmlformats.org/officeDocument/2006/relationships/notesMaster" Target="/ppt/notesMasters/notesMaster1.xml" Id="R3510f25bc12a44cb" /></Relationships>
</file>

<file path=ppt/notesSlides/_rels/notesSlide8.xml.rels>&#65279;<?xml version="1.0" encoding="utf-8"?><Relationships xmlns="http://schemas.openxmlformats.org/package/2006/relationships"><Relationship Type="http://schemas.openxmlformats.org/officeDocument/2006/relationships/slide" Target="/ppt/slides/slide8.xml" Id="Rc7053c7307434f85" /><Relationship Type="http://schemas.openxmlformats.org/officeDocument/2006/relationships/notesMaster" Target="/ppt/notesMasters/notesMaster1.xml" Id="Rc9015367d32c479e" /></Relationships>
</file>

<file path=ppt/notesSlides/_rels/notesSlide9.xml.rels>&#65279;<?xml version="1.0" encoding="utf-8"?><Relationships xmlns="http://schemas.openxmlformats.org/package/2006/relationships"><Relationship Type="http://schemas.openxmlformats.org/officeDocument/2006/relationships/slide" Target="/ppt/slides/slide9.xml" Id="Rf6ad260349174cc7" /><Relationship Type="http://schemas.openxmlformats.org/officeDocument/2006/relationships/notesMaster" Target="/ppt/notesMasters/notesMaster1.xml" Id="R3aed3b3b63fc4a6d"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Arrival, 3 minutes. Monday / Wednesday / Friday P1, 09:30–10:10. Use reveals within this slot; appendix slides are not added time.</a:t>
            </a:r>
          </a:p>
          <a:p xmlns:a="http://schemas.openxmlformats.org/drawingml/2006/main">
            <a:r>
              <a:t>Retrieval answers: Net movement from higher to lower concentration of that substance. | Water. | Diffusion and osmosis. Either is acceptable for the singular question.</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This describes osmosis only partly and lacks the membrane condition.</a:t>
            </a:r>
          </a:p>
          <a:p xmlns:a="http://schemas.openxmlformats.org/drawingml/2006/main">
            <a:r>
              <a:t>This describes random motion, not an active membrane process.</a:t>
            </a:r>
          </a:p>
          <a:p xmlns:a="http://schemas.openxmlformats.org/drawingml/2006/main">
            <a:r>
              <a:t>Correct. Now state that respiration supplies the energy.</a:t>
            </a:r>
          </a:p>
          <a:p xmlns:a="http://schemas.openxmlformats.org/drawingml/2006/main">
            <a:r>
              <a:t>Speed alone does not define active transport.</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Pupils should justify, compare and revise rather than copy a complete answer before trying.</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Staff guide includes question-by-question answers. Do not distribute this presentation as a secure assessment paper.</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File buttons use relative links for downloaded/synced folders. OneDrive preview may not resolve relative links. Use the embedded pages or open the named file in the week folder.</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at most 90 seconds within I Do. Pause on the first relevant example; ask for a reason. This is an optional concept clip, not evidence of practical completion.</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 image: https://madebymatt.uk/Lessons/Science_Teesside/Launch/SCI_L_W6_L1_ActiveTransport.html; existing vector illustration embedded for offline use.</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Starter, 4 minutes. Monday / Wednesday / Friday P1, 09:30–10:10. Use reveals within this slot; appendix slides are not added time.</a:t>
            </a:r>
          </a:p>
          <a:p xmlns:a="http://schemas.openxmlformats.org/drawingml/2006/main">
            <a:r>
              <a:t>Correct: No — movement against the gradient needs another mechanism. Ask for the reason, then return to the original prediction.</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5 minutes. Monday / Wednesday / Friday P1, 09:30–10:10. Use reveals within this slot; appendix slides are not added time.</a:t>
            </a:r>
          </a:p>
          <a:p xmlns:a="http://schemas.openxmlformats.org/drawingml/2006/main">
            <a:r>
              <a:t>The pump model shows gradient direction and energy status separately.</a:t>
            </a:r>
          </a:p>
          <a:p xmlns:a="http://schemas.openxmlformats.org/drawingml/2006/main">
            <a:r>
              <a:t>Model limit: The pump symbol stands for membrane proteins. It does not show every molecular step.</a:t>
            </a:r>
          </a:p>
          <a:p xmlns:a="http://schemas.openxmlformats.org/drawingml/2006/main">
            <a:r>
              <a:t>Video replaces up to 90 seconds of explanation; use the still diagram if unavailable.</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5 minutes. Monday / Wednesday / Friday P1, 09:30–10:10. Use reveals within this slot; appendix slides are not added time.</a:t>
            </a:r>
          </a:p>
          <a:p xmlns:a="http://schemas.openxmlformats.org/drawingml/2006/main">
            <a:r>
              <a:t>A: Water only, down a gradient, no energy — This describes osmosis only partly and lacks the membrane condition.</a:t>
            </a:r>
          </a:p>
          <a:p xmlns:a="http://schemas.openxmlformats.org/drawingml/2006/main">
            <a:r>
              <a:t>B: Any particles, random movement, no membrane — This describes random motion, not an active membrane process.</a:t>
            </a:r>
          </a:p>
          <a:p xmlns:a="http://schemas.openxmlformats.org/drawingml/2006/main">
            <a:r>
              <a:t>C: A substance moved against its concentration gradient and needed energy — Correct. Now state that respiration supplies the energy.</a:t>
            </a:r>
          </a:p>
          <a:p xmlns:a="http://schemas.openxmlformats.org/drawingml/2006/main">
            <a:r>
              <a:t>D: All fast movement across a membrane — Speed alone does not define active transport.</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2, 4 minutes. Monday / Wednesday / Friday P1, 09:30–10:10. Use reveals within this slot; appendix slides are not added time.</a:t>
            </a:r>
          </a:p>
          <a:p xmlns:a="http://schemas.openxmlformats.org/drawingml/2006/main">
            <a:r>
              <a:t>The pump symbol stands for membrane proteins. It does not show every molecular step.</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2 · Task, 6 minutes. Monday / Wednesday / Friday P1, 09:30–10:10. Use reveals within this slot; appendix slides are not added time.</a:t>
            </a:r>
          </a:p>
          <a:p xmlns:a="http://schemas.openxmlformats.org/drawingml/2006/main">
            <a:r>
              <a:t>Inward movement is lower → higher: against the gradient. Active transport needs energy released by respiration. Less available energy reduces uptake. An instant on/off model simplifies a real cell.</a:t>
            </a:r>
          </a:p>
          <a:p xmlns:a="http://schemas.openxmlformats.org/drawingml/2006/main">
            <a:r>
              <a:t>Run the printed activity or this board; one route is enough.</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Independent Task, 10 minutes. Monday / Wednesday / Friday P1, 09:30–10:10. Use reveals within this slot; appendix slides are not added time.</a:t>
            </a:r>
          </a:p>
          <a:p xmlns:a="http://schemas.openxmlformats.org/drawingml/2006/main">
            <a:r>
              <a:t>Model answer: Nitrate ions move from a lower concentration outside the cell to a higher concentration inside, which is against the concentration gradient. Active transport is therefore required and uses energy supplied by respiration through membrane transport proteins. If respiration is strongly reduced, less energy is available and nitrate uptake will slow or stop.</a:t>
            </a:r>
          </a:p>
          <a:p xmlns:a="http://schemas.openxmlformats.org/drawingml/2006/main">
            <a:r>
              <a:t>Select only questions that fit the ten-minute slot. W7L3: Q2, Q3 and Q5 total 11 marks. The full paper needs a separate 25-minute slot.</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Exit, 3 minutes. Monday / Wednesday / Friday P1, 09:30–10:10. Use reveals within this slot; appendix slides are not added time.</a:t>
            </a:r>
          </a:p>
          <a:p xmlns:a="http://schemas.openxmlformats.org/drawingml/2006/main">
            <a:r>
              <a:t>Exit answer: Active transport is energy-dependent movement against a gradient, not a fast version of net diffusion.</a:t>
            </a:r>
          </a:p>
          <a:p xmlns:a="http://schemas.openxmlformats.org/drawingml/2006/main">
            <a:r>
              <a:t>Receive the request, record the agreed next action and check it next lesson. Keep responses private when requested.</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Read only after an attempt; retain the pupil’s first view.</a:t>
            </a:r>
          </a:p>
          <a:p xmlns:a="http://schemas.openxmlformats.org/drawingml/2006/main">
            <a:r>
              <a:t>Core explanation: Active transport uses energy released by respiration to move a substance against its concentration gradient through membrane transport proteins.</a:t>
            </a:r>
          </a:p>
          <a:p xmlns:a="http://schemas.openxmlformats.org/drawingml/2006/main">
            <a:r>
              <a:t>Watch for: Diffusion is random at particle level. The contrast is net movement down a gradient versus energy-dependent movement against it, not “diffusion never moves backwards”.</a:t>
            </a:r>
          </a:p>
          <a:p xmlns:a="http://schemas.openxmlformats.org/drawingml/2006/main">
            <a:r>
              <a:t>Least help first: Ask the pupil to compare concentrations and trace the movement arrow before naming the process.</a:t>
            </a:r>
          </a:p>
          <a:p xmlns:a="http://schemas.openxmlformats.org/drawingml/2006/main">
            <a:r>
              <a:t>Support cue: Compare the concentration outside and inside. Add an inward arrow. Start: “The ions move from ___ to ___. This needs…”</a:t>
            </a:r>
          </a:p>
          <a:p xmlns:a="http://schemas.openxmlformats.org/drawingml/2006/main">
            <a:r>
              <a:t>[Sources]</a:t>
            </a:r>
          </a:p>
          <a:p xmlns:a="http://schemas.openxmlformats.org/drawingml/2006/main">
            <a:r>
              <a:t>User-supplied LAUNCH W3–W7 pack: W6 slides 5–8 and worksheet Task 1.</a:t>
            </a:r>
          </a:p>
          <a:p xmlns:a="http://schemas.openxmlformats.org/drawingml/2006/main">
            <a:r>
              <a:t>Made by Matt LAUNCH Science draft, lesson-content.json, W6L1;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d558ec0aee1470d"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785ae1317044e45" /><Relationship Type="http://schemas.openxmlformats.org/officeDocument/2006/relationships/slideLayout" Target="/ppt/slideLayouts/slideLayout1.xml" Id="R4fa243d499794155"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fa243d499794155"/>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2c1cfd938f24439" /><Relationship Type="http://schemas.openxmlformats.org/officeDocument/2006/relationships/hyperlink" Target="/ppt/slides/slide1.xml" Id="Rd36079242ea747cb" /><Relationship Type="http://schemas.openxmlformats.org/officeDocument/2006/relationships/hyperlink" Target="/ppt/slides/slide2.xml" Id="Rcbb7d321cee542f5" /><Relationship Type="http://schemas.openxmlformats.org/officeDocument/2006/relationships/hyperlink" Target="/ppt/slides/slide3.xml" Id="R8d341651274f4623" /><Relationship Type="http://schemas.openxmlformats.org/officeDocument/2006/relationships/hyperlink" Target="/ppt/slides/slide4.xml" Id="Raf83392885f24352" /><Relationship Type="http://schemas.openxmlformats.org/officeDocument/2006/relationships/hyperlink" Target="/ppt/slides/slide5.xml" Id="Rdea5c2b1f6054c31" /><Relationship Type="http://schemas.openxmlformats.org/officeDocument/2006/relationships/hyperlink" Target="/ppt/slides/slide6.xml" Id="Rb9450f9ec842446a" /><Relationship Type="http://schemas.openxmlformats.org/officeDocument/2006/relationships/hyperlink" Target="/ppt/slides/slide7.xml" Id="Rad8bd5649660468b" /><Relationship Type="http://schemas.openxmlformats.org/officeDocument/2006/relationships/hyperlink" Target="/ppt/slides/slide8.xml" Id="R12b81dc82cec4ee1" /><Relationship Type="http://schemas.openxmlformats.org/officeDocument/2006/relationships/hyperlink" Target="/ppt/slides/slide13.xml" Id="R858bbcbd1ad5449f" /><Relationship Type="http://schemas.openxmlformats.org/officeDocument/2006/relationships/image" Target="/ppt/media/image.png" Id="Rc14b501e28034585" /><Relationship Type="http://schemas.openxmlformats.org/officeDocument/2006/relationships/hyperlink" Target="/ppt/slides/slide9.xml" Id="R81c94ab30a5447e0" /><Relationship Type="http://schemas.openxmlformats.org/officeDocument/2006/relationships/notesSlide" Target="/ppt/notesSlides/notesSlide1.xml" Id="Rc43461209a3d4e30"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594ca9fec98e4cb9" /><Relationship Type="http://schemas.openxmlformats.org/officeDocument/2006/relationships/hyperlink" Target="/ppt/slides/slide1.xml" Id="R3737d1929de34ac3" /><Relationship Type="http://schemas.openxmlformats.org/officeDocument/2006/relationships/hyperlink" Target="/ppt/slides/slide2.xml" Id="R1519ce95ebad42e3" /><Relationship Type="http://schemas.openxmlformats.org/officeDocument/2006/relationships/hyperlink" Target="/ppt/slides/slide3.xml" Id="R0f3732221f644e17" /><Relationship Type="http://schemas.openxmlformats.org/officeDocument/2006/relationships/hyperlink" Target="/ppt/slides/slide4.xml" Id="R19ef2efcc6b34d7e" /><Relationship Type="http://schemas.openxmlformats.org/officeDocument/2006/relationships/hyperlink" Target="/ppt/slides/slide5.xml" Id="Rdbfc3217d01f4528" /><Relationship Type="http://schemas.openxmlformats.org/officeDocument/2006/relationships/hyperlink" Target="/ppt/slides/slide6.xml" Id="R50526bf8395043db" /><Relationship Type="http://schemas.openxmlformats.org/officeDocument/2006/relationships/hyperlink" Target="/ppt/slides/slide7.xml" Id="Rdcc5b59578d34555" /><Relationship Type="http://schemas.openxmlformats.org/officeDocument/2006/relationships/hyperlink" Target="/ppt/slides/slide8.xml" Id="R97f4b48b840f41be" /><Relationship Type="http://schemas.openxmlformats.org/officeDocument/2006/relationships/hyperlink" Target="/ppt/slides/slide13.xml" Id="R266fdb8811f74ff4" /><Relationship Type="http://schemas.openxmlformats.org/officeDocument/2006/relationships/hyperlink" Target="/ppt/slides/slide4.xml" Id="R14510463c63945f3" /><Relationship Type="http://schemas.openxmlformats.org/officeDocument/2006/relationships/notesSlide" Target="/ppt/notesSlides/notesSlide10.xml" Id="R1872a4e4969c4e89"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c42db5fe59954609" /><Relationship Type="http://schemas.openxmlformats.org/officeDocument/2006/relationships/hyperlink" Target="/ppt/slides/slide1.xml" Id="R0fe7d9d75ff04b41" /><Relationship Type="http://schemas.openxmlformats.org/officeDocument/2006/relationships/hyperlink" Target="/ppt/slides/slide2.xml" Id="Rc54307f2737b4100" /><Relationship Type="http://schemas.openxmlformats.org/officeDocument/2006/relationships/hyperlink" Target="/ppt/slides/slide3.xml" Id="R6dc0c8cb72634de2" /><Relationship Type="http://schemas.openxmlformats.org/officeDocument/2006/relationships/hyperlink" Target="/ppt/slides/slide4.xml" Id="R92f209a0a6ed4fc0" /><Relationship Type="http://schemas.openxmlformats.org/officeDocument/2006/relationships/hyperlink" Target="/ppt/slides/slide5.xml" Id="Rc1086907fafd47ab" /><Relationship Type="http://schemas.openxmlformats.org/officeDocument/2006/relationships/hyperlink" Target="/ppt/slides/slide6.xml" Id="R4cf249441a8e4984" /><Relationship Type="http://schemas.openxmlformats.org/officeDocument/2006/relationships/hyperlink" Target="/ppt/slides/slide7.xml" Id="R960d56b08a754c71" /><Relationship Type="http://schemas.openxmlformats.org/officeDocument/2006/relationships/hyperlink" Target="/ppt/slides/slide8.xml" Id="Ref986f6557ad4b3c" /><Relationship Type="http://schemas.openxmlformats.org/officeDocument/2006/relationships/hyperlink" Target="/ppt/slides/slide13.xml" Id="R2ff8946f2e144f47" /><Relationship Type="http://schemas.openxmlformats.org/officeDocument/2006/relationships/hyperlink" Target="/ppt/slides/slide6.xml" Id="Rb904eb3040e941b5" /><Relationship Type="http://schemas.openxmlformats.org/officeDocument/2006/relationships/notesSlide" Target="/ppt/notesSlides/notesSlide11.xml" Id="Rcaec2521d56044fd"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4a26592f2edc461b" /><Relationship Type="http://schemas.openxmlformats.org/officeDocument/2006/relationships/hyperlink" Target="/ppt/slides/slide1.xml" Id="R289943a609ea4f9e" /><Relationship Type="http://schemas.openxmlformats.org/officeDocument/2006/relationships/hyperlink" Target="/ppt/slides/slide2.xml" Id="R108117dee94a4143" /><Relationship Type="http://schemas.openxmlformats.org/officeDocument/2006/relationships/hyperlink" Target="/ppt/slides/slide3.xml" Id="R56ad241e52e743e0" /><Relationship Type="http://schemas.openxmlformats.org/officeDocument/2006/relationships/hyperlink" Target="/ppt/slides/slide4.xml" Id="R6414014133e040a5" /><Relationship Type="http://schemas.openxmlformats.org/officeDocument/2006/relationships/hyperlink" Target="/ppt/slides/slide5.xml" Id="R7740f59073894cd8" /><Relationship Type="http://schemas.openxmlformats.org/officeDocument/2006/relationships/hyperlink" Target="/ppt/slides/slide6.xml" Id="R5f5fd7168cad48ab" /><Relationship Type="http://schemas.openxmlformats.org/officeDocument/2006/relationships/hyperlink" Target="/ppt/slides/slide7.xml" Id="R0eff6365199f451f" /><Relationship Type="http://schemas.openxmlformats.org/officeDocument/2006/relationships/hyperlink" Target="/ppt/slides/slide8.xml" Id="Rdf1249fda7974d96" /><Relationship Type="http://schemas.openxmlformats.org/officeDocument/2006/relationships/hyperlink" Target="/ppt/slides/slide13.xml" Id="R500ff536351f4d77" /><Relationship Type="http://schemas.openxmlformats.org/officeDocument/2006/relationships/hyperlink" Target="/ppt/slides/slide7.xml" Id="Rda9f2177ade74cea" /><Relationship Type="http://schemas.openxmlformats.org/officeDocument/2006/relationships/notesSlide" Target="/ppt/notesSlides/notesSlide12.xml" Id="R964c933d3f52444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5c9d45095c5460b" /><Relationship Type="http://schemas.openxmlformats.org/officeDocument/2006/relationships/hyperlink" Target="/ppt/slides/slide1.xml" Id="R6ea91b6713434f69" /><Relationship Type="http://schemas.openxmlformats.org/officeDocument/2006/relationships/hyperlink" Target="/ppt/slides/slide2.xml" Id="R68c686b41062437d" /><Relationship Type="http://schemas.openxmlformats.org/officeDocument/2006/relationships/hyperlink" Target="/ppt/slides/slide3.xml" Id="R504451e69ba046e2" /><Relationship Type="http://schemas.openxmlformats.org/officeDocument/2006/relationships/hyperlink" Target="/ppt/slides/slide4.xml" Id="R28769ec3f6b342b8" /><Relationship Type="http://schemas.openxmlformats.org/officeDocument/2006/relationships/hyperlink" Target="/ppt/slides/slide5.xml" Id="Rd54d1ec85ca04ad6" /><Relationship Type="http://schemas.openxmlformats.org/officeDocument/2006/relationships/hyperlink" Target="/ppt/slides/slide6.xml" Id="R38cb6f5f7c424e49" /><Relationship Type="http://schemas.openxmlformats.org/officeDocument/2006/relationships/hyperlink" Target="/ppt/slides/slide7.xml" Id="R2a3e944e26f24f24" /><Relationship Type="http://schemas.openxmlformats.org/officeDocument/2006/relationships/hyperlink" Target="/ppt/slides/slide8.xml" Id="R33760d64c8a24409" /><Relationship Type="http://schemas.openxmlformats.org/officeDocument/2006/relationships/hyperlink" Target="/ppt/slides/slide13.xml" Id="Rbda86b18002241f7" /><Relationship Type="http://schemas.openxmlformats.org/officeDocument/2006/relationships/hyperlink" Target="/ppt/slides/slide14.xml" Id="Rba27de7cfee94046" /><Relationship Type="http://schemas.openxmlformats.org/officeDocument/2006/relationships/hyperlink" Target="/ppt/slides/slide15.xml" Id="R9e018f5ef06c4acf" /><Relationship Type="http://schemas.openxmlformats.org/officeDocument/2006/relationships/hyperlink" Target="W6L1_standard.pdf" TargetMode="External" Id="R544281323fcb4fce" /><Relationship Type="http://schemas.openxmlformats.org/officeDocument/2006/relationships/hyperlink" Target="W6L1_supported.pdf" TargetMode="External" Id="R69882d1cc24f4182" /><Relationship Type="http://schemas.openxmlformats.org/officeDocument/2006/relationships/hyperlink" Target="W6L1_depth.pdf" TargetMode="External" Id="R9054f342e15a490a" /><Relationship Type="http://schemas.openxmlformats.org/officeDocument/2006/relationships/hyperlink" Target="W6L1_Worksheet.docx" TargetMode="External" Id="R8fa95011e07b4cab" /><Relationship Type="http://schemas.openxmlformats.org/officeDocument/2006/relationships/hyperlink" Target="https://madebymatt.uk/Lessons/Science_Teesside/Launch/SCI_L_W6_L1_ActiveTransport.html" TargetMode="External" Id="R3e478519c46f4e6d" /><Relationship Type="http://schemas.openxmlformats.org/officeDocument/2006/relationships/hyperlink" Target="/ppt/slides/slide16.xml" Id="R16fe32b63c9c4b95" /><Relationship Type="http://schemas.openxmlformats.org/officeDocument/2006/relationships/notesSlide" Target="/ppt/notesSlides/notesSlide13.xml" Id="R0874ee98f2d04fb8"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0d46b1877b874d3a" /><Relationship Type="http://schemas.openxmlformats.org/officeDocument/2006/relationships/hyperlink" Target="/ppt/slides/slide1.xml" Id="Rcb65b80c42fc4ef7" /><Relationship Type="http://schemas.openxmlformats.org/officeDocument/2006/relationships/hyperlink" Target="/ppt/slides/slide2.xml" Id="R281eea769398438a" /><Relationship Type="http://schemas.openxmlformats.org/officeDocument/2006/relationships/hyperlink" Target="/ppt/slides/slide3.xml" Id="Rfef5eb2ca8664775" /><Relationship Type="http://schemas.openxmlformats.org/officeDocument/2006/relationships/hyperlink" Target="/ppt/slides/slide4.xml" Id="Radb5a15ea3574dc1" /><Relationship Type="http://schemas.openxmlformats.org/officeDocument/2006/relationships/hyperlink" Target="/ppt/slides/slide5.xml" Id="R7282c014313c4aef" /><Relationship Type="http://schemas.openxmlformats.org/officeDocument/2006/relationships/hyperlink" Target="/ppt/slides/slide6.xml" Id="R3f589c9a54154279" /><Relationship Type="http://schemas.openxmlformats.org/officeDocument/2006/relationships/hyperlink" Target="/ppt/slides/slide7.xml" Id="R312d5c2389af4f04" /><Relationship Type="http://schemas.openxmlformats.org/officeDocument/2006/relationships/hyperlink" Target="/ppt/slides/slide8.xml" Id="R59679722ad434377" /><Relationship Type="http://schemas.openxmlformats.org/officeDocument/2006/relationships/hyperlink" Target="/ppt/slides/slide13.xml" Id="Rde8fddbc2f074264" /><Relationship Type="http://schemas.openxmlformats.org/officeDocument/2006/relationships/image" Target="/ppt/media/image3.png" Id="R3ab538945a524d29" /><Relationship Type="http://schemas.openxmlformats.org/officeDocument/2006/relationships/hyperlink" Target="/ppt/slides/slide7.xml" Id="R2288f98e7ea54772" /><Relationship Type="http://schemas.openxmlformats.org/officeDocument/2006/relationships/notesSlide" Target="/ppt/notesSlides/notesSlide14.xml" Id="Ra6f01560c8dd443d"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55a03a09e91348b3" /><Relationship Type="http://schemas.openxmlformats.org/officeDocument/2006/relationships/hyperlink" Target="/ppt/slides/slide1.xml" Id="R1a1f0fb666b34f0f" /><Relationship Type="http://schemas.openxmlformats.org/officeDocument/2006/relationships/hyperlink" Target="/ppt/slides/slide2.xml" Id="Rbde92b4b20574c96" /><Relationship Type="http://schemas.openxmlformats.org/officeDocument/2006/relationships/hyperlink" Target="/ppt/slides/slide3.xml" Id="R4fcb1bbaa9184ecb" /><Relationship Type="http://schemas.openxmlformats.org/officeDocument/2006/relationships/hyperlink" Target="/ppt/slides/slide4.xml" Id="R25bf5d17c9124502" /><Relationship Type="http://schemas.openxmlformats.org/officeDocument/2006/relationships/hyperlink" Target="/ppt/slides/slide5.xml" Id="R87dc9fc153a24c69" /><Relationship Type="http://schemas.openxmlformats.org/officeDocument/2006/relationships/hyperlink" Target="/ppt/slides/slide6.xml" Id="R1278cb13196b456b" /><Relationship Type="http://schemas.openxmlformats.org/officeDocument/2006/relationships/hyperlink" Target="/ppt/slides/slide7.xml" Id="Rd5a1a96a3d8540be" /><Relationship Type="http://schemas.openxmlformats.org/officeDocument/2006/relationships/hyperlink" Target="/ppt/slides/slide8.xml" Id="R2bd2798d348845c9" /><Relationship Type="http://schemas.openxmlformats.org/officeDocument/2006/relationships/hyperlink" Target="/ppt/slides/slide13.xml" Id="Recd23d6c82a8497f" /><Relationship Type="http://schemas.openxmlformats.org/officeDocument/2006/relationships/image" Target="/ppt/media/image4.png" Id="R2fc813ba7a294d7e" /><Relationship Type="http://schemas.openxmlformats.org/officeDocument/2006/relationships/hyperlink" Target="/ppt/slides/slide7.xml" Id="R277fb525209c4571" /><Relationship Type="http://schemas.openxmlformats.org/officeDocument/2006/relationships/notesSlide" Target="/ppt/notesSlides/notesSlide15.xml" Id="R0b7bffae942b45f0"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25c468c7954d4517" /><Relationship Type="http://schemas.openxmlformats.org/officeDocument/2006/relationships/hyperlink" Target="/ppt/slides/slide1.xml" Id="R34c95ebc7e554d8d" /><Relationship Type="http://schemas.openxmlformats.org/officeDocument/2006/relationships/hyperlink" Target="/ppt/slides/slide2.xml" Id="R4b7f21fb7df34990" /><Relationship Type="http://schemas.openxmlformats.org/officeDocument/2006/relationships/hyperlink" Target="/ppt/slides/slide3.xml" Id="R74954d8f175147d2" /><Relationship Type="http://schemas.openxmlformats.org/officeDocument/2006/relationships/hyperlink" Target="/ppt/slides/slide4.xml" Id="R832be8ebf17b464c" /><Relationship Type="http://schemas.openxmlformats.org/officeDocument/2006/relationships/hyperlink" Target="/ppt/slides/slide5.xml" Id="R951772e4f61344c3" /><Relationship Type="http://schemas.openxmlformats.org/officeDocument/2006/relationships/hyperlink" Target="/ppt/slides/slide6.xml" Id="R6051401a250846ea" /><Relationship Type="http://schemas.openxmlformats.org/officeDocument/2006/relationships/hyperlink" Target="/ppt/slides/slide7.xml" Id="R4b28de0623a542e6" /><Relationship Type="http://schemas.openxmlformats.org/officeDocument/2006/relationships/hyperlink" Target="/ppt/slides/slide8.xml" Id="Rdf5f15ab4d324c34" /><Relationship Type="http://schemas.openxmlformats.org/officeDocument/2006/relationships/hyperlink" Target="/ppt/slides/slide13.xml" Id="R65bae3328b464c2c" /><Relationship Type="http://schemas.openxmlformats.org/officeDocument/2006/relationships/image" Target="/ppt/media/image5.png" Id="R48a57441da254399" /><Relationship Type="http://schemas.openxmlformats.org/officeDocument/2006/relationships/hyperlink" Target="https://www.youtube.com/watch?v=ECldVkp6Rw0" TargetMode="External" Id="R2d041d611ccb474a" /><Relationship Type="http://schemas.openxmlformats.org/officeDocument/2006/relationships/notesSlide" Target="/ppt/notesSlides/notesSlide16.xml" Id="R51f1d4bd27534f6d"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23f78e00ca7846b2" /><Relationship Type="http://schemas.openxmlformats.org/officeDocument/2006/relationships/hyperlink" Target="/ppt/slides/slide1.xml" Id="R1f02edd9333f4efa" /><Relationship Type="http://schemas.openxmlformats.org/officeDocument/2006/relationships/hyperlink" Target="/ppt/slides/slide2.xml" Id="Rb5411f8c41924f69" /><Relationship Type="http://schemas.openxmlformats.org/officeDocument/2006/relationships/hyperlink" Target="/ppt/slides/slide3.xml" Id="R1dd816df333449cd" /><Relationship Type="http://schemas.openxmlformats.org/officeDocument/2006/relationships/hyperlink" Target="/ppt/slides/slide4.xml" Id="R96452b0d2ef94789" /><Relationship Type="http://schemas.openxmlformats.org/officeDocument/2006/relationships/hyperlink" Target="/ppt/slides/slide5.xml" Id="Ra494eeb0317248c4" /><Relationship Type="http://schemas.openxmlformats.org/officeDocument/2006/relationships/hyperlink" Target="/ppt/slides/slide6.xml" Id="R062c5ff498224b3e" /><Relationship Type="http://schemas.openxmlformats.org/officeDocument/2006/relationships/hyperlink" Target="/ppt/slides/slide7.xml" Id="R0f13f2da1aee4a73" /><Relationship Type="http://schemas.openxmlformats.org/officeDocument/2006/relationships/hyperlink" Target="/ppt/slides/slide8.xml" Id="R4b8965b24f72498e" /><Relationship Type="http://schemas.openxmlformats.org/officeDocument/2006/relationships/hyperlink" Target="/ppt/slides/slide13.xml" Id="R108b3fac4d8b4be1" /><Relationship Type="http://schemas.openxmlformats.org/officeDocument/2006/relationships/image" Target="/ppt/media/image6.png" Id="Rbb69ea2182ef4564" /><Relationship Type="http://schemas.openxmlformats.org/officeDocument/2006/relationships/hyperlink" Target="/ppt/slides/slide3.xml" Id="Rfd2e1a6625fb40e9" /><Relationship Type="http://schemas.openxmlformats.org/officeDocument/2006/relationships/notesSlide" Target="/ppt/notesSlides/notesSlide17.xml" Id="R6077111c283c437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6913b1cc65a84f5e" /><Relationship Type="http://schemas.openxmlformats.org/officeDocument/2006/relationships/hyperlink" Target="/ppt/slides/slide1.xml" Id="Rbe3ea75fdb8c434f" /><Relationship Type="http://schemas.openxmlformats.org/officeDocument/2006/relationships/hyperlink" Target="/ppt/slides/slide2.xml" Id="Refd35501935b43fd" /><Relationship Type="http://schemas.openxmlformats.org/officeDocument/2006/relationships/hyperlink" Target="/ppt/slides/slide3.xml" Id="R32dbf5b3043a48af" /><Relationship Type="http://schemas.openxmlformats.org/officeDocument/2006/relationships/hyperlink" Target="/ppt/slides/slide4.xml" Id="R245e23b4e1604b06" /><Relationship Type="http://schemas.openxmlformats.org/officeDocument/2006/relationships/hyperlink" Target="/ppt/slides/slide5.xml" Id="R12c31bb6d1c748f4" /><Relationship Type="http://schemas.openxmlformats.org/officeDocument/2006/relationships/hyperlink" Target="/ppt/slides/slide6.xml" Id="Rec13c5f4f6a94903" /><Relationship Type="http://schemas.openxmlformats.org/officeDocument/2006/relationships/hyperlink" Target="/ppt/slides/slide7.xml" Id="R41fbbd1a84ba42e1" /><Relationship Type="http://schemas.openxmlformats.org/officeDocument/2006/relationships/hyperlink" Target="/ppt/slides/slide8.xml" Id="R528401d444ee48d4" /><Relationship Type="http://schemas.openxmlformats.org/officeDocument/2006/relationships/hyperlink" Target="/ppt/slides/slide13.xml" Id="R54d778bdec274bc3" /><Relationship Type="http://schemas.openxmlformats.org/officeDocument/2006/relationships/hyperlink" Target="/ppt/slides/slide9.xml" Id="R21045a3b6a4d488e" /><Relationship Type="http://schemas.openxmlformats.org/officeDocument/2006/relationships/notesSlide" Target="/ppt/notesSlides/notesSlide2.xml" Id="R71ee328bf8cc4d36"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57c5165edd2d482d" /><Relationship Type="http://schemas.openxmlformats.org/officeDocument/2006/relationships/hyperlink" Target="/ppt/slides/slide1.xml" Id="R5343e311f06a4070" /><Relationship Type="http://schemas.openxmlformats.org/officeDocument/2006/relationships/hyperlink" Target="/ppt/slides/slide2.xml" Id="R336bf0b409424c7f" /><Relationship Type="http://schemas.openxmlformats.org/officeDocument/2006/relationships/hyperlink" Target="/ppt/slides/slide3.xml" Id="Rc9f2180da59c4ce3" /><Relationship Type="http://schemas.openxmlformats.org/officeDocument/2006/relationships/hyperlink" Target="/ppt/slides/slide4.xml" Id="R95c11cd6016544a9" /><Relationship Type="http://schemas.openxmlformats.org/officeDocument/2006/relationships/hyperlink" Target="/ppt/slides/slide5.xml" Id="R4c11b6df0d094dad" /><Relationship Type="http://schemas.openxmlformats.org/officeDocument/2006/relationships/hyperlink" Target="/ppt/slides/slide6.xml" Id="R8778ecf831b94956" /><Relationship Type="http://schemas.openxmlformats.org/officeDocument/2006/relationships/hyperlink" Target="/ppt/slides/slide7.xml" Id="R749e48c54ab7434e" /><Relationship Type="http://schemas.openxmlformats.org/officeDocument/2006/relationships/hyperlink" Target="/ppt/slides/slide8.xml" Id="Rf541a83cef924373" /><Relationship Type="http://schemas.openxmlformats.org/officeDocument/2006/relationships/hyperlink" Target="/ppt/slides/slide13.xml" Id="R0b298e4c10444790" /><Relationship Type="http://schemas.openxmlformats.org/officeDocument/2006/relationships/hyperlink" Target="/ppt/slides/slide17.xml" Id="R5369d73b14c04b10" /><Relationship Type="http://schemas.openxmlformats.org/officeDocument/2006/relationships/hyperlink" Target="/ppt/slides/slide16.xml" Id="Ra5c62679b49647d8" /><Relationship Type="http://schemas.openxmlformats.org/officeDocument/2006/relationships/notesSlide" Target="/ppt/notesSlides/notesSlide3.xml" Id="R4f73db8136104643"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897a1fb6b57446f0" /><Relationship Type="http://schemas.openxmlformats.org/officeDocument/2006/relationships/hyperlink" Target="/ppt/slides/slide1.xml" Id="Re471965e8cad4d16" /><Relationship Type="http://schemas.openxmlformats.org/officeDocument/2006/relationships/hyperlink" Target="/ppt/slides/slide2.xml" Id="R3021ea5f9f154bb2" /><Relationship Type="http://schemas.openxmlformats.org/officeDocument/2006/relationships/hyperlink" Target="/ppt/slides/slide3.xml" Id="R37a12c17fbea44c9" /><Relationship Type="http://schemas.openxmlformats.org/officeDocument/2006/relationships/hyperlink" Target="/ppt/slides/slide4.xml" Id="R3e255559877a4c2f" /><Relationship Type="http://schemas.openxmlformats.org/officeDocument/2006/relationships/hyperlink" Target="/ppt/slides/slide5.xml" Id="Rc88a27eabd0b42e4" /><Relationship Type="http://schemas.openxmlformats.org/officeDocument/2006/relationships/hyperlink" Target="/ppt/slides/slide6.xml" Id="R82b4dbf6107c4a32" /><Relationship Type="http://schemas.openxmlformats.org/officeDocument/2006/relationships/hyperlink" Target="/ppt/slides/slide7.xml" Id="R49878ea57d6645c2" /><Relationship Type="http://schemas.openxmlformats.org/officeDocument/2006/relationships/hyperlink" Target="/ppt/slides/slide8.xml" Id="R9a57ebd2162548b9" /><Relationship Type="http://schemas.openxmlformats.org/officeDocument/2006/relationships/hyperlink" Target="/ppt/slides/slide13.xml" Id="Rbc809eec4eaf4c01" /><Relationship Type="http://schemas.openxmlformats.org/officeDocument/2006/relationships/hyperlink" Target="/ppt/slides/slide10.xml" Id="R3fbbe6c97ed74e4b" /><Relationship Type="http://schemas.openxmlformats.org/officeDocument/2006/relationships/hyperlink" Target="/ppt/slides/slide10.xml" Id="Rd27f9c551ac84349" /><Relationship Type="http://schemas.openxmlformats.org/officeDocument/2006/relationships/hyperlink" Target="/ppt/slides/slide10.xml" Id="Rdfe7d73e13f948fc" /><Relationship Type="http://schemas.openxmlformats.org/officeDocument/2006/relationships/hyperlink" Target="/ppt/slides/slide10.xml" Id="Rcd78a4bd4e324eb8" /><Relationship Type="http://schemas.openxmlformats.org/officeDocument/2006/relationships/hyperlink" Target="/ppt/slides/slide10.xml" Id="Ra4c165749db74a75" /><Relationship Type="http://schemas.openxmlformats.org/officeDocument/2006/relationships/notesSlide" Target="/ppt/notesSlides/notesSlide4.xml" Id="R0881812964f847d8"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d106882f59b24866" /><Relationship Type="http://schemas.openxmlformats.org/officeDocument/2006/relationships/hyperlink" Target="/ppt/slides/slide1.xml" Id="R564488e241ed4b73" /><Relationship Type="http://schemas.openxmlformats.org/officeDocument/2006/relationships/hyperlink" Target="/ppt/slides/slide2.xml" Id="R831e798dddd64eca" /><Relationship Type="http://schemas.openxmlformats.org/officeDocument/2006/relationships/hyperlink" Target="/ppt/slides/slide3.xml" Id="R93df4215020b439e" /><Relationship Type="http://schemas.openxmlformats.org/officeDocument/2006/relationships/hyperlink" Target="/ppt/slides/slide4.xml" Id="R4e51ed377200486f" /><Relationship Type="http://schemas.openxmlformats.org/officeDocument/2006/relationships/hyperlink" Target="/ppt/slides/slide5.xml" Id="R596388a85a214c44" /><Relationship Type="http://schemas.openxmlformats.org/officeDocument/2006/relationships/hyperlink" Target="/ppt/slides/slide6.xml" Id="R31cb0fc5c0b54efe" /><Relationship Type="http://schemas.openxmlformats.org/officeDocument/2006/relationships/hyperlink" Target="/ppt/slides/slide7.xml" Id="Rb36c985ee345448d" /><Relationship Type="http://schemas.openxmlformats.org/officeDocument/2006/relationships/hyperlink" Target="/ppt/slides/slide8.xml" Id="Rbad5d8641bf04dda" /><Relationship Type="http://schemas.openxmlformats.org/officeDocument/2006/relationships/hyperlink" Target="/ppt/slides/slide13.xml" Id="R70f46022740c497f" /><Relationship Type="http://schemas.openxmlformats.org/officeDocument/2006/relationships/image" Target="/ppt/media/image2.png" Id="Rbc3cd4a881a142ba" /><Relationship Type="http://schemas.openxmlformats.org/officeDocument/2006/relationships/notesSlide" Target="/ppt/notesSlides/notesSlide5.xml" Id="Re856f4d5e0f9464d"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1fa8b900e474111" /><Relationship Type="http://schemas.openxmlformats.org/officeDocument/2006/relationships/hyperlink" Target="/ppt/slides/slide1.xml" Id="Ra24adff6032348a1" /><Relationship Type="http://schemas.openxmlformats.org/officeDocument/2006/relationships/hyperlink" Target="/ppt/slides/slide2.xml" Id="Rd7babf7148024107" /><Relationship Type="http://schemas.openxmlformats.org/officeDocument/2006/relationships/hyperlink" Target="/ppt/slides/slide3.xml" Id="Rba6eb6ec42034a82" /><Relationship Type="http://schemas.openxmlformats.org/officeDocument/2006/relationships/hyperlink" Target="/ppt/slides/slide4.xml" Id="R49720b8a7b874ac8" /><Relationship Type="http://schemas.openxmlformats.org/officeDocument/2006/relationships/hyperlink" Target="/ppt/slides/slide5.xml" Id="Rfcd73616ee0d4292" /><Relationship Type="http://schemas.openxmlformats.org/officeDocument/2006/relationships/hyperlink" Target="/ppt/slides/slide6.xml" Id="R3a09696a56584b3b" /><Relationship Type="http://schemas.openxmlformats.org/officeDocument/2006/relationships/hyperlink" Target="/ppt/slides/slide7.xml" Id="R1acaf3b9898f453d" /><Relationship Type="http://schemas.openxmlformats.org/officeDocument/2006/relationships/hyperlink" Target="/ppt/slides/slide8.xml" Id="Raeb09b9c61f44bef" /><Relationship Type="http://schemas.openxmlformats.org/officeDocument/2006/relationships/hyperlink" Target="/ppt/slides/slide13.xml" Id="R806f220634534404" /><Relationship Type="http://schemas.openxmlformats.org/officeDocument/2006/relationships/hyperlink" Target="/ppt/slides/slide11.xml" Id="R5075a02464794846" /><Relationship Type="http://schemas.openxmlformats.org/officeDocument/2006/relationships/notesSlide" Target="/ppt/notesSlides/notesSlide6.xml" Id="R02236455bf1644d5"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a670b14f37354b73" /><Relationship Type="http://schemas.openxmlformats.org/officeDocument/2006/relationships/hyperlink" Target="/ppt/slides/slide1.xml" Id="R2427733444b44f9a" /><Relationship Type="http://schemas.openxmlformats.org/officeDocument/2006/relationships/hyperlink" Target="/ppt/slides/slide2.xml" Id="R503557cbd62740e1" /><Relationship Type="http://schemas.openxmlformats.org/officeDocument/2006/relationships/hyperlink" Target="/ppt/slides/slide3.xml" Id="R44f0d8cf562f47c7" /><Relationship Type="http://schemas.openxmlformats.org/officeDocument/2006/relationships/hyperlink" Target="/ppt/slides/slide4.xml" Id="Ra08e49ad887a4680" /><Relationship Type="http://schemas.openxmlformats.org/officeDocument/2006/relationships/hyperlink" Target="/ppt/slides/slide5.xml" Id="R59057ca94f8f4349" /><Relationship Type="http://schemas.openxmlformats.org/officeDocument/2006/relationships/hyperlink" Target="/ppt/slides/slide6.xml" Id="Rb918e15cd3ec4b46" /><Relationship Type="http://schemas.openxmlformats.org/officeDocument/2006/relationships/hyperlink" Target="/ppt/slides/slide7.xml" Id="R12247349418244e2" /><Relationship Type="http://schemas.openxmlformats.org/officeDocument/2006/relationships/hyperlink" Target="/ppt/slides/slide8.xml" Id="R24a85918aeb54cba" /><Relationship Type="http://schemas.openxmlformats.org/officeDocument/2006/relationships/hyperlink" Target="/ppt/slides/slide13.xml" Id="Rc6c77f6c765d4981" /><Relationship Type="http://schemas.openxmlformats.org/officeDocument/2006/relationships/hyperlink" Target="/ppt/slides/slide14.xml" Id="Rce021fc9fe1b44a7" /><Relationship Type="http://schemas.openxmlformats.org/officeDocument/2006/relationships/hyperlink" Target="/ppt/slides/slide12.xml" Id="R5c4a93a0216f4bb6" /><Relationship Type="http://schemas.openxmlformats.org/officeDocument/2006/relationships/notesSlide" Target="/ppt/notesSlides/notesSlide7.xml" Id="R2ca094c62535449f"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a56b4023472497b" /><Relationship Type="http://schemas.openxmlformats.org/officeDocument/2006/relationships/hyperlink" Target="/ppt/slides/slide1.xml" Id="R2ba5542007434a25" /><Relationship Type="http://schemas.openxmlformats.org/officeDocument/2006/relationships/hyperlink" Target="/ppt/slides/slide2.xml" Id="Rb350d0ee3e554b04" /><Relationship Type="http://schemas.openxmlformats.org/officeDocument/2006/relationships/hyperlink" Target="/ppt/slides/slide3.xml" Id="Re21d301f89d8405d" /><Relationship Type="http://schemas.openxmlformats.org/officeDocument/2006/relationships/hyperlink" Target="/ppt/slides/slide4.xml" Id="Re911f724f4d54f9a" /><Relationship Type="http://schemas.openxmlformats.org/officeDocument/2006/relationships/hyperlink" Target="/ppt/slides/slide5.xml" Id="Rc1a4aa5013a6498e" /><Relationship Type="http://schemas.openxmlformats.org/officeDocument/2006/relationships/hyperlink" Target="/ppt/slides/slide6.xml" Id="R8c3e2f09975442c8" /><Relationship Type="http://schemas.openxmlformats.org/officeDocument/2006/relationships/hyperlink" Target="/ppt/slides/slide7.xml" Id="R744a43fd95fd4865" /><Relationship Type="http://schemas.openxmlformats.org/officeDocument/2006/relationships/hyperlink" Target="/ppt/slides/slide8.xml" Id="Re04d7c794d634b24" /><Relationship Type="http://schemas.openxmlformats.org/officeDocument/2006/relationships/hyperlink" Target="/ppt/slides/slide13.xml" Id="Rb9c656f3751f4a72" /><Relationship Type="http://schemas.openxmlformats.org/officeDocument/2006/relationships/notesSlide" Target="/ppt/notesSlides/notesSlide8.xml" Id="R62c30cf07dd54e7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236c4209530d492e" /><Relationship Type="http://schemas.openxmlformats.org/officeDocument/2006/relationships/hyperlink" Target="/ppt/slides/slide1.xml" Id="Rc86aa3e633aa4559" /><Relationship Type="http://schemas.openxmlformats.org/officeDocument/2006/relationships/hyperlink" Target="/ppt/slides/slide2.xml" Id="R4cbfc8d2efb74691" /><Relationship Type="http://schemas.openxmlformats.org/officeDocument/2006/relationships/hyperlink" Target="/ppt/slides/slide3.xml" Id="Rfacfcff9d1974b57" /><Relationship Type="http://schemas.openxmlformats.org/officeDocument/2006/relationships/hyperlink" Target="/ppt/slides/slide4.xml" Id="Re84f7eca692c4218" /><Relationship Type="http://schemas.openxmlformats.org/officeDocument/2006/relationships/hyperlink" Target="/ppt/slides/slide5.xml" Id="R8d1021ab97854dd4" /><Relationship Type="http://schemas.openxmlformats.org/officeDocument/2006/relationships/hyperlink" Target="/ppt/slides/slide6.xml" Id="Rb9b62c9881f747e5" /><Relationship Type="http://schemas.openxmlformats.org/officeDocument/2006/relationships/hyperlink" Target="/ppt/slides/slide7.xml" Id="R6e7b7c34c45b45f6" /><Relationship Type="http://schemas.openxmlformats.org/officeDocument/2006/relationships/hyperlink" Target="/ppt/slides/slide8.xml" Id="R40b8b0454d894474" /><Relationship Type="http://schemas.openxmlformats.org/officeDocument/2006/relationships/hyperlink" Target="/ppt/slides/slide13.xml" Id="R63882a07010e49b7" /><Relationship Type="http://schemas.openxmlformats.org/officeDocument/2006/relationships/hyperlink" Target="/ppt/slides/slide2.xml" Id="Re9408babcdcd4b07" /><Relationship Type="http://schemas.openxmlformats.org/officeDocument/2006/relationships/notesSlide" Target="/ppt/notesSlides/notesSlide9.xml" Id="Reade896d240d4091" /></Relationships>
</file>

<file path=ppt/slides/slide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5" name="house-card">
            <a:extLst xmlns:a="http://schemas.openxmlformats.org/drawingml/2006/main">
              <a:ext uri="{FF2B5EF4-FFF2-40B4-BE49-F238E27FC236}">
                <a16:creationId xmlns:a16="http://schemas.microsoft.com/office/drawing/2014/main" id="{8C4ADBB9-4E9F-47D7-9100-21B12EF12B8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CD8BC907-EDE7-49DB-BE0A-B76728F39BE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984">
            <a:extLst xmlns:a="http://schemas.openxmlformats.org/drawingml/2006/main">
              <a:ext uri="{FF2B5EF4-FFF2-40B4-BE49-F238E27FC236}">
                <a16:creationId xmlns:a16="http://schemas.microsoft.com/office/drawing/2014/main" id="{79284030-07C5-4A3D-A6AE-F2D5645F535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985">
            <a:extLst xmlns:a="http://schemas.openxmlformats.org/drawingml/2006/main">
              <a:ext uri="{FF2B5EF4-FFF2-40B4-BE49-F238E27FC236}">
                <a16:creationId xmlns:a16="http://schemas.microsoft.com/office/drawing/2014/main" id="{EF063011-C7F6-46FE-9AD7-092527EC5B06}"/>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Arrival  ·  3 min</a:t>
            </a:r>
          </a:p>
        </p:txBody>
      </p:sp>
      <p:sp>
        <p:nvSpPr>
          <p:cNvPr id="5" name="copy-986">
            <a:extLst xmlns:a="http://schemas.openxmlformats.org/drawingml/2006/main">
              <a:ext uri="{FF2B5EF4-FFF2-40B4-BE49-F238E27FC236}">
                <a16:creationId xmlns:a16="http://schemas.microsoft.com/office/drawing/2014/main" id="{687D3CCA-34CD-4313-B744-CE40E471691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Active transport</a:t>
            </a:r>
          </a:p>
        </p:txBody>
      </p:sp>
      <p:sp>
        <p:nvSpPr>
          <p:cNvPr id="6" name="heading-rule">
            <a:extLst xmlns:a="http://schemas.openxmlformats.org/drawingml/2006/main">
              <a:ext uri="{FF2B5EF4-FFF2-40B4-BE49-F238E27FC236}">
                <a16:creationId xmlns:a16="http://schemas.microsoft.com/office/drawing/2014/main" id="{57E95E68-B302-4A3D-B7BC-13ED16715A1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36079242ea747cb" action="ppaction://hlinksldjump"/>
            <a:extLst xmlns:a="http://schemas.openxmlformats.org/drawingml/2006/main">
              <a:ext uri="{FF2B5EF4-FFF2-40B4-BE49-F238E27FC236}">
                <a16:creationId xmlns:a16="http://schemas.microsoft.com/office/drawing/2014/main" id="{29708B4F-8C81-44A1-996D-74F2393BC66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Arrival</a:t>
            </a:r>
          </a:p>
        </p:txBody>
      </p:sp>
      <p:sp>
        <p:nvSpPr>
          <p:cNvPr id="8" name="goto:1">
            <a:hlinkClick xmlns:r="http://schemas.openxmlformats.org/officeDocument/2006/relationships" xmlns:a="http://schemas.openxmlformats.org/drawingml/2006/main" r:id="Rcbb7d321cee542f5" action="ppaction://hlinksldjump"/>
            <a:extLst xmlns:a="http://schemas.openxmlformats.org/drawingml/2006/main">
              <a:ext uri="{FF2B5EF4-FFF2-40B4-BE49-F238E27FC236}">
                <a16:creationId xmlns:a16="http://schemas.microsoft.com/office/drawing/2014/main" id="{73EA5654-918F-4E57-915C-EA8D9BFEB54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d341651274f4623" action="ppaction://hlinksldjump"/>
            <a:extLst xmlns:a="http://schemas.openxmlformats.org/drawingml/2006/main">
              <a:ext uri="{FF2B5EF4-FFF2-40B4-BE49-F238E27FC236}">
                <a16:creationId xmlns:a16="http://schemas.microsoft.com/office/drawing/2014/main" id="{8A2E7A3D-A418-4F10-ABCA-0BD7A9F1B509}"/>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f83392885f24352" action="ppaction://hlinksldjump"/>
            <a:extLst xmlns:a="http://schemas.openxmlformats.org/drawingml/2006/main">
              <a:ext uri="{FF2B5EF4-FFF2-40B4-BE49-F238E27FC236}">
                <a16:creationId xmlns:a16="http://schemas.microsoft.com/office/drawing/2014/main" id="{B34154F5-34A4-4A30-A0E2-DCC19D62E86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ea5c2b1f6054c31" action="ppaction://hlinksldjump"/>
            <a:extLst xmlns:a="http://schemas.openxmlformats.org/drawingml/2006/main">
              <a:ext uri="{FF2B5EF4-FFF2-40B4-BE49-F238E27FC236}">
                <a16:creationId xmlns:a16="http://schemas.microsoft.com/office/drawing/2014/main" id="{02857A01-F72C-4411-9DF9-9297DC53752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9450f9ec842446a" action="ppaction://hlinksldjump"/>
            <a:extLst xmlns:a="http://schemas.openxmlformats.org/drawingml/2006/main">
              <a:ext uri="{FF2B5EF4-FFF2-40B4-BE49-F238E27FC236}">
                <a16:creationId xmlns:a16="http://schemas.microsoft.com/office/drawing/2014/main" id="{007B1E9A-67E4-4777-AC0C-27264D4ADDD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d8bd5649660468b" action="ppaction://hlinksldjump"/>
            <a:extLst xmlns:a="http://schemas.openxmlformats.org/drawingml/2006/main">
              <a:ext uri="{FF2B5EF4-FFF2-40B4-BE49-F238E27FC236}">
                <a16:creationId xmlns:a16="http://schemas.microsoft.com/office/drawing/2014/main" id="{1328D343-FB26-453D-93AB-986ECD1944CC}"/>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12b81dc82cec4ee1" action="ppaction://hlinksldjump"/>
            <a:extLst xmlns:a="http://schemas.openxmlformats.org/drawingml/2006/main">
              <a:ext uri="{FF2B5EF4-FFF2-40B4-BE49-F238E27FC236}">
                <a16:creationId xmlns:a16="http://schemas.microsoft.com/office/drawing/2014/main" id="{0CF5D475-EC8D-4382-9E5B-98AA45AA00C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58bbcbd1ad5449f" action="ppaction://hlinksldjump"/>
            <a:extLst xmlns:a="http://schemas.openxmlformats.org/drawingml/2006/main">
              <a:ext uri="{FF2B5EF4-FFF2-40B4-BE49-F238E27FC236}">
                <a16:creationId xmlns:a16="http://schemas.microsoft.com/office/drawing/2014/main" id="{4DE39A23-7D9D-47EA-8E0D-B7F38E3EED27}"/>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987">
            <a:extLst xmlns:a="http://schemas.openxmlformats.org/drawingml/2006/main">
              <a:ext uri="{FF2B5EF4-FFF2-40B4-BE49-F238E27FC236}">
                <a16:creationId xmlns:a16="http://schemas.microsoft.com/office/drawing/2014/main" id="{BCD4B88B-47DC-4771-B7DF-4AD2F20FD0D7}"/>
              </a:ext>
            </a:extLst>
          </p:cNvPr>
          <p:cNvSpPr>
            <a:spLocks xmlns:a="http://schemas.openxmlformats.org/drawingml/2006/main" noGrp="1"/>
          </p:cNvSpPr>
          <p:nvPr/>
        </p:nvSpPr>
        <p:spPr>
          <a:xfrm xmlns:a="http://schemas.openxmlformats.org/drawingml/2006/main">
            <a:off x="666750" y="1819275"/>
            <a:ext cx="6191250" cy="971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I can explain how active transport moves substances against a concentration gradient and needs energy from respiration.</a:t>
            </a:r>
          </a:p>
        </p:txBody>
      </p:sp>
      <p:sp>
        <p:nvSpPr>
          <p:cNvPr id="17" name="copy-988">
            <a:extLst xmlns:a="http://schemas.openxmlformats.org/drawingml/2006/main">
              <a:ext uri="{FF2B5EF4-FFF2-40B4-BE49-F238E27FC236}">
                <a16:creationId xmlns:a16="http://schemas.microsoft.com/office/drawing/2014/main" id="{55F555D6-D517-45EA-8DDB-60247263EA71}"/>
              </a:ext>
            </a:extLst>
          </p:cNvPr>
          <p:cNvSpPr>
            <a:spLocks xmlns:a="http://schemas.openxmlformats.org/drawingml/2006/main" noGrp="1"/>
          </p:cNvSpPr>
          <p:nvPr/>
        </p:nvSpPr>
        <p:spPr>
          <a:xfrm xmlns:a="http://schemas.openxmlformats.org/drawingml/2006/main">
            <a:off x="666750" y="3076575"/>
            <a:ext cx="61912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526170"/>
                </a:solidFill>
                <a:latin typeface="Arial"/>
                <a:ea typeface="Arial"/>
                <a:cs typeface="Arial"/>
              </a:defRPr>
            </a:pPr>
            <a:r>
              <a:rPr sz="1950" b="0">
                <a:solidFill>
                  <a:srgbClr val="526170"/>
                </a:solidFill>
                <a:latin typeface="Arial"/>
                <a:ea typeface="Arial"/>
                <a:cs typeface="Arial"/>
              </a:rPr>
              <a:t>Notice. Recall. Be ready to explain.</a:t>
            </a:r>
          </a:p>
        </p:txBody>
      </p:sp>
      <p:sp>
        <p:nvSpPr>
          <p:cNvPr id="18" name="copy-989">
            <a:extLst xmlns:a="http://schemas.openxmlformats.org/drawingml/2006/main">
              <a:ext uri="{FF2B5EF4-FFF2-40B4-BE49-F238E27FC236}">
                <a16:creationId xmlns:a16="http://schemas.microsoft.com/office/drawing/2014/main" id="{E31B0113-C28D-4C40-BF7D-6B030F3DAE44}"/>
              </a:ext>
            </a:extLst>
          </p:cNvPr>
          <p:cNvSpPr>
            <a:spLocks xmlns:a="http://schemas.openxmlformats.org/drawingml/2006/main" noGrp="1"/>
          </p:cNvSpPr>
          <p:nvPr/>
        </p:nvSpPr>
        <p:spPr>
          <a:xfrm xmlns:a="http://schemas.openxmlformats.org/drawingml/2006/main">
            <a:off x="666750" y="34956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1</a:t>
            </a:r>
          </a:p>
        </p:txBody>
      </p:sp>
      <p:sp>
        <p:nvSpPr>
          <p:cNvPr id="19" name="copy-990">
            <a:extLst xmlns:a="http://schemas.openxmlformats.org/drawingml/2006/main">
              <a:ext uri="{FF2B5EF4-FFF2-40B4-BE49-F238E27FC236}">
                <a16:creationId xmlns:a16="http://schemas.microsoft.com/office/drawing/2014/main" id="{FBAA567C-EAE8-44AE-925D-3BF4F968FC0A}"/>
              </a:ext>
            </a:extLst>
          </p:cNvPr>
          <p:cNvSpPr>
            <a:spLocks xmlns:a="http://schemas.openxmlformats.org/drawingml/2006/main" noGrp="1"/>
          </p:cNvSpPr>
          <p:nvPr/>
        </p:nvSpPr>
        <p:spPr>
          <a:xfrm xmlns:a="http://schemas.openxmlformats.org/drawingml/2006/main">
            <a:off x="1162050" y="349567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does ‘down a concentration gradient’ mean?</a:t>
            </a:r>
          </a:p>
        </p:txBody>
      </p:sp>
      <p:sp>
        <p:nvSpPr>
          <p:cNvPr id="20" name="copy-991">
            <a:extLst xmlns:a="http://schemas.openxmlformats.org/drawingml/2006/main">
              <a:ext uri="{FF2B5EF4-FFF2-40B4-BE49-F238E27FC236}">
                <a16:creationId xmlns:a16="http://schemas.microsoft.com/office/drawing/2014/main" id="{3FB14D75-8ACB-4666-B3F5-F13E5E34671E}"/>
              </a:ext>
            </a:extLst>
          </p:cNvPr>
          <p:cNvSpPr>
            <a:spLocks xmlns:a="http://schemas.openxmlformats.org/drawingml/2006/main" noGrp="1"/>
          </p:cNvSpPr>
          <p:nvPr/>
        </p:nvSpPr>
        <p:spPr>
          <a:xfrm xmlns:a="http://schemas.openxmlformats.org/drawingml/2006/main">
            <a:off x="666750" y="4391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2</a:t>
            </a:r>
          </a:p>
        </p:txBody>
      </p:sp>
      <p:sp>
        <p:nvSpPr>
          <p:cNvPr id="21" name="copy-992">
            <a:extLst xmlns:a="http://schemas.openxmlformats.org/drawingml/2006/main">
              <a:ext uri="{FF2B5EF4-FFF2-40B4-BE49-F238E27FC236}">
                <a16:creationId xmlns:a16="http://schemas.microsoft.com/office/drawing/2014/main" id="{A54E710C-D23D-4B06-B065-42C7C194A3FC}"/>
              </a:ext>
            </a:extLst>
          </p:cNvPr>
          <p:cNvSpPr>
            <a:spLocks xmlns:a="http://schemas.openxmlformats.org/drawingml/2006/main" noGrp="1"/>
          </p:cNvSpPr>
          <p:nvPr/>
        </p:nvSpPr>
        <p:spPr>
          <a:xfrm xmlns:a="http://schemas.openxmlformats.org/drawingml/2006/main">
            <a:off x="1162050" y="439102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substance moves in osmosis?</a:t>
            </a:r>
          </a:p>
        </p:txBody>
      </p:sp>
      <p:sp>
        <p:nvSpPr>
          <p:cNvPr id="22" name="visual-ground">
            <a:extLst xmlns:a="http://schemas.openxmlformats.org/drawingml/2006/main">
              <a:ext uri="{FF2B5EF4-FFF2-40B4-BE49-F238E27FC236}">
                <a16:creationId xmlns:a16="http://schemas.microsoft.com/office/drawing/2014/main" id="{ECD53E62-E65C-46D2-93EB-4F54B6057F74}"/>
              </a:ext>
            </a:extLst>
          </p:cNvPr>
          <p:cNvSpPr>
            <a:spLocks xmlns:a="http://schemas.openxmlformats.org/drawingml/2006/main" noGrp="1"/>
          </p:cNvSpPr>
          <p:nvPr/>
        </p:nvSpPr>
        <p:spPr>
          <a:xfrm xmlns:a="http://schemas.openxmlformats.org/drawingml/2006/main">
            <a:off x="7334250" y="1857375"/>
            <a:ext cx="4048125" cy="2857500"/>
          </a:xfrm>
          <a:prstGeom xmlns:a="http://schemas.openxmlformats.org/drawingml/2006/main" prst="roundRect">
            <a:avLst>
              <a:gd name="adj" fmla="val 3333"/>
            </a:avLst>
          </a:prstGeom>
          <a:solidFill xmlns:a="http://schemas.openxmlformats.org/drawingml/2006/main">
            <a:srgbClr val="101C38"/>
          </a:solidFill>
          <a:ln xmlns:a="http://schemas.openxmlformats.org/drawingml/2006/main" w="9525">
            <a:solidFill>
              <a:srgbClr val="D9D0E2"/>
            </a:solidFill>
            <a:prstDash val="solid"/>
          </a:ln>
        </p:spPr>
      </p:sp>
      <p:pic>
        <p:nvPicPr>
          <p:cNvPr id="49" name="W6L1 scientific resource, slide 1"/>
          <p:cNvPicPr>
            <a:picLocks xmlns:a="http://schemas.openxmlformats.org/drawingml/2006/main" noChangeAspect="1"/>
          </p:cNvPicPr>
          <p:nvPr/>
        </p:nvPicPr>
        <p:blipFill>
          <a:blip xmlns:r="http://schemas.openxmlformats.org/officeDocument/2006/relationships" xmlns:a="http://schemas.openxmlformats.org/drawingml/2006/main" r:embed="Rc14b501e28034585"/>
          <a:stretch xmlns:a="http://schemas.openxmlformats.org/drawingml/2006/main"/>
        </p:blipFill>
        <p:spPr>
          <a:xfrm xmlns:a="http://schemas.openxmlformats.org/drawingml/2006/main">
            <a:off x="7410450" y="2190452"/>
            <a:ext cx="3895725" cy="2191345"/>
          </a:xfrm>
          <a:prstGeom xmlns:a="http://schemas.openxmlformats.org/drawingml/2006/main" prst="rect">
            <a:avLst/>
          </a:prstGeom>
        </p:spPr>
      </p:pic>
      <p:sp>
        <p:nvSpPr>
          <p:cNvPr id="24" name="goto:8">
            <a:hlinkClick xmlns:r="http://schemas.openxmlformats.org/officeDocument/2006/relationships" xmlns:a="http://schemas.openxmlformats.org/drawingml/2006/main" r:id="R81c94ab30a5447e0" action="ppaction://hlinksldjump"/>
            <a:extLst xmlns:a="http://schemas.openxmlformats.org/drawingml/2006/main">
              <a:ext uri="{FF2B5EF4-FFF2-40B4-BE49-F238E27FC236}">
                <a16:creationId xmlns:a16="http://schemas.microsoft.com/office/drawing/2014/main" id="{C02383B0-6444-4E5D-B99D-031ABBC99E5A}"/>
              </a:ext>
            </a:extLst>
          </p:cNvPr>
          <p:cNvSpPr>
            <a:spLocks xmlns:a="http://schemas.openxmlformats.org/drawingml/2006/main" noGrp="1"/>
          </p:cNvSpPr>
          <p:nvPr/>
        </p:nvSpPr>
        <p:spPr>
          <a:xfrm xmlns:a="http://schemas.openxmlformats.org/drawingml/2006/main">
            <a:off x="7477125" y="5219700"/>
            <a:ext cx="2619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Retrieval answers</a:t>
            </a:r>
          </a:p>
        </p:txBody>
      </p:sp>
    </p:spTree>
    <p:extLst>
      <p:ext uri="{BB962C8B-B14F-4D97-AF65-F5344CB8AC3E}">
        <p14:creationId xmlns:p14="http://schemas.microsoft.com/office/powerpoint/2010/main" val="267348085"/>
      </p:ext>
    </p:extLst>
  </p:cSld>
</p:sld>
</file>

<file path=ppt/slides/slide10.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41E2F4C2-0505-47D9-856F-CF2C5EAB2CD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1989E1A6-7C2A-4B89-9074-76867CDCB8B1}"/>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58">
            <a:extLst xmlns:a="http://schemas.openxmlformats.org/drawingml/2006/main">
              <a:ext uri="{FF2B5EF4-FFF2-40B4-BE49-F238E27FC236}">
                <a16:creationId xmlns:a16="http://schemas.microsoft.com/office/drawing/2014/main" id="{8396EF04-EC35-4048-A22C-8271B7BD42C9}"/>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59">
            <a:extLst xmlns:a="http://schemas.openxmlformats.org/drawingml/2006/main">
              <a:ext uri="{FF2B5EF4-FFF2-40B4-BE49-F238E27FC236}">
                <a16:creationId xmlns:a16="http://schemas.microsoft.com/office/drawing/2014/main" id="{EAD671FC-6530-46E6-8B55-12B11F2F21B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60">
            <a:extLst xmlns:a="http://schemas.openxmlformats.org/drawingml/2006/main">
              <a:ext uri="{FF2B5EF4-FFF2-40B4-BE49-F238E27FC236}">
                <a16:creationId xmlns:a16="http://schemas.microsoft.com/office/drawing/2014/main" id="{E6860DE2-32A3-4884-8B91-5FA9EA075B0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Check the deciding clue</a:t>
            </a:r>
          </a:p>
        </p:txBody>
      </p:sp>
      <p:sp>
        <p:nvSpPr>
          <p:cNvPr id="6" name="heading-rule">
            <a:extLst xmlns:a="http://schemas.openxmlformats.org/drawingml/2006/main">
              <a:ext uri="{FF2B5EF4-FFF2-40B4-BE49-F238E27FC236}">
                <a16:creationId xmlns:a16="http://schemas.microsoft.com/office/drawing/2014/main" id="{2D40B70C-7E3C-4214-A51B-26D0D0B4E7A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737d1929de34ac3" action="ppaction://hlinksldjump"/>
            <a:extLst xmlns:a="http://schemas.openxmlformats.org/drawingml/2006/main">
              <a:ext uri="{FF2B5EF4-FFF2-40B4-BE49-F238E27FC236}">
                <a16:creationId xmlns:a16="http://schemas.microsoft.com/office/drawing/2014/main" id="{06BF772D-38F3-4C31-949F-2E7B6DFE7609}"/>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519ce95ebad42e3" action="ppaction://hlinksldjump"/>
            <a:extLst xmlns:a="http://schemas.openxmlformats.org/drawingml/2006/main">
              <a:ext uri="{FF2B5EF4-FFF2-40B4-BE49-F238E27FC236}">
                <a16:creationId xmlns:a16="http://schemas.microsoft.com/office/drawing/2014/main" id="{FD86741B-DB90-48CB-90C8-3F910BD7799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0f3732221f644e17" action="ppaction://hlinksldjump"/>
            <a:extLst xmlns:a="http://schemas.openxmlformats.org/drawingml/2006/main">
              <a:ext uri="{FF2B5EF4-FFF2-40B4-BE49-F238E27FC236}">
                <a16:creationId xmlns:a16="http://schemas.microsoft.com/office/drawing/2014/main" id="{2D7C64F5-5BA9-4AEE-9778-95FD262AA90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9ef2efcc6b34d7e" action="ppaction://hlinksldjump"/>
            <a:extLst xmlns:a="http://schemas.openxmlformats.org/drawingml/2006/main">
              <a:ext uri="{FF2B5EF4-FFF2-40B4-BE49-F238E27FC236}">
                <a16:creationId xmlns:a16="http://schemas.microsoft.com/office/drawing/2014/main" id="{402E28B0-8515-47D4-B602-AFC157D272FB}"/>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bfc3217d01f4528" action="ppaction://hlinksldjump"/>
            <a:extLst xmlns:a="http://schemas.openxmlformats.org/drawingml/2006/main">
              <a:ext uri="{FF2B5EF4-FFF2-40B4-BE49-F238E27FC236}">
                <a16:creationId xmlns:a16="http://schemas.microsoft.com/office/drawing/2014/main" id="{F754D4D5-5A51-489A-BE2C-5B34B4C4E492}"/>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0526bf8395043db" action="ppaction://hlinksldjump"/>
            <a:extLst xmlns:a="http://schemas.openxmlformats.org/drawingml/2006/main">
              <a:ext uri="{FF2B5EF4-FFF2-40B4-BE49-F238E27FC236}">
                <a16:creationId xmlns:a16="http://schemas.microsoft.com/office/drawing/2014/main" id="{243C6DCB-3D70-4D6B-8B0F-CB68C8FFBB42}"/>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dcc5b59578d34555" action="ppaction://hlinksldjump"/>
            <a:extLst xmlns:a="http://schemas.openxmlformats.org/drawingml/2006/main">
              <a:ext uri="{FF2B5EF4-FFF2-40B4-BE49-F238E27FC236}">
                <a16:creationId xmlns:a16="http://schemas.microsoft.com/office/drawing/2014/main" id="{EE0890F2-E0EA-455E-A0BA-6D33CB9E9C9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7f4b48b840f41be" action="ppaction://hlinksldjump"/>
            <a:extLst xmlns:a="http://schemas.openxmlformats.org/drawingml/2006/main">
              <a:ext uri="{FF2B5EF4-FFF2-40B4-BE49-F238E27FC236}">
                <a16:creationId xmlns:a16="http://schemas.microsoft.com/office/drawing/2014/main" id="{3143A4EE-5FBF-4E08-BA14-6BBA7AA7E4FD}"/>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66fdb8811f74ff4" action="ppaction://hlinksldjump"/>
            <a:extLst xmlns:a="http://schemas.openxmlformats.org/drawingml/2006/main">
              <a:ext uri="{FF2B5EF4-FFF2-40B4-BE49-F238E27FC236}">
                <a16:creationId xmlns:a16="http://schemas.microsoft.com/office/drawing/2014/main" id="{3615BDD2-1684-403F-871E-72C5204E59EA}"/>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061">
            <a:extLst xmlns:a="http://schemas.openxmlformats.org/drawingml/2006/main">
              <a:ext uri="{FF2B5EF4-FFF2-40B4-BE49-F238E27FC236}">
                <a16:creationId xmlns:a16="http://schemas.microsoft.com/office/drawing/2014/main" id="{DB3CC002-41F0-467B-9F8A-48D7F0A63AC3}"/>
              </a:ext>
            </a:extLst>
          </p:cNvPr>
          <p:cNvSpPr>
            <a:spLocks xmlns:a="http://schemas.openxmlformats.org/drawingml/2006/main" noGrp="1"/>
          </p:cNvSpPr>
          <p:nvPr/>
        </p:nvSpPr>
        <p:spPr>
          <a:xfrm xmlns:a="http://schemas.openxmlformats.org/drawingml/2006/main">
            <a:off x="714375" y="2000250"/>
            <a:ext cx="10572750" cy="1304925"/>
          </a:xfrm>
          <a:prstGeom xmlns:a="http://schemas.openxmlformats.org/drawingml/2006/main" prst="roundRect">
            <a:avLst>
              <a:gd name="adj" fmla="val 10219"/>
            </a:avLst>
          </a:prstGeom>
          <a:solidFill xmlns:a="http://schemas.openxmlformats.org/drawingml/2006/main">
            <a:srgbClr val="F0EAF6"/>
          </a:solidFill>
          <a:ln xmlns:a="http://schemas.openxmlformats.org/drawingml/2006/main" w="9525">
            <a:solidFill>
              <a:srgbClr val="D9D0E2"/>
            </a:solidFill>
            <a:prstDash val="solid"/>
          </a:ln>
        </p:spPr>
        <p:txBody>
          <a:bodyPr xmlns:a="http://schemas.openxmlformats.org/drawingml/2006/main" wrap="square" lIns="209550" tIns="114300" rIns="209550" bIns="114300" anchor="t">
            <a:noAutofit/>
          </a:bodyPr>
          <a:lstStyle xmlns:a="http://schemas.openxmlformats.org/drawingml/2006/main"/>
          <a:p xmlns:a="http://schemas.openxmlformats.org/drawingml/2006/main">
            <a:pPr algn="l">
              <a:lnSpc>
                <a:spcPct val="110000"/>
              </a:lnSpc>
              <a:buNone/>
              <a:defRPr sz="2250" b="1">
                <a:solidFill>
                  <a:srgbClr val="5E417D"/>
                </a:solidFill>
                <a:latin typeface="Arial"/>
                <a:ea typeface="Arial"/>
                <a:cs typeface="Arial"/>
              </a:defRPr>
            </a:pPr>
            <a:r>
              <a:rPr sz="2250" b="1">
                <a:solidFill>
                  <a:srgbClr val="5E417D"/>
                </a:solidFill>
                <a:latin typeface="Arial"/>
                <a:ea typeface="Arial"/>
                <a:cs typeface="Arial"/>
              </a:rPr>
              <a:t>A substance moved against its concentration gradient and needed energy</a:t>
            </a:r>
          </a:p>
        </p:txBody>
      </p:sp>
      <p:sp>
        <p:nvSpPr>
          <p:cNvPr id="17" name="copy-1062">
            <a:extLst xmlns:a="http://schemas.openxmlformats.org/drawingml/2006/main">
              <a:ext uri="{FF2B5EF4-FFF2-40B4-BE49-F238E27FC236}">
                <a16:creationId xmlns:a16="http://schemas.microsoft.com/office/drawing/2014/main" id="{EB1D89F7-4581-485C-BE1A-FE3E26B94052}"/>
              </a:ext>
            </a:extLst>
          </p:cNvPr>
          <p:cNvSpPr>
            <a:spLocks xmlns:a="http://schemas.openxmlformats.org/drawingml/2006/main" noGrp="1"/>
          </p:cNvSpPr>
          <p:nvPr/>
        </p:nvSpPr>
        <p:spPr>
          <a:xfrm xmlns:a="http://schemas.openxmlformats.org/drawingml/2006/main">
            <a:off x="714375" y="3571875"/>
            <a:ext cx="10572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0">
                <a:solidFill>
                  <a:srgbClr val="1F2937"/>
                </a:solidFill>
                <a:latin typeface="Arial"/>
                <a:ea typeface="Arial"/>
                <a:cs typeface="Arial"/>
              </a:defRPr>
            </a:pPr>
            <a:r>
              <a:rPr sz="2250" b="0">
                <a:solidFill>
                  <a:srgbClr val="1F2937"/>
                </a:solidFill>
                <a:latin typeface="Arial"/>
                <a:ea typeface="Arial"/>
                <a:cs typeface="Arial"/>
              </a:rPr>
              <a:t>Correct. Now state that respiration supplies the energy.</a:t>
            </a:r>
          </a:p>
        </p:txBody>
      </p:sp>
      <p:sp>
        <p:nvSpPr>
          <p:cNvPr id="18" name="copy-1063">
            <a:extLst xmlns:a="http://schemas.openxmlformats.org/drawingml/2006/main">
              <a:ext uri="{FF2B5EF4-FFF2-40B4-BE49-F238E27FC236}">
                <a16:creationId xmlns:a16="http://schemas.microsoft.com/office/drawing/2014/main" id="{E71F04EE-B7A7-40CA-AA07-8DD4AB3CCE43}"/>
              </a:ext>
            </a:extLst>
          </p:cNvPr>
          <p:cNvSpPr>
            <a:spLocks xmlns:a="http://schemas.openxmlformats.org/drawingml/2006/main" noGrp="1"/>
          </p:cNvSpPr>
          <p:nvPr/>
        </p:nvSpPr>
        <p:spPr>
          <a:xfrm xmlns:a="http://schemas.openxmlformats.org/drawingml/2006/main">
            <a:off x="714375" y="4752975"/>
            <a:ext cx="104775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526170"/>
                </a:solidFill>
                <a:latin typeface="Arial"/>
                <a:ea typeface="Arial"/>
                <a:cs typeface="Arial"/>
              </a:defRPr>
            </a:pPr>
            <a:r>
              <a:rPr sz="2025" b="0">
                <a:solidFill>
                  <a:srgbClr val="526170"/>
                </a:solidFill>
                <a:latin typeface="Arial"/>
                <a:ea typeface="Arial"/>
                <a:cs typeface="Arial"/>
              </a:rPr>
              <a:t>Compare your reason. Correct one step if needed.</a:t>
            </a:r>
          </a:p>
        </p:txBody>
      </p:sp>
      <p:sp>
        <p:nvSpPr>
          <p:cNvPr id="19" name="goto:3">
            <a:hlinkClick xmlns:r="http://schemas.openxmlformats.org/officeDocument/2006/relationships" xmlns:a="http://schemas.openxmlformats.org/drawingml/2006/main" r:id="R14510463c63945f3" action="ppaction://hlinksldjump"/>
            <a:extLst xmlns:a="http://schemas.openxmlformats.org/drawingml/2006/main">
              <a:ext uri="{FF2B5EF4-FFF2-40B4-BE49-F238E27FC236}">
                <a16:creationId xmlns:a16="http://schemas.microsoft.com/office/drawing/2014/main" id="{EF17FBE2-41C4-4A29-9DB2-1AA66BC97BB9}"/>
              </a:ext>
            </a:extLst>
          </p:cNvPr>
          <p:cNvSpPr>
            <a:spLocks xmlns:a="http://schemas.openxmlformats.org/drawingml/2006/main" noGrp="1"/>
          </p:cNvSpPr>
          <p:nvPr/>
        </p:nvSpPr>
        <p:spPr>
          <a:xfrm xmlns:a="http://schemas.openxmlformats.org/drawingml/2006/main">
            <a:off x="8067675" y="556260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We Do</a:t>
            </a:r>
          </a:p>
        </p:txBody>
      </p:sp>
    </p:spTree>
    <p:extLst>
      <p:ext uri="{BB962C8B-B14F-4D97-AF65-F5344CB8AC3E}">
        <p14:creationId xmlns:p14="http://schemas.microsoft.com/office/powerpoint/2010/main" val="389766214"/>
      </p:ext>
    </p:extLst>
  </p:cSld>
</p:sld>
</file>

<file path=ppt/slides/slide1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8" name="house-card">
            <a:extLst xmlns:a="http://schemas.openxmlformats.org/drawingml/2006/main">
              <a:ext uri="{FF2B5EF4-FFF2-40B4-BE49-F238E27FC236}">
                <a16:creationId xmlns:a16="http://schemas.microsoft.com/office/drawing/2014/main" id="{8412C9BB-102A-4CB7-8584-6AA295909727}"/>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2568E4B-E0E0-4D98-95F0-45A74ECFB72D}"/>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64">
            <a:extLst xmlns:a="http://schemas.openxmlformats.org/drawingml/2006/main">
              <a:ext uri="{FF2B5EF4-FFF2-40B4-BE49-F238E27FC236}">
                <a16:creationId xmlns:a16="http://schemas.microsoft.com/office/drawing/2014/main" id="{4A7E4566-0209-460E-B393-367E86EBCA2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65">
            <a:extLst xmlns:a="http://schemas.openxmlformats.org/drawingml/2006/main">
              <a:ext uri="{FF2B5EF4-FFF2-40B4-BE49-F238E27FC236}">
                <a16:creationId xmlns:a16="http://schemas.microsoft.com/office/drawing/2014/main" id="{2D24E1D1-97CD-42B1-9FF6-6E15356437B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66">
            <a:extLst xmlns:a="http://schemas.openxmlformats.org/drawingml/2006/main">
              <a:ext uri="{FF2B5EF4-FFF2-40B4-BE49-F238E27FC236}">
                <a16:creationId xmlns:a16="http://schemas.microsoft.com/office/drawing/2014/main" id="{95A098BF-1909-4731-B557-2E7EBBF8621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Our shared reasoning</a:t>
            </a:r>
          </a:p>
        </p:txBody>
      </p:sp>
      <p:sp>
        <p:nvSpPr>
          <p:cNvPr id="6" name="heading-rule">
            <a:extLst xmlns:a="http://schemas.openxmlformats.org/drawingml/2006/main">
              <a:ext uri="{FF2B5EF4-FFF2-40B4-BE49-F238E27FC236}">
                <a16:creationId xmlns:a16="http://schemas.microsoft.com/office/drawing/2014/main" id="{415DCFDD-BD22-4160-8565-7DFD1935A41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0fe7d9d75ff04b41" action="ppaction://hlinksldjump"/>
            <a:extLst xmlns:a="http://schemas.openxmlformats.org/drawingml/2006/main">
              <a:ext uri="{FF2B5EF4-FFF2-40B4-BE49-F238E27FC236}">
                <a16:creationId xmlns:a16="http://schemas.microsoft.com/office/drawing/2014/main" id="{F91E67D9-D720-4E0B-98C1-D66F34B8233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c54307f2737b4100" action="ppaction://hlinksldjump"/>
            <a:extLst xmlns:a="http://schemas.openxmlformats.org/drawingml/2006/main">
              <a:ext uri="{FF2B5EF4-FFF2-40B4-BE49-F238E27FC236}">
                <a16:creationId xmlns:a16="http://schemas.microsoft.com/office/drawing/2014/main" id="{A2FE089D-327A-4CDC-AF44-9C28CA926653}"/>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6dc0c8cb72634de2" action="ppaction://hlinksldjump"/>
            <a:extLst xmlns:a="http://schemas.openxmlformats.org/drawingml/2006/main">
              <a:ext uri="{FF2B5EF4-FFF2-40B4-BE49-F238E27FC236}">
                <a16:creationId xmlns:a16="http://schemas.microsoft.com/office/drawing/2014/main" id="{26424CE4-4945-4CD0-B554-873BDF97EFC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92f209a0a6ed4fc0" action="ppaction://hlinksldjump"/>
            <a:extLst xmlns:a="http://schemas.openxmlformats.org/drawingml/2006/main">
              <a:ext uri="{FF2B5EF4-FFF2-40B4-BE49-F238E27FC236}">
                <a16:creationId xmlns:a16="http://schemas.microsoft.com/office/drawing/2014/main" id="{394BF0C9-5AD7-42EC-A6D0-5188822EFC7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c1086907fafd47ab" action="ppaction://hlinksldjump"/>
            <a:extLst xmlns:a="http://schemas.openxmlformats.org/drawingml/2006/main">
              <a:ext uri="{FF2B5EF4-FFF2-40B4-BE49-F238E27FC236}">
                <a16:creationId xmlns:a16="http://schemas.microsoft.com/office/drawing/2014/main" id="{D758A8DA-0154-47C4-8D3C-4677B2D29A3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4cf249441a8e4984" action="ppaction://hlinksldjump"/>
            <a:extLst xmlns:a="http://schemas.openxmlformats.org/drawingml/2006/main">
              <a:ext uri="{FF2B5EF4-FFF2-40B4-BE49-F238E27FC236}">
                <a16:creationId xmlns:a16="http://schemas.microsoft.com/office/drawing/2014/main" id="{C8F9F0B1-D166-4662-9863-7CFF9D4EA96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60d56b08a754c71" action="ppaction://hlinksldjump"/>
            <a:extLst xmlns:a="http://schemas.openxmlformats.org/drawingml/2006/main">
              <a:ext uri="{FF2B5EF4-FFF2-40B4-BE49-F238E27FC236}">
                <a16:creationId xmlns:a16="http://schemas.microsoft.com/office/drawing/2014/main" id="{6670BC4F-6092-4724-927C-189F638D4E5F}"/>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ef986f6557ad4b3c" action="ppaction://hlinksldjump"/>
            <a:extLst xmlns:a="http://schemas.openxmlformats.org/drawingml/2006/main">
              <a:ext uri="{FF2B5EF4-FFF2-40B4-BE49-F238E27FC236}">
                <a16:creationId xmlns:a16="http://schemas.microsoft.com/office/drawing/2014/main" id="{EB7A1ECA-3EBD-40E4-B763-1BFB1D78267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ff8946f2e144f47" action="ppaction://hlinksldjump"/>
            <a:extLst xmlns:a="http://schemas.openxmlformats.org/drawingml/2006/main">
              <a:ext uri="{FF2B5EF4-FFF2-40B4-BE49-F238E27FC236}">
                <a16:creationId xmlns:a16="http://schemas.microsoft.com/office/drawing/2014/main" id="{8CB6CF3A-E1BD-454E-8BD9-CE6ED344263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067">
            <a:extLst xmlns:a="http://schemas.openxmlformats.org/drawingml/2006/main">
              <a:ext uri="{FF2B5EF4-FFF2-40B4-BE49-F238E27FC236}">
                <a16:creationId xmlns:a16="http://schemas.microsoft.com/office/drawing/2014/main" id="{52D76C68-7E08-446B-8341-0AB057869B42}"/>
              </a:ext>
            </a:extLst>
          </p:cNvPr>
          <p:cNvSpPr>
            <a:spLocks xmlns:a="http://schemas.openxmlformats.org/drawingml/2006/main" noGrp="1"/>
          </p:cNvSpPr>
          <p:nvPr/>
        </p:nvSpPr>
        <p:spPr>
          <a:xfrm xmlns:a="http://schemas.openxmlformats.org/drawingml/2006/main">
            <a:off x="723900" y="2028825"/>
            <a:ext cx="10525125" cy="2905125"/>
          </a:xfrm>
          <a:prstGeom xmlns:a="http://schemas.openxmlformats.org/drawingml/2006/main" prst="roundRect">
            <a:avLst>
              <a:gd name="adj" fmla="val 459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Inward movement is lower → higher: against the gradient. Active transport needs energy released by respiration. Less available energy reduces uptake. An instant on/off model simplifies a real cell.</a:t>
            </a:r>
          </a:p>
        </p:txBody>
      </p:sp>
      <p:sp>
        <p:nvSpPr>
          <p:cNvPr id="17" name="goto:5">
            <a:hlinkClick xmlns:r="http://schemas.openxmlformats.org/officeDocument/2006/relationships" xmlns:a="http://schemas.openxmlformats.org/drawingml/2006/main" r:id="Rb904eb3040e941b5" action="ppaction://hlinksldjump"/>
            <a:extLst xmlns:a="http://schemas.openxmlformats.org/drawingml/2006/main">
              <a:ext uri="{FF2B5EF4-FFF2-40B4-BE49-F238E27FC236}">
                <a16:creationId xmlns:a16="http://schemas.microsoft.com/office/drawing/2014/main" id="{DB94CD7B-B969-468C-BC04-8EF50B7B6298}"/>
              </a:ext>
            </a:extLst>
          </p:cNvPr>
          <p:cNvSpPr>
            <a:spLocks xmlns:a="http://schemas.openxmlformats.org/drawingml/2006/main" noGrp="1"/>
          </p:cNvSpPr>
          <p:nvPr/>
        </p:nvSpPr>
        <p:spPr>
          <a:xfrm xmlns:a="http://schemas.openxmlformats.org/drawingml/2006/main">
            <a:off x="7762875" y="5562600"/>
            <a:ext cx="35433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shared task</a:t>
            </a:r>
          </a:p>
        </p:txBody>
      </p:sp>
    </p:spTree>
    <p:extLst>
      <p:ext uri="{BB962C8B-B14F-4D97-AF65-F5344CB8AC3E}">
        <p14:creationId xmlns:p14="http://schemas.microsoft.com/office/powerpoint/2010/main" val="568740017"/>
      </p:ext>
    </p:extLst>
  </p:cSld>
</p:sld>
</file>

<file path=ppt/slides/slide1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11039D18-C1A7-4890-A8B5-1B3833F5E50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258D18ED-DBA2-4D33-A905-0E0F19EBE86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68">
            <a:extLst xmlns:a="http://schemas.openxmlformats.org/drawingml/2006/main">
              <a:ext uri="{FF2B5EF4-FFF2-40B4-BE49-F238E27FC236}">
                <a16:creationId xmlns:a16="http://schemas.microsoft.com/office/drawing/2014/main" id="{25178E90-D35A-4D84-86A8-C8D6EE1076EE}"/>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69">
            <a:extLst xmlns:a="http://schemas.openxmlformats.org/drawingml/2006/main">
              <a:ext uri="{FF2B5EF4-FFF2-40B4-BE49-F238E27FC236}">
                <a16:creationId xmlns:a16="http://schemas.microsoft.com/office/drawing/2014/main" id="{223D555C-1358-4824-8BC1-570F7A31E562}"/>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70">
            <a:extLst xmlns:a="http://schemas.openxmlformats.org/drawingml/2006/main">
              <a:ext uri="{FF2B5EF4-FFF2-40B4-BE49-F238E27FC236}">
                <a16:creationId xmlns:a16="http://schemas.microsoft.com/office/drawing/2014/main" id="{F5180E5E-1E31-47E8-946A-D7D37187EDD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Compare after your first attempt</a:t>
            </a:r>
          </a:p>
        </p:txBody>
      </p:sp>
      <p:sp>
        <p:nvSpPr>
          <p:cNvPr id="6" name="heading-rule">
            <a:extLst xmlns:a="http://schemas.openxmlformats.org/drawingml/2006/main">
              <a:ext uri="{FF2B5EF4-FFF2-40B4-BE49-F238E27FC236}">
                <a16:creationId xmlns:a16="http://schemas.microsoft.com/office/drawing/2014/main" id="{F188E196-C1A2-4547-A4E1-5F95E2D12B2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289943a609ea4f9e" action="ppaction://hlinksldjump"/>
            <a:extLst xmlns:a="http://schemas.openxmlformats.org/drawingml/2006/main">
              <a:ext uri="{FF2B5EF4-FFF2-40B4-BE49-F238E27FC236}">
                <a16:creationId xmlns:a16="http://schemas.microsoft.com/office/drawing/2014/main" id="{1FE00BFB-C058-4567-89F6-86C90233DE9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08117dee94a4143" action="ppaction://hlinksldjump"/>
            <a:extLst xmlns:a="http://schemas.openxmlformats.org/drawingml/2006/main">
              <a:ext uri="{FF2B5EF4-FFF2-40B4-BE49-F238E27FC236}">
                <a16:creationId xmlns:a16="http://schemas.microsoft.com/office/drawing/2014/main" id="{19114851-4F64-4777-97F6-0CB258AC5EAC}"/>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56ad241e52e743e0" action="ppaction://hlinksldjump"/>
            <a:extLst xmlns:a="http://schemas.openxmlformats.org/drawingml/2006/main">
              <a:ext uri="{FF2B5EF4-FFF2-40B4-BE49-F238E27FC236}">
                <a16:creationId xmlns:a16="http://schemas.microsoft.com/office/drawing/2014/main" id="{F1809169-A281-457F-87CF-5BA18F80B68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414014133e040a5" action="ppaction://hlinksldjump"/>
            <a:extLst xmlns:a="http://schemas.openxmlformats.org/drawingml/2006/main">
              <a:ext uri="{FF2B5EF4-FFF2-40B4-BE49-F238E27FC236}">
                <a16:creationId xmlns:a16="http://schemas.microsoft.com/office/drawing/2014/main" id="{97B52696-B029-4245-8262-6CD892D36BCB}"/>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7740f59073894cd8" action="ppaction://hlinksldjump"/>
            <a:extLst xmlns:a="http://schemas.openxmlformats.org/drawingml/2006/main">
              <a:ext uri="{FF2B5EF4-FFF2-40B4-BE49-F238E27FC236}">
                <a16:creationId xmlns:a16="http://schemas.microsoft.com/office/drawing/2014/main" id="{A864C456-ACC8-40FE-8555-26298B21985B}"/>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f5fd7168cad48ab" action="ppaction://hlinksldjump"/>
            <a:extLst xmlns:a="http://schemas.openxmlformats.org/drawingml/2006/main">
              <a:ext uri="{FF2B5EF4-FFF2-40B4-BE49-F238E27FC236}">
                <a16:creationId xmlns:a16="http://schemas.microsoft.com/office/drawing/2014/main" id="{4BD11E70-4AE9-4478-B2B4-8E349E3EABE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0eff6365199f451f" action="ppaction://hlinksldjump"/>
            <a:extLst xmlns:a="http://schemas.openxmlformats.org/drawingml/2006/main">
              <a:ext uri="{FF2B5EF4-FFF2-40B4-BE49-F238E27FC236}">
                <a16:creationId xmlns:a16="http://schemas.microsoft.com/office/drawing/2014/main" id="{6952ECE1-1B60-4BA8-8B33-9575C8F3E34A}"/>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f1249fda7974d96" action="ppaction://hlinksldjump"/>
            <a:extLst xmlns:a="http://schemas.openxmlformats.org/drawingml/2006/main">
              <a:ext uri="{FF2B5EF4-FFF2-40B4-BE49-F238E27FC236}">
                <a16:creationId xmlns:a16="http://schemas.microsoft.com/office/drawing/2014/main" id="{1FDE3804-61F3-457F-8325-C523AC0F136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500ff536351f4d77" action="ppaction://hlinksldjump"/>
            <a:extLst xmlns:a="http://schemas.openxmlformats.org/drawingml/2006/main">
              <a:ext uri="{FF2B5EF4-FFF2-40B4-BE49-F238E27FC236}">
                <a16:creationId xmlns:a16="http://schemas.microsoft.com/office/drawing/2014/main" id="{95B212D5-6078-4943-B691-5049292A5D1C}"/>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071">
            <a:extLst xmlns:a="http://schemas.openxmlformats.org/drawingml/2006/main">
              <a:ext uri="{FF2B5EF4-FFF2-40B4-BE49-F238E27FC236}">
                <a16:creationId xmlns:a16="http://schemas.microsoft.com/office/drawing/2014/main" id="{0356E24C-4F25-43FB-BEF3-B8F122D00C66}"/>
              </a:ext>
            </a:extLst>
          </p:cNvPr>
          <p:cNvSpPr>
            <a:spLocks xmlns:a="http://schemas.openxmlformats.org/drawingml/2006/main" noGrp="1"/>
          </p:cNvSpPr>
          <p:nvPr/>
        </p:nvSpPr>
        <p:spPr>
          <a:xfrm xmlns:a="http://schemas.openxmlformats.org/drawingml/2006/main">
            <a:off x="723900" y="1990725"/>
            <a:ext cx="10515600" cy="2819400"/>
          </a:xfrm>
          <a:prstGeom xmlns:a="http://schemas.openxmlformats.org/drawingml/2006/main" prst="roundRect">
            <a:avLst>
              <a:gd name="adj" fmla="val 473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Nitrate ions move from a lower concentration outside the cell to a higher concentration inside, which is against the concentration gradient. Active transport is therefore required and uses energy supplied by respiration through membrane transport proteins. If respiration is strongly reduced, less energy is available and nitrate uptake will slow or stop.</a:t>
            </a:r>
          </a:p>
        </p:txBody>
      </p:sp>
      <p:sp>
        <p:nvSpPr>
          <p:cNvPr id="17" name="copy-1072">
            <a:extLst xmlns:a="http://schemas.openxmlformats.org/drawingml/2006/main">
              <a:ext uri="{FF2B5EF4-FFF2-40B4-BE49-F238E27FC236}">
                <a16:creationId xmlns:a16="http://schemas.microsoft.com/office/drawing/2014/main" id="{D49BFCF5-8F61-47B8-B099-9A5C50F5D147}"/>
              </a:ext>
            </a:extLst>
          </p:cNvPr>
          <p:cNvSpPr>
            <a:spLocks xmlns:a="http://schemas.openxmlformats.org/drawingml/2006/main" noGrp="1"/>
          </p:cNvSpPr>
          <p:nvPr/>
        </p:nvSpPr>
        <p:spPr>
          <a:xfrm xmlns:a="http://schemas.openxmlformats.org/drawingml/2006/main">
            <a:off x="723900" y="5038725"/>
            <a:ext cx="1047750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Use the model to improve your explanation in your own words.</a:t>
            </a:r>
          </a:p>
        </p:txBody>
      </p:sp>
      <p:sp>
        <p:nvSpPr>
          <p:cNvPr id="18" name="goto:6">
            <a:hlinkClick xmlns:r="http://schemas.openxmlformats.org/officeDocument/2006/relationships" xmlns:a="http://schemas.openxmlformats.org/drawingml/2006/main" r:id="Rda9f2177ade74cea" action="ppaction://hlinksldjump"/>
            <a:extLst xmlns:a="http://schemas.openxmlformats.org/drawingml/2006/main">
              <a:ext uri="{FF2B5EF4-FFF2-40B4-BE49-F238E27FC236}">
                <a16:creationId xmlns:a16="http://schemas.microsoft.com/office/drawing/2014/main" id="{D998F671-3568-40D7-B03C-3BD09A8AF17C}"/>
              </a:ext>
            </a:extLst>
          </p:cNvPr>
          <p:cNvSpPr>
            <a:spLocks xmlns:a="http://schemas.openxmlformats.org/drawingml/2006/main" noGrp="1"/>
          </p:cNvSpPr>
          <p:nvPr/>
        </p:nvSpPr>
        <p:spPr>
          <a:xfrm xmlns:a="http://schemas.openxmlformats.org/drawingml/2006/main">
            <a:off x="7086600" y="5591175"/>
            <a:ext cx="42386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independent task</a:t>
            </a:r>
          </a:p>
        </p:txBody>
      </p:sp>
    </p:spTree>
    <p:extLst>
      <p:ext uri="{BB962C8B-B14F-4D97-AF65-F5344CB8AC3E}">
        <p14:creationId xmlns:p14="http://schemas.microsoft.com/office/powerpoint/2010/main" val="683113276"/>
      </p:ext>
    </p:extLst>
  </p:cSld>
</p:sld>
</file>

<file path=ppt/slides/slide1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A9823B52-CC92-4586-9B45-77CFE557E19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F7831538-2CB0-4ECC-B5EA-4AA848B6821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73">
            <a:extLst xmlns:a="http://schemas.openxmlformats.org/drawingml/2006/main">
              <a:ext uri="{FF2B5EF4-FFF2-40B4-BE49-F238E27FC236}">
                <a16:creationId xmlns:a16="http://schemas.microsoft.com/office/drawing/2014/main" id="{388DFCB7-65F5-48AD-8D9B-F52A847E98A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74">
            <a:extLst xmlns:a="http://schemas.openxmlformats.org/drawingml/2006/main">
              <a:ext uri="{FF2B5EF4-FFF2-40B4-BE49-F238E27FC236}">
                <a16:creationId xmlns:a16="http://schemas.microsoft.com/office/drawing/2014/main" id="{F49EE29A-EE98-4C9C-A094-460CD4E8B6C2}"/>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75">
            <a:extLst xmlns:a="http://schemas.openxmlformats.org/drawingml/2006/main">
              <a:ext uri="{FF2B5EF4-FFF2-40B4-BE49-F238E27FC236}">
                <a16:creationId xmlns:a16="http://schemas.microsoft.com/office/drawing/2014/main" id="{620B719C-55E7-432F-B0BF-8DF482346E43}"/>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lesson resources</a:t>
            </a:r>
          </a:p>
        </p:txBody>
      </p:sp>
      <p:sp>
        <p:nvSpPr>
          <p:cNvPr id="6" name="heading-rule">
            <a:extLst xmlns:a="http://schemas.openxmlformats.org/drawingml/2006/main">
              <a:ext uri="{FF2B5EF4-FFF2-40B4-BE49-F238E27FC236}">
                <a16:creationId xmlns:a16="http://schemas.microsoft.com/office/drawing/2014/main" id="{8921D69E-9BB3-401C-B5DD-19EE7F6A27B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ea91b6713434f69" action="ppaction://hlinksldjump"/>
            <a:extLst xmlns:a="http://schemas.openxmlformats.org/drawingml/2006/main">
              <a:ext uri="{FF2B5EF4-FFF2-40B4-BE49-F238E27FC236}">
                <a16:creationId xmlns:a16="http://schemas.microsoft.com/office/drawing/2014/main" id="{02CED28E-3514-471D-898E-BFB0A8F363F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68c686b41062437d" action="ppaction://hlinksldjump"/>
            <a:extLst xmlns:a="http://schemas.openxmlformats.org/drawingml/2006/main">
              <a:ext uri="{FF2B5EF4-FFF2-40B4-BE49-F238E27FC236}">
                <a16:creationId xmlns:a16="http://schemas.microsoft.com/office/drawing/2014/main" id="{C314F217-741E-46EE-8591-5C562A8DC98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504451e69ba046e2" action="ppaction://hlinksldjump"/>
            <a:extLst xmlns:a="http://schemas.openxmlformats.org/drawingml/2006/main">
              <a:ext uri="{FF2B5EF4-FFF2-40B4-BE49-F238E27FC236}">
                <a16:creationId xmlns:a16="http://schemas.microsoft.com/office/drawing/2014/main" id="{F625936D-7361-4C2B-A1F3-BC3D3B73645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8769ec3f6b342b8" action="ppaction://hlinksldjump"/>
            <a:extLst xmlns:a="http://schemas.openxmlformats.org/drawingml/2006/main">
              <a:ext uri="{FF2B5EF4-FFF2-40B4-BE49-F238E27FC236}">
                <a16:creationId xmlns:a16="http://schemas.microsoft.com/office/drawing/2014/main" id="{F111E240-2823-4467-9726-9C978495E20F}"/>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54d1ec85ca04ad6" action="ppaction://hlinksldjump"/>
            <a:extLst xmlns:a="http://schemas.openxmlformats.org/drawingml/2006/main">
              <a:ext uri="{FF2B5EF4-FFF2-40B4-BE49-F238E27FC236}">
                <a16:creationId xmlns:a16="http://schemas.microsoft.com/office/drawing/2014/main" id="{4B5210CD-4C4A-43AD-9EF5-FEE056CDC09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8cb6f5f7c424e49" action="ppaction://hlinksldjump"/>
            <a:extLst xmlns:a="http://schemas.openxmlformats.org/drawingml/2006/main">
              <a:ext uri="{FF2B5EF4-FFF2-40B4-BE49-F238E27FC236}">
                <a16:creationId xmlns:a16="http://schemas.microsoft.com/office/drawing/2014/main" id="{605261C9-604C-4A4B-97F5-F28133BFF02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2a3e944e26f24f24" action="ppaction://hlinksldjump"/>
            <a:extLst xmlns:a="http://schemas.openxmlformats.org/drawingml/2006/main">
              <a:ext uri="{FF2B5EF4-FFF2-40B4-BE49-F238E27FC236}">
                <a16:creationId xmlns:a16="http://schemas.microsoft.com/office/drawing/2014/main" id="{831B4865-244C-49C4-B529-D9D9D2E1DF8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33760d64c8a24409" action="ppaction://hlinksldjump"/>
            <a:extLst xmlns:a="http://schemas.openxmlformats.org/drawingml/2006/main">
              <a:ext uri="{FF2B5EF4-FFF2-40B4-BE49-F238E27FC236}">
                <a16:creationId xmlns:a16="http://schemas.microsoft.com/office/drawing/2014/main" id="{4B3DF38A-5D1D-44D2-AAEC-2A0990C7DEDD}"/>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da86b18002241f7" action="ppaction://hlinksldjump"/>
            <a:extLst xmlns:a="http://schemas.openxmlformats.org/drawingml/2006/main">
              <a:ext uri="{FF2B5EF4-FFF2-40B4-BE49-F238E27FC236}">
                <a16:creationId xmlns:a16="http://schemas.microsoft.com/office/drawing/2014/main" id="{E3207AB2-68BD-4599-A4F7-440257FF1CF1}"/>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076">
            <a:extLst xmlns:a="http://schemas.openxmlformats.org/drawingml/2006/main">
              <a:ext uri="{FF2B5EF4-FFF2-40B4-BE49-F238E27FC236}">
                <a16:creationId xmlns:a16="http://schemas.microsoft.com/office/drawing/2014/main" id="{9B12A0F1-5077-47B9-B430-1D792E980884}"/>
              </a:ext>
            </a:extLst>
          </p:cNvPr>
          <p:cNvSpPr>
            <a:spLocks xmlns:a="http://schemas.openxmlformats.org/drawingml/2006/main" noGrp="1"/>
          </p:cNvSpPr>
          <p:nvPr/>
        </p:nvSpPr>
        <p:spPr>
          <a:xfrm xmlns:a="http://schemas.openxmlformats.org/drawingml/2006/main">
            <a:off x="723900" y="1914525"/>
            <a:ext cx="10525125" cy="4667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Worksheet pages are stored inside this PowerPoint.</a:t>
            </a:r>
          </a:p>
        </p:txBody>
      </p:sp>
      <p:sp>
        <p:nvSpPr>
          <p:cNvPr id="17" name="goto:13">
            <a:hlinkClick xmlns:r="http://schemas.openxmlformats.org/officeDocument/2006/relationships" xmlns:a="http://schemas.openxmlformats.org/drawingml/2006/main" r:id="Rba27de7cfee94046" action="ppaction://hlinksldjump"/>
            <a:extLst xmlns:a="http://schemas.openxmlformats.org/drawingml/2006/main">
              <a:ext uri="{FF2B5EF4-FFF2-40B4-BE49-F238E27FC236}">
                <a16:creationId xmlns:a16="http://schemas.microsoft.com/office/drawing/2014/main" id="{6CD0F477-E66C-41BB-9686-46C8CC3CB787}"/>
              </a:ext>
            </a:extLst>
          </p:cNvPr>
          <p:cNvSpPr>
            <a:spLocks xmlns:a="http://schemas.openxmlformats.org/drawingml/2006/main" noGrp="1"/>
          </p:cNvSpPr>
          <p:nvPr/>
        </p:nvSpPr>
        <p:spPr>
          <a:xfrm xmlns:a="http://schemas.openxmlformats.org/drawingml/2006/main">
            <a:off x="7429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1</a:t>
            </a:r>
          </a:p>
        </p:txBody>
      </p:sp>
      <p:sp>
        <p:nvSpPr>
          <p:cNvPr id="18" name="goto:14">
            <a:hlinkClick xmlns:r="http://schemas.openxmlformats.org/officeDocument/2006/relationships" xmlns:a="http://schemas.openxmlformats.org/drawingml/2006/main" r:id="R9e018f5ef06c4acf" action="ppaction://hlinksldjump"/>
            <a:extLst xmlns:a="http://schemas.openxmlformats.org/drawingml/2006/main">
              <a:ext uri="{FF2B5EF4-FFF2-40B4-BE49-F238E27FC236}">
                <a16:creationId xmlns:a16="http://schemas.microsoft.com/office/drawing/2014/main" id="{3DCD2864-359F-4E7F-8FF0-5EE466F30B1B}"/>
              </a:ext>
            </a:extLst>
          </p:cNvPr>
          <p:cNvSpPr>
            <a:spLocks xmlns:a="http://schemas.openxmlformats.org/drawingml/2006/main" noGrp="1"/>
          </p:cNvSpPr>
          <p:nvPr/>
        </p:nvSpPr>
        <p:spPr>
          <a:xfrm xmlns:a="http://schemas.openxmlformats.org/drawingml/2006/main">
            <a:off x="61150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2</a:t>
            </a:r>
          </a:p>
        </p:txBody>
      </p:sp>
      <p:sp>
        <p:nvSpPr>
          <p:cNvPr id="19" name="url:W6L1_standard.pdf">
            <a:hlinkClick xmlns:r="http://schemas.openxmlformats.org/officeDocument/2006/relationships" xmlns:a="http://schemas.openxmlformats.org/drawingml/2006/main" r:id="R544281323fcb4fce"/>
            <a:extLst xmlns:a="http://schemas.openxmlformats.org/drawingml/2006/main">
              <a:ext uri="{FF2B5EF4-FFF2-40B4-BE49-F238E27FC236}">
                <a16:creationId xmlns:a16="http://schemas.microsoft.com/office/drawing/2014/main" id="{6A0CFCEE-3E55-4191-BEF1-35D2E7A8301B}"/>
              </a:ext>
            </a:extLst>
          </p:cNvPr>
          <p:cNvSpPr>
            <a:spLocks xmlns:a="http://schemas.openxmlformats.org/drawingml/2006/main" noGrp="1"/>
          </p:cNvSpPr>
          <p:nvPr/>
        </p:nvSpPr>
        <p:spPr>
          <a:xfrm xmlns:a="http://schemas.openxmlformats.org/drawingml/2006/main">
            <a:off x="74295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Standard PDF</a:t>
            </a:r>
          </a:p>
        </p:txBody>
      </p:sp>
      <p:sp>
        <p:nvSpPr>
          <p:cNvPr id="20" name="url:W6L1_supported.pdf">
            <a:hlinkClick xmlns:r="http://schemas.openxmlformats.org/officeDocument/2006/relationships" xmlns:a="http://schemas.openxmlformats.org/drawingml/2006/main" r:id="R69882d1cc24f4182"/>
            <a:extLst xmlns:a="http://schemas.openxmlformats.org/drawingml/2006/main">
              <a:ext uri="{FF2B5EF4-FFF2-40B4-BE49-F238E27FC236}">
                <a16:creationId xmlns:a16="http://schemas.microsoft.com/office/drawing/2014/main" id="{2A1E16E3-0B24-4366-80E2-D9AB2F68E8B0}"/>
              </a:ext>
            </a:extLst>
          </p:cNvPr>
          <p:cNvSpPr>
            <a:spLocks xmlns:a="http://schemas.openxmlformats.org/drawingml/2006/main" noGrp="1"/>
          </p:cNvSpPr>
          <p:nvPr/>
        </p:nvSpPr>
        <p:spPr>
          <a:xfrm xmlns:a="http://schemas.openxmlformats.org/drawingml/2006/main">
            <a:off x="4314825"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Supported PDF</a:t>
            </a:r>
          </a:p>
        </p:txBody>
      </p:sp>
      <p:sp>
        <p:nvSpPr>
          <p:cNvPr id="21" name="url:W6L1_depth.pdf">
            <a:hlinkClick xmlns:r="http://schemas.openxmlformats.org/officeDocument/2006/relationships" xmlns:a="http://schemas.openxmlformats.org/drawingml/2006/main" r:id="R9054f342e15a490a"/>
            <a:extLst xmlns:a="http://schemas.openxmlformats.org/drawingml/2006/main">
              <a:ext uri="{FF2B5EF4-FFF2-40B4-BE49-F238E27FC236}">
                <a16:creationId xmlns:a16="http://schemas.microsoft.com/office/drawing/2014/main" id="{783D96D2-48A7-441F-A8B5-B753BFFF05D3}"/>
              </a:ext>
            </a:extLst>
          </p:cNvPr>
          <p:cNvSpPr>
            <a:spLocks xmlns:a="http://schemas.openxmlformats.org/drawingml/2006/main" noGrp="1"/>
          </p:cNvSpPr>
          <p:nvPr/>
        </p:nvSpPr>
        <p:spPr>
          <a:xfrm xmlns:a="http://schemas.openxmlformats.org/drawingml/2006/main">
            <a:off x="788670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Depth PDF</a:t>
            </a:r>
          </a:p>
        </p:txBody>
      </p:sp>
      <p:sp>
        <p:nvSpPr>
          <p:cNvPr id="22" name="url:W6L1_Worksheet.docx">
            <a:hlinkClick xmlns:r="http://schemas.openxmlformats.org/officeDocument/2006/relationships" xmlns:a="http://schemas.openxmlformats.org/drawingml/2006/main" r:id="R8fa95011e07b4cab"/>
            <a:extLst xmlns:a="http://schemas.openxmlformats.org/drawingml/2006/main">
              <a:ext uri="{FF2B5EF4-FFF2-40B4-BE49-F238E27FC236}">
                <a16:creationId xmlns:a16="http://schemas.microsoft.com/office/drawing/2014/main" id="{72A4D231-9B56-48D0-ABC9-0BE293B79040}"/>
              </a:ext>
            </a:extLst>
          </p:cNvPr>
          <p:cNvSpPr>
            <a:spLocks xmlns:a="http://schemas.openxmlformats.org/drawingml/2006/main" noGrp="1"/>
          </p:cNvSpPr>
          <p:nvPr/>
        </p:nvSpPr>
        <p:spPr>
          <a:xfrm xmlns:a="http://schemas.openxmlformats.org/drawingml/2006/main">
            <a:off x="742950" y="41338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Editable Word worksheet</a:t>
            </a:r>
          </a:p>
        </p:txBody>
      </p:sp>
      <p:sp>
        <p:nvSpPr>
          <p:cNvPr id="23" name="url:https://madebymatt.uk/Lessons/Science_Teesside/Launch/SCI_L_W6_L1_ActiveTransport.html">
            <a:hlinkClick xmlns:r="http://schemas.openxmlformats.org/officeDocument/2006/relationships" xmlns:a="http://schemas.openxmlformats.org/drawingml/2006/main" r:id="R3e478519c46f4e6d"/>
            <a:extLst xmlns:a="http://schemas.openxmlformats.org/drawingml/2006/main">
              <a:ext uri="{FF2B5EF4-FFF2-40B4-BE49-F238E27FC236}">
                <a16:creationId xmlns:a16="http://schemas.microsoft.com/office/drawing/2014/main" id="{D09F62D1-3799-4BF0-875C-B9779D790B29}"/>
              </a:ext>
            </a:extLst>
          </p:cNvPr>
          <p:cNvSpPr>
            <a:spLocks xmlns:a="http://schemas.openxmlformats.org/drawingml/2006/main" noGrp="1"/>
          </p:cNvSpPr>
          <p:nvPr/>
        </p:nvSpPr>
        <p:spPr>
          <a:xfrm xmlns:a="http://schemas.openxmlformats.org/drawingml/2006/main">
            <a:off x="6115050" y="4133850"/>
            <a:ext cx="50101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online lesson / model</a:t>
            </a:r>
          </a:p>
        </p:txBody>
      </p:sp>
      <p:sp>
        <p:nvSpPr>
          <p:cNvPr id="24" name="copy-1077">
            <a:extLst xmlns:a="http://schemas.openxmlformats.org/drawingml/2006/main">
              <a:ext uri="{FF2B5EF4-FFF2-40B4-BE49-F238E27FC236}">
                <a16:creationId xmlns:a16="http://schemas.microsoft.com/office/drawing/2014/main" id="{5B094116-63C7-4230-B0AF-FC97C2A1EC66}"/>
              </a:ext>
            </a:extLst>
          </p:cNvPr>
          <p:cNvSpPr>
            <a:spLocks xmlns:a="http://schemas.openxmlformats.org/drawingml/2006/main" noGrp="1"/>
          </p:cNvSpPr>
          <p:nvPr/>
        </p:nvSpPr>
        <p:spPr>
          <a:xfrm xmlns:a="http://schemas.openxmlformats.org/drawingml/2006/main">
            <a:off x="762000" y="4857750"/>
            <a:ext cx="103822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Named files are in this week’s folder. Online lesson and video need internet.</a:t>
            </a:r>
          </a:p>
        </p:txBody>
      </p:sp>
      <p:sp>
        <p:nvSpPr>
          <p:cNvPr id="25" name="goto:15">
            <a:hlinkClick xmlns:r="http://schemas.openxmlformats.org/officeDocument/2006/relationships" xmlns:a="http://schemas.openxmlformats.org/drawingml/2006/main" r:id="R16fe32b63c9c4b95" action="ppaction://hlinksldjump"/>
            <a:extLst xmlns:a="http://schemas.openxmlformats.org/drawingml/2006/main">
              <a:ext uri="{FF2B5EF4-FFF2-40B4-BE49-F238E27FC236}">
                <a16:creationId xmlns:a16="http://schemas.microsoft.com/office/drawing/2014/main" id="{DE50530A-E23F-4806-B37C-37A261E438E5}"/>
              </a:ext>
            </a:extLst>
          </p:cNvPr>
          <p:cNvSpPr>
            <a:spLocks xmlns:a="http://schemas.openxmlformats.org/drawingml/2006/main" noGrp="1"/>
          </p:cNvSpPr>
          <p:nvPr/>
        </p:nvSpPr>
        <p:spPr>
          <a:xfrm xmlns:a="http://schemas.openxmlformats.org/drawingml/2006/main">
            <a:off x="742950" y="556260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concept video</a:t>
            </a:r>
          </a:p>
        </p:txBody>
      </p:sp>
    </p:spTree>
    <p:extLst>
      <p:ext uri="{BB962C8B-B14F-4D97-AF65-F5344CB8AC3E}">
        <p14:creationId xmlns:p14="http://schemas.microsoft.com/office/powerpoint/2010/main" val="56126484"/>
      </p:ext>
    </p:extLst>
  </p:cSld>
</p:sld>
</file>

<file path=ppt/slides/slide1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9746B795-2EC0-43A2-A6B9-5F0277575F2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75A316D-9771-4328-BC9C-C46797DF674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78">
            <a:extLst xmlns:a="http://schemas.openxmlformats.org/drawingml/2006/main">
              <a:ext uri="{FF2B5EF4-FFF2-40B4-BE49-F238E27FC236}">
                <a16:creationId xmlns:a16="http://schemas.microsoft.com/office/drawing/2014/main" id="{F4F32466-6532-4C80-AE27-273F3C2B294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79">
            <a:extLst xmlns:a="http://schemas.openxmlformats.org/drawingml/2006/main">
              <a:ext uri="{FF2B5EF4-FFF2-40B4-BE49-F238E27FC236}">
                <a16:creationId xmlns:a16="http://schemas.microsoft.com/office/drawing/2014/main" id="{AA5DBAF8-D86F-4EC0-9D68-7E2C21BDAFB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80">
            <a:extLst xmlns:a="http://schemas.openxmlformats.org/drawingml/2006/main">
              <a:ext uri="{FF2B5EF4-FFF2-40B4-BE49-F238E27FC236}">
                <a16:creationId xmlns:a16="http://schemas.microsoft.com/office/drawing/2014/main" id="{9697B8E8-D491-49A4-AB10-C25F4B6C8EE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1</a:t>
            </a:r>
          </a:p>
        </p:txBody>
      </p:sp>
      <p:sp>
        <p:nvSpPr>
          <p:cNvPr id="6" name="heading-rule">
            <a:extLst xmlns:a="http://schemas.openxmlformats.org/drawingml/2006/main">
              <a:ext uri="{FF2B5EF4-FFF2-40B4-BE49-F238E27FC236}">
                <a16:creationId xmlns:a16="http://schemas.microsoft.com/office/drawing/2014/main" id="{3FEA17EC-25FB-4370-AACC-9E7F86CB331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cb65b80c42fc4ef7" action="ppaction://hlinksldjump"/>
            <a:extLst xmlns:a="http://schemas.openxmlformats.org/drawingml/2006/main">
              <a:ext uri="{FF2B5EF4-FFF2-40B4-BE49-F238E27FC236}">
                <a16:creationId xmlns:a16="http://schemas.microsoft.com/office/drawing/2014/main" id="{57C2E73C-F942-425A-B37C-C68AF7C2C20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281eea769398438a" action="ppaction://hlinksldjump"/>
            <a:extLst xmlns:a="http://schemas.openxmlformats.org/drawingml/2006/main">
              <a:ext uri="{FF2B5EF4-FFF2-40B4-BE49-F238E27FC236}">
                <a16:creationId xmlns:a16="http://schemas.microsoft.com/office/drawing/2014/main" id="{784655F0-D37F-4A24-84E7-A0327AFEDB3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fef5eb2ca8664775" action="ppaction://hlinksldjump"/>
            <a:extLst xmlns:a="http://schemas.openxmlformats.org/drawingml/2006/main">
              <a:ext uri="{FF2B5EF4-FFF2-40B4-BE49-F238E27FC236}">
                <a16:creationId xmlns:a16="http://schemas.microsoft.com/office/drawing/2014/main" id="{165262FB-F382-4967-89A4-75A86EBEE7E8}"/>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db5a15ea3574dc1" action="ppaction://hlinksldjump"/>
            <a:extLst xmlns:a="http://schemas.openxmlformats.org/drawingml/2006/main">
              <a:ext uri="{FF2B5EF4-FFF2-40B4-BE49-F238E27FC236}">
                <a16:creationId xmlns:a16="http://schemas.microsoft.com/office/drawing/2014/main" id="{60AB9654-AA73-4155-84D1-09F7E49AE90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7282c014313c4aef" action="ppaction://hlinksldjump"/>
            <a:extLst xmlns:a="http://schemas.openxmlformats.org/drawingml/2006/main">
              <a:ext uri="{FF2B5EF4-FFF2-40B4-BE49-F238E27FC236}">
                <a16:creationId xmlns:a16="http://schemas.microsoft.com/office/drawing/2014/main" id="{6D6DF043-CED5-480C-A73D-FFD8769243B6}"/>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f589c9a54154279" action="ppaction://hlinksldjump"/>
            <a:extLst xmlns:a="http://schemas.openxmlformats.org/drawingml/2006/main">
              <a:ext uri="{FF2B5EF4-FFF2-40B4-BE49-F238E27FC236}">
                <a16:creationId xmlns:a16="http://schemas.microsoft.com/office/drawing/2014/main" id="{8589097C-6125-4BEC-9F07-9377B82E711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312d5c2389af4f04" action="ppaction://hlinksldjump"/>
            <a:extLst xmlns:a="http://schemas.openxmlformats.org/drawingml/2006/main">
              <a:ext uri="{FF2B5EF4-FFF2-40B4-BE49-F238E27FC236}">
                <a16:creationId xmlns:a16="http://schemas.microsoft.com/office/drawing/2014/main" id="{5809B687-A8BF-45D6-A845-BC4ED3458A3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59679722ad434377" action="ppaction://hlinksldjump"/>
            <a:extLst xmlns:a="http://schemas.openxmlformats.org/drawingml/2006/main">
              <a:ext uri="{FF2B5EF4-FFF2-40B4-BE49-F238E27FC236}">
                <a16:creationId xmlns:a16="http://schemas.microsoft.com/office/drawing/2014/main" id="{60C0921C-61D6-4A42-BAB6-B528127F6C9D}"/>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de8fddbc2f074264" action="ppaction://hlinksldjump"/>
            <a:extLst xmlns:a="http://schemas.openxmlformats.org/drawingml/2006/main">
              <a:ext uri="{FF2B5EF4-FFF2-40B4-BE49-F238E27FC236}">
                <a16:creationId xmlns:a16="http://schemas.microsoft.com/office/drawing/2014/main" id="{1BBB1CCE-9D9B-49BC-9091-556D0705C7D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6L1 scientific resource, slide 14"/>
          <p:cNvPicPr>
            <a:picLocks xmlns:a="http://schemas.openxmlformats.org/drawingml/2006/main" noChangeAspect="1"/>
          </p:cNvPicPr>
          <p:nvPr/>
        </p:nvPicPr>
        <p:blipFill>
          <a:blip xmlns:r="http://schemas.openxmlformats.org/officeDocument/2006/relationships" xmlns:a="http://schemas.openxmlformats.org/drawingml/2006/main" r:embed="R3ab538945a524d29"/>
          <a:stretch xmlns:a="http://schemas.openxmlformats.org/drawingml/2006/main"/>
        </p:blipFill>
        <p:spPr>
          <a:xfrm xmlns:a="http://schemas.openxmlformats.org/drawingml/2006/main">
            <a:off x="5943779" y="1809750"/>
            <a:ext cx="3685816" cy="3495675"/>
          </a:xfrm>
          <a:prstGeom xmlns:a="http://schemas.openxmlformats.org/drawingml/2006/main" prst="rect">
            <a:avLst/>
          </a:prstGeom>
        </p:spPr>
      </p:pic>
      <p:sp>
        <p:nvSpPr>
          <p:cNvPr id="17" name="copy-1081">
            <a:extLst xmlns:a="http://schemas.openxmlformats.org/drawingml/2006/main">
              <a:ext uri="{FF2B5EF4-FFF2-40B4-BE49-F238E27FC236}">
                <a16:creationId xmlns:a16="http://schemas.microsoft.com/office/drawing/2014/main" id="{9002250F-9764-466A-AABA-59055FE139B4}"/>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your printed copy.</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Keep the first attempt.</a:t>
            </a:r>
          </a:p>
        </p:txBody>
      </p:sp>
      <p:sp>
        <p:nvSpPr>
          <p:cNvPr id="18" name="goto:6">
            <a:hlinkClick xmlns:r="http://schemas.openxmlformats.org/officeDocument/2006/relationships" xmlns:a="http://schemas.openxmlformats.org/drawingml/2006/main" r:id="R2288f98e7ea54772" action="ppaction://hlinksldjump"/>
            <a:extLst xmlns:a="http://schemas.openxmlformats.org/drawingml/2006/main">
              <a:ext uri="{FF2B5EF4-FFF2-40B4-BE49-F238E27FC236}">
                <a16:creationId xmlns:a16="http://schemas.microsoft.com/office/drawing/2014/main" id="{7E6E4773-64FD-419B-BE5C-3E26CB4F2EE1}"/>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1009014575"/>
      </p:ext>
    </p:extLst>
  </p:cSld>
</p:sld>
</file>

<file path=ppt/slides/slide1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F99075B3-40FD-4CE7-8567-3833E033FBF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34D8F9C-66C3-4173-8703-B354F22658C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82">
            <a:extLst xmlns:a="http://schemas.openxmlformats.org/drawingml/2006/main">
              <a:ext uri="{FF2B5EF4-FFF2-40B4-BE49-F238E27FC236}">
                <a16:creationId xmlns:a16="http://schemas.microsoft.com/office/drawing/2014/main" id="{0BEA11B4-AA0B-4120-8C26-197C741D0FEC}"/>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83">
            <a:extLst xmlns:a="http://schemas.openxmlformats.org/drawingml/2006/main">
              <a:ext uri="{FF2B5EF4-FFF2-40B4-BE49-F238E27FC236}">
                <a16:creationId xmlns:a16="http://schemas.microsoft.com/office/drawing/2014/main" id="{3093F4BF-44E9-45EC-87EE-DC87EF2DCB2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84">
            <a:extLst xmlns:a="http://schemas.openxmlformats.org/drawingml/2006/main">
              <a:ext uri="{FF2B5EF4-FFF2-40B4-BE49-F238E27FC236}">
                <a16:creationId xmlns:a16="http://schemas.microsoft.com/office/drawing/2014/main" id="{D160A303-4B15-4ADC-B3A8-A9C0BC16AAA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2</a:t>
            </a:r>
          </a:p>
        </p:txBody>
      </p:sp>
      <p:sp>
        <p:nvSpPr>
          <p:cNvPr id="6" name="heading-rule">
            <a:extLst xmlns:a="http://schemas.openxmlformats.org/drawingml/2006/main">
              <a:ext uri="{FF2B5EF4-FFF2-40B4-BE49-F238E27FC236}">
                <a16:creationId xmlns:a16="http://schemas.microsoft.com/office/drawing/2014/main" id="{E927611F-8F64-4E0D-95EB-9EADF5427CF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a1f0fb666b34f0f" action="ppaction://hlinksldjump"/>
            <a:extLst xmlns:a="http://schemas.openxmlformats.org/drawingml/2006/main">
              <a:ext uri="{FF2B5EF4-FFF2-40B4-BE49-F238E27FC236}">
                <a16:creationId xmlns:a16="http://schemas.microsoft.com/office/drawing/2014/main" id="{8772DF22-3BB0-4CC8-8E09-2B6F8A16F52A}"/>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de92b4b20574c96" action="ppaction://hlinksldjump"/>
            <a:extLst xmlns:a="http://schemas.openxmlformats.org/drawingml/2006/main">
              <a:ext uri="{FF2B5EF4-FFF2-40B4-BE49-F238E27FC236}">
                <a16:creationId xmlns:a16="http://schemas.microsoft.com/office/drawing/2014/main" id="{CA91AF54-D7EA-46E4-8FC9-DC942DCB9AE2}"/>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fcb1bbaa9184ecb" action="ppaction://hlinksldjump"/>
            <a:extLst xmlns:a="http://schemas.openxmlformats.org/drawingml/2006/main">
              <a:ext uri="{FF2B5EF4-FFF2-40B4-BE49-F238E27FC236}">
                <a16:creationId xmlns:a16="http://schemas.microsoft.com/office/drawing/2014/main" id="{6C07D8D8-A6DC-4A21-B7C6-7BCEDAE987F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5bf5d17c9124502" action="ppaction://hlinksldjump"/>
            <a:extLst xmlns:a="http://schemas.openxmlformats.org/drawingml/2006/main">
              <a:ext uri="{FF2B5EF4-FFF2-40B4-BE49-F238E27FC236}">
                <a16:creationId xmlns:a16="http://schemas.microsoft.com/office/drawing/2014/main" id="{CD49738A-B9E1-4329-9E94-BB12BD323D5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87dc9fc153a24c69" action="ppaction://hlinksldjump"/>
            <a:extLst xmlns:a="http://schemas.openxmlformats.org/drawingml/2006/main">
              <a:ext uri="{FF2B5EF4-FFF2-40B4-BE49-F238E27FC236}">
                <a16:creationId xmlns:a16="http://schemas.microsoft.com/office/drawing/2014/main" id="{F02BB8BE-4A5B-4CB1-A2D7-338DB1DD4ED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1278cb13196b456b" action="ppaction://hlinksldjump"/>
            <a:extLst xmlns:a="http://schemas.openxmlformats.org/drawingml/2006/main">
              <a:ext uri="{FF2B5EF4-FFF2-40B4-BE49-F238E27FC236}">
                <a16:creationId xmlns:a16="http://schemas.microsoft.com/office/drawing/2014/main" id="{21D3A64F-449C-4046-AFE4-9E04E60C51E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d5a1a96a3d8540be" action="ppaction://hlinksldjump"/>
            <a:extLst xmlns:a="http://schemas.openxmlformats.org/drawingml/2006/main">
              <a:ext uri="{FF2B5EF4-FFF2-40B4-BE49-F238E27FC236}">
                <a16:creationId xmlns:a16="http://schemas.microsoft.com/office/drawing/2014/main" id="{8F6B0FF5-84F4-4A4A-805D-9F4FD2BAC28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bd2798d348845c9" action="ppaction://hlinksldjump"/>
            <a:extLst xmlns:a="http://schemas.openxmlformats.org/drawingml/2006/main">
              <a:ext uri="{FF2B5EF4-FFF2-40B4-BE49-F238E27FC236}">
                <a16:creationId xmlns:a16="http://schemas.microsoft.com/office/drawing/2014/main" id="{9948AFDC-5880-4ED2-91F7-B019A34C704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cd23d6c82a8497f" action="ppaction://hlinksldjump"/>
            <a:extLst xmlns:a="http://schemas.openxmlformats.org/drawingml/2006/main">
              <a:ext uri="{FF2B5EF4-FFF2-40B4-BE49-F238E27FC236}">
                <a16:creationId xmlns:a16="http://schemas.microsoft.com/office/drawing/2014/main" id="{CB0894FB-295C-49DB-AD96-6E70A525D7D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6L1 scientific resource, slide 15"/>
          <p:cNvPicPr>
            <a:picLocks xmlns:a="http://schemas.openxmlformats.org/drawingml/2006/main" noChangeAspect="1"/>
          </p:cNvPicPr>
          <p:nvPr/>
        </p:nvPicPr>
        <p:blipFill>
          <a:blip xmlns:r="http://schemas.openxmlformats.org/officeDocument/2006/relationships" xmlns:a="http://schemas.openxmlformats.org/drawingml/2006/main" r:embed="R2fc813ba7a294d7e"/>
          <a:stretch xmlns:a="http://schemas.openxmlformats.org/drawingml/2006/main"/>
        </p:blipFill>
        <p:spPr>
          <a:xfrm xmlns:a="http://schemas.openxmlformats.org/drawingml/2006/main">
            <a:off x="5767867" y="1809750"/>
            <a:ext cx="4037640" cy="3495675"/>
          </a:xfrm>
          <a:prstGeom xmlns:a="http://schemas.openxmlformats.org/drawingml/2006/main" prst="rect">
            <a:avLst/>
          </a:prstGeom>
        </p:spPr>
      </p:pic>
      <p:sp>
        <p:nvSpPr>
          <p:cNvPr id="17" name="copy-1085">
            <a:extLst xmlns:a="http://schemas.openxmlformats.org/drawingml/2006/main">
              <a:ext uri="{FF2B5EF4-FFF2-40B4-BE49-F238E27FC236}">
                <a16:creationId xmlns:a16="http://schemas.microsoft.com/office/drawing/2014/main" id="{692EC334-9DE7-4AA7-9B9C-37A546FFE57A}"/>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Continuation is optional.</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Improve the same work.</a:t>
            </a:r>
          </a:p>
        </p:txBody>
      </p:sp>
      <p:sp>
        <p:nvSpPr>
          <p:cNvPr id="18" name="goto:6">
            <a:hlinkClick xmlns:r="http://schemas.openxmlformats.org/officeDocument/2006/relationships" xmlns:a="http://schemas.openxmlformats.org/drawingml/2006/main" r:id="R277fb525209c4571" action="ppaction://hlinksldjump"/>
            <a:extLst xmlns:a="http://schemas.openxmlformats.org/drawingml/2006/main">
              <a:ext uri="{FF2B5EF4-FFF2-40B4-BE49-F238E27FC236}">
                <a16:creationId xmlns:a16="http://schemas.microsoft.com/office/drawing/2014/main" id="{955BB7F2-A9DA-45F4-B14D-D7F196EB1556}"/>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1053262338"/>
      </p:ext>
    </p:extLst>
  </p:cSld>
</p:sld>
</file>

<file path=ppt/slides/slide1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2" name="house-card">
            <a:extLst xmlns:a="http://schemas.openxmlformats.org/drawingml/2006/main">
              <a:ext uri="{FF2B5EF4-FFF2-40B4-BE49-F238E27FC236}">
                <a16:creationId xmlns:a16="http://schemas.microsoft.com/office/drawing/2014/main" id="{4654FE79-0E15-4AE9-834C-0A8DE198136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14C6457C-D4B0-408A-89DD-F93D91CCD2BD}"/>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86">
            <a:extLst xmlns:a="http://schemas.openxmlformats.org/drawingml/2006/main">
              <a:ext uri="{FF2B5EF4-FFF2-40B4-BE49-F238E27FC236}">
                <a16:creationId xmlns:a16="http://schemas.microsoft.com/office/drawing/2014/main" id="{CFB19036-31A6-417A-BB85-21195FC0FA77}"/>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87">
            <a:extLst xmlns:a="http://schemas.openxmlformats.org/drawingml/2006/main">
              <a:ext uri="{FF2B5EF4-FFF2-40B4-BE49-F238E27FC236}">
                <a16:creationId xmlns:a16="http://schemas.microsoft.com/office/drawing/2014/main" id="{44ED622D-4ACF-442A-8C12-D55E28620CBB}"/>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88">
            <a:extLst xmlns:a="http://schemas.openxmlformats.org/drawingml/2006/main">
              <a:ext uri="{FF2B5EF4-FFF2-40B4-BE49-F238E27FC236}">
                <a16:creationId xmlns:a16="http://schemas.microsoft.com/office/drawing/2014/main" id="{56D9FF31-C981-4DB1-8812-81E2DDA90A2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pause and explain</a:t>
            </a:r>
          </a:p>
        </p:txBody>
      </p:sp>
      <p:sp>
        <p:nvSpPr>
          <p:cNvPr id="6" name="heading-rule">
            <a:extLst xmlns:a="http://schemas.openxmlformats.org/drawingml/2006/main">
              <a:ext uri="{FF2B5EF4-FFF2-40B4-BE49-F238E27FC236}">
                <a16:creationId xmlns:a16="http://schemas.microsoft.com/office/drawing/2014/main" id="{6DDC1222-E7DC-4FE2-AE29-FDD56E8B95E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4c95ebc7e554d8d" action="ppaction://hlinksldjump"/>
            <a:extLst xmlns:a="http://schemas.openxmlformats.org/drawingml/2006/main">
              <a:ext uri="{FF2B5EF4-FFF2-40B4-BE49-F238E27FC236}">
                <a16:creationId xmlns:a16="http://schemas.microsoft.com/office/drawing/2014/main" id="{F656F38F-0948-4FBE-8E89-CD3C2BDDED3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b7f21fb7df34990" action="ppaction://hlinksldjump"/>
            <a:extLst xmlns:a="http://schemas.openxmlformats.org/drawingml/2006/main">
              <a:ext uri="{FF2B5EF4-FFF2-40B4-BE49-F238E27FC236}">
                <a16:creationId xmlns:a16="http://schemas.microsoft.com/office/drawing/2014/main" id="{FE25A101-0A87-48D9-8D0C-24BD50456A62}"/>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4954d8f175147d2" action="ppaction://hlinksldjump"/>
            <a:extLst xmlns:a="http://schemas.openxmlformats.org/drawingml/2006/main">
              <a:ext uri="{FF2B5EF4-FFF2-40B4-BE49-F238E27FC236}">
                <a16:creationId xmlns:a16="http://schemas.microsoft.com/office/drawing/2014/main" id="{1875FDA8-5CD6-4CC5-B874-C09AB46DA53E}"/>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32be8ebf17b464c" action="ppaction://hlinksldjump"/>
            <a:extLst xmlns:a="http://schemas.openxmlformats.org/drawingml/2006/main">
              <a:ext uri="{FF2B5EF4-FFF2-40B4-BE49-F238E27FC236}">
                <a16:creationId xmlns:a16="http://schemas.microsoft.com/office/drawing/2014/main" id="{7B858706-13EB-462C-9356-2C5527B4140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951772e4f61344c3" action="ppaction://hlinksldjump"/>
            <a:extLst xmlns:a="http://schemas.openxmlformats.org/drawingml/2006/main">
              <a:ext uri="{FF2B5EF4-FFF2-40B4-BE49-F238E27FC236}">
                <a16:creationId xmlns:a16="http://schemas.microsoft.com/office/drawing/2014/main" id="{BAB9956F-8B91-4784-AA6B-6B47C1B340F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051401a250846ea" action="ppaction://hlinksldjump"/>
            <a:extLst xmlns:a="http://schemas.openxmlformats.org/drawingml/2006/main">
              <a:ext uri="{FF2B5EF4-FFF2-40B4-BE49-F238E27FC236}">
                <a16:creationId xmlns:a16="http://schemas.microsoft.com/office/drawing/2014/main" id="{D60BBA5A-C6D8-4FA6-AE3C-7C1AF779CF42}"/>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b28de0623a542e6" action="ppaction://hlinksldjump"/>
            <a:extLst xmlns:a="http://schemas.openxmlformats.org/drawingml/2006/main">
              <a:ext uri="{FF2B5EF4-FFF2-40B4-BE49-F238E27FC236}">
                <a16:creationId xmlns:a16="http://schemas.microsoft.com/office/drawing/2014/main" id="{5D377A66-E633-4BAE-97A1-4570DACE3D9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f5f15ab4d324c34" action="ppaction://hlinksldjump"/>
            <a:extLst xmlns:a="http://schemas.openxmlformats.org/drawingml/2006/main">
              <a:ext uri="{FF2B5EF4-FFF2-40B4-BE49-F238E27FC236}">
                <a16:creationId xmlns:a16="http://schemas.microsoft.com/office/drawing/2014/main" id="{0D166B59-222B-4081-AEAF-3E233FBBD07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5bae3328b464c2c" action="ppaction://hlinksldjump"/>
            <a:extLst xmlns:a="http://schemas.openxmlformats.org/drawingml/2006/main">
              <a:ext uri="{FF2B5EF4-FFF2-40B4-BE49-F238E27FC236}">
                <a16:creationId xmlns:a16="http://schemas.microsoft.com/office/drawing/2014/main" id="{68AC977C-300B-4855-A634-E3E681D7BE42}"/>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visual-ground">
            <a:extLst xmlns:a="http://schemas.openxmlformats.org/drawingml/2006/main">
              <a:ext uri="{FF2B5EF4-FFF2-40B4-BE49-F238E27FC236}">
                <a16:creationId xmlns:a16="http://schemas.microsoft.com/office/drawing/2014/main" id="{F283AA03-68B5-4DA9-8D2E-625E697AC1C1}"/>
              </a:ext>
            </a:extLst>
          </p:cNvPr>
          <p:cNvSpPr>
            <a:spLocks xmlns:a="http://schemas.openxmlformats.org/drawingml/2006/main" noGrp="1"/>
          </p:cNvSpPr>
          <p:nvPr/>
        </p:nvSpPr>
        <p:spPr>
          <a:xfrm xmlns:a="http://schemas.openxmlformats.org/drawingml/2006/main">
            <a:off x="7086600" y="2057400"/>
            <a:ext cx="4219575" cy="3009900"/>
          </a:xfrm>
          <a:prstGeom xmlns:a="http://schemas.openxmlformats.org/drawingml/2006/main" prst="roundRect">
            <a:avLst>
              <a:gd name="adj" fmla="val 3165"/>
            </a:avLst>
          </a:prstGeom>
          <a:solidFill xmlns:a="http://schemas.openxmlformats.org/drawingml/2006/main">
            <a:srgbClr val="101C38"/>
          </a:solidFill>
          <a:ln xmlns:a="http://schemas.openxmlformats.org/drawingml/2006/main" w="9525">
            <a:solidFill>
              <a:srgbClr val="D9D0E2"/>
            </a:solidFill>
            <a:prstDash val="solid"/>
          </a:ln>
        </p:spPr>
      </p:sp>
      <p:pic>
        <p:nvPicPr>
          <p:cNvPr id="40" name="W6L1 scientific resource, slide 16"/>
          <p:cNvPicPr>
            <a:picLocks xmlns:a="http://schemas.openxmlformats.org/drawingml/2006/main" noChangeAspect="1"/>
          </p:cNvPicPr>
          <p:nvPr/>
        </p:nvPicPr>
        <p:blipFill>
          <a:blip xmlns:r="http://schemas.openxmlformats.org/officeDocument/2006/relationships" xmlns:a="http://schemas.openxmlformats.org/drawingml/2006/main" r:embed="R48a57441da254399"/>
          <a:stretch xmlns:a="http://schemas.openxmlformats.org/drawingml/2006/main"/>
        </p:blipFill>
        <p:spPr>
          <a:xfrm xmlns:a="http://schemas.openxmlformats.org/drawingml/2006/main">
            <a:off x="7162800" y="2418457"/>
            <a:ext cx="4067175" cy="2287786"/>
          </a:xfrm>
          <a:prstGeom xmlns:a="http://schemas.openxmlformats.org/drawingml/2006/main" prst="rect">
            <a:avLst/>
          </a:prstGeom>
        </p:spPr>
      </p:pic>
      <p:sp>
        <p:nvSpPr>
          <p:cNvPr id="18" name="copy-1089">
            <a:extLst xmlns:a="http://schemas.openxmlformats.org/drawingml/2006/main">
              <a:ext uri="{FF2B5EF4-FFF2-40B4-BE49-F238E27FC236}">
                <a16:creationId xmlns:a16="http://schemas.microsoft.com/office/drawing/2014/main" id="{D936D886-FF6E-4FA3-811A-AB64288E2BEB}"/>
              </a:ext>
            </a:extLst>
          </p:cNvPr>
          <p:cNvSpPr>
            <a:spLocks xmlns:a="http://schemas.openxmlformats.org/drawingml/2006/main" noGrp="1"/>
          </p:cNvSpPr>
          <p:nvPr/>
        </p:nvSpPr>
        <p:spPr>
          <a:xfrm xmlns:a="http://schemas.openxmlformats.org/drawingml/2006/main">
            <a:off x="714375" y="2038350"/>
            <a:ext cx="59055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Active transport</a:t>
            </a:r>
          </a:p>
        </p:txBody>
      </p:sp>
      <p:sp>
        <p:nvSpPr>
          <p:cNvPr id="19" name="copy-1090">
            <a:extLst xmlns:a="http://schemas.openxmlformats.org/drawingml/2006/main">
              <a:ext uri="{FF2B5EF4-FFF2-40B4-BE49-F238E27FC236}">
                <a16:creationId xmlns:a16="http://schemas.microsoft.com/office/drawing/2014/main" id="{FEAF3DA8-02DB-43AE-883B-F9DBAAC4FC75}"/>
              </a:ext>
            </a:extLst>
          </p:cNvPr>
          <p:cNvSpPr>
            <a:spLocks xmlns:a="http://schemas.openxmlformats.org/drawingml/2006/main" noGrp="1"/>
          </p:cNvSpPr>
          <p:nvPr/>
        </p:nvSpPr>
        <p:spPr>
          <a:xfrm xmlns:a="http://schemas.openxmlformats.org/drawingml/2006/main">
            <a:off x="714375" y="2838450"/>
            <a:ext cx="5905500" cy="1362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What two clues distinguish active transport from diffusion?</a:t>
            </a:r>
          </a:p>
        </p:txBody>
      </p:sp>
      <p:sp>
        <p:nvSpPr>
          <p:cNvPr id="20" name="url:https://www.youtube.com/watch?v=ECldVkp6Rw0">
            <a:hlinkClick xmlns:r="http://schemas.openxmlformats.org/officeDocument/2006/relationships" xmlns:a="http://schemas.openxmlformats.org/drawingml/2006/main" r:id="R2d041d611ccb474a"/>
            <a:extLst xmlns:a="http://schemas.openxmlformats.org/drawingml/2006/main">
              <a:ext uri="{FF2B5EF4-FFF2-40B4-BE49-F238E27FC236}">
                <a16:creationId xmlns:a16="http://schemas.microsoft.com/office/drawing/2014/main" id="{1376622D-E6DE-469E-B414-31C0BEF445AF}"/>
              </a:ext>
            </a:extLst>
          </p:cNvPr>
          <p:cNvSpPr>
            <a:spLocks xmlns:a="http://schemas.openxmlformats.org/drawingml/2006/main" noGrp="1"/>
          </p:cNvSpPr>
          <p:nvPr/>
        </p:nvSpPr>
        <p:spPr>
          <a:xfrm xmlns:a="http://schemas.openxmlformats.org/drawingml/2006/main">
            <a:off x="714375" y="4495800"/>
            <a:ext cx="6048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Play freesciencelessons video</a:t>
            </a:r>
          </a:p>
        </p:txBody>
      </p:sp>
      <p:sp>
        <p:nvSpPr>
          <p:cNvPr id="21" name="copy-1091">
            <a:extLst xmlns:a="http://schemas.openxmlformats.org/drawingml/2006/main">
              <a:ext uri="{FF2B5EF4-FFF2-40B4-BE49-F238E27FC236}">
                <a16:creationId xmlns:a16="http://schemas.microsoft.com/office/drawing/2014/main" id="{701B5A2E-31D3-4D11-8B8E-269732232778}"/>
              </a:ext>
            </a:extLst>
          </p:cNvPr>
          <p:cNvSpPr>
            <a:spLocks xmlns:a="http://schemas.openxmlformats.org/drawingml/2006/main" noGrp="1"/>
          </p:cNvSpPr>
          <p:nvPr/>
        </p:nvSpPr>
        <p:spPr>
          <a:xfrm xmlns:a="http://schemas.openxmlformats.org/drawingml/2006/main">
            <a:off x="714375" y="5276850"/>
            <a:ext cx="10429875"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No connection? Use the still model and explain the same question.</a:t>
            </a:r>
          </a:p>
        </p:txBody>
      </p:sp>
    </p:spTree>
    <p:extLst>
      <p:ext uri="{BB962C8B-B14F-4D97-AF65-F5344CB8AC3E}">
        <p14:creationId xmlns:p14="http://schemas.microsoft.com/office/powerpoint/2010/main" val="1614513092"/>
      </p:ext>
    </p:extLst>
  </p:cSld>
</p:sld>
</file>

<file path=ppt/slides/slide1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7C5C4B47-F962-4EAD-B67C-2BA6D13DA81E}"/>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648BCF5-B514-4380-AF15-F4BBFCD246DD}"/>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92">
            <a:extLst xmlns:a="http://schemas.openxmlformats.org/drawingml/2006/main">
              <a:ext uri="{FF2B5EF4-FFF2-40B4-BE49-F238E27FC236}">
                <a16:creationId xmlns:a16="http://schemas.microsoft.com/office/drawing/2014/main" id="{D904CE13-16D6-49BE-9982-3FFC37D0594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93">
            <a:extLst xmlns:a="http://schemas.openxmlformats.org/drawingml/2006/main">
              <a:ext uri="{FF2B5EF4-FFF2-40B4-BE49-F238E27FC236}">
                <a16:creationId xmlns:a16="http://schemas.microsoft.com/office/drawing/2014/main" id="{4BEFD433-F10E-49A6-BCA3-ACF12EBA7EF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94">
            <a:extLst xmlns:a="http://schemas.openxmlformats.org/drawingml/2006/main">
              <a:ext uri="{FF2B5EF4-FFF2-40B4-BE49-F238E27FC236}">
                <a16:creationId xmlns:a16="http://schemas.microsoft.com/office/drawing/2014/main" id="{130AF3EA-0131-4437-859B-0B1738D7BCE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Look closely at the model</a:t>
            </a:r>
          </a:p>
        </p:txBody>
      </p:sp>
      <p:sp>
        <p:nvSpPr>
          <p:cNvPr id="6" name="heading-rule">
            <a:extLst xmlns:a="http://schemas.openxmlformats.org/drawingml/2006/main">
              <a:ext uri="{FF2B5EF4-FFF2-40B4-BE49-F238E27FC236}">
                <a16:creationId xmlns:a16="http://schemas.microsoft.com/office/drawing/2014/main" id="{04D97568-87B9-49C4-9AC0-D5B9EBA359B6}"/>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f02edd9333f4efa" action="ppaction://hlinksldjump"/>
            <a:extLst xmlns:a="http://schemas.openxmlformats.org/drawingml/2006/main">
              <a:ext uri="{FF2B5EF4-FFF2-40B4-BE49-F238E27FC236}">
                <a16:creationId xmlns:a16="http://schemas.microsoft.com/office/drawing/2014/main" id="{FA3290CB-A4B2-4845-B299-07A0ECA122D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5411f8c41924f69" action="ppaction://hlinksldjump"/>
            <a:extLst xmlns:a="http://schemas.openxmlformats.org/drawingml/2006/main">
              <a:ext uri="{FF2B5EF4-FFF2-40B4-BE49-F238E27FC236}">
                <a16:creationId xmlns:a16="http://schemas.microsoft.com/office/drawing/2014/main" id="{94DE5B3A-E046-4CC2-A379-7769909E0C6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1dd816df333449cd" action="ppaction://hlinksldjump"/>
            <a:extLst xmlns:a="http://schemas.openxmlformats.org/drawingml/2006/main">
              <a:ext uri="{FF2B5EF4-FFF2-40B4-BE49-F238E27FC236}">
                <a16:creationId xmlns:a16="http://schemas.microsoft.com/office/drawing/2014/main" id="{21A0B080-D76C-4160-BB04-00A266C8ED71}"/>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96452b0d2ef94789" action="ppaction://hlinksldjump"/>
            <a:extLst xmlns:a="http://schemas.openxmlformats.org/drawingml/2006/main">
              <a:ext uri="{FF2B5EF4-FFF2-40B4-BE49-F238E27FC236}">
                <a16:creationId xmlns:a16="http://schemas.microsoft.com/office/drawing/2014/main" id="{66F4BD86-AC1D-4E2C-81FA-0E808C5B6B64}"/>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a494eeb0317248c4" action="ppaction://hlinksldjump"/>
            <a:extLst xmlns:a="http://schemas.openxmlformats.org/drawingml/2006/main">
              <a:ext uri="{FF2B5EF4-FFF2-40B4-BE49-F238E27FC236}">
                <a16:creationId xmlns:a16="http://schemas.microsoft.com/office/drawing/2014/main" id="{BE38D657-B165-412A-B3CA-65AB612D4146}"/>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062c5ff498224b3e" action="ppaction://hlinksldjump"/>
            <a:extLst xmlns:a="http://schemas.openxmlformats.org/drawingml/2006/main">
              <a:ext uri="{FF2B5EF4-FFF2-40B4-BE49-F238E27FC236}">
                <a16:creationId xmlns:a16="http://schemas.microsoft.com/office/drawing/2014/main" id="{003FBED9-525B-4DF3-9387-99C68D257433}"/>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0f13f2da1aee4a73" action="ppaction://hlinksldjump"/>
            <a:extLst xmlns:a="http://schemas.openxmlformats.org/drawingml/2006/main">
              <a:ext uri="{FF2B5EF4-FFF2-40B4-BE49-F238E27FC236}">
                <a16:creationId xmlns:a16="http://schemas.microsoft.com/office/drawing/2014/main" id="{377FB202-75BE-4BA0-9447-2B9FA5FE1B4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b8965b24f72498e" action="ppaction://hlinksldjump"/>
            <a:extLst xmlns:a="http://schemas.openxmlformats.org/drawingml/2006/main">
              <a:ext uri="{FF2B5EF4-FFF2-40B4-BE49-F238E27FC236}">
                <a16:creationId xmlns:a16="http://schemas.microsoft.com/office/drawing/2014/main" id="{6A2F1FD3-DA76-48D6-84D7-17AF4E8DEFD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108b3fac4d8b4be1" action="ppaction://hlinksldjump"/>
            <a:extLst xmlns:a="http://schemas.openxmlformats.org/drawingml/2006/main">
              <a:ext uri="{FF2B5EF4-FFF2-40B4-BE49-F238E27FC236}">
                <a16:creationId xmlns:a16="http://schemas.microsoft.com/office/drawing/2014/main" id="{9E8B92B0-0382-47B5-8C9C-D5ED650854AE}"/>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6L1 scientific resource, slide 17"/>
          <p:cNvPicPr>
            <a:picLocks xmlns:a="http://schemas.openxmlformats.org/drawingml/2006/main" noChangeAspect="1"/>
          </p:cNvPicPr>
          <p:nvPr/>
        </p:nvPicPr>
        <p:blipFill>
          <a:blip xmlns:r="http://schemas.openxmlformats.org/officeDocument/2006/relationships" xmlns:a="http://schemas.openxmlformats.org/drawingml/2006/main" r:embed="Rbb69ea2182ef4564"/>
          <a:stretch xmlns:a="http://schemas.openxmlformats.org/drawingml/2006/main"/>
        </p:blipFill>
        <p:spPr>
          <a:xfrm xmlns:a="http://schemas.openxmlformats.org/drawingml/2006/main">
            <a:off x="2200910" y="1752600"/>
            <a:ext cx="7599680" cy="3562350"/>
          </a:xfrm>
          <a:prstGeom xmlns:a="http://schemas.openxmlformats.org/drawingml/2006/main" prst="rect">
            <a:avLst/>
          </a:prstGeom>
        </p:spPr>
      </p:pic>
      <p:sp>
        <p:nvSpPr>
          <p:cNvPr id="17" name="copy-1095">
            <a:extLst xmlns:a="http://schemas.openxmlformats.org/drawingml/2006/main">
              <a:ext uri="{FF2B5EF4-FFF2-40B4-BE49-F238E27FC236}">
                <a16:creationId xmlns:a16="http://schemas.microsoft.com/office/drawing/2014/main" id="{E9B0F175-8E2E-4EAD-BA0B-B8A8EECC7BD4}"/>
              </a:ext>
            </a:extLst>
          </p:cNvPr>
          <p:cNvSpPr>
            <a:spLocks xmlns:a="http://schemas.openxmlformats.org/drawingml/2006/main" noGrp="1"/>
          </p:cNvSpPr>
          <p:nvPr/>
        </p:nvSpPr>
        <p:spPr>
          <a:xfrm xmlns:a="http://schemas.openxmlformats.org/drawingml/2006/main">
            <a:off x="762000" y="5486400"/>
            <a:ext cx="71437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725" b="0">
                <a:solidFill>
                  <a:srgbClr val="526170"/>
                </a:solidFill>
                <a:latin typeface="Arial"/>
                <a:ea typeface="Arial"/>
                <a:cs typeface="Arial"/>
              </a:defRPr>
            </a:pPr>
            <a:r>
              <a:rPr sz="1725" b="0">
                <a:solidFill>
                  <a:srgbClr val="526170"/>
                </a:solidFill>
                <a:latin typeface="Arial"/>
                <a:ea typeface="Arial"/>
                <a:cs typeface="Arial"/>
              </a:rPr>
              <a:t>A model illustration: use the stated data for calculations.</a:t>
            </a:r>
          </a:p>
        </p:txBody>
      </p:sp>
      <p:sp>
        <p:nvSpPr>
          <p:cNvPr id="18" name="goto:2">
            <a:hlinkClick xmlns:r="http://schemas.openxmlformats.org/officeDocument/2006/relationships" xmlns:a="http://schemas.openxmlformats.org/drawingml/2006/main" r:id="Rfd2e1a6625fb40e9" action="ppaction://hlinksldjump"/>
            <a:extLst xmlns:a="http://schemas.openxmlformats.org/drawingml/2006/main">
              <a:ext uri="{FF2B5EF4-FFF2-40B4-BE49-F238E27FC236}">
                <a16:creationId xmlns:a16="http://schemas.microsoft.com/office/drawing/2014/main" id="{FF075DA9-F30B-4FEE-B7D6-E6B42FA0C53B}"/>
              </a:ext>
            </a:extLst>
          </p:cNvPr>
          <p:cNvSpPr>
            <a:spLocks xmlns:a="http://schemas.openxmlformats.org/drawingml/2006/main" noGrp="1"/>
          </p:cNvSpPr>
          <p:nvPr/>
        </p:nvSpPr>
        <p:spPr>
          <a:xfrm xmlns:a="http://schemas.openxmlformats.org/drawingml/2006/main">
            <a:off x="8372475" y="5524500"/>
            <a:ext cx="28860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 Do</a:t>
            </a:r>
          </a:p>
        </p:txBody>
      </p:sp>
    </p:spTree>
    <p:extLst>
      <p:ext uri="{BB962C8B-B14F-4D97-AF65-F5344CB8AC3E}">
        <p14:creationId xmlns:p14="http://schemas.microsoft.com/office/powerpoint/2010/main" val="645072880"/>
      </p:ext>
    </p:extLst>
  </p:cSld>
</p:sld>
</file>

<file path=ppt/slides/slide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D0D37F84-DA63-40A6-98CA-3116BE5B6A1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E74B583-E982-4D8F-B97E-F80F6A0CB72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315F8B"/>
          </a:solidFill>
          <a:ln xmlns:a="http://schemas.openxmlformats.org/drawingml/2006/main" w="0">
            <a:noFill/>
          </a:ln>
        </p:spPr>
      </p:sp>
      <p:sp>
        <p:nvSpPr>
          <p:cNvPr id="3" name="copy-993">
            <a:extLst xmlns:a="http://schemas.openxmlformats.org/drawingml/2006/main">
              <a:ext uri="{FF2B5EF4-FFF2-40B4-BE49-F238E27FC236}">
                <a16:creationId xmlns:a16="http://schemas.microsoft.com/office/drawing/2014/main" id="{67EF86A0-56AC-4DDF-A2D0-317A58A4F63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994">
            <a:extLst xmlns:a="http://schemas.openxmlformats.org/drawingml/2006/main">
              <a:ext uri="{FF2B5EF4-FFF2-40B4-BE49-F238E27FC236}">
                <a16:creationId xmlns:a16="http://schemas.microsoft.com/office/drawing/2014/main" id="{9474088C-F67A-40B4-A84F-C3608E68003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315F8B"/>
                </a:solidFill>
                <a:latin typeface="Arial"/>
                <a:ea typeface="Arial"/>
                <a:cs typeface="Arial"/>
              </a:defRPr>
            </a:pPr>
            <a:r>
              <a:rPr sz="1425" b="1">
                <a:solidFill>
                  <a:srgbClr val="315F8B"/>
                </a:solidFill>
                <a:latin typeface="Arial"/>
                <a:ea typeface="Arial"/>
                <a:cs typeface="Arial"/>
              </a:rPr>
              <a:t>Starter  ·  4 min</a:t>
            </a:r>
          </a:p>
        </p:txBody>
      </p:sp>
      <p:sp>
        <p:nvSpPr>
          <p:cNvPr id="5" name="copy-995">
            <a:extLst xmlns:a="http://schemas.openxmlformats.org/drawingml/2006/main">
              <a:ext uri="{FF2B5EF4-FFF2-40B4-BE49-F238E27FC236}">
                <a16:creationId xmlns:a16="http://schemas.microsoft.com/office/drawing/2014/main" id="{7AC6AA80-97EE-4659-9502-97841E24304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prediction</a:t>
            </a:r>
          </a:p>
        </p:txBody>
      </p:sp>
      <p:sp>
        <p:nvSpPr>
          <p:cNvPr id="6" name="heading-rule">
            <a:extLst xmlns:a="http://schemas.openxmlformats.org/drawingml/2006/main">
              <a:ext uri="{FF2B5EF4-FFF2-40B4-BE49-F238E27FC236}">
                <a16:creationId xmlns:a16="http://schemas.microsoft.com/office/drawing/2014/main" id="{6B7011D0-E612-46A3-9E74-76AE59315C55}"/>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e3ea75fdb8c434f" action="ppaction://hlinksldjump"/>
            <a:extLst xmlns:a="http://schemas.openxmlformats.org/drawingml/2006/main">
              <a:ext uri="{FF2B5EF4-FFF2-40B4-BE49-F238E27FC236}">
                <a16:creationId xmlns:a16="http://schemas.microsoft.com/office/drawing/2014/main" id="{D5A38866-2F28-4FF8-BE22-C447EE7E4707}"/>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fd35501935b43fd" action="ppaction://hlinksldjump"/>
            <a:extLst xmlns:a="http://schemas.openxmlformats.org/drawingml/2006/main">
              <a:ext uri="{FF2B5EF4-FFF2-40B4-BE49-F238E27FC236}">
                <a16:creationId xmlns:a16="http://schemas.microsoft.com/office/drawing/2014/main" id="{53A4DBDB-3128-4849-99C9-E1D1B2CC137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Starter</a:t>
            </a:r>
          </a:p>
        </p:txBody>
      </p:sp>
      <p:sp>
        <p:nvSpPr>
          <p:cNvPr id="9" name="goto:2">
            <a:hlinkClick xmlns:r="http://schemas.openxmlformats.org/officeDocument/2006/relationships" xmlns:a="http://schemas.openxmlformats.org/drawingml/2006/main" r:id="R32dbf5b3043a48af" action="ppaction://hlinksldjump"/>
            <a:extLst xmlns:a="http://schemas.openxmlformats.org/drawingml/2006/main">
              <a:ext uri="{FF2B5EF4-FFF2-40B4-BE49-F238E27FC236}">
                <a16:creationId xmlns:a16="http://schemas.microsoft.com/office/drawing/2014/main" id="{6F61422F-6E0F-4F6D-9B58-A54C5CDCD874}"/>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45e23b4e1604b06" action="ppaction://hlinksldjump"/>
            <a:extLst xmlns:a="http://schemas.openxmlformats.org/drawingml/2006/main">
              <a:ext uri="{FF2B5EF4-FFF2-40B4-BE49-F238E27FC236}">
                <a16:creationId xmlns:a16="http://schemas.microsoft.com/office/drawing/2014/main" id="{BC2CC3D4-BB16-4CC0-888B-7D1E7875C62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2c31bb6d1c748f4" action="ppaction://hlinksldjump"/>
            <a:extLst xmlns:a="http://schemas.openxmlformats.org/drawingml/2006/main">
              <a:ext uri="{FF2B5EF4-FFF2-40B4-BE49-F238E27FC236}">
                <a16:creationId xmlns:a16="http://schemas.microsoft.com/office/drawing/2014/main" id="{5E456942-34C7-4D84-9B7A-97CB089D2A98}"/>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ec13c5f4f6a94903" action="ppaction://hlinksldjump"/>
            <a:extLst xmlns:a="http://schemas.openxmlformats.org/drawingml/2006/main">
              <a:ext uri="{FF2B5EF4-FFF2-40B4-BE49-F238E27FC236}">
                <a16:creationId xmlns:a16="http://schemas.microsoft.com/office/drawing/2014/main" id="{AA0D2AEF-6E34-4FB4-A9D9-5FC7B9291C7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1fbbd1a84ba42e1" action="ppaction://hlinksldjump"/>
            <a:extLst xmlns:a="http://schemas.openxmlformats.org/drawingml/2006/main">
              <a:ext uri="{FF2B5EF4-FFF2-40B4-BE49-F238E27FC236}">
                <a16:creationId xmlns:a16="http://schemas.microsoft.com/office/drawing/2014/main" id="{D98A465B-2312-4243-99C9-FF5B1045359C}"/>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528401d444ee48d4" action="ppaction://hlinksldjump"/>
            <a:extLst xmlns:a="http://schemas.openxmlformats.org/drawingml/2006/main">
              <a:ext uri="{FF2B5EF4-FFF2-40B4-BE49-F238E27FC236}">
                <a16:creationId xmlns:a16="http://schemas.microsoft.com/office/drawing/2014/main" id="{02C71848-7663-48D4-96DF-4AD1E693114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54d778bdec274bc3" action="ppaction://hlinksldjump"/>
            <a:extLst xmlns:a="http://schemas.openxmlformats.org/drawingml/2006/main">
              <a:ext uri="{FF2B5EF4-FFF2-40B4-BE49-F238E27FC236}">
                <a16:creationId xmlns:a16="http://schemas.microsoft.com/office/drawing/2014/main" id="{FAE5A640-ACD5-4048-8A0F-974D0F38410A}"/>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996">
            <a:extLst xmlns:a="http://schemas.openxmlformats.org/drawingml/2006/main">
              <a:ext uri="{FF2B5EF4-FFF2-40B4-BE49-F238E27FC236}">
                <a16:creationId xmlns:a16="http://schemas.microsoft.com/office/drawing/2014/main" id="{90420171-7B07-4733-878C-80538596A63B}"/>
              </a:ext>
            </a:extLst>
          </p:cNvPr>
          <p:cNvSpPr>
            <a:spLocks xmlns:a="http://schemas.openxmlformats.org/drawingml/2006/main" noGrp="1"/>
          </p:cNvSpPr>
          <p:nvPr/>
        </p:nvSpPr>
        <p:spPr>
          <a:xfrm xmlns:a="http://schemas.openxmlformats.org/drawingml/2006/main">
            <a:off x="666750" y="1866900"/>
            <a:ext cx="10668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Mineral ions enter a root hair cell even when their concentration is already higher inside. Can diffusion alone explain this?</a:t>
            </a:r>
          </a:p>
        </p:txBody>
      </p:sp>
      <p:sp>
        <p:nvSpPr>
          <p:cNvPr id="17" name="choice">
            <a:extLst xmlns:a="http://schemas.openxmlformats.org/drawingml/2006/main">
              <a:ext uri="{FF2B5EF4-FFF2-40B4-BE49-F238E27FC236}">
                <a16:creationId xmlns:a16="http://schemas.microsoft.com/office/drawing/2014/main" id="{43A77DFA-51A4-4DA1-82DB-9C92FC315B45}"/>
              </a:ext>
            </a:extLst>
          </p:cNvPr>
          <p:cNvSpPr>
            <a:spLocks xmlns:a="http://schemas.openxmlformats.org/drawingml/2006/main" noGrp="1"/>
          </p:cNvSpPr>
          <p:nvPr/>
        </p:nvSpPr>
        <p:spPr>
          <a:xfrm xmlns:a="http://schemas.openxmlformats.org/drawingml/2006/main">
            <a:off x="666750" y="312420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18" name="copy-997">
            <a:extLst xmlns:a="http://schemas.openxmlformats.org/drawingml/2006/main">
              <a:ext uri="{FF2B5EF4-FFF2-40B4-BE49-F238E27FC236}">
                <a16:creationId xmlns:a16="http://schemas.microsoft.com/office/drawing/2014/main" id="{F9AE7436-8919-4117-B13B-18153F9F7F4B}"/>
              </a:ext>
            </a:extLst>
          </p:cNvPr>
          <p:cNvSpPr>
            <a:spLocks xmlns:a="http://schemas.openxmlformats.org/drawingml/2006/main" noGrp="1"/>
          </p:cNvSpPr>
          <p:nvPr/>
        </p:nvSpPr>
        <p:spPr>
          <a:xfrm xmlns:a="http://schemas.openxmlformats.org/drawingml/2006/main">
            <a:off x="847725" y="324802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A  Yes — diffusion can move against any gradient</a:t>
            </a:r>
          </a:p>
        </p:txBody>
      </p:sp>
      <p:sp>
        <p:nvSpPr>
          <p:cNvPr id="19" name="choice">
            <a:extLst xmlns:a="http://schemas.openxmlformats.org/drawingml/2006/main">
              <a:ext uri="{FF2B5EF4-FFF2-40B4-BE49-F238E27FC236}">
                <a16:creationId xmlns:a16="http://schemas.microsoft.com/office/drawing/2014/main" id="{B967A857-0DA0-4753-9346-50ABB0DF9C7B}"/>
              </a:ext>
            </a:extLst>
          </p:cNvPr>
          <p:cNvSpPr>
            <a:spLocks xmlns:a="http://schemas.openxmlformats.org/drawingml/2006/main" noGrp="1"/>
          </p:cNvSpPr>
          <p:nvPr/>
        </p:nvSpPr>
        <p:spPr>
          <a:xfrm xmlns:a="http://schemas.openxmlformats.org/drawingml/2006/main">
            <a:off x="666750" y="3819525"/>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0" name="copy-998">
            <a:extLst xmlns:a="http://schemas.openxmlformats.org/drawingml/2006/main">
              <a:ext uri="{FF2B5EF4-FFF2-40B4-BE49-F238E27FC236}">
                <a16:creationId xmlns:a16="http://schemas.microsoft.com/office/drawing/2014/main" id="{1F66131A-A178-45CA-A844-5EDFB9C21E75}"/>
              </a:ext>
            </a:extLst>
          </p:cNvPr>
          <p:cNvSpPr>
            <a:spLocks xmlns:a="http://schemas.openxmlformats.org/drawingml/2006/main" noGrp="1"/>
          </p:cNvSpPr>
          <p:nvPr/>
        </p:nvSpPr>
        <p:spPr>
          <a:xfrm xmlns:a="http://schemas.openxmlformats.org/drawingml/2006/main">
            <a:off x="847725" y="3943350"/>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B  No — movement against the gradient needs another mechanism</a:t>
            </a:r>
          </a:p>
        </p:txBody>
      </p:sp>
      <p:sp>
        <p:nvSpPr>
          <p:cNvPr id="21" name="choice">
            <a:extLst xmlns:a="http://schemas.openxmlformats.org/drawingml/2006/main">
              <a:ext uri="{FF2B5EF4-FFF2-40B4-BE49-F238E27FC236}">
                <a16:creationId xmlns:a16="http://schemas.microsoft.com/office/drawing/2014/main" id="{E5DF8642-5C2E-4F4E-B595-B31C70AA9DCA}"/>
              </a:ext>
            </a:extLst>
          </p:cNvPr>
          <p:cNvSpPr>
            <a:spLocks xmlns:a="http://schemas.openxmlformats.org/drawingml/2006/main" noGrp="1"/>
          </p:cNvSpPr>
          <p:nvPr/>
        </p:nvSpPr>
        <p:spPr>
          <a:xfrm xmlns:a="http://schemas.openxmlformats.org/drawingml/2006/main">
            <a:off x="666750" y="451485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2" name="copy-999">
            <a:extLst xmlns:a="http://schemas.openxmlformats.org/drawingml/2006/main">
              <a:ext uri="{FF2B5EF4-FFF2-40B4-BE49-F238E27FC236}">
                <a16:creationId xmlns:a16="http://schemas.microsoft.com/office/drawing/2014/main" id="{511047B8-AE31-416F-A251-81E75139DC3C}"/>
              </a:ext>
            </a:extLst>
          </p:cNvPr>
          <p:cNvSpPr>
            <a:spLocks xmlns:a="http://schemas.openxmlformats.org/drawingml/2006/main" noGrp="1"/>
          </p:cNvSpPr>
          <p:nvPr/>
        </p:nvSpPr>
        <p:spPr>
          <a:xfrm xmlns:a="http://schemas.openxmlformats.org/drawingml/2006/main">
            <a:off x="847725" y="463867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C  Only water can explain it</a:t>
            </a:r>
          </a:p>
        </p:txBody>
      </p:sp>
      <p:sp>
        <p:nvSpPr>
          <p:cNvPr id="23" name="goto:8">
            <a:hlinkClick xmlns:r="http://schemas.openxmlformats.org/officeDocument/2006/relationships" xmlns:a="http://schemas.openxmlformats.org/drawingml/2006/main" r:id="R21045a3b6a4d488e" action="ppaction://hlinksldjump"/>
            <a:extLst xmlns:a="http://schemas.openxmlformats.org/drawingml/2006/main">
              <a:ext uri="{FF2B5EF4-FFF2-40B4-BE49-F238E27FC236}">
                <a16:creationId xmlns:a16="http://schemas.microsoft.com/office/drawing/2014/main" id="{F6CF0C3A-C4F9-4826-8B2C-937347E37865}"/>
              </a:ext>
            </a:extLst>
          </p:cNvPr>
          <p:cNvSpPr>
            <a:spLocks xmlns:a="http://schemas.openxmlformats.org/drawingml/2006/main" noGrp="1"/>
          </p:cNvSpPr>
          <p:nvPr/>
        </p:nvSpPr>
        <p:spPr>
          <a:xfrm xmlns:a="http://schemas.openxmlformats.org/drawingml/2006/main">
            <a:off x="8334375" y="5410200"/>
            <a:ext cx="2952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Commit, then check</a:t>
            </a:r>
          </a:p>
        </p:txBody>
      </p:sp>
    </p:spTree>
    <p:extLst>
      <p:ext uri="{BB962C8B-B14F-4D97-AF65-F5344CB8AC3E}">
        <p14:creationId xmlns:p14="http://schemas.microsoft.com/office/powerpoint/2010/main" val="432120020"/>
      </p:ext>
    </p:extLst>
  </p:cSld>
</p:sld>
</file>

<file path=ppt/slides/slide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82DE63A1-859B-4C55-AB68-4FB4485FD964}"/>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8141301-6B5E-46DE-85B0-A97170F80F08}"/>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00">
            <a:extLst xmlns:a="http://schemas.openxmlformats.org/drawingml/2006/main">
              <a:ext uri="{FF2B5EF4-FFF2-40B4-BE49-F238E27FC236}">
                <a16:creationId xmlns:a16="http://schemas.microsoft.com/office/drawing/2014/main" id="{6EC176B6-0A04-417E-A10D-BB64D0E46F6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01">
            <a:extLst xmlns:a="http://schemas.openxmlformats.org/drawingml/2006/main">
              <a:ext uri="{FF2B5EF4-FFF2-40B4-BE49-F238E27FC236}">
                <a16:creationId xmlns:a16="http://schemas.microsoft.com/office/drawing/2014/main" id="{591ABE98-ACAD-407D-9FAE-8900FB78782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  5 min</a:t>
            </a:r>
          </a:p>
        </p:txBody>
      </p:sp>
      <p:sp>
        <p:nvSpPr>
          <p:cNvPr id="5" name="copy-1002">
            <a:extLst xmlns:a="http://schemas.openxmlformats.org/drawingml/2006/main">
              <a:ext uri="{FF2B5EF4-FFF2-40B4-BE49-F238E27FC236}">
                <a16:creationId xmlns:a16="http://schemas.microsoft.com/office/drawing/2014/main" id="{8BF92B7D-50D8-4A1A-80CE-67FEA6874A50}"/>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the model</a:t>
            </a:r>
          </a:p>
        </p:txBody>
      </p:sp>
      <p:sp>
        <p:nvSpPr>
          <p:cNvPr id="6" name="heading-rule">
            <a:extLst xmlns:a="http://schemas.openxmlformats.org/drawingml/2006/main">
              <a:ext uri="{FF2B5EF4-FFF2-40B4-BE49-F238E27FC236}">
                <a16:creationId xmlns:a16="http://schemas.microsoft.com/office/drawing/2014/main" id="{3BA076F6-7AA9-41C6-BB75-A6286A1EDE11}"/>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5343e311f06a4070" action="ppaction://hlinksldjump"/>
            <a:extLst xmlns:a="http://schemas.openxmlformats.org/drawingml/2006/main">
              <a:ext uri="{FF2B5EF4-FFF2-40B4-BE49-F238E27FC236}">
                <a16:creationId xmlns:a16="http://schemas.microsoft.com/office/drawing/2014/main" id="{B621076D-FD34-4D5B-AE16-A93A1CFC611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36bf0b409424c7f" action="ppaction://hlinksldjump"/>
            <a:extLst xmlns:a="http://schemas.openxmlformats.org/drawingml/2006/main">
              <a:ext uri="{FF2B5EF4-FFF2-40B4-BE49-F238E27FC236}">
                <a16:creationId xmlns:a16="http://schemas.microsoft.com/office/drawing/2014/main" id="{01F19274-1056-4580-A62C-181D3D52EB9C}"/>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9f2180da59c4ce3" action="ppaction://hlinksldjump"/>
            <a:extLst xmlns:a="http://schemas.openxmlformats.org/drawingml/2006/main">
              <a:ext uri="{FF2B5EF4-FFF2-40B4-BE49-F238E27FC236}">
                <a16:creationId xmlns:a16="http://schemas.microsoft.com/office/drawing/2014/main" id="{3E871757-44F9-479A-9547-D29E9A0B399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a:t>
            </a:r>
          </a:p>
        </p:txBody>
      </p:sp>
      <p:sp>
        <p:nvSpPr>
          <p:cNvPr id="10" name="goto:3">
            <a:hlinkClick xmlns:r="http://schemas.openxmlformats.org/officeDocument/2006/relationships" xmlns:a="http://schemas.openxmlformats.org/drawingml/2006/main" r:id="R95c11cd6016544a9" action="ppaction://hlinksldjump"/>
            <a:extLst xmlns:a="http://schemas.openxmlformats.org/drawingml/2006/main">
              <a:ext uri="{FF2B5EF4-FFF2-40B4-BE49-F238E27FC236}">
                <a16:creationId xmlns:a16="http://schemas.microsoft.com/office/drawing/2014/main" id="{1A70F76F-AC3F-46D1-91E2-0E167583EAD4}"/>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c11b6df0d094dad" action="ppaction://hlinksldjump"/>
            <a:extLst xmlns:a="http://schemas.openxmlformats.org/drawingml/2006/main">
              <a:ext uri="{FF2B5EF4-FFF2-40B4-BE49-F238E27FC236}">
                <a16:creationId xmlns:a16="http://schemas.microsoft.com/office/drawing/2014/main" id="{DDB71B44-9247-4CDF-BE66-5A54E92D74B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778ecf831b94956" action="ppaction://hlinksldjump"/>
            <a:extLst xmlns:a="http://schemas.openxmlformats.org/drawingml/2006/main">
              <a:ext uri="{FF2B5EF4-FFF2-40B4-BE49-F238E27FC236}">
                <a16:creationId xmlns:a16="http://schemas.microsoft.com/office/drawing/2014/main" id="{031626F5-67FE-4944-9903-568A9D09CE1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49e48c54ab7434e" action="ppaction://hlinksldjump"/>
            <a:extLst xmlns:a="http://schemas.openxmlformats.org/drawingml/2006/main">
              <a:ext uri="{FF2B5EF4-FFF2-40B4-BE49-F238E27FC236}">
                <a16:creationId xmlns:a16="http://schemas.microsoft.com/office/drawing/2014/main" id="{48D30445-DCDA-4503-B0DE-471C0809478D}"/>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541a83cef924373" action="ppaction://hlinksldjump"/>
            <a:extLst xmlns:a="http://schemas.openxmlformats.org/drawingml/2006/main">
              <a:ext uri="{FF2B5EF4-FFF2-40B4-BE49-F238E27FC236}">
                <a16:creationId xmlns:a16="http://schemas.microsoft.com/office/drawing/2014/main" id="{E035B83F-B8C3-4E5F-B4DB-5200E995D7D3}"/>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0b298e4c10444790" action="ppaction://hlinksldjump"/>
            <a:extLst xmlns:a="http://schemas.openxmlformats.org/drawingml/2006/main">
              <a:ext uri="{FF2B5EF4-FFF2-40B4-BE49-F238E27FC236}">
                <a16:creationId xmlns:a16="http://schemas.microsoft.com/office/drawing/2014/main" id="{7817C440-D2AB-4750-BE7F-EE88741A3AC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03">
            <a:extLst xmlns:a="http://schemas.openxmlformats.org/drawingml/2006/main">
              <a:ext uri="{FF2B5EF4-FFF2-40B4-BE49-F238E27FC236}">
                <a16:creationId xmlns:a16="http://schemas.microsoft.com/office/drawing/2014/main" id="{BB9FC2AA-516D-45A8-B36D-6D60E526925A}"/>
              </a:ext>
            </a:extLst>
          </p:cNvPr>
          <p:cNvSpPr>
            <a:spLocks xmlns:a="http://schemas.openxmlformats.org/drawingml/2006/main" noGrp="1"/>
          </p:cNvSpPr>
          <p:nvPr/>
        </p:nvSpPr>
        <p:spPr>
          <a:xfrm xmlns:a="http://schemas.openxmlformats.org/drawingml/2006/main">
            <a:off x="666750" y="2000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1</a:t>
            </a:r>
          </a:p>
        </p:txBody>
      </p:sp>
      <p:sp>
        <p:nvSpPr>
          <p:cNvPr id="17" name="copy-1004">
            <a:extLst xmlns:a="http://schemas.openxmlformats.org/drawingml/2006/main">
              <a:ext uri="{FF2B5EF4-FFF2-40B4-BE49-F238E27FC236}">
                <a16:creationId xmlns:a16="http://schemas.microsoft.com/office/drawing/2014/main" id="{47A6CD82-A4B7-40C8-9D50-74520CC5E7F3}"/>
              </a:ext>
            </a:extLst>
          </p:cNvPr>
          <p:cNvSpPr>
            <a:spLocks xmlns:a="http://schemas.openxmlformats.org/drawingml/2006/main" noGrp="1"/>
          </p:cNvSpPr>
          <p:nvPr/>
        </p:nvSpPr>
        <p:spPr>
          <a:xfrm xmlns:a="http://schemas.openxmlformats.org/drawingml/2006/main">
            <a:off x="1162050" y="20002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The observed movement is from lower concentration outside to higher concentration inside.</a:t>
            </a:r>
          </a:p>
        </p:txBody>
      </p:sp>
      <p:sp>
        <p:nvSpPr>
          <p:cNvPr id="18" name="copy-1005">
            <a:extLst xmlns:a="http://schemas.openxmlformats.org/drawingml/2006/main">
              <a:ext uri="{FF2B5EF4-FFF2-40B4-BE49-F238E27FC236}">
                <a16:creationId xmlns:a16="http://schemas.microsoft.com/office/drawing/2014/main" id="{65DADA74-766D-4A28-932A-FCF80D55A135}"/>
              </a:ext>
            </a:extLst>
          </p:cNvPr>
          <p:cNvSpPr>
            <a:spLocks xmlns:a="http://schemas.openxmlformats.org/drawingml/2006/main" noGrp="1"/>
          </p:cNvSpPr>
          <p:nvPr/>
        </p:nvSpPr>
        <p:spPr>
          <a:xfrm xmlns:a="http://schemas.openxmlformats.org/drawingml/2006/main">
            <a:off x="666750" y="31051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2</a:t>
            </a:r>
          </a:p>
        </p:txBody>
      </p:sp>
      <p:sp>
        <p:nvSpPr>
          <p:cNvPr id="19" name="copy-1006">
            <a:extLst xmlns:a="http://schemas.openxmlformats.org/drawingml/2006/main">
              <a:ext uri="{FF2B5EF4-FFF2-40B4-BE49-F238E27FC236}">
                <a16:creationId xmlns:a16="http://schemas.microsoft.com/office/drawing/2014/main" id="{4E88F55C-BCB5-49AA-B234-B658A68DD3DE}"/>
              </a:ext>
            </a:extLst>
          </p:cNvPr>
          <p:cNvSpPr>
            <a:spLocks xmlns:a="http://schemas.openxmlformats.org/drawingml/2006/main" noGrp="1"/>
          </p:cNvSpPr>
          <p:nvPr/>
        </p:nvSpPr>
        <p:spPr>
          <a:xfrm xmlns:a="http://schemas.openxmlformats.org/drawingml/2006/main">
            <a:off x="1162050" y="31051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That direction is against the concentration gradient, so diffusion cannot be the full explanation.</a:t>
            </a:r>
          </a:p>
        </p:txBody>
      </p:sp>
      <p:sp>
        <p:nvSpPr>
          <p:cNvPr id="20" name="copy-1007">
            <a:extLst xmlns:a="http://schemas.openxmlformats.org/drawingml/2006/main">
              <a:ext uri="{FF2B5EF4-FFF2-40B4-BE49-F238E27FC236}">
                <a16:creationId xmlns:a16="http://schemas.microsoft.com/office/drawing/2014/main" id="{8B790094-2072-48FF-8A80-636A300002C1}"/>
              </a:ext>
            </a:extLst>
          </p:cNvPr>
          <p:cNvSpPr>
            <a:spLocks xmlns:a="http://schemas.openxmlformats.org/drawingml/2006/main" noGrp="1"/>
          </p:cNvSpPr>
          <p:nvPr/>
        </p:nvSpPr>
        <p:spPr>
          <a:xfrm xmlns:a="http://schemas.openxmlformats.org/drawingml/2006/main">
            <a:off x="666750" y="42100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3</a:t>
            </a:r>
          </a:p>
        </p:txBody>
      </p:sp>
      <p:sp>
        <p:nvSpPr>
          <p:cNvPr id="21" name="copy-1008">
            <a:extLst xmlns:a="http://schemas.openxmlformats.org/drawingml/2006/main">
              <a:ext uri="{FF2B5EF4-FFF2-40B4-BE49-F238E27FC236}">
                <a16:creationId xmlns:a16="http://schemas.microsoft.com/office/drawing/2014/main" id="{AAF4FE2A-67CB-40DC-ADB2-563A3EDBCB80}"/>
              </a:ext>
            </a:extLst>
          </p:cNvPr>
          <p:cNvSpPr>
            <a:spLocks xmlns:a="http://schemas.openxmlformats.org/drawingml/2006/main" noGrp="1"/>
          </p:cNvSpPr>
          <p:nvPr/>
        </p:nvSpPr>
        <p:spPr>
          <a:xfrm xmlns:a="http://schemas.openxmlformats.org/drawingml/2006/main">
            <a:off x="1162050" y="42100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Membrane proteins use energy from respiration to move the substance.</a:t>
            </a:r>
          </a:p>
        </p:txBody>
      </p:sp>
      <p:sp>
        <p:nvSpPr>
          <p:cNvPr id="22" name="visual-ground">
            <a:extLst xmlns:a="http://schemas.openxmlformats.org/drawingml/2006/main">
              <a:ext uri="{FF2B5EF4-FFF2-40B4-BE49-F238E27FC236}">
                <a16:creationId xmlns:a16="http://schemas.microsoft.com/office/drawing/2014/main" id="{6776D40F-F19B-494F-8BB3-9A8783CC8E95}"/>
              </a:ext>
            </a:extLst>
          </p:cNvPr>
          <p:cNvSpPr>
            <a:spLocks xmlns:a="http://schemas.openxmlformats.org/drawingml/2006/main" noGrp="1"/>
          </p:cNvSpPr>
          <p:nvPr/>
        </p:nvSpPr>
        <p:spPr>
          <a:xfrm xmlns:a="http://schemas.openxmlformats.org/drawingml/2006/main">
            <a:off x="7524750" y="1943100"/>
            <a:ext cx="3905250" cy="2724150"/>
          </a:xfrm>
          <a:prstGeom xmlns:a="http://schemas.openxmlformats.org/drawingml/2006/main" prst="roundRect">
            <a:avLst>
              <a:gd name="adj" fmla="val 3497"/>
            </a:avLst>
          </a:prstGeom>
          <a:solidFill xmlns:a="http://schemas.openxmlformats.org/drawingml/2006/main">
            <a:srgbClr val="FAF8FC"/>
          </a:solidFill>
          <a:ln xmlns:a="http://schemas.openxmlformats.org/drawingml/2006/main" w="9525">
            <a:solidFill>
              <a:srgbClr val="D9D0E2"/>
            </a:solidFill>
            <a:prstDash val="solid"/>
          </a:ln>
        </p:spPr>
      </p:sp>
      <p:sp>
        <p:nvSpPr>
          <p:cNvPr id="24" name="goto:16">
            <a:hlinkClick xmlns:r="http://schemas.openxmlformats.org/officeDocument/2006/relationships" xmlns:a="http://schemas.openxmlformats.org/drawingml/2006/main" r:id="R5369d73b14c04b10" action="ppaction://hlinksldjump"/>
            <a:extLst xmlns:a="http://schemas.openxmlformats.org/drawingml/2006/main">
              <a:ext uri="{FF2B5EF4-FFF2-40B4-BE49-F238E27FC236}">
                <a16:creationId xmlns:a16="http://schemas.microsoft.com/office/drawing/2014/main" id="{B2EDB37C-9020-4C1B-8599-4B1E7BD892FA}"/>
              </a:ext>
            </a:extLst>
          </p:cNvPr>
          <p:cNvSpPr>
            <a:spLocks xmlns:a="http://schemas.openxmlformats.org/drawingml/2006/main" noGrp="1"/>
          </p:cNvSpPr>
          <p:nvPr/>
        </p:nvSpPr>
        <p:spPr>
          <a:xfrm xmlns:a="http://schemas.openxmlformats.org/drawingml/2006/main">
            <a:off x="7629525" y="4838700"/>
            <a:ext cx="37909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View labelled diagram</a:t>
            </a:r>
          </a:p>
        </p:txBody>
      </p:sp>
      <p:sp>
        <p:nvSpPr>
          <p:cNvPr id="25" name="goto:15">
            <a:hlinkClick xmlns:r="http://schemas.openxmlformats.org/officeDocument/2006/relationships" xmlns:a="http://schemas.openxmlformats.org/drawingml/2006/main" r:id="Ra5c62679b49647d8" action="ppaction://hlinksldjump"/>
            <a:extLst xmlns:a="http://schemas.openxmlformats.org/drawingml/2006/main">
              <a:ext uri="{FF2B5EF4-FFF2-40B4-BE49-F238E27FC236}">
                <a16:creationId xmlns:a16="http://schemas.microsoft.com/office/drawing/2014/main" id="{DA7DAE94-15D9-4ABF-8E9F-C2A3C4AAC344}"/>
              </a:ext>
            </a:extLst>
          </p:cNvPr>
          <p:cNvSpPr>
            <a:spLocks xmlns:a="http://schemas.openxmlformats.org/drawingml/2006/main" noGrp="1"/>
          </p:cNvSpPr>
          <p:nvPr/>
        </p:nvSpPr>
        <p:spPr>
          <a:xfrm xmlns:a="http://schemas.openxmlformats.org/drawingml/2006/main">
            <a:off x="8115300" y="5410200"/>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video</a:t>
            </a:r>
          </a:p>
        </p:txBody>
      </p:sp>
      <p:sp>
        <p:nvSpPr>
          <p:cNvPr id="27" name="model-title">
            <a:extLst xmlns:a="http://schemas.openxmlformats.org/drawingml/2006/main">
              <a:ext uri="{FF2B5EF4-FFF2-40B4-BE49-F238E27FC236}">
                <a16:creationId xmlns:a16="http://schemas.microsoft.com/office/drawing/2014/main" id="{CC3788B4-967A-496D-AF94-58BD3CB67EE3}"/>
              </a:ext>
            </a:extLst>
          </p:cNvPr>
          <p:cNvSpPr>
            <a:spLocks xmlns:a="http://schemas.openxmlformats.org/drawingml/2006/main" noGrp="1"/>
          </p:cNvSpPr>
          <p:nvPr/>
        </p:nvSpPr>
        <p:spPr>
          <a:xfrm xmlns:a="http://schemas.openxmlformats.org/drawingml/2006/main">
            <a:off x="7734300" y="2057400"/>
            <a:ext cx="3486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725" b="1">
                <a:solidFill>
                  <a:srgbClr val="5E417D"/>
                </a:solidFill>
                <a:latin typeface="Arial"/>
                <a:ea typeface="Arial"/>
                <a:cs typeface="Arial"/>
              </a:defRPr>
            </a:pPr>
            <a:r>
              <a:rPr sz="1725" b="1">
                <a:solidFill>
                  <a:srgbClr val="5E417D"/>
                </a:solidFill>
                <a:latin typeface="Arial"/>
                <a:ea typeface="Arial"/>
                <a:cs typeface="Arial"/>
              </a:rPr>
              <a:t>Movement needs energy</a:t>
            </a:r>
          </a:p>
        </p:txBody>
      </p:sp>
      <p:sp>
        <p:nvSpPr>
          <p:cNvPr id="28" name="cell-boundary">
            <a:extLst xmlns:a="http://schemas.openxmlformats.org/drawingml/2006/main">
              <a:ext uri="{FF2B5EF4-FFF2-40B4-BE49-F238E27FC236}">
                <a16:creationId xmlns:a16="http://schemas.microsoft.com/office/drawing/2014/main" id="{E1BEBE66-0DDF-4477-8786-8B24B59A3070}"/>
              </a:ext>
            </a:extLst>
          </p:cNvPr>
          <p:cNvSpPr>
            <a:spLocks xmlns:a="http://schemas.openxmlformats.org/drawingml/2006/main" noGrp="1"/>
          </p:cNvSpPr>
          <p:nvPr/>
        </p:nvSpPr>
        <p:spPr>
          <a:xfrm xmlns:a="http://schemas.openxmlformats.org/drawingml/2006/main">
            <a:off x="9401175" y="2581275"/>
            <a:ext cx="47625" cy="1390650"/>
          </a:xfrm>
          <a:prstGeom xmlns:a="http://schemas.openxmlformats.org/drawingml/2006/main" prst="rect">
            <a:avLst/>
          </a:prstGeom>
          <a:solidFill xmlns:a="http://schemas.openxmlformats.org/drawingml/2006/main">
            <a:srgbClr val="287360"/>
          </a:solidFill>
          <a:ln xmlns:a="http://schemas.openxmlformats.org/drawingml/2006/main" w="0">
            <a:noFill/>
            <a:prstDash val="solid"/>
          </a:ln>
        </p:spPr>
      </p:sp>
      <p:sp>
        <p:nvSpPr>
          <p:cNvPr id="29" name="against-gradient">
            <a:extLst xmlns:a="http://schemas.openxmlformats.org/drawingml/2006/main">
              <a:ext uri="{FF2B5EF4-FFF2-40B4-BE49-F238E27FC236}">
                <a16:creationId xmlns:a16="http://schemas.microsoft.com/office/drawing/2014/main" id="{B3B6291A-6FDB-443C-AD47-E851DB0E212C}"/>
              </a:ext>
            </a:extLst>
          </p:cNvPr>
          <p:cNvSpPr>
            <a:spLocks xmlns:a="http://schemas.openxmlformats.org/drawingml/2006/main" noGrp="1"/>
          </p:cNvSpPr>
          <p:nvPr/>
        </p:nvSpPr>
        <p:spPr>
          <a:xfrm xmlns:a="http://schemas.openxmlformats.org/drawingml/2006/main">
            <a:off x="8886825" y="3124200"/>
            <a:ext cx="1123950" cy="190500"/>
          </a:xfrm>
          <a:prstGeom xmlns:a="http://schemas.openxmlformats.org/drawingml/2006/main" prst="rightArrow">
            <a:avLst/>
          </a:prstGeom>
          <a:solidFill xmlns:a="http://schemas.openxmlformats.org/drawingml/2006/main">
            <a:srgbClr val="5E417D"/>
          </a:solidFill>
          <a:ln xmlns:a="http://schemas.openxmlformats.org/drawingml/2006/main" w="0">
            <a:noFill/>
            <a:prstDash val="solid"/>
          </a:ln>
        </p:spPr>
      </p:sp>
      <p:sp>
        <p:nvSpPr>
          <p:cNvPr id="30" name="low-0">
            <a:extLst xmlns:a="http://schemas.openxmlformats.org/drawingml/2006/main">
              <a:ext uri="{FF2B5EF4-FFF2-40B4-BE49-F238E27FC236}">
                <a16:creationId xmlns:a16="http://schemas.microsoft.com/office/drawing/2014/main" id="{D9EF8784-4AAD-4E8C-A572-A95CC4CE0EF8}"/>
              </a:ext>
            </a:extLst>
          </p:cNvPr>
          <p:cNvSpPr>
            <a:spLocks xmlns:a="http://schemas.openxmlformats.org/drawingml/2006/main" noGrp="1"/>
          </p:cNvSpPr>
          <p:nvPr/>
        </p:nvSpPr>
        <p:spPr>
          <a:xfrm xmlns:a="http://schemas.openxmlformats.org/drawingml/2006/main">
            <a:off x="7934325" y="27908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1" name="low-1">
            <a:extLst xmlns:a="http://schemas.openxmlformats.org/drawingml/2006/main">
              <a:ext uri="{FF2B5EF4-FFF2-40B4-BE49-F238E27FC236}">
                <a16:creationId xmlns:a16="http://schemas.microsoft.com/office/drawing/2014/main" id="{A16BD69A-67A1-476A-80ED-3D48B8CD47EE}"/>
              </a:ext>
            </a:extLst>
          </p:cNvPr>
          <p:cNvSpPr>
            <a:spLocks xmlns:a="http://schemas.openxmlformats.org/drawingml/2006/main" noGrp="1"/>
          </p:cNvSpPr>
          <p:nvPr/>
        </p:nvSpPr>
        <p:spPr>
          <a:xfrm xmlns:a="http://schemas.openxmlformats.org/drawingml/2006/main">
            <a:off x="8305800" y="27908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2" name="low-2">
            <a:extLst xmlns:a="http://schemas.openxmlformats.org/drawingml/2006/main">
              <a:ext uri="{FF2B5EF4-FFF2-40B4-BE49-F238E27FC236}">
                <a16:creationId xmlns:a16="http://schemas.microsoft.com/office/drawing/2014/main" id="{92E248D3-4CB6-41D2-8224-3EC3DAFA7527}"/>
              </a:ext>
            </a:extLst>
          </p:cNvPr>
          <p:cNvSpPr>
            <a:spLocks xmlns:a="http://schemas.openxmlformats.org/drawingml/2006/main" noGrp="1"/>
          </p:cNvSpPr>
          <p:nvPr/>
        </p:nvSpPr>
        <p:spPr>
          <a:xfrm xmlns:a="http://schemas.openxmlformats.org/drawingml/2006/main">
            <a:off x="7934325" y="34099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3" name="low-3">
            <a:extLst xmlns:a="http://schemas.openxmlformats.org/drawingml/2006/main">
              <a:ext uri="{FF2B5EF4-FFF2-40B4-BE49-F238E27FC236}">
                <a16:creationId xmlns:a16="http://schemas.microsoft.com/office/drawing/2014/main" id="{4E381967-4A12-4373-9225-D8F58DEAF6A5}"/>
              </a:ext>
            </a:extLst>
          </p:cNvPr>
          <p:cNvSpPr>
            <a:spLocks xmlns:a="http://schemas.openxmlformats.org/drawingml/2006/main" noGrp="1"/>
          </p:cNvSpPr>
          <p:nvPr/>
        </p:nvSpPr>
        <p:spPr>
          <a:xfrm xmlns:a="http://schemas.openxmlformats.org/drawingml/2006/main">
            <a:off x="8305800" y="34099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4" name="high-0">
            <a:extLst xmlns:a="http://schemas.openxmlformats.org/drawingml/2006/main">
              <a:ext uri="{FF2B5EF4-FFF2-40B4-BE49-F238E27FC236}">
                <a16:creationId xmlns:a16="http://schemas.microsoft.com/office/drawing/2014/main" id="{0ECCD45C-1B1D-4F12-B8A6-CD464975F7E6}"/>
              </a:ext>
            </a:extLst>
          </p:cNvPr>
          <p:cNvSpPr>
            <a:spLocks xmlns:a="http://schemas.openxmlformats.org/drawingml/2006/main" noGrp="1"/>
          </p:cNvSpPr>
          <p:nvPr/>
        </p:nvSpPr>
        <p:spPr>
          <a:xfrm xmlns:a="http://schemas.openxmlformats.org/drawingml/2006/main">
            <a:off x="1021080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5" name="high-1">
            <a:extLst xmlns:a="http://schemas.openxmlformats.org/drawingml/2006/main">
              <a:ext uri="{FF2B5EF4-FFF2-40B4-BE49-F238E27FC236}">
                <a16:creationId xmlns:a16="http://schemas.microsoft.com/office/drawing/2014/main" id="{3FED10E9-0A3D-4CE8-BCEB-08D946697ABE}"/>
              </a:ext>
            </a:extLst>
          </p:cNvPr>
          <p:cNvSpPr>
            <a:spLocks xmlns:a="http://schemas.openxmlformats.org/drawingml/2006/main" noGrp="1"/>
          </p:cNvSpPr>
          <p:nvPr/>
        </p:nvSpPr>
        <p:spPr>
          <a:xfrm xmlns:a="http://schemas.openxmlformats.org/drawingml/2006/main">
            <a:off x="1053465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6" name="high-2">
            <a:extLst xmlns:a="http://schemas.openxmlformats.org/drawingml/2006/main">
              <a:ext uri="{FF2B5EF4-FFF2-40B4-BE49-F238E27FC236}">
                <a16:creationId xmlns:a16="http://schemas.microsoft.com/office/drawing/2014/main" id="{3379BC21-EB42-432A-9870-E7577E168E89}"/>
              </a:ext>
            </a:extLst>
          </p:cNvPr>
          <p:cNvSpPr>
            <a:spLocks xmlns:a="http://schemas.openxmlformats.org/drawingml/2006/main" noGrp="1"/>
          </p:cNvSpPr>
          <p:nvPr/>
        </p:nvSpPr>
        <p:spPr>
          <a:xfrm xmlns:a="http://schemas.openxmlformats.org/drawingml/2006/main">
            <a:off x="1085850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7" name="high-3">
            <a:extLst xmlns:a="http://schemas.openxmlformats.org/drawingml/2006/main">
              <a:ext uri="{FF2B5EF4-FFF2-40B4-BE49-F238E27FC236}">
                <a16:creationId xmlns:a16="http://schemas.microsoft.com/office/drawing/2014/main" id="{FA82FED5-D6AD-4B97-80D4-4C70B5FE1F47}"/>
              </a:ext>
            </a:extLst>
          </p:cNvPr>
          <p:cNvSpPr>
            <a:spLocks xmlns:a="http://schemas.openxmlformats.org/drawingml/2006/main" noGrp="1"/>
          </p:cNvSpPr>
          <p:nvPr/>
        </p:nvSpPr>
        <p:spPr>
          <a:xfrm xmlns:a="http://schemas.openxmlformats.org/drawingml/2006/main">
            <a:off x="1021080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8" name="high-4">
            <a:extLst xmlns:a="http://schemas.openxmlformats.org/drawingml/2006/main">
              <a:ext uri="{FF2B5EF4-FFF2-40B4-BE49-F238E27FC236}">
                <a16:creationId xmlns:a16="http://schemas.microsoft.com/office/drawing/2014/main" id="{723DDB36-5F5E-45EA-B497-0F3D542D6F13}"/>
              </a:ext>
            </a:extLst>
          </p:cNvPr>
          <p:cNvSpPr>
            <a:spLocks xmlns:a="http://schemas.openxmlformats.org/drawingml/2006/main" noGrp="1"/>
          </p:cNvSpPr>
          <p:nvPr/>
        </p:nvSpPr>
        <p:spPr>
          <a:xfrm xmlns:a="http://schemas.openxmlformats.org/drawingml/2006/main">
            <a:off x="1053465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9" name="high-5">
            <a:extLst xmlns:a="http://schemas.openxmlformats.org/drawingml/2006/main">
              <a:ext uri="{FF2B5EF4-FFF2-40B4-BE49-F238E27FC236}">
                <a16:creationId xmlns:a16="http://schemas.microsoft.com/office/drawing/2014/main" id="{38DAF45E-43D8-4158-8D73-7787F618EA39}"/>
              </a:ext>
            </a:extLst>
          </p:cNvPr>
          <p:cNvSpPr>
            <a:spLocks xmlns:a="http://schemas.openxmlformats.org/drawingml/2006/main" noGrp="1"/>
          </p:cNvSpPr>
          <p:nvPr/>
        </p:nvSpPr>
        <p:spPr>
          <a:xfrm xmlns:a="http://schemas.openxmlformats.org/drawingml/2006/main">
            <a:off x="1085850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0" name="high-6">
            <a:extLst xmlns:a="http://schemas.openxmlformats.org/drawingml/2006/main">
              <a:ext uri="{FF2B5EF4-FFF2-40B4-BE49-F238E27FC236}">
                <a16:creationId xmlns:a16="http://schemas.microsoft.com/office/drawing/2014/main" id="{AC77897D-C40F-4B5E-8C87-CCD693DFA827}"/>
              </a:ext>
            </a:extLst>
          </p:cNvPr>
          <p:cNvSpPr>
            <a:spLocks xmlns:a="http://schemas.openxmlformats.org/drawingml/2006/main" noGrp="1"/>
          </p:cNvSpPr>
          <p:nvPr/>
        </p:nvSpPr>
        <p:spPr>
          <a:xfrm xmlns:a="http://schemas.openxmlformats.org/drawingml/2006/main">
            <a:off x="1021080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1" name="high-7">
            <a:extLst xmlns:a="http://schemas.openxmlformats.org/drawingml/2006/main">
              <a:ext uri="{FF2B5EF4-FFF2-40B4-BE49-F238E27FC236}">
                <a16:creationId xmlns:a16="http://schemas.microsoft.com/office/drawing/2014/main" id="{07F04F59-A1F2-433B-A7CA-7EB4A15AEC34}"/>
              </a:ext>
            </a:extLst>
          </p:cNvPr>
          <p:cNvSpPr>
            <a:spLocks xmlns:a="http://schemas.openxmlformats.org/drawingml/2006/main" noGrp="1"/>
          </p:cNvSpPr>
          <p:nvPr/>
        </p:nvSpPr>
        <p:spPr>
          <a:xfrm xmlns:a="http://schemas.openxmlformats.org/drawingml/2006/main">
            <a:off x="1053465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2" name="high-8">
            <a:extLst xmlns:a="http://schemas.openxmlformats.org/drawingml/2006/main">
              <a:ext uri="{FF2B5EF4-FFF2-40B4-BE49-F238E27FC236}">
                <a16:creationId xmlns:a16="http://schemas.microsoft.com/office/drawing/2014/main" id="{B19E243E-8D06-46D0-8AD4-1A6D7CBB8E43}"/>
              </a:ext>
            </a:extLst>
          </p:cNvPr>
          <p:cNvSpPr>
            <a:spLocks xmlns:a="http://schemas.openxmlformats.org/drawingml/2006/main" noGrp="1"/>
          </p:cNvSpPr>
          <p:nvPr/>
        </p:nvSpPr>
        <p:spPr>
          <a:xfrm xmlns:a="http://schemas.openxmlformats.org/drawingml/2006/main">
            <a:off x="1085850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3" name="high-9">
            <a:extLst xmlns:a="http://schemas.openxmlformats.org/drawingml/2006/main">
              <a:ext uri="{FF2B5EF4-FFF2-40B4-BE49-F238E27FC236}">
                <a16:creationId xmlns:a16="http://schemas.microsoft.com/office/drawing/2014/main" id="{99095424-225A-4E02-A797-C7D12B0841E0}"/>
              </a:ext>
            </a:extLst>
          </p:cNvPr>
          <p:cNvSpPr>
            <a:spLocks xmlns:a="http://schemas.openxmlformats.org/drawingml/2006/main" noGrp="1"/>
          </p:cNvSpPr>
          <p:nvPr/>
        </p:nvSpPr>
        <p:spPr>
          <a:xfrm xmlns:a="http://schemas.openxmlformats.org/drawingml/2006/main">
            <a:off x="1021080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4" name="high-10">
            <a:extLst xmlns:a="http://schemas.openxmlformats.org/drawingml/2006/main">
              <a:ext uri="{FF2B5EF4-FFF2-40B4-BE49-F238E27FC236}">
                <a16:creationId xmlns:a16="http://schemas.microsoft.com/office/drawing/2014/main" id="{EE7B160F-7AC9-4D43-B6B0-2EF76964E99D}"/>
              </a:ext>
            </a:extLst>
          </p:cNvPr>
          <p:cNvSpPr>
            <a:spLocks xmlns:a="http://schemas.openxmlformats.org/drawingml/2006/main" noGrp="1"/>
          </p:cNvSpPr>
          <p:nvPr/>
        </p:nvSpPr>
        <p:spPr>
          <a:xfrm xmlns:a="http://schemas.openxmlformats.org/drawingml/2006/main">
            <a:off x="1053465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5" name="high-11">
            <a:extLst xmlns:a="http://schemas.openxmlformats.org/drawingml/2006/main">
              <a:ext uri="{FF2B5EF4-FFF2-40B4-BE49-F238E27FC236}">
                <a16:creationId xmlns:a16="http://schemas.microsoft.com/office/drawing/2014/main" id="{0DD1BBAF-AABB-4C35-A6F0-8A4A493A463D}"/>
              </a:ext>
            </a:extLst>
          </p:cNvPr>
          <p:cNvSpPr>
            <a:spLocks xmlns:a="http://schemas.openxmlformats.org/drawingml/2006/main" noGrp="1"/>
          </p:cNvSpPr>
          <p:nvPr/>
        </p:nvSpPr>
        <p:spPr>
          <a:xfrm xmlns:a="http://schemas.openxmlformats.org/drawingml/2006/main">
            <a:off x="1085850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6" name="less">
            <a:extLst xmlns:a="http://schemas.openxmlformats.org/drawingml/2006/main">
              <a:ext uri="{FF2B5EF4-FFF2-40B4-BE49-F238E27FC236}">
                <a16:creationId xmlns:a16="http://schemas.microsoft.com/office/drawing/2014/main" id="{D4779881-BDEB-4282-A226-E7796167C0A3}"/>
              </a:ext>
            </a:extLst>
          </p:cNvPr>
          <p:cNvSpPr>
            <a:spLocks xmlns:a="http://schemas.openxmlformats.org/drawingml/2006/main" noGrp="1"/>
          </p:cNvSpPr>
          <p:nvPr/>
        </p:nvSpPr>
        <p:spPr>
          <a:xfrm xmlns:a="http://schemas.openxmlformats.org/drawingml/2006/main">
            <a:off x="7734300" y="4048125"/>
            <a:ext cx="1114425"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425" b="1">
                <a:solidFill>
                  <a:srgbClr val="101C38"/>
                </a:solidFill>
                <a:latin typeface="Arial"/>
                <a:ea typeface="Arial"/>
                <a:cs typeface="Arial"/>
              </a:defRPr>
            </a:pPr>
            <a:r>
              <a:rPr sz="1425" b="1">
                <a:solidFill>
                  <a:srgbClr val="101C38"/>
                </a:solidFill>
                <a:latin typeface="Arial"/>
                <a:ea typeface="Arial"/>
                <a:cs typeface="Arial"/>
              </a:rPr>
              <a:t>Lower</a:t>
            </a:r>
          </a:p>
        </p:txBody>
      </p:sp>
      <p:sp>
        <p:nvSpPr>
          <p:cNvPr id="47" name="more">
            <a:extLst xmlns:a="http://schemas.openxmlformats.org/drawingml/2006/main">
              <a:ext uri="{FF2B5EF4-FFF2-40B4-BE49-F238E27FC236}">
                <a16:creationId xmlns:a16="http://schemas.microsoft.com/office/drawing/2014/main" id="{53FC463E-B838-440B-B340-08568D94FED8}"/>
              </a:ext>
            </a:extLst>
          </p:cNvPr>
          <p:cNvSpPr>
            <a:spLocks xmlns:a="http://schemas.openxmlformats.org/drawingml/2006/main" noGrp="1"/>
          </p:cNvSpPr>
          <p:nvPr/>
        </p:nvSpPr>
        <p:spPr>
          <a:xfrm xmlns:a="http://schemas.openxmlformats.org/drawingml/2006/main">
            <a:off x="10067925" y="4048125"/>
            <a:ext cx="1152525"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425" b="1">
                <a:solidFill>
                  <a:srgbClr val="101C38"/>
                </a:solidFill>
                <a:latin typeface="Arial"/>
                <a:ea typeface="Arial"/>
                <a:cs typeface="Arial"/>
              </a:defRPr>
            </a:pPr>
            <a:r>
              <a:rPr sz="1425" b="1">
                <a:solidFill>
                  <a:srgbClr val="101C38"/>
                </a:solidFill>
                <a:latin typeface="Arial"/>
                <a:ea typeface="Arial"/>
                <a:cs typeface="Arial"/>
              </a:rPr>
              <a:t>Higher</a:t>
            </a:r>
          </a:p>
        </p:txBody>
      </p:sp>
      <p:sp>
        <p:nvSpPr>
          <p:cNvPr id="48" name="energy">
            <a:extLst xmlns:a="http://schemas.openxmlformats.org/drawingml/2006/main">
              <a:ext uri="{FF2B5EF4-FFF2-40B4-BE49-F238E27FC236}">
                <a16:creationId xmlns:a16="http://schemas.microsoft.com/office/drawing/2014/main" id="{BCEB7113-62A3-4554-916C-F9F005046902}"/>
              </a:ext>
            </a:extLst>
          </p:cNvPr>
          <p:cNvSpPr>
            <a:spLocks xmlns:a="http://schemas.openxmlformats.org/drawingml/2006/main" noGrp="1"/>
          </p:cNvSpPr>
          <p:nvPr/>
        </p:nvSpPr>
        <p:spPr>
          <a:xfrm xmlns:a="http://schemas.openxmlformats.org/drawingml/2006/main">
            <a:off x="7800975" y="4333875"/>
            <a:ext cx="33528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1">
                <a:solidFill>
                  <a:srgbClr val="5E417D"/>
                </a:solidFill>
                <a:latin typeface="Arial"/>
                <a:ea typeface="Arial"/>
                <a:cs typeface="Arial"/>
              </a:defRPr>
            </a:pPr>
            <a:r>
              <a:rPr sz="1350" b="1">
                <a:solidFill>
                  <a:srgbClr val="5E417D"/>
                </a:solidFill>
                <a:latin typeface="Arial"/>
                <a:ea typeface="Arial"/>
                <a:cs typeface="Arial"/>
              </a:rPr>
              <a:t>Energy from respiration</a:t>
            </a:r>
          </a:p>
        </p:txBody>
      </p:sp>
    </p:spTree>
    <p:extLst>
      <p:ext uri="{BB962C8B-B14F-4D97-AF65-F5344CB8AC3E}">
        <p14:creationId xmlns:p14="http://schemas.microsoft.com/office/powerpoint/2010/main" val="1891857612"/>
      </p:ext>
    </p:extLst>
  </p:cSld>
</p:sld>
</file>

<file path=ppt/slides/slide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538EF8DE-4F0E-45F7-B66D-5D9AEEFDFDD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5ECC9310-0761-4094-ABE5-D1436F741E7E}"/>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1009">
            <a:extLst xmlns:a="http://schemas.openxmlformats.org/drawingml/2006/main">
              <a:ext uri="{FF2B5EF4-FFF2-40B4-BE49-F238E27FC236}">
                <a16:creationId xmlns:a16="http://schemas.microsoft.com/office/drawing/2014/main" id="{8FE2CA74-02CC-4BE8-9A26-64153D7B91D7}"/>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10">
            <a:extLst xmlns:a="http://schemas.openxmlformats.org/drawingml/2006/main">
              <a:ext uri="{FF2B5EF4-FFF2-40B4-BE49-F238E27FC236}">
                <a16:creationId xmlns:a16="http://schemas.microsoft.com/office/drawing/2014/main" id="{4FE0172D-6535-452C-9DEF-82A11C6EDFF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  5 min</a:t>
            </a:r>
          </a:p>
        </p:txBody>
      </p:sp>
      <p:sp>
        <p:nvSpPr>
          <p:cNvPr id="5" name="copy-1011">
            <a:extLst xmlns:a="http://schemas.openxmlformats.org/drawingml/2006/main">
              <a:ext uri="{FF2B5EF4-FFF2-40B4-BE49-F238E27FC236}">
                <a16:creationId xmlns:a16="http://schemas.microsoft.com/office/drawing/2014/main" id="{8AB1C5D9-0FE4-440E-8E60-46109F079ABE}"/>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Choose and justify</a:t>
            </a:r>
          </a:p>
        </p:txBody>
      </p:sp>
      <p:sp>
        <p:nvSpPr>
          <p:cNvPr id="6" name="heading-rule">
            <a:extLst xmlns:a="http://schemas.openxmlformats.org/drawingml/2006/main">
              <a:ext uri="{FF2B5EF4-FFF2-40B4-BE49-F238E27FC236}">
                <a16:creationId xmlns:a16="http://schemas.microsoft.com/office/drawing/2014/main" id="{58BB5987-29E8-40BB-9AF8-AB6BC0BC295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471965e8cad4d16" action="ppaction://hlinksldjump"/>
            <a:extLst xmlns:a="http://schemas.openxmlformats.org/drawingml/2006/main">
              <a:ext uri="{FF2B5EF4-FFF2-40B4-BE49-F238E27FC236}">
                <a16:creationId xmlns:a16="http://schemas.microsoft.com/office/drawing/2014/main" id="{2E470ABE-A428-4719-8529-F90A1EBF162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021ea5f9f154bb2" action="ppaction://hlinksldjump"/>
            <a:extLst xmlns:a="http://schemas.openxmlformats.org/drawingml/2006/main">
              <a:ext uri="{FF2B5EF4-FFF2-40B4-BE49-F238E27FC236}">
                <a16:creationId xmlns:a16="http://schemas.microsoft.com/office/drawing/2014/main" id="{BC99DDB3-E01F-448E-93D2-33A11661E63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37a12c17fbea44c9" action="ppaction://hlinksldjump"/>
            <a:extLst xmlns:a="http://schemas.openxmlformats.org/drawingml/2006/main">
              <a:ext uri="{FF2B5EF4-FFF2-40B4-BE49-F238E27FC236}">
                <a16:creationId xmlns:a16="http://schemas.microsoft.com/office/drawing/2014/main" id="{A55DF1A4-5011-40A8-88F9-51D32DB1516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e255559877a4c2f" action="ppaction://hlinksldjump"/>
            <a:extLst xmlns:a="http://schemas.openxmlformats.org/drawingml/2006/main">
              <a:ext uri="{FF2B5EF4-FFF2-40B4-BE49-F238E27FC236}">
                <a16:creationId xmlns:a16="http://schemas.microsoft.com/office/drawing/2014/main" id="{85F88049-E4EB-4C08-AC5B-F1FF5923CB8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a:t>
            </a:r>
          </a:p>
        </p:txBody>
      </p:sp>
      <p:sp>
        <p:nvSpPr>
          <p:cNvPr id="11" name="goto:4">
            <a:hlinkClick xmlns:r="http://schemas.openxmlformats.org/officeDocument/2006/relationships" xmlns:a="http://schemas.openxmlformats.org/drawingml/2006/main" r:id="Rc88a27eabd0b42e4" action="ppaction://hlinksldjump"/>
            <a:extLst xmlns:a="http://schemas.openxmlformats.org/drawingml/2006/main">
              <a:ext uri="{FF2B5EF4-FFF2-40B4-BE49-F238E27FC236}">
                <a16:creationId xmlns:a16="http://schemas.microsoft.com/office/drawing/2014/main" id="{BE21B190-F575-4A22-B544-2A3613887ED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2b4dbf6107c4a32" action="ppaction://hlinksldjump"/>
            <a:extLst xmlns:a="http://schemas.openxmlformats.org/drawingml/2006/main">
              <a:ext uri="{FF2B5EF4-FFF2-40B4-BE49-F238E27FC236}">
                <a16:creationId xmlns:a16="http://schemas.microsoft.com/office/drawing/2014/main" id="{6C36C0C0-4E82-456B-A99C-22FA3946C49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9878ea57d6645c2" action="ppaction://hlinksldjump"/>
            <a:extLst xmlns:a="http://schemas.openxmlformats.org/drawingml/2006/main">
              <a:ext uri="{FF2B5EF4-FFF2-40B4-BE49-F238E27FC236}">
                <a16:creationId xmlns:a16="http://schemas.microsoft.com/office/drawing/2014/main" id="{E7AA98B1-7B39-4D5F-B9DE-CAC495E5AA19}"/>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a57ebd2162548b9" action="ppaction://hlinksldjump"/>
            <a:extLst xmlns:a="http://schemas.openxmlformats.org/drawingml/2006/main">
              <a:ext uri="{FF2B5EF4-FFF2-40B4-BE49-F238E27FC236}">
                <a16:creationId xmlns:a16="http://schemas.microsoft.com/office/drawing/2014/main" id="{67BCC9A2-7A32-4092-9660-D04E3948EBE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c809eec4eaf4c01" action="ppaction://hlinksldjump"/>
            <a:extLst xmlns:a="http://schemas.openxmlformats.org/drawingml/2006/main">
              <a:ext uri="{FF2B5EF4-FFF2-40B4-BE49-F238E27FC236}">
                <a16:creationId xmlns:a16="http://schemas.microsoft.com/office/drawing/2014/main" id="{1A7A6A52-16B2-4944-AE3B-6EC47652377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12">
            <a:extLst xmlns:a="http://schemas.openxmlformats.org/drawingml/2006/main">
              <a:ext uri="{FF2B5EF4-FFF2-40B4-BE49-F238E27FC236}">
                <a16:creationId xmlns:a16="http://schemas.microsoft.com/office/drawing/2014/main" id="{C149514B-74D4-40A1-B3F7-688DD9E583AD}"/>
              </a:ext>
            </a:extLst>
          </p:cNvPr>
          <p:cNvSpPr>
            <a:spLocks xmlns:a="http://schemas.openxmlformats.org/drawingml/2006/main" noGrp="1"/>
          </p:cNvSpPr>
          <p:nvPr/>
        </p:nvSpPr>
        <p:spPr>
          <a:xfrm xmlns:a="http://schemas.openxmlformats.org/drawingml/2006/main">
            <a:off x="666750" y="1876425"/>
            <a:ext cx="10668000" cy="106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Which combination identifies active transport?</a:t>
            </a:r>
          </a:p>
        </p:txBody>
      </p:sp>
      <p:sp>
        <p:nvSpPr>
          <p:cNvPr id="17" name="goto:9">
            <a:hlinkClick xmlns:r="http://schemas.openxmlformats.org/officeDocument/2006/relationships" xmlns:a="http://schemas.openxmlformats.org/drawingml/2006/main" r:id="R3fbbe6c97ed74e4b" action="ppaction://hlinksldjump"/>
            <a:extLst xmlns:a="http://schemas.openxmlformats.org/drawingml/2006/main">
              <a:ext uri="{FF2B5EF4-FFF2-40B4-BE49-F238E27FC236}">
                <a16:creationId xmlns:a16="http://schemas.microsoft.com/office/drawing/2014/main" id="{95A62111-B73F-458D-B284-812BEE643A37}"/>
              </a:ext>
            </a:extLst>
          </p:cNvPr>
          <p:cNvSpPr>
            <a:spLocks xmlns:a="http://schemas.openxmlformats.org/drawingml/2006/main" noGrp="1"/>
          </p:cNvSpPr>
          <p:nvPr/>
        </p:nvSpPr>
        <p:spPr>
          <a:xfrm xmlns:a="http://schemas.openxmlformats.org/drawingml/2006/main">
            <a:off x="666750"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A  Water only, down a gradient, no energy</a:t>
            </a:r>
          </a:p>
        </p:txBody>
      </p:sp>
      <p:sp>
        <p:nvSpPr>
          <p:cNvPr id="18" name="goto:9">
            <a:hlinkClick xmlns:r="http://schemas.openxmlformats.org/officeDocument/2006/relationships" xmlns:a="http://schemas.openxmlformats.org/drawingml/2006/main" r:id="Rd27f9c551ac84349" action="ppaction://hlinksldjump"/>
            <a:extLst xmlns:a="http://schemas.openxmlformats.org/drawingml/2006/main">
              <a:ext uri="{FF2B5EF4-FFF2-40B4-BE49-F238E27FC236}">
                <a16:creationId xmlns:a16="http://schemas.microsoft.com/office/drawing/2014/main" id="{11F3BDE1-147B-4133-B43B-1A8FFA58E9D4}"/>
              </a:ext>
            </a:extLst>
          </p:cNvPr>
          <p:cNvSpPr>
            <a:spLocks xmlns:a="http://schemas.openxmlformats.org/drawingml/2006/main" noGrp="1"/>
          </p:cNvSpPr>
          <p:nvPr/>
        </p:nvSpPr>
        <p:spPr>
          <a:xfrm xmlns:a="http://schemas.openxmlformats.org/drawingml/2006/main">
            <a:off x="6143625"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B  Any particles, random movement, no membrane</a:t>
            </a:r>
          </a:p>
        </p:txBody>
      </p:sp>
      <p:sp>
        <p:nvSpPr>
          <p:cNvPr id="19" name="goto:9">
            <a:hlinkClick xmlns:r="http://schemas.openxmlformats.org/officeDocument/2006/relationships" xmlns:a="http://schemas.openxmlformats.org/drawingml/2006/main" r:id="Rdfe7d73e13f948fc" action="ppaction://hlinksldjump"/>
            <a:extLst xmlns:a="http://schemas.openxmlformats.org/drawingml/2006/main">
              <a:ext uri="{FF2B5EF4-FFF2-40B4-BE49-F238E27FC236}">
                <a16:creationId xmlns:a16="http://schemas.microsoft.com/office/drawing/2014/main" id="{F1751FB2-19F3-4982-A420-B95596B1F83A}"/>
              </a:ext>
            </a:extLst>
          </p:cNvPr>
          <p:cNvSpPr>
            <a:spLocks xmlns:a="http://schemas.openxmlformats.org/drawingml/2006/main" noGrp="1"/>
          </p:cNvSpPr>
          <p:nvPr/>
        </p:nvSpPr>
        <p:spPr>
          <a:xfrm xmlns:a="http://schemas.openxmlformats.org/drawingml/2006/main">
            <a:off x="666750"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  A substance moved against its concentration gradient and needed energy</a:t>
            </a:r>
          </a:p>
        </p:txBody>
      </p:sp>
      <p:sp>
        <p:nvSpPr>
          <p:cNvPr id="20" name="goto:9">
            <a:hlinkClick xmlns:r="http://schemas.openxmlformats.org/officeDocument/2006/relationships" xmlns:a="http://schemas.openxmlformats.org/drawingml/2006/main" r:id="Rcd78a4bd4e324eb8" action="ppaction://hlinksldjump"/>
            <a:extLst xmlns:a="http://schemas.openxmlformats.org/drawingml/2006/main">
              <a:ext uri="{FF2B5EF4-FFF2-40B4-BE49-F238E27FC236}">
                <a16:creationId xmlns:a16="http://schemas.microsoft.com/office/drawing/2014/main" id="{ECFAACDA-0982-4505-9332-A82FEBA8DCF4}"/>
              </a:ext>
            </a:extLst>
          </p:cNvPr>
          <p:cNvSpPr>
            <a:spLocks xmlns:a="http://schemas.openxmlformats.org/drawingml/2006/main" noGrp="1"/>
          </p:cNvSpPr>
          <p:nvPr/>
        </p:nvSpPr>
        <p:spPr>
          <a:xfrm xmlns:a="http://schemas.openxmlformats.org/drawingml/2006/main">
            <a:off x="6143625"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D  All fast movement across a membrane</a:t>
            </a:r>
          </a:p>
        </p:txBody>
      </p:sp>
      <p:sp>
        <p:nvSpPr>
          <p:cNvPr id="21" name="copy-1013">
            <a:extLst xmlns:a="http://schemas.openxmlformats.org/drawingml/2006/main">
              <a:ext uri="{FF2B5EF4-FFF2-40B4-BE49-F238E27FC236}">
                <a16:creationId xmlns:a16="http://schemas.microsoft.com/office/drawing/2014/main" id="{44DB3002-274C-4660-9BB0-2E5ECA56E483}"/>
              </a:ext>
            </a:extLst>
          </p:cNvPr>
          <p:cNvSpPr>
            <a:spLocks xmlns:a="http://schemas.openxmlformats.org/drawingml/2006/main" noGrp="1"/>
          </p:cNvSpPr>
          <p:nvPr/>
        </p:nvSpPr>
        <p:spPr>
          <a:xfrm xmlns:a="http://schemas.openxmlformats.org/drawingml/2006/main">
            <a:off x="714375" y="5076825"/>
            <a:ext cx="1000125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Give the deciding clue before checking.</a:t>
            </a:r>
          </a:p>
        </p:txBody>
      </p:sp>
      <p:sp>
        <p:nvSpPr>
          <p:cNvPr id="22" name="goto:9">
            <a:hlinkClick xmlns:r="http://schemas.openxmlformats.org/officeDocument/2006/relationships" xmlns:a="http://schemas.openxmlformats.org/drawingml/2006/main" r:id="Ra4c165749db74a75" action="ppaction://hlinksldjump"/>
            <a:extLst xmlns:a="http://schemas.openxmlformats.org/drawingml/2006/main">
              <a:ext uri="{FF2B5EF4-FFF2-40B4-BE49-F238E27FC236}">
                <a16:creationId xmlns:a16="http://schemas.microsoft.com/office/drawing/2014/main" id="{9A17746A-F153-4564-8DEB-B7F73F253AE1}"/>
              </a:ext>
            </a:extLst>
          </p:cNvPr>
          <p:cNvSpPr>
            <a:spLocks xmlns:a="http://schemas.openxmlformats.org/drawingml/2006/main" noGrp="1"/>
          </p:cNvSpPr>
          <p:nvPr/>
        </p:nvSpPr>
        <p:spPr>
          <a:xfrm xmlns:a="http://schemas.openxmlformats.org/drawingml/2006/main">
            <a:off x="8267700" y="5572125"/>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Check the reasoning</a:t>
            </a:r>
          </a:p>
        </p:txBody>
      </p:sp>
    </p:spTree>
    <p:extLst>
      <p:ext uri="{BB962C8B-B14F-4D97-AF65-F5344CB8AC3E}">
        <p14:creationId xmlns:p14="http://schemas.microsoft.com/office/powerpoint/2010/main" val="404266978"/>
      </p:ext>
    </p:extLst>
  </p:cSld>
</p:sld>
</file>

<file path=ppt/slides/slide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C1633449-61AB-429D-BC68-A5AC09F0D52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BE9F11F-F7FA-4801-A308-34FFA5EA274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14">
            <a:extLst xmlns:a="http://schemas.openxmlformats.org/drawingml/2006/main">
              <a:ext uri="{FF2B5EF4-FFF2-40B4-BE49-F238E27FC236}">
                <a16:creationId xmlns:a16="http://schemas.microsoft.com/office/drawing/2014/main" id="{67A776BB-AADA-45DC-8CF9-F9FA620B4953}"/>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15">
            <a:extLst xmlns:a="http://schemas.openxmlformats.org/drawingml/2006/main">
              <a:ext uri="{FF2B5EF4-FFF2-40B4-BE49-F238E27FC236}">
                <a16:creationId xmlns:a16="http://schemas.microsoft.com/office/drawing/2014/main" id="{FEA57489-632F-499C-BC07-634706F639EE}"/>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2  ·  4 min</a:t>
            </a:r>
          </a:p>
        </p:txBody>
      </p:sp>
      <p:sp>
        <p:nvSpPr>
          <p:cNvPr id="5" name="copy-1016">
            <a:extLst xmlns:a="http://schemas.openxmlformats.org/drawingml/2006/main">
              <a:ext uri="{FF2B5EF4-FFF2-40B4-BE49-F238E27FC236}">
                <a16:creationId xmlns:a16="http://schemas.microsoft.com/office/drawing/2014/main" id="{CC646270-13E2-40CE-875E-E3B16EDE82F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Connect the science</a:t>
            </a:r>
          </a:p>
        </p:txBody>
      </p:sp>
      <p:sp>
        <p:nvSpPr>
          <p:cNvPr id="6" name="heading-rule">
            <a:extLst xmlns:a="http://schemas.openxmlformats.org/drawingml/2006/main">
              <a:ext uri="{FF2B5EF4-FFF2-40B4-BE49-F238E27FC236}">
                <a16:creationId xmlns:a16="http://schemas.microsoft.com/office/drawing/2014/main" id="{7A53BBC1-961D-417B-B06D-6A67BDDBF9B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564488e241ed4b73" action="ppaction://hlinksldjump"/>
            <a:extLst xmlns:a="http://schemas.openxmlformats.org/drawingml/2006/main">
              <a:ext uri="{FF2B5EF4-FFF2-40B4-BE49-F238E27FC236}">
                <a16:creationId xmlns:a16="http://schemas.microsoft.com/office/drawing/2014/main" id="{93F4A1D4-06FE-43E8-BD6E-FA6D6A96B8C2}"/>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831e798dddd64eca" action="ppaction://hlinksldjump"/>
            <a:extLst xmlns:a="http://schemas.openxmlformats.org/drawingml/2006/main">
              <a:ext uri="{FF2B5EF4-FFF2-40B4-BE49-F238E27FC236}">
                <a16:creationId xmlns:a16="http://schemas.microsoft.com/office/drawing/2014/main" id="{1AED8160-2C02-44C3-89EF-DB4620A14A8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3df4215020b439e" action="ppaction://hlinksldjump"/>
            <a:extLst xmlns:a="http://schemas.openxmlformats.org/drawingml/2006/main">
              <a:ext uri="{FF2B5EF4-FFF2-40B4-BE49-F238E27FC236}">
                <a16:creationId xmlns:a16="http://schemas.microsoft.com/office/drawing/2014/main" id="{28BC6F0E-1D91-46F5-872A-32FEEB23035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4e51ed377200486f" action="ppaction://hlinksldjump"/>
            <a:extLst xmlns:a="http://schemas.openxmlformats.org/drawingml/2006/main">
              <a:ext uri="{FF2B5EF4-FFF2-40B4-BE49-F238E27FC236}">
                <a16:creationId xmlns:a16="http://schemas.microsoft.com/office/drawing/2014/main" id="{AFD5A3B1-91D9-451B-A1F9-21BD3C19D29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596388a85a214c44" action="ppaction://hlinksldjump"/>
            <a:extLst xmlns:a="http://schemas.openxmlformats.org/drawingml/2006/main">
              <a:ext uri="{FF2B5EF4-FFF2-40B4-BE49-F238E27FC236}">
                <a16:creationId xmlns:a16="http://schemas.microsoft.com/office/drawing/2014/main" id="{52FC32FA-7251-483B-A50A-FCC3C00580F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 2</a:t>
            </a:r>
          </a:p>
        </p:txBody>
      </p:sp>
      <p:sp>
        <p:nvSpPr>
          <p:cNvPr id="12" name="goto:5">
            <a:hlinkClick xmlns:r="http://schemas.openxmlformats.org/officeDocument/2006/relationships" xmlns:a="http://schemas.openxmlformats.org/drawingml/2006/main" r:id="R31cb0fc5c0b54efe" action="ppaction://hlinksldjump"/>
            <a:extLst xmlns:a="http://schemas.openxmlformats.org/drawingml/2006/main">
              <a:ext uri="{FF2B5EF4-FFF2-40B4-BE49-F238E27FC236}">
                <a16:creationId xmlns:a16="http://schemas.microsoft.com/office/drawing/2014/main" id="{7D291AF6-1433-4E4D-8227-B7CB73574D6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b36c985ee345448d" action="ppaction://hlinksldjump"/>
            <a:extLst xmlns:a="http://schemas.openxmlformats.org/drawingml/2006/main">
              <a:ext uri="{FF2B5EF4-FFF2-40B4-BE49-F238E27FC236}">
                <a16:creationId xmlns:a16="http://schemas.microsoft.com/office/drawing/2014/main" id="{50288AAD-82FA-40CD-9B6D-770193B2840C}"/>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bad5d8641bf04dda" action="ppaction://hlinksldjump"/>
            <a:extLst xmlns:a="http://schemas.openxmlformats.org/drawingml/2006/main">
              <a:ext uri="{FF2B5EF4-FFF2-40B4-BE49-F238E27FC236}">
                <a16:creationId xmlns:a16="http://schemas.microsoft.com/office/drawing/2014/main" id="{21713005-7621-41D4-8F23-D90F056D2CB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70f46022740c497f" action="ppaction://hlinksldjump"/>
            <a:extLst xmlns:a="http://schemas.openxmlformats.org/drawingml/2006/main">
              <a:ext uri="{FF2B5EF4-FFF2-40B4-BE49-F238E27FC236}">
                <a16:creationId xmlns:a16="http://schemas.microsoft.com/office/drawing/2014/main" id="{B7F2EB48-C688-43E4-8A3D-782D879BA607}"/>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17">
            <a:extLst xmlns:a="http://schemas.openxmlformats.org/drawingml/2006/main">
              <a:ext uri="{FF2B5EF4-FFF2-40B4-BE49-F238E27FC236}">
                <a16:creationId xmlns:a16="http://schemas.microsoft.com/office/drawing/2014/main" id="{8584F892-CDE8-4B6C-BCAB-735B7525D36E}"/>
              </a:ext>
            </a:extLst>
          </p:cNvPr>
          <p:cNvSpPr>
            <a:spLocks xmlns:a="http://schemas.openxmlformats.org/drawingml/2006/main" noGrp="1"/>
          </p:cNvSpPr>
          <p:nvPr/>
        </p:nvSpPr>
        <p:spPr>
          <a:xfrm xmlns:a="http://schemas.openxmlformats.org/drawingml/2006/main">
            <a:off x="666750" y="18097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1018">
            <a:extLst xmlns:a="http://schemas.openxmlformats.org/drawingml/2006/main">
              <a:ext uri="{FF2B5EF4-FFF2-40B4-BE49-F238E27FC236}">
                <a16:creationId xmlns:a16="http://schemas.microsoft.com/office/drawing/2014/main" id="{788AF80B-E3C8-4F2F-B792-8F606BA39C1F}"/>
              </a:ext>
            </a:extLst>
          </p:cNvPr>
          <p:cNvSpPr>
            <a:spLocks xmlns:a="http://schemas.openxmlformats.org/drawingml/2006/main" noGrp="1"/>
          </p:cNvSpPr>
          <p:nvPr/>
        </p:nvSpPr>
        <p:spPr>
          <a:xfrm xmlns:a="http://schemas.openxmlformats.org/drawingml/2006/main">
            <a:off x="1162050" y="18097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Diffusion: net particle movement is down a concentration gradient. It does not need energy from respiration.</a:t>
            </a:r>
          </a:p>
        </p:txBody>
      </p:sp>
      <p:sp>
        <p:nvSpPr>
          <p:cNvPr id="18" name="copy-1019">
            <a:extLst xmlns:a="http://schemas.openxmlformats.org/drawingml/2006/main">
              <a:ext uri="{FF2B5EF4-FFF2-40B4-BE49-F238E27FC236}">
                <a16:creationId xmlns:a16="http://schemas.microsoft.com/office/drawing/2014/main" id="{CC069757-703E-48C9-8C5F-9E21BA9D946F}"/>
              </a:ext>
            </a:extLst>
          </p:cNvPr>
          <p:cNvSpPr>
            <a:spLocks xmlns:a="http://schemas.openxmlformats.org/drawingml/2006/main" noGrp="1"/>
          </p:cNvSpPr>
          <p:nvPr/>
        </p:nvSpPr>
        <p:spPr>
          <a:xfrm xmlns:a="http://schemas.openxmlformats.org/drawingml/2006/main">
            <a:off x="666750" y="24765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1020">
            <a:extLst xmlns:a="http://schemas.openxmlformats.org/drawingml/2006/main">
              <a:ext uri="{FF2B5EF4-FFF2-40B4-BE49-F238E27FC236}">
                <a16:creationId xmlns:a16="http://schemas.microsoft.com/office/drawing/2014/main" id="{7E3109AC-31DD-4F26-AE25-2553DEB984AD}"/>
              </a:ext>
            </a:extLst>
          </p:cNvPr>
          <p:cNvSpPr>
            <a:spLocks xmlns:a="http://schemas.openxmlformats.org/drawingml/2006/main" noGrp="1"/>
          </p:cNvSpPr>
          <p:nvPr/>
        </p:nvSpPr>
        <p:spPr>
          <a:xfrm xmlns:a="http://schemas.openxmlformats.org/drawingml/2006/main">
            <a:off x="1162050" y="247650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Osmosis: water moves through a partially permeable membrane. It does not need energy from respiration.</a:t>
            </a:r>
          </a:p>
        </p:txBody>
      </p:sp>
      <p:sp>
        <p:nvSpPr>
          <p:cNvPr id="20" name="copy-1021">
            <a:extLst xmlns:a="http://schemas.openxmlformats.org/drawingml/2006/main">
              <a:ext uri="{FF2B5EF4-FFF2-40B4-BE49-F238E27FC236}">
                <a16:creationId xmlns:a16="http://schemas.microsoft.com/office/drawing/2014/main" id="{3B15FA1E-EAD2-4D32-8A59-9F92A04869F6}"/>
              </a:ext>
            </a:extLst>
          </p:cNvPr>
          <p:cNvSpPr>
            <a:spLocks xmlns:a="http://schemas.openxmlformats.org/drawingml/2006/main" noGrp="1"/>
          </p:cNvSpPr>
          <p:nvPr/>
        </p:nvSpPr>
        <p:spPr>
          <a:xfrm xmlns:a="http://schemas.openxmlformats.org/drawingml/2006/main">
            <a:off x="666750" y="3143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3</a:t>
            </a:r>
          </a:p>
        </p:txBody>
      </p:sp>
      <p:sp>
        <p:nvSpPr>
          <p:cNvPr id="21" name="copy-1022">
            <a:extLst xmlns:a="http://schemas.openxmlformats.org/drawingml/2006/main">
              <a:ext uri="{FF2B5EF4-FFF2-40B4-BE49-F238E27FC236}">
                <a16:creationId xmlns:a16="http://schemas.microsoft.com/office/drawing/2014/main" id="{5D7351E6-E856-444E-BF58-12C03685DA3F}"/>
              </a:ext>
            </a:extLst>
          </p:cNvPr>
          <p:cNvSpPr>
            <a:spLocks xmlns:a="http://schemas.openxmlformats.org/drawingml/2006/main" noGrp="1"/>
          </p:cNvSpPr>
          <p:nvPr/>
        </p:nvSpPr>
        <p:spPr>
          <a:xfrm xmlns:a="http://schemas.openxmlformats.org/drawingml/2006/main">
            <a:off x="1162050" y="31432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Active transport: a substance moves against its concentration gradient using energy from respiration.</a:t>
            </a:r>
          </a:p>
        </p:txBody>
      </p:sp>
      <p:pic>
        <p:nvPicPr>
          <p:cNvPr id="46" name="W6L1 scientific resource, slide 5"/>
          <p:cNvPicPr>
            <a:picLocks xmlns:a="http://schemas.openxmlformats.org/drawingml/2006/main" noChangeAspect="1"/>
          </p:cNvPicPr>
          <p:nvPr/>
        </p:nvPicPr>
        <p:blipFill>
          <a:blip xmlns:r="http://schemas.openxmlformats.org/officeDocument/2006/relationships" xmlns:a="http://schemas.openxmlformats.org/drawingml/2006/main" r:embed="Rbc3cd4a881a142ba"/>
          <a:stretch xmlns:a="http://schemas.openxmlformats.org/drawingml/2006/main"/>
        </p:blipFill>
        <p:spPr>
          <a:xfrm xmlns:a="http://schemas.openxmlformats.org/drawingml/2006/main">
            <a:off x="2508166" y="3905250"/>
            <a:ext cx="7051842" cy="2009775"/>
          </a:xfrm>
          <a:prstGeom xmlns:a="http://schemas.openxmlformats.org/drawingml/2006/main" prst="rect">
            <a:avLst/>
          </a:prstGeom>
        </p:spPr>
      </p:pic>
    </p:spTree>
    <p:extLst>
      <p:ext uri="{BB962C8B-B14F-4D97-AF65-F5344CB8AC3E}">
        <p14:creationId xmlns:p14="http://schemas.microsoft.com/office/powerpoint/2010/main" val="967931298"/>
      </p:ext>
    </p:extLst>
  </p:cSld>
</p:sld>
</file>

<file path=ppt/slides/slide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8A44E027-91F4-452C-AE30-B4BCDFC4DBBC}"/>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E2EC5D0-08B1-46B1-B545-64EF3F580FD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1023">
            <a:extLst xmlns:a="http://schemas.openxmlformats.org/drawingml/2006/main">
              <a:ext uri="{FF2B5EF4-FFF2-40B4-BE49-F238E27FC236}">
                <a16:creationId xmlns:a16="http://schemas.microsoft.com/office/drawing/2014/main" id="{A3E6AB47-AE37-4767-B07E-D5AFD265AA67}"/>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24">
            <a:extLst xmlns:a="http://schemas.openxmlformats.org/drawingml/2006/main">
              <a:ext uri="{FF2B5EF4-FFF2-40B4-BE49-F238E27FC236}">
                <a16:creationId xmlns:a16="http://schemas.microsoft.com/office/drawing/2014/main" id="{A56C6935-4E81-41D2-8737-22F8B81C6382}"/>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2 · Task  ·  6 min</a:t>
            </a:r>
          </a:p>
        </p:txBody>
      </p:sp>
      <p:sp>
        <p:nvSpPr>
          <p:cNvPr id="5" name="copy-1025">
            <a:extLst xmlns:a="http://schemas.openxmlformats.org/drawingml/2006/main">
              <a:ext uri="{FF2B5EF4-FFF2-40B4-BE49-F238E27FC236}">
                <a16:creationId xmlns:a16="http://schemas.microsoft.com/office/drawing/2014/main" id="{6676708C-0CF4-46FD-A53A-3215542ECA1E}"/>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Predict the energy effect</a:t>
            </a:r>
          </a:p>
        </p:txBody>
      </p:sp>
      <p:sp>
        <p:nvSpPr>
          <p:cNvPr id="6" name="heading-rule">
            <a:extLst xmlns:a="http://schemas.openxmlformats.org/drawingml/2006/main">
              <a:ext uri="{FF2B5EF4-FFF2-40B4-BE49-F238E27FC236}">
                <a16:creationId xmlns:a16="http://schemas.microsoft.com/office/drawing/2014/main" id="{AB2EC172-C5E9-4613-A056-16BDB46293E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a24adff6032348a1" action="ppaction://hlinksldjump"/>
            <a:extLst xmlns:a="http://schemas.openxmlformats.org/drawingml/2006/main">
              <a:ext uri="{FF2B5EF4-FFF2-40B4-BE49-F238E27FC236}">
                <a16:creationId xmlns:a16="http://schemas.microsoft.com/office/drawing/2014/main" id="{E2FB7DB6-3554-4DFC-B004-8FB1F5A9F53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7babf7148024107" action="ppaction://hlinksldjump"/>
            <a:extLst xmlns:a="http://schemas.openxmlformats.org/drawingml/2006/main">
              <a:ext uri="{FF2B5EF4-FFF2-40B4-BE49-F238E27FC236}">
                <a16:creationId xmlns:a16="http://schemas.microsoft.com/office/drawing/2014/main" id="{1C7E60A4-EF99-4AFC-87EA-F3C84329F08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ba6eb6ec42034a82" action="ppaction://hlinksldjump"/>
            <a:extLst xmlns:a="http://schemas.openxmlformats.org/drawingml/2006/main">
              <a:ext uri="{FF2B5EF4-FFF2-40B4-BE49-F238E27FC236}">
                <a16:creationId xmlns:a16="http://schemas.microsoft.com/office/drawing/2014/main" id="{ACA7D971-80FD-40DC-9977-BD7243A731C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49720b8a7b874ac8" action="ppaction://hlinksldjump"/>
            <a:extLst xmlns:a="http://schemas.openxmlformats.org/drawingml/2006/main">
              <a:ext uri="{FF2B5EF4-FFF2-40B4-BE49-F238E27FC236}">
                <a16:creationId xmlns:a16="http://schemas.microsoft.com/office/drawing/2014/main" id="{AA7047BA-6A7E-431B-B35E-691524A7A116}"/>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cd73616ee0d4292" action="ppaction://hlinksldjump"/>
            <a:extLst xmlns:a="http://schemas.openxmlformats.org/drawingml/2006/main">
              <a:ext uri="{FF2B5EF4-FFF2-40B4-BE49-F238E27FC236}">
                <a16:creationId xmlns:a16="http://schemas.microsoft.com/office/drawing/2014/main" id="{A4D2CC54-F38D-440F-B21A-4F761FD1036C}"/>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a09696a56584b3b" action="ppaction://hlinksldjump"/>
            <a:extLst xmlns:a="http://schemas.openxmlformats.org/drawingml/2006/main">
              <a:ext uri="{FF2B5EF4-FFF2-40B4-BE49-F238E27FC236}">
                <a16:creationId xmlns:a16="http://schemas.microsoft.com/office/drawing/2014/main" id="{D014AD07-E98F-46B8-8435-C8D1541516A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 2</a:t>
            </a:r>
          </a:p>
        </p:txBody>
      </p:sp>
      <p:sp>
        <p:nvSpPr>
          <p:cNvPr id="13" name="goto:6">
            <a:hlinkClick xmlns:r="http://schemas.openxmlformats.org/officeDocument/2006/relationships" xmlns:a="http://schemas.openxmlformats.org/drawingml/2006/main" r:id="R1acaf3b9898f453d" action="ppaction://hlinksldjump"/>
            <a:extLst xmlns:a="http://schemas.openxmlformats.org/drawingml/2006/main">
              <a:ext uri="{FF2B5EF4-FFF2-40B4-BE49-F238E27FC236}">
                <a16:creationId xmlns:a16="http://schemas.microsoft.com/office/drawing/2014/main" id="{61CFD0BC-0213-46AF-968D-C81B9FA52EE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aeb09b9c61f44bef" action="ppaction://hlinksldjump"/>
            <a:extLst xmlns:a="http://schemas.openxmlformats.org/drawingml/2006/main">
              <a:ext uri="{FF2B5EF4-FFF2-40B4-BE49-F238E27FC236}">
                <a16:creationId xmlns:a16="http://schemas.microsoft.com/office/drawing/2014/main" id="{20570B82-7FC0-49E5-88A2-585B91B0E1E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06f220634534404" action="ppaction://hlinksldjump"/>
            <a:extLst xmlns:a="http://schemas.openxmlformats.org/drawingml/2006/main">
              <a:ext uri="{FF2B5EF4-FFF2-40B4-BE49-F238E27FC236}">
                <a16:creationId xmlns:a16="http://schemas.microsoft.com/office/drawing/2014/main" id="{F0D968FB-DDCB-4BDE-8BD3-5DD7F47C1431}"/>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26">
            <a:extLst xmlns:a="http://schemas.openxmlformats.org/drawingml/2006/main">
              <a:ext uri="{FF2B5EF4-FFF2-40B4-BE49-F238E27FC236}">
                <a16:creationId xmlns:a16="http://schemas.microsoft.com/office/drawing/2014/main" id="{98ABAE78-F041-4809-8FA7-378816B06E19}"/>
              </a:ext>
            </a:extLst>
          </p:cNvPr>
          <p:cNvSpPr>
            <a:spLocks xmlns:a="http://schemas.openxmlformats.org/drawingml/2006/main" noGrp="1"/>
          </p:cNvSpPr>
          <p:nvPr/>
        </p:nvSpPr>
        <p:spPr>
          <a:xfrm xmlns:a="http://schemas.openxmlformats.org/drawingml/2006/main">
            <a:off x="666750" y="1847850"/>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1F2937"/>
                </a:solidFill>
                <a:latin typeface="Arial"/>
                <a:ea typeface="Arial"/>
                <a:cs typeface="Arial"/>
              </a:defRPr>
            </a:pPr>
            <a:r>
              <a:rPr sz="2100" b="1">
                <a:solidFill>
                  <a:srgbClr val="1F2937"/>
                </a:solidFill>
                <a:latin typeface="Arial"/>
                <a:ea typeface="Arial"/>
                <a:cs typeface="Arial"/>
              </a:rPr>
              <a:t>Equal-volume regions: 2 nitrate ions outside, 8 inside. Net movement of nitrate ions is inwards.</a:t>
            </a:r>
          </a:p>
        </p:txBody>
      </p:sp>
      <p:sp>
        <p:nvSpPr>
          <p:cNvPr id="17" name="copy-1027">
            <a:extLst xmlns:a="http://schemas.openxmlformats.org/drawingml/2006/main">
              <a:ext uri="{FF2B5EF4-FFF2-40B4-BE49-F238E27FC236}">
                <a16:creationId xmlns:a16="http://schemas.microsoft.com/office/drawing/2014/main" id="{EDA3502E-66E8-424A-8745-84EEB3D07ECB}"/>
              </a:ext>
            </a:extLst>
          </p:cNvPr>
          <p:cNvSpPr>
            <a:spLocks xmlns:a="http://schemas.openxmlformats.org/drawingml/2006/main" noGrp="1"/>
          </p:cNvSpPr>
          <p:nvPr/>
        </p:nvSpPr>
        <p:spPr>
          <a:xfrm xmlns:a="http://schemas.openxmlformats.org/drawingml/2006/main">
            <a:off x="704850" y="27813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1</a:t>
            </a:r>
          </a:p>
        </p:txBody>
      </p:sp>
      <p:sp>
        <p:nvSpPr>
          <p:cNvPr id="18" name="copy-1028">
            <a:extLst xmlns:a="http://schemas.openxmlformats.org/drawingml/2006/main">
              <a:ext uri="{FF2B5EF4-FFF2-40B4-BE49-F238E27FC236}">
                <a16:creationId xmlns:a16="http://schemas.microsoft.com/office/drawing/2014/main" id="{B97A3520-DA38-425D-8970-13578D33E5BE}"/>
              </a:ext>
            </a:extLst>
          </p:cNvPr>
          <p:cNvSpPr>
            <a:spLocks xmlns:a="http://schemas.openxmlformats.org/drawingml/2006/main" noGrp="1"/>
          </p:cNvSpPr>
          <p:nvPr/>
        </p:nvSpPr>
        <p:spPr>
          <a:xfrm xmlns:a="http://schemas.openxmlformats.org/drawingml/2006/main">
            <a:off x="1200150" y="27813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Which way is movement relative to the gradient?</a:t>
            </a:r>
          </a:p>
        </p:txBody>
      </p:sp>
      <p:sp>
        <p:nvSpPr>
          <p:cNvPr id="19" name="copy-1029">
            <a:extLst xmlns:a="http://schemas.openxmlformats.org/drawingml/2006/main">
              <a:ext uri="{FF2B5EF4-FFF2-40B4-BE49-F238E27FC236}">
                <a16:creationId xmlns:a16="http://schemas.microsoft.com/office/drawing/2014/main" id="{F7CA8EE2-4D07-4235-8D40-AF3E062891E2}"/>
              </a:ext>
            </a:extLst>
          </p:cNvPr>
          <p:cNvSpPr>
            <a:spLocks xmlns:a="http://schemas.openxmlformats.org/drawingml/2006/main" noGrp="1"/>
          </p:cNvSpPr>
          <p:nvPr/>
        </p:nvSpPr>
        <p:spPr>
          <a:xfrm xmlns:a="http://schemas.openxmlformats.org/drawingml/2006/main">
            <a:off x="704850" y="35623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2</a:t>
            </a:r>
          </a:p>
        </p:txBody>
      </p:sp>
      <p:sp>
        <p:nvSpPr>
          <p:cNvPr id="20" name="copy-1030">
            <a:extLst xmlns:a="http://schemas.openxmlformats.org/drawingml/2006/main">
              <a:ext uri="{FF2B5EF4-FFF2-40B4-BE49-F238E27FC236}">
                <a16:creationId xmlns:a16="http://schemas.microsoft.com/office/drawing/2014/main" id="{2596F267-BC59-4A28-BDAA-8A208A8741B4}"/>
              </a:ext>
            </a:extLst>
          </p:cNvPr>
          <p:cNvSpPr>
            <a:spLocks xmlns:a="http://schemas.openxmlformats.org/drawingml/2006/main" noGrp="1"/>
          </p:cNvSpPr>
          <p:nvPr/>
        </p:nvSpPr>
        <p:spPr>
          <a:xfrm xmlns:a="http://schemas.openxmlformats.org/drawingml/2006/main">
            <a:off x="1200150" y="356235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What does the membrane transport protein need?</a:t>
            </a:r>
          </a:p>
        </p:txBody>
      </p:sp>
      <p:sp>
        <p:nvSpPr>
          <p:cNvPr id="21" name="copy-1031">
            <a:extLst xmlns:a="http://schemas.openxmlformats.org/drawingml/2006/main">
              <a:ext uri="{FF2B5EF4-FFF2-40B4-BE49-F238E27FC236}">
                <a16:creationId xmlns:a16="http://schemas.microsoft.com/office/drawing/2014/main" id="{38C8D5E2-556D-4049-8EC7-25067513E227}"/>
              </a:ext>
            </a:extLst>
          </p:cNvPr>
          <p:cNvSpPr>
            <a:spLocks xmlns:a="http://schemas.openxmlformats.org/drawingml/2006/main" noGrp="1"/>
          </p:cNvSpPr>
          <p:nvPr/>
        </p:nvSpPr>
        <p:spPr>
          <a:xfrm xmlns:a="http://schemas.openxmlformats.org/drawingml/2006/main">
            <a:off x="704850" y="43434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3</a:t>
            </a:r>
          </a:p>
        </p:txBody>
      </p:sp>
      <p:sp>
        <p:nvSpPr>
          <p:cNvPr id="22" name="copy-1032">
            <a:extLst xmlns:a="http://schemas.openxmlformats.org/drawingml/2006/main">
              <a:ext uri="{FF2B5EF4-FFF2-40B4-BE49-F238E27FC236}">
                <a16:creationId xmlns:a16="http://schemas.microsoft.com/office/drawing/2014/main" id="{932EB5CA-64BD-4520-AD7B-16EFF05DDA8E}"/>
              </a:ext>
            </a:extLst>
          </p:cNvPr>
          <p:cNvSpPr>
            <a:spLocks xmlns:a="http://schemas.openxmlformats.org/drawingml/2006/main" noGrp="1"/>
          </p:cNvSpPr>
          <p:nvPr/>
        </p:nvSpPr>
        <p:spPr>
          <a:xfrm xmlns:a="http://schemas.openxmlformats.org/drawingml/2006/main">
            <a:off x="1200150" y="43434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Predict what happens if respiration is reduced.</a:t>
            </a:r>
          </a:p>
        </p:txBody>
      </p:sp>
      <p:sp>
        <p:nvSpPr>
          <p:cNvPr id="23" name="goto:10">
            <a:hlinkClick xmlns:r="http://schemas.openxmlformats.org/officeDocument/2006/relationships" xmlns:a="http://schemas.openxmlformats.org/drawingml/2006/main" r:id="R5075a02464794846" action="ppaction://hlinksldjump"/>
            <a:extLst xmlns:a="http://schemas.openxmlformats.org/drawingml/2006/main">
              <a:ext uri="{FF2B5EF4-FFF2-40B4-BE49-F238E27FC236}">
                <a16:creationId xmlns:a16="http://schemas.microsoft.com/office/drawing/2014/main" id="{18C102E6-C9F1-4FBE-873A-F90592873587}"/>
              </a:ext>
            </a:extLst>
          </p:cNvPr>
          <p:cNvSpPr>
            <a:spLocks xmlns:a="http://schemas.openxmlformats.org/drawingml/2006/main" noGrp="1"/>
          </p:cNvSpPr>
          <p:nvPr/>
        </p:nvSpPr>
        <p:spPr>
          <a:xfrm xmlns:a="http://schemas.openxmlformats.org/drawingml/2006/main">
            <a:off x="7953375" y="5715000"/>
            <a:ext cx="3381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Reveal shared reasoning</a:t>
            </a:r>
          </a:p>
        </p:txBody>
      </p:sp>
    </p:spTree>
    <p:extLst>
      <p:ext uri="{BB962C8B-B14F-4D97-AF65-F5344CB8AC3E}">
        <p14:creationId xmlns:p14="http://schemas.microsoft.com/office/powerpoint/2010/main" val="955344690"/>
      </p:ext>
    </p:extLst>
  </p:cSld>
</p:sld>
</file>

<file path=ppt/slides/slide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23DF4BE1-144E-48F5-A2B0-B7BB274927E4}"/>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096C218-6EFE-4EA4-B265-31B222E9152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1033">
            <a:extLst xmlns:a="http://schemas.openxmlformats.org/drawingml/2006/main">
              <a:ext uri="{FF2B5EF4-FFF2-40B4-BE49-F238E27FC236}">
                <a16:creationId xmlns:a16="http://schemas.microsoft.com/office/drawing/2014/main" id="{A4693202-E7A7-4233-AE99-BBECC6065661}"/>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34">
            <a:extLst xmlns:a="http://schemas.openxmlformats.org/drawingml/2006/main">
              <a:ext uri="{FF2B5EF4-FFF2-40B4-BE49-F238E27FC236}">
                <a16:creationId xmlns:a16="http://schemas.microsoft.com/office/drawing/2014/main" id="{3BFABB0C-5A3F-483A-B471-969F29E892C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Independent Task  ·  10 min</a:t>
            </a:r>
          </a:p>
        </p:txBody>
      </p:sp>
      <p:sp>
        <p:nvSpPr>
          <p:cNvPr id="5" name="copy-1035">
            <a:extLst xmlns:a="http://schemas.openxmlformats.org/drawingml/2006/main">
              <a:ext uri="{FF2B5EF4-FFF2-40B4-BE49-F238E27FC236}">
                <a16:creationId xmlns:a16="http://schemas.microsoft.com/office/drawing/2014/main" id="{4FD70EF0-C98B-4CE8-972E-66831B90BA6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independent evidence</a:t>
            </a:r>
          </a:p>
        </p:txBody>
      </p:sp>
      <p:sp>
        <p:nvSpPr>
          <p:cNvPr id="6" name="heading-rule">
            <a:extLst xmlns:a="http://schemas.openxmlformats.org/drawingml/2006/main">
              <a:ext uri="{FF2B5EF4-FFF2-40B4-BE49-F238E27FC236}">
                <a16:creationId xmlns:a16="http://schemas.microsoft.com/office/drawing/2014/main" id="{F40486BA-6DBF-450F-B605-546D7818D97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2427733444b44f9a" action="ppaction://hlinksldjump"/>
            <a:extLst xmlns:a="http://schemas.openxmlformats.org/drawingml/2006/main">
              <a:ext uri="{FF2B5EF4-FFF2-40B4-BE49-F238E27FC236}">
                <a16:creationId xmlns:a16="http://schemas.microsoft.com/office/drawing/2014/main" id="{2C094B3B-433B-4730-9A4B-6577563A2E7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503557cbd62740e1" action="ppaction://hlinksldjump"/>
            <a:extLst xmlns:a="http://schemas.openxmlformats.org/drawingml/2006/main">
              <a:ext uri="{FF2B5EF4-FFF2-40B4-BE49-F238E27FC236}">
                <a16:creationId xmlns:a16="http://schemas.microsoft.com/office/drawing/2014/main" id="{7AFDB7C6-7442-4C27-9F9F-FBE3B4E758FD}"/>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4f0d8cf562f47c7" action="ppaction://hlinksldjump"/>
            <a:extLst xmlns:a="http://schemas.openxmlformats.org/drawingml/2006/main">
              <a:ext uri="{FF2B5EF4-FFF2-40B4-BE49-F238E27FC236}">
                <a16:creationId xmlns:a16="http://schemas.microsoft.com/office/drawing/2014/main" id="{3FFB250E-8AEF-413B-A122-C35AE0421C9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08e49ad887a4680" action="ppaction://hlinksldjump"/>
            <a:extLst xmlns:a="http://schemas.openxmlformats.org/drawingml/2006/main">
              <a:ext uri="{FF2B5EF4-FFF2-40B4-BE49-F238E27FC236}">
                <a16:creationId xmlns:a16="http://schemas.microsoft.com/office/drawing/2014/main" id="{E98D03F5-5CAD-46FC-A3E2-8D16DAB7A464}"/>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59057ca94f8f4349" action="ppaction://hlinksldjump"/>
            <a:extLst xmlns:a="http://schemas.openxmlformats.org/drawingml/2006/main">
              <a:ext uri="{FF2B5EF4-FFF2-40B4-BE49-F238E27FC236}">
                <a16:creationId xmlns:a16="http://schemas.microsoft.com/office/drawing/2014/main" id="{6AECD8C9-CFE5-4507-ADFF-430F0DF229CA}"/>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918e15cd3ec4b46" action="ppaction://hlinksldjump"/>
            <a:extLst xmlns:a="http://schemas.openxmlformats.org/drawingml/2006/main">
              <a:ext uri="{FF2B5EF4-FFF2-40B4-BE49-F238E27FC236}">
                <a16:creationId xmlns:a16="http://schemas.microsoft.com/office/drawing/2014/main" id="{56FB4BDA-2B0D-497F-86FA-1C7D7C8C220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2247349418244e2" action="ppaction://hlinksldjump"/>
            <a:extLst xmlns:a="http://schemas.openxmlformats.org/drawingml/2006/main">
              <a:ext uri="{FF2B5EF4-FFF2-40B4-BE49-F238E27FC236}">
                <a16:creationId xmlns:a16="http://schemas.microsoft.com/office/drawing/2014/main" id="{266FB9BB-5542-4378-8E89-EBACF8D7C0AF}"/>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Independent</a:t>
            </a:r>
          </a:p>
        </p:txBody>
      </p:sp>
      <p:sp>
        <p:nvSpPr>
          <p:cNvPr id="14" name="goto:7">
            <a:hlinkClick xmlns:r="http://schemas.openxmlformats.org/officeDocument/2006/relationships" xmlns:a="http://schemas.openxmlformats.org/drawingml/2006/main" r:id="R24a85918aeb54cba" action="ppaction://hlinksldjump"/>
            <a:extLst xmlns:a="http://schemas.openxmlformats.org/drawingml/2006/main">
              <a:ext uri="{FF2B5EF4-FFF2-40B4-BE49-F238E27FC236}">
                <a16:creationId xmlns:a16="http://schemas.microsoft.com/office/drawing/2014/main" id="{40A3DC2E-B79B-45C2-BC3D-56B76DE8B6D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6c77f6c765d4981" action="ppaction://hlinksldjump"/>
            <a:extLst xmlns:a="http://schemas.openxmlformats.org/drawingml/2006/main">
              <a:ext uri="{FF2B5EF4-FFF2-40B4-BE49-F238E27FC236}">
                <a16:creationId xmlns:a16="http://schemas.microsoft.com/office/drawing/2014/main" id="{DC0353DF-2E77-49BE-BC36-6EF5D0784BBC}"/>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36">
            <a:extLst xmlns:a="http://schemas.openxmlformats.org/drawingml/2006/main">
              <a:ext uri="{FF2B5EF4-FFF2-40B4-BE49-F238E27FC236}">
                <a16:creationId xmlns:a16="http://schemas.microsoft.com/office/drawing/2014/main" id="{F00D9508-037D-41CC-9DF3-FD9A001E608D}"/>
              </a:ext>
            </a:extLst>
          </p:cNvPr>
          <p:cNvSpPr>
            <a:spLocks xmlns:a="http://schemas.openxmlformats.org/drawingml/2006/main" noGrp="1"/>
          </p:cNvSpPr>
          <p:nvPr/>
        </p:nvSpPr>
        <p:spPr>
          <a:xfrm xmlns:a="http://schemas.openxmlformats.org/drawingml/2006/main">
            <a:off x="685800" y="1952625"/>
            <a:ext cx="10572750" cy="1381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A cell keeps taking in nitrate ions when their concentration is lower outside than inside. Explain why active transport is needed. Predict what happens if respiration falls.</a:t>
            </a:r>
          </a:p>
        </p:txBody>
      </p:sp>
      <p:sp>
        <p:nvSpPr>
          <p:cNvPr id="17" name="support-ground">
            <a:extLst xmlns:a="http://schemas.openxmlformats.org/drawingml/2006/main">
              <a:ext uri="{FF2B5EF4-FFF2-40B4-BE49-F238E27FC236}">
                <a16:creationId xmlns:a16="http://schemas.microsoft.com/office/drawing/2014/main" id="{5D67BC78-EACB-4030-BDFE-479322AAD192}"/>
              </a:ext>
            </a:extLst>
          </p:cNvPr>
          <p:cNvSpPr>
            <a:spLocks xmlns:a="http://schemas.openxmlformats.org/drawingml/2006/main" noGrp="1"/>
          </p:cNvSpPr>
          <p:nvPr/>
        </p:nvSpPr>
        <p:spPr>
          <a:xfrm xmlns:a="http://schemas.openxmlformats.org/drawingml/2006/main">
            <a:off x="685800" y="3505200"/>
            <a:ext cx="10572750" cy="1181100"/>
          </a:xfrm>
          <a:prstGeom xmlns:a="http://schemas.openxmlformats.org/drawingml/2006/main" prst="roundRect">
            <a:avLst>
              <a:gd name="adj" fmla="val 8065"/>
            </a:avLst>
          </a:prstGeom>
          <a:solidFill xmlns:a="http://schemas.openxmlformats.org/drawingml/2006/main">
            <a:srgbClr val="F6EED9"/>
          </a:solidFill>
          <a:ln xmlns:a="http://schemas.openxmlformats.org/drawingml/2006/main" w="0">
            <a:noFill/>
          </a:ln>
        </p:spPr>
      </p:sp>
      <p:sp>
        <p:nvSpPr>
          <p:cNvPr id="18" name="copy-1037">
            <a:extLst xmlns:a="http://schemas.openxmlformats.org/drawingml/2006/main">
              <a:ext uri="{FF2B5EF4-FFF2-40B4-BE49-F238E27FC236}">
                <a16:creationId xmlns:a16="http://schemas.microsoft.com/office/drawing/2014/main" id="{47AE37ED-8B87-415D-A7A1-EE1508F3C7F6}"/>
              </a:ext>
            </a:extLst>
          </p:cNvPr>
          <p:cNvSpPr>
            <a:spLocks xmlns:a="http://schemas.openxmlformats.org/drawingml/2006/main" noGrp="1"/>
          </p:cNvSpPr>
          <p:nvPr/>
        </p:nvSpPr>
        <p:spPr>
          <a:xfrm xmlns:a="http://schemas.openxmlformats.org/drawingml/2006/main">
            <a:off x="847725" y="3638550"/>
            <a:ext cx="102870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650" b="1">
                <a:solidFill>
                  <a:srgbClr val="1F2937"/>
                </a:solidFill>
                <a:latin typeface="Arial"/>
                <a:ea typeface="Arial"/>
                <a:cs typeface="Arial"/>
              </a:defRPr>
            </a:pPr>
            <a:r>
              <a:rPr sz="1650" b="1">
                <a:solidFill>
                  <a:srgbClr val="1F2937"/>
                </a:solidFill>
                <a:latin typeface="Arial"/>
                <a:ea typeface="Arial"/>
                <a:cs typeface="Arial"/>
              </a:rPr>
              <a:t>Optional support</a:t>
            </a:r>
          </a:p>
        </p:txBody>
      </p:sp>
      <p:sp>
        <p:nvSpPr>
          <p:cNvPr id="19" name="copy-1038">
            <a:extLst xmlns:a="http://schemas.openxmlformats.org/drawingml/2006/main">
              <a:ext uri="{FF2B5EF4-FFF2-40B4-BE49-F238E27FC236}">
                <a16:creationId xmlns:a16="http://schemas.microsoft.com/office/drawing/2014/main" id="{437670B6-47CB-462F-B0F2-0C38DA575A5C}"/>
              </a:ext>
            </a:extLst>
          </p:cNvPr>
          <p:cNvSpPr>
            <a:spLocks xmlns:a="http://schemas.openxmlformats.org/drawingml/2006/main" noGrp="1"/>
          </p:cNvSpPr>
          <p:nvPr/>
        </p:nvSpPr>
        <p:spPr>
          <a:xfrm xmlns:a="http://schemas.openxmlformats.org/drawingml/2006/main">
            <a:off x="847725" y="4029075"/>
            <a:ext cx="10220325"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Compare the concentration outside and inside. Add an inward arrow. Start: “The ions move from ___ to ___. This needs…”</a:t>
            </a:r>
          </a:p>
        </p:txBody>
      </p:sp>
      <p:sp>
        <p:nvSpPr>
          <p:cNvPr id="20" name="copy-1039">
            <a:extLst xmlns:a="http://schemas.openxmlformats.org/drawingml/2006/main">
              <a:ext uri="{FF2B5EF4-FFF2-40B4-BE49-F238E27FC236}">
                <a16:creationId xmlns:a16="http://schemas.microsoft.com/office/drawing/2014/main" id="{9DD188E7-F75B-4F8A-8DFF-E7AB7033B5E8}"/>
              </a:ext>
            </a:extLst>
          </p:cNvPr>
          <p:cNvSpPr>
            <a:spLocks xmlns:a="http://schemas.openxmlformats.org/drawingml/2006/main" noGrp="1"/>
          </p:cNvSpPr>
          <p:nvPr/>
        </p:nvSpPr>
        <p:spPr>
          <a:xfrm xmlns:a="http://schemas.openxmlformats.org/drawingml/2006/main">
            <a:off x="714375" y="4953000"/>
            <a:ext cx="10477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Make one precise correction to the same work after feedback.</a:t>
            </a:r>
          </a:p>
        </p:txBody>
      </p:sp>
      <p:sp>
        <p:nvSpPr>
          <p:cNvPr id="21" name="goto:13">
            <a:hlinkClick xmlns:r="http://schemas.openxmlformats.org/officeDocument/2006/relationships" xmlns:a="http://schemas.openxmlformats.org/drawingml/2006/main" r:id="Rce021fc9fe1b44a7" action="ppaction://hlinksldjump"/>
            <a:extLst xmlns:a="http://schemas.openxmlformats.org/drawingml/2006/main">
              <a:ext uri="{FF2B5EF4-FFF2-40B4-BE49-F238E27FC236}">
                <a16:creationId xmlns:a16="http://schemas.microsoft.com/office/drawing/2014/main" id="{ECA3F6B2-3C12-41E2-8A8F-A911AA76D957}"/>
              </a:ext>
            </a:extLst>
          </p:cNvPr>
          <p:cNvSpPr>
            <a:spLocks xmlns:a="http://schemas.openxmlformats.org/drawingml/2006/main" noGrp="1"/>
          </p:cNvSpPr>
          <p:nvPr/>
        </p:nvSpPr>
        <p:spPr>
          <a:xfrm xmlns:a="http://schemas.openxmlformats.org/drawingml/2006/main">
            <a:off x="714375" y="5524500"/>
            <a:ext cx="4000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worksheet pages</a:t>
            </a:r>
          </a:p>
        </p:txBody>
      </p:sp>
      <p:sp>
        <p:nvSpPr>
          <p:cNvPr id="22" name="goto:11">
            <a:hlinkClick xmlns:r="http://schemas.openxmlformats.org/officeDocument/2006/relationships" xmlns:a="http://schemas.openxmlformats.org/drawingml/2006/main" r:id="R5c4a93a0216f4bb6" action="ppaction://hlinksldjump"/>
            <a:extLst xmlns:a="http://schemas.openxmlformats.org/drawingml/2006/main">
              <a:ext uri="{FF2B5EF4-FFF2-40B4-BE49-F238E27FC236}">
                <a16:creationId xmlns:a16="http://schemas.microsoft.com/office/drawing/2014/main" id="{B0CC5544-E43E-42A7-BFE1-26DEE7753EE8}"/>
              </a:ext>
            </a:extLst>
          </p:cNvPr>
          <p:cNvSpPr>
            <a:spLocks xmlns:a="http://schemas.openxmlformats.org/drawingml/2006/main" noGrp="1"/>
          </p:cNvSpPr>
          <p:nvPr/>
        </p:nvSpPr>
        <p:spPr>
          <a:xfrm xmlns:a="http://schemas.openxmlformats.org/drawingml/2006/main">
            <a:off x="7524750" y="5524500"/>
            <a:ext cx="3714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Model after first attempt</a:t>
            </a:r>
          </a:p>
        </p:txBody>
      </p:sp>
    </p:spTree>
    <p:extLst>
      <p:ext uri="{BB962C8B-B14F-4D97-AF65-F5344CB8AC3E}">
        <p14:creationId xmlns:p14="http://schemas.microsoft.com/office/powerpoint/2010/main" val="7333378"/>
      </p:ext>
    </p:extLst>
  </p:cSld>
</p:sld>
</file>

<file path=ppt/slides/slide8.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29DC85B3-C6C1-4240-9960-2A01B2F37EB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6D84B696-53A4-4818-A376-C3993CCE7624}"/>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287360"/>
          </a:solidFill>
          <a:ln xmlns:a="http://schemas.openxmlformats.org/drawingml/2006/main" w="0">
            <a:noFill/>
          </a:ln>
        </p:spPr>
      </p:sp>
      <p:sp>
        <p:nvSpPr>
          <p:cNvPr id="3" name="copy-1040">
            <a:extLst xmlns:a="http://schemas.openxmlformats.org/drawingml/2006/main">
              <a:ext uri="{FF2B5EF4-FFF2-40B4-BE49-F238E27FC236}">
                <a16:creationId xmlns:a16="http://schemas.microsoft.com/office/drawing/2014/main" id="{50BC791A-AAF4-4ECF-8301-EC1416E6B73B}"/>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41">
            <a:extLst xmlns:a="http://schemas.openxmlformats.org/drawingml/2006/main">
              <a:ext uri="{FF2B5EF4-FFF2-40B4-BE49-F238E27FC236}">
                <a16:creationId xmlns:a16="http://schemas.microsoft.com/office/drawing/2014/main" id="{4E1F7980-59FC-4FE2-8835-62A7A5F7C5FE}"/>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287360"/>
                </a:solidFill>
                <a:latin typeface="Arial"/>
                <a:ea typeface="Arial"/>
                <a:cs typeface="Arial"/>
              </a:defRPr>
            </a:pPr>
            <a:r>
              <a:rPr sz="1425" b="1">
                <a:solidFill>
                  <a:srgbClr val="287360"/>
                </a:solidFill>
                <a:latin typeface="Arial"/>
                <a:ea typeface="Arial"/>
                <a:cs typeface="Arial"/>
              </a:rPr>
              <a:t>Exit  ·  3 min</a:t>
            </a:r>
          </a:p>
        </p:txBody>
      </p:sp>
      <p:sp>
        <p:nvSpPr>
          <p:cNvPr id="5" name="copy-1042">
            <a:extLst xmlns:a="http://schemas.openxmlformats.org/drawingml/2006/main">
              <a:ext uri="{FF2B5EF4-FFF2-40B4-BE49-F238E27FC236}">
                <a16:creationId xmlns:a16="http://schemas.microsoft.com/office/drawing/2014/main" id="{8F815DEC-9C34-4257-A1E0-22575C69C06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What changed in your thinking?</a:t>
            </a:r>
          </a:p>
        </p:txBody>
      </p:sp>
      <p:sp>
        <p:nvSpPr>
          <p:cNvPr id="6" name="heading-rule">
            <a:extLst xmlns:a="http://schemas.openxmlformats.org/drawingml/2006/main">
              <a:ext uri="{FF2B5EF4-FFF2-40B4-BE49-F238E27FC236}">
                <a16:creationId xmlns:a16="http://schemas.microsoft.com/office/drawing/2014/main" id="{255E0B96-6D01-4B96-AC24-E03A2AF9F3A6}"/>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2ba5542007434a25" action="ppaction://hlinksldjump"/>
            <a:extLst xmlns:a="http://schemas.openxmlformats.org/drawingml/2006/main">
              <a:ext uri="{FF2B5EF4-FFF2-40B4-BE49-F238E27FC236}">
                <a16:creationId xmlns:a16="http://schemas.microsoft.com/office/drawing/2014/main" id="{55204F6E-FF22-44B7-9F1F-53BA08B35CE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350d0ee3e554b04" action="ppaction://hlinksldjump"/>
            <a:extLst xmlns:a="http://schemas.openxmlformats.org/drawingml/2006/main">
              <a:ext uri="{FF2B5EF4-FFF2-40B4-BE49-F238E27FC236}">
                <a16:creationId xmlns:a16="http://schemas.microsoft.com/office/drawing/2014/main" id="{AF562DA0-A07C-4FDC-9582-A32D2C10EF6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e21d301f89d8405d" action="ppaction://hlinksldjump"/>
            <a:extLst xmlns:a="http://schemas.openxmlformats.org/drawingml/2006/main">
              <a:ext uri="{FF2B5EF4-FFF2-40B4-BE49-F238E27FC236}">
                <a16:creationId xmlns:a16="http://schemas.microsoft.com/office/drawing/2014/main" id="{5AD017F8-F119-4121-A332-B25597C2C74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e911f724f4d54f9a" action="ppaction://hlinksldjump"/>
            <a:extLst xmlns:a="http://schemas.openxmlformats.org/drawingml/2006/main">
              <a:ext uri="{FF2B5EF4-FFF2-40B4-BE49-F238E27FC236}">
                <a16:creationId xmlns:a16="http://schemas.microsoft.com/office/drawing/2014/main" id="{167B4EF3-0B9B-4707-8052-3F98B474AA1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c1a4aa5013a6498e" action="ppaction://hlinksldjump"/>
            <a:extLst xmlns:a="http://schemas.openxmlformats.org/drawingml/2006/main">
              <a:ext uri="{FF2B5EF4-FFF2-40B4-BE49-F238E27FC236}">
                <a16:creationId xmlns:a16="http://schemas.microsoft.com/office/drawing/2014/main" id="{D61C23BE-D0D2-41D3-AE70-7EB7885F347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c3e2f09975442c8" action="ppaction://hlinksldjump"/>
            <a:extLst xmlns:a="http://schemas.openxmlformats.org/drawingml/2006/main">
              <a:ext uri="{FF2B5EF4-FFF2-40B4-BE49-F238E27FC236}">
                <a16:creationId xmlns:a16="http://schemas.microsoft.com/office/drawing/2014/main" id="{4E625851-7330-4C4E-8455-BB0FF24A170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44a43fd95fd4865" action="ppaction://hlinksldjump"/>
            <a:extLst xmlns:a="http://schemas.openxmlformats.org/drawingml/2006/main">
              <a:ext uri="{FF2B5EF4-FFF2-40B4-BE49-F238E27FC236}">
                <a16:creationId xmlns:a16="http://schemas.microsoft.com/office/drawing/2014/main" id="{33DBC9AC-8206-46FD-8426-F28F8B27DB2A}"/>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e04d7c794d634b24" action="ppaction://hlinksldjump"/>
            <a:extLst xmlns:a="http://schemas.openxmlformats.org/drawingml/2006/main">
              <a:ext uri="{FF2B5EF4-FFF2-40B4-BE49-F238E27FC236}">
                <a16:creationId xmlns:a16="http://schemas.microsoft.com/office/drawing/2014/main" id="{AA23D565-8ED5-4CB0-B535-2C07FCDF4EC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Exit</a:t>
            </a:r>
          </a:p>
        </p:txBody>
      </p:sp>
      <p:sp>
        <p:nvSpPr>
          <p:cNvPr id="15" name="goto:12">
            <a:hlinkClick xmlns:r="http://schemas.openxmlformats.org/officeDocument/2006/relationships" xmlns:a="http://schemas.openxmlformats.org/drawingml/2006/main" r:id="Rb9c656f3751f4a72" action="ppaction://hlinksldjump"/>
            <a:extLst xmlns:a="http://schemas.openxmlformats.org/drawingml/2006/main">
              <a:ext uri="{FF2B5EF4-FFF2-40B4-BE49-F238E27FC236}">
                <a16:creationId xmlns:a16="http://schemas.microsoft.com/office/drawing/2014/main" id="{CB3A96F1-DCC7-4C82-926F-8E6D0B2C3B6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43">
            <a:extLst xmlns:a="http://schemas.openxmlformats.org/drawingml/2006/main">
              <a:ext uri="{FF2B5EF4-FFF2-40B4-BE49-F238E27FC236}">
                <a16:creationId xmlns:a16="http://schemas.microsoft.com/office/drawing/2014/main" id="{8A959A3C-B0CA-4F07-97F0-461057CBB95F}"/>
              </a:ext>
            </a:extLst>
          </p:cNvPr>
          <p:cNvSpPr>
            <a:spLocks xmlns:a="http://schemas.openxmlformats.org/drawingml/2006/main" noGrp="1"/>
          </p:cNvSpPr>
          <p:nvPr/>
        </p:nvSpPr>
        <p:spPr>
          <a:xfrm xmlns:a="http://schemas.openxmlformats.org/drawingml/2006/main">
            <a:off x="685800" y="2028825"/>
            <a:ext cx="10572750" cy="1238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Why is ‘active transport is fast diffusion’ scientifically wrong?</a:t>
            </a:r>
          </a:p>
        </p:txBody>
      </p:sp>
      <p:sp>
        <p:nvSpPr>
          <p:cNvPr id="17" name="copy-1044">
            <a:extLst xmlns:a="http://schemas.openxmlformats.org/drawingml/2006/main">
              <a:ext uri="{FF2B5EF4-FFF2-40B4-BE49-F238E27FC236}">
                <a16:creationId xmlns:a16="http://schemas.microsoft.com/office/drawing/2014/main" id="{95B2BF54-748E-4AEA-99C4-634FC5478BA3}"/>
              </a:ext>
            </a:extLst>
          </p:cNvPr>
          <p:cNvSpPr>
            <a:spLocks xmlns:a="http://schemas.openxmlformats.org/drawingml/2006/main" noGrp="1"/>
          </p:cNvSpPr>
          <p:nvPr/>
        </p:nvSpPr>
        <p:spPr>
          <a:xfrm xmlns:a="http://schemas.openxmlformats.org/drawingml/2006/main">
            <a:off x="704850" y="3629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1</a:t>
            </a:r>
          </a:p>
        </p:txBody>
      </p:sp>
      <p:sp>
        <p:nvSpPr>
          <p:cNvPr id="18" name="copy-1045">
            <a:extLst xmlns:a="http://schemas.openxmlformats.org/drawingml/2006/main">
              <a:ext uri="{FF2B5EF4-FFF2-40B4-BE49-F238E27FC236}">
                <a16:creationId xmlns:a16="http://schemas.microsoft.com/office/drawing/2014/main" id="{0A1B4750-3D81-40DF-A44D-FE668B3F738E}"/>
              </a:ext>
            </a:extLst>
          </p:cNvPr>
          <p:cNvSpPr>
            <a:spLocks xmlns:a="http://schemas.openxmlformats.org/drawingml/2006/main" noGrp="1"/>
          </p:cNvSpPr>
          <p:nvPr/>
        </p:nvSpPr>
        <p:spPr>
          <a:xfrm xmlns:a="http://schemas.openxmlformats.org/drawingml/2006/main">
            <a:off x="1200150" y="362902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Point to one improvement in your work.</a:t>
            </a:r>
          </a:p>
        </p:txBody>
      </p:sp>
      <p:sp>
        <p:nvSpPr>
          <p:cNvPr id="19" name="copy-1046">
            <a:extLst xmlns:a="http://schemas.openxmlformats.org/drawingml/2006/main">
              <a:ext uri="{FF2B5EF4-FFF2-40B4-BE49-F238E27FC236}">
                <a16:creationId xmlns:a16="http://schemas.microsoft.com/office/drawing/2014/main" id="{2FE046E6-F5CB-4637-A02C-0484DAC8AAC9}"/>
              </a:ext>
            </a:extLst>
          </p:cNvPr>
          <p:cNvSpPr>
            <a:spLocks xmlns:a="http://schemas.openxmlformats.org/drawingml/2006/main" noGrp="1"/>
          </p:cNvSpPr>
          <p:nvPr/>
        </p:nvSpPr>
        <p:spPr>
          <a:xfrm xmlns:a="http://schemas.openxmlformats.org/drawingml/2006/main">
            <a:off x="704850" y="4286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2</a:t>
            </a:r>
          </a:p>
        </p:txBody>
      </p:sp>
      <p:sp>
        <p:nvSpPr>
          <p:cNvPr id="20" name="copy-1047">
            <a:extLst xmlns:a="http://schemas.openxmlformats.org/drawingml/2006/main">
              <a:ext uri="{FF2B5EF4-FFF2-40B4-BE49-F238E27FC236}">
                <a16:creationId xmlns:a16="http://schemas.microsoft.com/office/drawing/2014/main" id="{448BA2E0-DD53-4456-8E4F-1BFA54BF73AD}"/>
              </a:ext>
            </a:extLst>
          </p:cNvPr>
          <p:cNvSpPr>
            <a:spLocks xmlns:a="http://schemas.openxmlformats.org/drawingml/2006/main" noGrp="1"/>
          </p:cNvSpPr>
          <p:nvPr/>
        </p:nvSpPr>
        <p:spPr>
          <a:xfrm xmlns:a="http://schemas.openxmlformats.org/drawingml/2006/main">
            <a:off x="1200150" y="4286250"/>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Choose what you want to revisit.</a:t>
            </a:r>
          </a:p>
        </p:txBody>
      </p:sp>
      <p:sp>
        <p:nvSpPr>
          <p:cNvPr id="21" name="copy-1048">
            <a:extLst xmlns:a="http://schemas.openxmlformats.org/drawingml/2006/main">
              <a:ext uri="{FF2B5EF4-FFF2-40B4-BE49-F238E27FC236}">
                <a16:creationId xmlns:a16="http://schemas.microsoft.com/office/drawing/2014/main" id="{A1C861C7-B8E6-4439-8B52-6FE2CEB58234}"/>
              </a:ext>
            </a:extLst>
          </p:cNvPr>
          <p:cNvSpPr>
            <a:spLocks xmlns:a="http://schemas.openxmlformats.org/drawingml/2006/main" noGrp="1"/>
          </p:cNvSpPr>
          <p:nvPr/>
        </p:nvSpPr>
        <p:spPr>
          <a:xfrm xmlns:a="http://schemas.openxmlformats.org/drawingml/2006/main">
            <a:off x="704850" y="49434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3</a:t>
            </a:r>
          </a:p>
        </p:txBody>
      </p:sp>
      <p:sp>
        <p:nvSpPr>
          <p:cNvPr id="22" name="copy-1049">
            <a:extLst xmlns:a="http://schemas.openxmlformats.org/drawingml/2006/main">
              <a:ext uri="{FF2B5EF4-FFF2-40B4-BE49-F238E27FC236}">
                <a16:creationId xmlns:a16="http://schemas.microsoft.com/office/drawing/2014/main" id="{148BD1D3-B98F-4983-9381-9C24845D8EC0}"/>
              </a:ext>
            </a:extLst>
          </p:cNvPr>
          <p:cNvSpPr>
            <a:spLocks xmlns:a="http://schemas.openxmlformats.org/drawingml/2006/main" noGrp="1"/>
          </p:cNvSpPr>
          <p:nvPr/>
        </p:nvSpPr>
        <p:spPr>
          <a:xfrm xmlns:a="http://schemas.openxmlformats.org/drawingml/2006/main">
            <a:off x="1200150" y="494347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Tell your teacher; agree the next step together.</a:t>
            </a:r>
          </a:p>
        </p:txBody>
      </p:sp>
    </p:spTree>
    <p:extLst>
      <p:ext uri="{BB962C8B-B14F-4D97-AF65-F5344CB8AC3E}">
        <p14:creationId xmlns:p14="http://schemas.microsoft.com/office/powerpoint/2010/main" val="1517533125"/>
      </p:ext>
    </p:extLst>
  </p:cSld>
</p:sld>
</file>

<file path=ppt/slides/slide9.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5E73286E-0ECC-40A4-BE2D-C13B73D99FE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CDADF73-81EA-4164-86D6-F2C8A5CAD32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50">
            <a:extLst xmlns:a="http://schemas.openxmlformats.org/drawingml/2006/main">
              <a:ext uri="{FF2B5EF4-FFF2-40B4-BE49-F238E27FC236}">
                <a16:creationId xmlns:a16="http://schemas.microsoft.com/office/drawing/2014/main" id="{8A4FCB91-4AA7-4C51-BE65-626211513FDC}"/>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W6L1</a:t>
            </a:r>
          </a:p>
        </p:txBody>
      </p:sp>
      <p:sp>
        <p:nvSpPr>
          <p:cNvPr id="4" name="copy-1051">
            <a:extLst xmlns:a="http://schemas.openxmlformats.org/drawingml/2006/main">
              <a:ext uri="{FF2B5EF4-FFF2-40B4-BE49-F238E27FC236}">
                <a16:creationId xmlns:a16="http://schemas.microsoft.com/office/drawing/2014/main" id="{136943CA-E80E-48BF-A873-30E7A83FC41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52">
            <a:extLst xmlns:a="http://schemas.openxmlformats.org/drawingml/2006/main">
              <a:ext uri="{FF2B5EF4-FFF2-40B4-BE49-F238E27FC236}">
                <a16:creationId xmlns:a16="http://schemas.microsoft.com/office/drawing/2014/main" id="{6AA5FDC7-7D76-409A-831B-8FA6C9621F1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Retrieval and prediction check</a:t>
            </a:r>
          </a:p>
        </p:txBody>
      </p:sp>
      <p:sp>
        <p:nvSpPr>
          <p:cNvPr id="6" name="heading-rule">
            <a:extLst xmlns:a="http://schemas.openxmlformats.org/drawingml/2006/main">
              <a:ext uri="{FF2B5EF4-FFF2-40B4-BE49-F238E27FC236}">
                <a16:creationId xmlns:a16="http://schemas.microsoft.com/office/drawing/2014/main" id="{4D51B54F-7AD8-474C-B238-07213E67E33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c86aa3e633aa4559" action="ppaction://hlinksldjump"/>
            <a:extLst xmlns:a="http://schemas.openxmlformats.org/drawingml/2006/main">
              <a:ext uri="{FF2B5EF4-FFF2-40B4-BE49-F238E27FC236}">
                <a16:creationId xmlns:a16="http://schemas.microsoft.com/office/drawing/2014/main" id="{71DE623F-52DD-47A6-A419-5868CA64756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cbfc8d2efb74691" action="ppaction://hlinksldjump"/>
            <a:extLst xmlns:a="http://schemas.openxmlformats.org/drawingml/2006/main">
              <a:ext uri="{FF2B5EF4-FFF2-40B4-BE49-F238E27FC236}">
                <a16:creationId xmlns:a16="http://schemas.microsoft.com/office/drawing/2014/main" id="{7EF5F81E-EC66-463D-B887-F1DD5CCCFD24}"/>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facfcff9d1974b57" action="ppaction://hlinksldjump"/>
            <a:extLst xmlns:a="http://schemas.openxmlformats.org/drawingml/2006/main">
              <a:ext uri="{FF2B5EF4-FFF2-40B4-BE49-F238E27FC236}">
                <a16:creationId xmlns:a16="http://schemas.microsoft.com/office/drawing/2014/main" id="{F7744F5B-FE52-490A-A5EB-0E1F46DC3D7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e84f7eca692c4218" action="ppaction://hlinksldjump"/>
            <a:extLst xmlns:a="http://schemas.openxmlformats.org/drawingml/2006/main">
              <a:ext uri="{FF2B5EF4-FFF2-40B4-BE49-F238E27FC236}">
                <a16:creationId xmlns:a16="http://schemas.microsoft.com/office/drawing/2014/main" id="{D96AC1DC-6DFC-4260-885C-5A7DED3060E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8d1021ab97854dd4" action="ppaction://hlinksldjump"/>
            <a:extLst xmlns:a="http://schemas.openxmlformats.org/drawingml/2006/main">
              <a:ext uri="{FF2B5EF4-FFF2-40B4-BE49-F238E27FC236}">
                <a16:creationId xmlns:a16="http://schemas.microsoft.com/office/drawing/2014/main" id="{FC355DF4-2C67-425B-89BA-F750BC5A962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9b62c9881f747e5" action="ppaction://hlinksldjump"/>
            <a:extLst xmlns:a="http://schemas.openxmlformats.org/drawingml/2006/main">
              <a:ext uri="{FF2B5EF4-FFF2-40B4-BE49-F238E27FC236}">
                <a16:creationId xmlns:a16="http://schemas.microsoft.com/office/drawing/2014/main" id="{CA0BA6C6-4457-48F0-BC0B-9C14BEA34463}"/>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6e7b7c34c45b45f6" action="ppaction://hlinksldjump"/>
            <a:extLst xmlns:a="http://schemas.openxmlformats.org/drawingml/2006/main">
              <a:ext uri="{FF2B5EF4-FFF2-40B4-BE49-F238E27FC236}">
                <a16:creationId xmlns:a16="http://schemas.microsoft.com/office/drawing/2014/main" id="{226F8883-D74A-4A0C-BE4B-6B19069E4A5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0b8b0454d894474" action="ppaction://hlinksldjump"/>
            <a:extLst xmlns:a="http://schemas.openxmlformats.org/drawingml/2006/main">
              <a:ext uri="{FF2B5EF4-FFF2-40B4-BE49-F238E27FC236}">
                <a16:creationId xmlns:a16="http://schemas.microsoft.com/office/drawing/2014/main" id="{781065F2-DE80-4360-9800-6422C5DCDB7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3882a07010e49b7" action="ppaction://hlinksldjump"/>
            <a:extLst xmlns:a="http://schemas.openxmlformats.org/drawingml/2006/main">
              <a:ext uri="{FF2B5EF4-FFF2-40B4-BE49-F238E27FC236}">
                <a16:creationId xmlns:a16="http://schemas.microsoft.com/office/drawing/2014/main" id="{AB63FF2F-15CF-4D32-BB20-C58FCCCE9DD4}"/>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053">
            <a:extLst xmlns:a="http://schemas.openxmlformats.org/drawingml/2006/main">
              <a:ext uri="{FF2B5EF4-FFF2-40B4-BE49-F238E27FC236}">
                <a16:creationId xmlns:a16="http://schemas.microsoft.com/office/drawing/2014/main" id="{36137E6D-1920-4AFF-8FD2-8FCF6FB37000}"/>
              </a:ext>
            </a:extLst>
          </p:cNvPr>
          <p:cNvSpPr>
            <a:spLocks xmlns:a="http://schemas.openxmlformats.org/drawingml/2006/main" noGrp="1"/>
          </p:cNvSpPr>
          <p:nvPr/>
        </p:nvSpPr>
        <p:spPr>
          <a:xfrm xmlns:a="http://schemas.openxmlformats.org/drawingml/2006/main">
            <a:off x="704850" y="1885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1054">
            <a:extLst xmlns:a="http://schemas.openxmlformats.org/drawingml/2006/main">
              <a:ext uri="{FF2B5EF4-FFF2-40B4-BE49-F238E27FC236}">
                <a16:creationId xmlns:a16="http://schemas.microsoft.com/office/drawing/2014/main" id="{61A19EF6-AAAB-4D7E-9143-8CA28F5F4F3C}"/>
              </a:ext>
            </a:extLst>
          </p:cNvPr>
          <p:cNvSpPr>
            <a:spLocks xmlns:a="http://schemas.openxmlformats.org/drawingml/2006/main" noGrp="1"/>
          </p:cNvSpPr>
          <p:nvPr/>
        </p:nvSpPr>
        <p:spPr>
          <a:xfrm xmlns:a="http://schemas.openxmlformats.org/drawingml/2006/main">
            <a:off x="1200150" y="1885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Net movement from higher to lower concentration of that substance.</a:t>
            </a:r>
          </a:p>
        </p:txBody>
      </p:sp>
      <p:sp>
        <p:nvSpPr>
          <p:cNvPr id="18" name="copy-1055">
            <a:extLst xmlns:a="http://schemas.openxmlformats.org/drawingml/2006/main">
              <a:ext uri="{FF2B5EF4-FFF2-40B4-BE49-F238E27FC236}">
                <a16:creationId xmlns:a16="http://schemas.microsoft.com/office/drawing/2014/main" id="{D84EB315-66C4-4C77-9493-EE44D6292308}"/>
              </a:ext>
            </a:extLst>
          </p:cNvPr>
          <p:cNvSpPr>
            <a:spLocks xmlns:a="http://schemas.openxmlformats.org/drawingml/2006/main" noGrp="1"/>
          </p:cNvSpPr>
          <p:nvPr/>
        </p:nvSpPr>
        <p:spPr>
          <a:xfrm xmlns:a="http://schemas.openxmlformats.org/drawingml/2006/main">
            <a:off x="704850" y="2647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1056">
            <a:extLst xmlns:a="http://schemas.openxmlformats.org/drawingml/2006/main">
              <a:ext uri="{FF2B5EF4-FFF2-40B4-BE49-F238E27FC236}">
                <a16:creationId xmlns:a16="http://schemas.microsoft.com/office/drawing/2014/main" id="{71160608-E2C7-46DE-A8CD-105EF7AB5E83}"/>
              </a:ext>
            </a:extLst>
          </p:cNvPr>
          <p:cNvSpPr>
            <a:spLocks xmlns:a="http://schemas.openxmlformats.org/drawingml/2006/main" noGrp="1"/>
          </p:cNvSpPr>
          <p:nvPr/>
        </p:nvSpPr>
        <p:spPr>
          <a:xfrm xmlns:a="http://schemas.openxmlformats.org/drawingml/2006/main">
            <a:off x="1200150" y="2647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Water.</a:t>
            </a:r>
          </a:p>
        </p:txBody>
      </p:sp>
      <p:sp>
        <p:nvSpPr>
          <p:cNvPr id="20" name="prediction-answer">
            <a:extLst xmlns:a="http://schemas.openxmlformats.org/drawingml/2006/main">
              <a:ext uri="{FF2B5EF4-FFF2-40B4-BE49-F238E27FC236}">
                <a16:creationId xmlns:a16="http://schemas.microsoft.com/office/drawing/2014/main" id="{272D5E49-C8FF-40FA-9569-6E16CA9A873D}"/>
              </a:ext>
            </a:extLst>
          </p:cNvPr>
          <p:cNvSpPr>
            <a:spLocks xmlns:a="http://schemas.openxmlformats.org/drawingml/2006/main" noGrp="1"/>
          </p:cNvSpPr>
          <p:nvPr/>
        </p:nvSpPr>
        <p:spPr>
          <a:xfrm xmlns:a="http://schemas.openxmlformats.org/drawingml/2006/main">
            <a:off x="695325" y="4429125"/>
            <a:ext cx="10572750" cy="885825"/>
          </a:xfrm>
          <a:prstGeom xmlns:a="http://schemas.openxmlformats.org/drawingml/2006/main" prst="roundRect">
            <a:avLst>
              <a:gd name="adj" fmla="val 10753"/>
            </a:avLst>
          </a:prstGeom>
          <a:solidFill xmlns:a="http://schemas.openxmlformats.org/drawingml/2006/main">
            <a:srgbClr val="E8F2ED"/>
          </a:solidFill>
          <a:ln xmlns:a="http://schemas.openxmlformats.org/drawingml/2006/main" w="0">
            <a:noFill/>
          </a:ln>
        </p:spPr>
      </p:sp>
      <p:sp>
        <p:nvSpPr>
          <p:cNvPr id="21" name="copy-1057">
            <a:extLst xmlns:a="http://schemas.openxmlformats.org/drawingml/2006/main">
              <a:ext uri="{FF2B5EF4-FFF2-40B4-BE49-F238E27FC236}">
                <a16:creationId xmlns:a16="http://schemas.microsoft.com/office/drawing/2014/main" id="{D03DBFBF-B0E7-4799-BF06-E535C7E403CA}"/>
              </a:ext>
            </a:extLst>
          </p:cNvPr>
          <p:cNvSpPr>
            <a:spLocks xmlns:a="http://schemas.openxmlformats.org/drawingml/2006/main" noGrp="1"/>
          </p:cNvSpPr>
          <p:nvPr/>
        </p:nvSpPr>
        <p:spPr>
          <a:xfrm xmlns:a="http://schemas.openxmlformats.org/drawingml/2006/main">
            <a:off x="847725" y="4619625"/>
            <a:ext cx="10191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No — movement against the gradient needs another mechanism</a:t>
            </a:r>
          </a:p>
        </p:txBody>
      </p:sp>
      <p:sp>
        <p:nvSpPr>
          <p:cNvPr id="22" name="goto:1">
            <a:hlinkClick xmlns:r="http://schemas.openxmlformats.org/officeDocument/2006/relationships" xmlns:a="http://schemas.openxmlformats.org/drawingml/2006/main" r:id="Re9408babcdcd4b07" action="ppaction://hlinksldjump"/>
            <a:extLst xmlns:a="http://schemas.openxmlformats.org/drawingml/2006/main">
              <a:ext uri="{FF2B5EF4-FFF2-40B4-BE49-F238E27FC236}">
                <a16:creationId xmlns:a16="http://schemas.microsoft.com/office/drawing/2014/main" id="{4881E729-8396-4CF8-86DD-103CAEF821E4}"/>
              </a:ext>
            </a:extLst>
          </p:cNvPr>
          <p:cNvSpPr>
            <a:spLocks xmlns:a="http://schemas.openxmlformats.org/drawingml/2006/main" noGrp="1"/>
          </p:cNvSpPr>
          <p:nvPr/>
        </p:nvSpPr>
        <p:spPr>
          <a:xfrm xmlns:a="http://schemas.openxmlformats.org/drawingml/2006/main">
            <a:off x="8001000" y="5581650"/>
            <a:ext cx="32956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Starter</a:t>
            </a:r>
          </a:p>
        </p:txBody>
      </p:sp>
    </p:spTree>
    <p:extLst>
      <p:ext uri="{BB962C8B-B14F-4D97-AF65-F5344CB8AC3E}">
        <p14:creationId xmlns:p14="http://schemas.microsoft.com/office/powerpoint/2010/main" val="1845633895"/>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2026-09-06T23:08:17.3680000Z</dcterms:created>
  <dcterms:modified xsi:type="dcterms:W3CDTF">2026-09-06T23:08:17.3690000Z</dcterms:modified>
</coreProperties>
</file>