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e5cfaeac4724ac5" /><Relationship Type="http://schemas.openxmlformats.org/officeDocument/2006/relationships/extended-properties" Target="/docProps/app.xml" Id="R5c19bcc2f6bc4830" /><Relationship Type="http://schemas.openxmlformats.org/officeDocument/2006/relationships/officeDocument" Target="/ppt/presentation.xml" Id="R576a552551fd429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839d12521144eca"/>
  </p:sldMasterIdLst>
  <p:notesMasterIdLst>
    <p:notesMasterId xmlns:r="http://schemas.openxmlformats.org/officeDocument/2006/relationships" r:id="Re3af7449cae64566"/>
  </p:notesMasterIdLst>
  <p:sldIdLst>
    <p:sldId xmlns:r="http://schemas.openxmlformats.org/officeDocument/2006/relationships" id="256" r:id="Rdc02eb1a2da7413e"/>
    <p:sldId xmlns:r="http://schemas.openxmlformats.org/officeDocument/2006/relationships" id="257" r:id="R089a4463901d4aa3"/>
    <p:sldId xmlns:r="http://schemas.openxmlformats.org/officeDocument/2006/relationships" id="258" r:id="R5e9083c26e084184"/>
    <p:sldId xmlns:r="http://schemas.openxmlformats.org/officeDocument/2006/relationships" id="259" r:id="R787bbc8088144652"/>
    <p:sldId xmlns:r="http://schemas.openxmlformats.org/officeDocument/2006/relationships" id="260" r:id="Rc4e91fd0383246d0"/>
    <p:sldId xmlns:r="http://schemas.openxmlformats.org/officeDocument/2006/relationships" id="261" r:id="R200ad5be0cfb4008"/>
    <p:sldId xmlns:r="http://schemas.openxmlformats.org/officeDocument/2006/relationships" id="262" r:id="R8fb766bb5add4698"/>
    <p:sldId xmlns:r="http://schemas.openxmlformats.org/officeDocument/2006/relationships" id="263" r:id="Rb28a381f683d433e"/>
    <p:sldId xmlns:r="http://schemas.openxmlformats.org/officeDocument/2006/relationships" id="264" r:id="Rbd1d6b4bd8314f18"/>
    <p:sldId xmlns:r="http://schemas.openxmlformats.org/officeDocument/2006/relationships" id="265" r:id="R1d5c2fe55ccd43e7"/>
    <p:sldId xmlns:r="http://schemas.openxmlformats.org/officeDocument/2006/relationships" id="266" r:id="Rfca156c4869c4fc5"/>
    <p:sldId xmlns:r="http://schemas.openxmlformats.org/officeDocument/2006/relationships" id="267" r:id="R5292305bb7e640d6"/>
    <p:sldId xmlns:r="http://schemas.openxmlformats.org/officeDocument/2006/relationships" id="268" r:id="R475404f2356043c1"/>
    <p:sldId xmlns:r="http://schemas.openxmlformats.org/officeDocument/2006/relationships" id="269" r:id="Radcca1e7ab8a470f"/>
    <p:sldId xmlns:r="http://schemas.openxmlformats.org/officeDocument/2006/relationships" id="270" r:id="R236073234afd4126"/>
    <p:sldId xmlns:r="http://schemas.openxmlformats.org/officeDocument/2006/relationships" id="271" r:id="R26e5eff312d444a6"/>
    <p:sldId xmlns:r="http://schemas.openxmlformats.org/officeDocument/2006/relationships" id="272" r:id="Ra85b984ad3014d0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4f7ec1d5c0547b7" /><Relationship Type="http://schemas.openxmlformats.org/officeDocument/2006/relationships/slideMaster" Target="/ppt/slideMasters/slideMaster1.xml" Id="R9839d12521144eca" /><Relationship Type="http://schemas.openxmlformats.org/officeDocument/2006/relationships/notesMaster" Target="/ppt/notesMasters/notesMaster1.xml" Id="Re3af7449cae64566" /><Relationship Type="http://schemas.openxmlformats.org/officeDocument/2006/relationships/presProps" Target="/ppt/presProps.xml" Id="R78b89e89d4d24d9b" /><Relationship Type="http://schemas.openxmlformats.org/officeDocument/2006/relationships/tableStyles" Target="/ppt/tableStyles.xml" Id="Rb6260016703d4224" /><Relationship Type="http://schemas.openxmlformats.org/officeDocument/2006/relationships/slide" Target="/ppt/slides/slide1.xml" Id="Rdc02eb1a2da7413e" /><Relationship Type="http://schemas.openxmlformats.org/officeDocument/2006/relationships/slide" Target="/ppt/slides/slide2.xml" Id="R089a4463901d4aa3" /><Relationship Type="http://schemas.openxmlformats.org/officeDocument/2006/relationships/slide" Target="/ppt/slides/slide3.xml" Id="R5e9083c26e084184" /><Relationship Type="http://schemas.openxmlformats.org/officeDocument/2006/relationships/slide" Target="/ppt/slides/slide4.xml" Id="R787bbc8088144652" /><Relationship Type="http://schemas.openxmlformats.org/officeDocument/2006/relationships/slide" Target="/ppt/slides/slide5.xml" Id="Rc4e91fd0383246d0" /><Relationship Type="http://schemas.openxmlformats.org/officeDocument/2006/relationships/slide" Target="/ppt/slides/slide6.xml" Id="R200ad5be0cfb4008" /><Relationship Type="http://schemas.openxmlformats.org/officeDocument/2006/relationships/slide" Target="/ppt/slides/slide7.xml" Id="R8fb766bb5add4698" /><Relationship Type="http://schemas.openxmlformats.org/officeDocument/2006/relationships/slide" Target="/ppt/slides/slide8.xml" Id="Rb28a381f683d433e" /><Relationship Type="http://schemas.openxmlformats.org/officeDocument/2006/relationships/slide" Target="/ppt/slides/slide9.xml" Id="Rbd1d6b4bd8314f18" /><Relationship Type="http://schemas.openxmlformats.org/officeDocument/2006/relationships/slide" Target="/ppt/slides/slide10.xml" Id="R1d5c2fe55ccd43e7" /><Relationship Type="http://schemas.openxmlformats.org/officeDocument/2006/relationships/slide" Target="/ppt/slides/slide11.xml" Id="Rfca156c4869c4fc5" /><Relationship Type="http://schemas.openxmlformats.org/officeDocument/2006/relationships/slide" Target="/ppt/slides/slide12.xml" Id="R5292305bb7e640d6" /><Relationship Type="http://schemas.openxmlformats.org/officeDocument/2006/relationships/slide" Target="/ppt/slides/slide13.xml" Id="R475404f2356043c1" /><Relationship Type="http://schemas.openxmlformats.org/officeDocument/2006/relationships/slide" Target="/ppt/slides/slide14.xml" Id="Radcca1e7ab8a470f" /><Relationship Type="http://schemas.openxmlformats.org/officeDocument/2006/relationships/slide" Target="/ppt/slides/slide15.xml" Id="R236073234afd4126" /><Relationship Type="http://schemas.openxmlformats.org/officeDocument/2006/relationships/slide" Target="/ppt/slides/slide16.xml" Id="R26e5eff312d444a6" /><Relationship Type="http://schemas.openxmlformats.org/officeDocument/2006/relationships/slide" Target="/ppt/slides/slide17.xml" Id="Ra85b984ad3014d0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98127434833487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9dc100dafaa46f5" /><Relationship Type="http://schemas.openxmlformats.org/officeDocument/2006/relationships/notesMaster" Target="/ppt/notesMasters/notesMaster1.xml" Id="Recc9f97817f64b1f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8832c8a0956e49d9" /><Relationship Type="http://schemas.openxmlformats.org/officeDocument/2006/relationships/notesMaster" Target="/ppt/notesMasters/notesMaster1.xml" Id="R9cd381a84e8e49bf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4b28e4000f654d61" /><Relationship Type="http://schemas.openxmlformats.org/officeDocument/2006/relationships/notesMaster" Target="/ppt/notesMasters/notesMaster1.xml" Id="R376269da09a247a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388a4c4b34c94787" /><Relationship Type="http://schemas.openxmlformats.org/officeDocument/2006/relationships/notesMaster" Target="/ppt/notesMasters/notesMaster1.xml" Id="Rdf198f686c0f4cc7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e2793baa43b6465e" /><Relationship Type="http://schemas.openxmlformats.org/officeDocument/2006/relationships/notesMaster" Target="/ppt/notesMasters/notesMaster1.xml" Id="Rab1b136802ee4733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783970edc8974cde" /><Relationship Type="http://schemas.openxmlformats.org/officeDocument/2006/relationships/notesMaster" Target="/ppt/notesMasters/notesMaster1.xml" Id="R1e8e6732ec7a4cee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068d64f39c784b8b" /><Relationship Type="http://schemas.openxmlformats.org/officeDocument/2006/relationships/notesMaster" Target="/ppt/notesMasters/notesMaster1.xml" Id="Rd375b451635f4210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c59e303790c14cda" /><Relationship Type="http://schemas.openxmlformats.org/officeDocument/2006/relationships/notesMaster" Target="/ppt/notesMasters/notesMaster1.xml" Id="R362368d1ab2f4b75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0e8190eea44c4ce3" /><Relationship Type="http://schemas.openxmlformats.org/officeDocument/2006/relationships/notesMaster" Target="/ppt/notesMasters/notesMaster1.xml" Id="Rbab8976797194f8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c5282a59c014de9" /><Relationship Type="http://schemas.openxmlformats.org/officeDocument/2006/relationships/notesMaster" Target="/ppt/notesMasters/notesMaster1.xml" Id="Rd2ce00cd28384db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dba663e78ea4bbd" /><Relationship Type="http://schemas.openxmlformats.org/officeDocument/2006/relationships/notesMaster" Target="/ppt/notesMasters/notesMaster1.xml" Id="Ra68629d4dcd1498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c215f6f9c1c4d08" /><Relationship Type="http://schemas.openxmlformats.org/officeDocument/2006/relationships/notesMaster" Target="/ppt/notesMasters/notesMaster1.xml" Id="R3cac1575c5dd4b0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3845a409fcd47ee" /><Relationship Type="http://schemas.openxmlformats.org/officeDocument/2006/relationships/notesMaster" Target="/ppt/notesMasters/notesMaster1.xml" Id="Ra370f4cbf4f9475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05fe7f6d2ab4beb" /><Relationship Type="http://schemas.openxmlformats.org/officeDocument/2006/relationships/notesMaster" Target="/ppt/notesMasters/notesMaster1.xml" Id="R7536039bae0e4e7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defb8b36cd64955" /><Relationship Type="http://schemas.openxmlformats.org/officeDocument/2006/relationships/notesMaster" Target="/ppt/notesMasters/notesMaster1.xml" Id="R399f055d6e994409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fcc8abf20f364332" /><Relationship Type="http://schemas.openxmlformats.org/officeDocument/2006/relationships/notesMaster" Target="/ppt/notesMasters/notesMaster1.xml" Id="Rc5cf77b28c574b6c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ccd9a4333f114200" /><Relationship Type="http://schemas.openxmlformats.org/officeDocument/2006/relationships/notesMaster" Target="/ppt/notesMasters/notesMaster1.xml" Id="Rf7b3a807ceaf433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Arrival,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Retrieval answers: Amount of a substance per unit volume. | A difference/change in concentration across a distance. | More particles on one side produce more crossings from that side on average.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This removes random movement and creates a one-way misconception.</a:t>
            </a:r>
          </a:p>
          <a:p xmlns:a="http://schemas.openxmlformats.org/drawingml/2006/main">
            <a:r>
              <a:t>Particles continue moving at equilibrium; only the net change becomes zero.</a:t>
            </a:r>
          </a:p>
          <a:p xmlns:a="http://schemas.openxmlformats.org/drawingml/2006/main">
            <a:r>
              <a:t>Accurate. Use crossing counts to justify the net direction.</a:t>
            </a:r>
          </a:p>
          <a:p xmlns:a="http://schemas.openxmlformats.org/drawingml/2006/main">
            <a:r>
              <a:t>Diffusion does not require particles to pull or choose.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Pupils should justify, compare and revise rather than copy a complete answer before trying.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Staff guide includes question-by-question answers. Do not distribute this presentation as a secure assessment paper.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File buttons use relative links for downloaded/synced folders. OneDrive preview may not resolve relative links. Use the embedded pages or open the named file in the week folder.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at most 90 seconds within I Do. Pause on the first relevant example; ask for a reason. This is an optional concept clip, not evidence of practical completion.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 image: https://madebymatt.uk/Lessons/Science_Teesside/Launch/SCI_L_W4_L1_Diffusion.html; existing vector illustration embedded for offline use.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Diagram labels and particle counts retained from the original editable LAUNCH Science pack, slide17. Recreated as editable shapes to separate labels from triangle edges and boundary lines.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Starter,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Correct: Yes — more particles begin on the high side. Ask for the reason, then return to the original prediction.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chamber shows individual random paths and separate left-to-right and right-to-left crossing counts.</a:t>
            </a:r>
          </a:p>
          <a:p xmlns:a="http://schemas.openxmlformats.org/drawingml/2006/main">
            <a:r>
              <a:t>Model limit: The digital particles are a simplified two-dimensional sample and do not model every collision in a real material.</a:t>
            </a:r>
          </a:p>
          <a:p xmlns:a="http://schemas.openxmlformats.org/drawingml/2006/main">
            <a:r>
              <a:t>Video replaces up to 90 seconds of explanation; use the still diagram if unavailable.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All particles move from high to low — This removes random movement and creates a one-way misconception.</a:t>
            </a:r>
          </a:p>
          <a:p xmlns:a="http://schemas.openxmlformats.org/drawingml/2006/main">
            <a:r>
              <a:t>B: Particles stop when concentrations match — Particles continue moving at equilibrium; only the net change becomes zero.</a:t>
            </a:r>
          </a:p>
          <a:p xmlns:a="http://schemas.openxmlformats.org/drawingml/2006/main">
            <a:r>
              <a:t>C: Particles move randomly, with net movement down the gradient — Accurate. Use crossing counts to justify the net direction.</a:t>
            </a:r>
          </a:p>
          <a:p xmlns:a="http://schemas.openxmlformats.org/drawingml/2006/main">
            <a:r>
              <a:t>D: Low-concentration particles pull high-concentration particles — Diffusion does not require particles to pull or choose.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 2,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digital particles are a simplified two-dimensional sample and do not model every collision in a real material.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 2 · Task, 6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Early: 8 − 2 = 6 net left to right.</a:t>
            </a:r>
          </a:p>
          <a:p xmlns:a="http://schemas.openxmlformats.org/drawingml/2006/main">
            <a:r>
              <a:t>At balance: 5 − 5 = 0 net.</a:t>
            </a:r>
          </a:p>
          <a:p xmlns:a="http://schemas.openxmlformats.org/drawingml/2006/main">
            <a:r>
              <a:t>Particles still move randomly and cross both ways. These are illustrative model counts.</a:t>
            </a:r>
          </a:p>
          <a:p xmlns:a="http://schemas.openxmlformats.org/drawingml/2006/main">
            <a:r>
              <a:t>Run the printed activity or this board; one route is enough.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Independent Task, 10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Model answer: Chamber A has the faster initial net diffusion because its concentration difference is larger. Particles move randomly in both directions, but more particles begin on the left in A, so more left-to-right crossings occur at first. This produces a greater net movement down the concentration gradient.</a:t>
            </a:r>
          </a:p>
          <a:p xmlns:a="http://schemas.openxmlformats.org/drawingml/2006/main">
            <a:r>
              <a:t>Select only questions that fit the ten-minute slot. W7L3: Q2, Q3 and Q5 total 11 marks. The full paper needs a separate 25-minute slot.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Exit,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Exit answer: Random particle movement and crossings continue at equilibrium.</a:t>
            </a:r>
          </a:p>
          <a:p xmlns:a="http://schemas.openxmlformats.org/drawingml/2006/main">
            <a:r>
              <a:t>Receive the request, record the agreed next action and check it next lesson. Keep responses private when requested.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Read only after an attempt; retain the pupil’s first view.</a:t>
            </a:r>
          </a:p>
          <a:p xmlns:a="http://schemas.openxmlformats.org/drawingml/2006/main">
            <a:r>
              <a:t>Core explanation: Particles move randomly in both directions. Net movement is the difference between those two movements, not a rule obeyed by every particle.</a:t>
            </a:r>
          </a:p>
          <a:p xmlns:a="http://schemas.openxmlformats.org/drawingml/2006/main">
            <a:r>
              <a:t>Watch for: Passive means no energy supplied by respiration is needed. It does not mean particles have no kinetic energy.</a:t>
            </a:r>
          </a:p>
          <a:p xmlns:a="http://schemas.openxmlformats.org/drawingml/2006/main">
            <a:r>
              <a:t>Least help first: Ask the pupil to compare starting counts on both sides before discussing direction.</a:t>
            </a:r>
          </a:p>
          <a:p xmlns:a="http://schemas.openxmlformats.org/drawingml/2006/main">
            <a:r>
              <a:t>Support cue: Net movement = crossings one way minus crossings the other way. Start: “More particles move from ___ to ___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Diffusion worksheet particle model and exam task; no W4 PPTX was supplied.</a:t>
            </a:r>
          </a:p>
          <a:p xmlns:a="http://schemas.openxmlformats.org/drawingml/2006/main">
            <a:r>
              <a:t>Made by Matt LAUNCH Science draft, lesson-content.json, W4L1;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Diffusion, https://www.youtube.com/watch?v=O965gA4goVI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W4L1.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539205e6aab42d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68a36c92bd542a1" /><Relationship Type="http://schemas.openxmlformats.org/officeDocument/2006/relationships/slideLayout" Target="/ppt/slideLayouts/slideLayout1.xml" Id="R161e18f0e3c14b9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61e18f0e3c14b9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cc98a6b096433b" /><Relationship Type="http://schemas.openxmlformats.org/officeDocument/2006/relationships/hyperlink" Target="/ppt/slides/slide1.xml" Id="R30388ae82aae458d" /><Relationship Type="http://schemas.openxmlformats.org/officeDocument/2006/relationships/hyperlink" Target="/ppt/slides/slide2.xml" Id="R61e4d68c2107484f" /><Relationship Type="http://schemas.openxmlformats.org/officeDocument/2006/relationships/hyperlink" Target="/ppt/slides/slide3.xml" Id="R51ff479b1158467c" /><Relationship Type="http://schemas.openxmlformats.org/officeDocument/2006/relationships/hyperlink" Target="/ppt/slides/slide4.xml" Id="Re6ab3fd04c0f4a51" /><Relationship Type="http://schemas.openxmlformats.org/officeDocument/2006/relationships/hyperlink" Target="/ppt/slides/slide5.xml" Id="R0e0e6c0458d141f2" /><Relationship Type="http://schemas.openxmlformats.org/officeDocument/2006/relationships/hyperlink" Target="/ppt/slides/slide6.xml" Id="R1254f2c4a1ff47b0" /><Relationship Type="http://schemas.openxmlformats.org/officeDocument/2006/relationships/hyperlink" Target="/ppt/slides/slide7.xml" Id="Rbf84497d47f74c42" /><Relationship Type="http://schemas.openxmlformats.org/officeDocument/2006/relationships/hyperlink" Target="/ppt/slides/slide8.xml" Id="R7661b7a85b9e4c8e" /><Relationship Type="http://schemas.openxmlformats.org/officeDocument/2006/relationships/hyperlink" Target="/ppt/slides/slide13.xml" Id="R7b0c566c44b044c7" /><Relationship Type="http://schemas.openxmlformats.org/officeDocument/2006/relationships/image" Target="/ppt/media/image.png" Id="Rda74a8aa99264024" /><Relationship Type="http://schemas.openxmlformats.org/officeDocument/2006/relationships/hyperlink" Target="/ppt/slides/slide9.xml" Id="Rc3323cb65e414117" /><Relationship Type="http://schemas.openxmlformats.org/officeDocument/2006/relationships/notesSlide" Target="/ppt/notesSlides/notesSlide1.xml" Id="Rf53623a27f624aff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e324d503f74dfb" /><Relationship Type="http://schemas.openxmlformats.org/officeDocument/2006/relationships/hyperlink" Target="/ppt/slides/slide1.xml" Id="Re2be4b85f6474c82" /><Relationship Type="http://schemas.openxmlformats.org/officeDocument/2006/relationships/hyperlink" Target="/ppt/slides/slide2.xml" Id="R9c0b655f1a30471b" /><Relationship Type="http://schemas.openxmlformats.org/officeDocument/2006/relationships/hyperlink" Target="/ppt/slides/slide3.xml" Id="R35f22c863bc94093" /><Relationship Type="http://schemas.openxmlformats.org/officeDocument/2006/relationships/hyperlink" Target="/ppt/slides/slide4.xml" Id="R2e1bd69354f44be7" /><Relationship Type="http://schemas.openxmlformats.org/officeDocument/2006/relationships/hyperlink" Target="/ppt/slides/slide5.xml" Id="Rb3dec3545dc04c08" /><Relationship Type="http://schemas.openxmlformats.org/officeDocument/2006/relationships/hyperlink" Target="/ppt/slides/slide6.xml" Id="Ra27d70d4f7a246f7" /><Relationship Type="http://schemas.openxmlformats.org/officeDocument/2006/relationships/hyperlink" Target="/ppt/slides/slide7.xml" Id="R0f663062b6c644b5" /><Relationship Type="http://schemas.openxmlformats.org/officeDocument/2006/relationships/hyperlink" Target="/ppt/slides/slide8.xml" Id="Rcf2b3c54e7454ac9" /><Relationship Type="http://schemas.openxmlformats.org/officeDocument/2006/relationships/hyperlink" Target="/ppt/slides/slide13.xml" Id="R8486b00559b749c2" /><Relationship Type="http://schemas.openxmlformats.org/officeDocument/2006/relationships/hyperlink" Target="/ppt/slides/slide4.xml" Id="R19668b5631164667" /><Relationship Type="http://schemas.openxmlformats.org/officeDocument/2006/relationships/notesSlide" Target="/ppt/notesSlides/notesSlide10.xml" Id="R06b2e08486db47ed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fe77ce00cc47d3" /><Relationship Type="http://schemas.openxmlformats.org/officeDocument/2006/relationships/hyperlink" Target="/ppt/slides/slide1.xml" Id="R5208c058c90e4e9f" /><Relationship Type="http://schemas.openxmlformats.org/officeDocument/2006/relationships/hyperlink" Target="/ppt/slides/slide2.xml" Id="Rf7a035fcd48940ac" /><Relationship Type="http://schemas.openxmlformats.org/officeDocument/2006/relationships/hyperlink" Target="/ppt/slides/slide3.xml" Id="R09f33143eed54e99" /><Relationship Type="http://schemas.openxmlformats.org/officeDocument/2006/relationships/hyperlink" Target="/ppt/slides/slide4.xml" Id="R950c1c322fae47a6" /><Relationship Type="http://schemas.openxmlformats.org/officeDocument/2006/relationships/hyperlink" Target="/ppt/slides/slide5.xml" Id="R4b9332e71f2f4572" /><Relationship Type="http://schemas.openxmlformats.org/officeDocument/2006/relationships/hyperlink" Target="/ppt/slides/slide6.xml" Id="Rdff74fba3d844b0f" /><Relationship Type="http://schemas.openxmlformats.org/officeDocument/2006/relationships/hyperlink" Target="/ppt/slides/slide7.xml" Id="R56f1599454a44b56" /><Relationship Type="http://schemas.openxmlformats.org/officeDocument/2006/relationships/hyperlink" Target="/ppt/slides/slide8.xml" Id="Rb45922ece8114605" /><Relationship Type="http://schemas.openxmlformats.org/officeDocument/2006/relationships/hyperlink" Target="/ppt/slides/slide13.xml" Id="R101544141c4549c9" /><Relationship Type="http://schemas.openxmlformats.org/officeDocument/2006/relationships/hyperlink" Target="/ppt/slides/slide6.xml" Id="R872f566fbdca4d83" /><Relationship Type="http://schemas.openxmlformats.org/officeDocument/2006/relationships/notesSlide" Target="/ppt/notesSlides/notesSlide11.xml" Id="R5a7e864491b04ca0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d83caa31c848c4" /><Relationship Type="http://schemas.openxmlformats.org/officeDocument/2006/relationships/hyperlink" Target="/ppt/slides/slide1.xml" Id="R73a41521665c4208" /><Relationship Type="http://schemas.openxmlformats.org/officeDocument/2006/relationships/hyperlink" Target="/ppt/slides/slide2.xml" Id="R71dded351fcd4359" /><Relationship Type="http://schemas.openxmlformats.org/officeDocument/2006/relationships/hyperlink" Target="/ppt/slides/slide3.xml" Id="R98974a47d8734d73" /><Relationship Type="http://schemas.openxmlformats.org/officeDocument/2006/relationships/hyperlink" Target="/ppt/slides/slide4.xml" Id="R9804977407704bb1" /><Relationship Type="http://schemas.openxmlformats.org/officeDocument/2006/relationships/hyperlink" Target="/ppt/slides/slide5.xml" Id="Rc29beff758754102" /><Relationship Type="http://schemas.openxmlformats.org/officeDocument/2006/relationships/hyperlink" Target="/ppt/slides/slide6.xml" Id="R2047b6ea5f814920" /><Relationship Type="http://schemas.openxmlformats.org/officeDocument/2006/relationships/hyperlink" Target="/ppt/slides/slide7.xml" Id="R334245f9374a4b7b" /><Relationship Type="http://schemas.openxmlformats.org/officeDocument/2006/relationships/hyperlink" Target="/ppt/slides/slide8.xml" Id="Rfa079d9ffbf24fce" /><Relationship Type="http://schemas.openxmlformats.org/officeDocument/2006/relationships/hyperlink" Target="/ppt/slides/slide13.xml" Id="Rc3dc5aeb578d426d" /><Relationship Type="http://schemas.openxmlformats.org/officeDocument/2006/relationships/hyperlink" Target="/ppt/slides/slide7.xml" Id="R3b16e1d2b4d34220" /><Relationship Type="http://schemas.openxmlformats.org/officeDocument/2006/relationships/notesSlide" Target="/ppt/notesSlides/notesSlide12.xml" Id="R74c58102b53e45f9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b2b58dee4e4235" /><Relationship Type="http://schemas.openxmlformats.org/officeDocument/2006/relationships/hyperlink" Target="/ppt/slides/slide1.xml" Id="R31161986af4c4802" /><Relationship Type="http://schemas.openxmlformats.org/officeDocument/2006/relationships/hyperlink" Target="/ppt/slides/slide2.xml" Id="Rf683ccb2a9a14e29" /><Relationship Type="http://schemas.openxmlformats.org/officeDocument/2006/relationships/hyperlink" Target="/ppt/slides/slide3.xml" Id="R0889ae500fcc444a" /><Relationship Type="http://schemas.openxmlformats.org/officeDocument/2006/relationships/hyperlink" Target="/ppt/slides/slide4.xml" Id="R93bd5afab53246a5" /><Relationship Type="http://schemas.openxmlformats.org/officeDocument/2006/relationships/hyperlink" Target="/ppt/slides/slide5.xml" Id="R989a5477e8dc4c0b" /><Relationship Type="http://schemas.openxmlformats.org/officeDocument/2006/relationships/hyperlink" Target="/ppt/slides/slide6.xml" Id="Rb0fa5beca8594df7" /><Relationship Type="http://schemas.openxmlformats.org/officeDocument/2006/relationships/hyperlink" Target="/ppt/slides/slide7.xml" Id="R0ef035767e6d44f5" /><Relationship Type="http://schemas.openxmlformats.org/officeDocument/2006/relationships/hyperlink" Target="/ppt/slides/slide8.xml" Id="Rd6d9ac155e114648" /><Relationship Type="http://schemas.openxmlformats.org/officeDocument/2006/relationships/hyperlink" Target="/ppt/slides/slide13.xml" Id="Rae1c29cffb3f4d7a" /><Relationship Type="http://schemas.openxmlformats.org/officeDocument/2006/relationships/hyperlink" Target="/ppt/slides/slide14.xml" Id="R28d1a2cd2a5444c9" /><Relationship Type="http://schemas.openxmlformats.org/officeDocument/2006/relationships/hyperlink" Target="/ppt/slides/slide15.xml" Id="R678e86064dca410c" /><Relationship Type="http://schemas.openxmlformats.org/officeDocument/2006/relationships/hyperlink" Target="W4L1_standard.pdf" TargetMode="External" Id="R1b18c7718f8549a9" /><Relationship Type="http://schemas.openxmlformats.org/officeDocument/2006/relationships/hyperlink" Target="W4L1_supported.pdf" TargetMode="External" Id="R0524276b8c524331" /><Relationship Type="http://schemas.openxmlformats.org/officeDocument/2006/relationships/hyperlink" Target="W4L1_depth.pdf" TargetMode="External" Id="R9fedbcfbfc9f44ea" /><Relationship Type="http://schemas.openxmlformats.org/officeDocument/2006/relationships/hyperlink" Target="W4L1_Worksheet.docx" TargetMode="External" Id="R351262e67b3a46b3" /><Relationship Type="http://schemas.openxmlformats.org/officeDocument/2006/relationships/hyperlink" Target="https://madebymatt.uk/Lessons/Science_Teesside/Launch/SCI_L_W4_L1_Diffusion.html" TargetMode="External" Id="R4ecdb282be8948c7" /><Relationship Type="http://schemas.openxmlformats.org/officeDocument/2006/relationships/hyperlink" Target="/ppt/slides/slide16.xml" Id="Rf99614c66e4d4ab8" /><Relationship Type="http://schemas.openxmlformats.org/officeDocument/2006/relationships/notesSlide" Target="/ppt/notesSlides/notesSlide13.xml" Id="Rc9a9fb18ac484fc3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13a2f6ac674643" /><Relationship Type="http://schemas.openxmlformats.org/officeDocument/2006/relationships/hyperlink" Target="/ppt/slides/slide1.xml" Id="R868bfc4126144a24" /><Relationship Type="http://schemas.openxmlformats.org/officeDocument/2006/relationships/hyperlink" Target="/ppt/slides/slide2.xml" Id="R70221190618a479f" /><Relationship Type="http://schemas.openxmlformats.org/officeDocument/2006/relationships/hyperlink" Target="/ppt/slides/slide3.xml" Id="R65e7fc468f5647eb" /><Relationship Type="http://schemas.openxmlformats.org/officeDocument/2006/relationships/hyperlink" Target="/ppt/slides/slide4.xml" Id="R77f1d792089a408c" /><Relationship Type="http://schemas.openxmlformats.org/officeDocument/2006/relationships/hyperlink" Target="/ppt/slides/slide5.xml" Id="Re7f588849c944460" /><Relationship Type="http://schemas.openxmlformats.org/officeDocument/2006/relationships/hyperlink" Target="/ppt/slides/slide6.xml" Id="R98dbde8289eb47e0" /><Relationship Type="http://schemas.openxmlformats.org/officeDocument/2006/relationships/hyperlink" Target="/ppt/slides/slide7.xml" Id="R3427e15232d94438" /><Relationship Type="http://schemas.openxmlformats.org/officeDocument/2006/relationships/hyperlink" Target="/ppt/slides/slide8.xml" Id="Rfbf16f4818814a4f" /><Relationship Type="http://schemas.openxmlformats.org/officeDocument/2006/relationships/hyperlink" Target="/ppt/slides/slide13.xml" Id="R4f9a93ffe17b4add" /><Relationship Type="http://schemas.openxmlformats.org/officeDocument/2006/relationships/image" Target="/ppt/media/image3.png" Id="R98cb172a198d4e35" /><Relationship Type="http://schemas.openxmlformats.org/officeDocument/2006/relationships/hyperlink" Target="/ppt/slides/slide7.xml" Id="Ra5f8e4eec6354403" /><Relationship Type="http://schemas.openxmlformats.org/officeDocument/2006/relationships/notesSlide" Target="/ppt/notesSlides/notesSlide14.xml" Id="Raa2b6d4ffca74c80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1ac6d138814e5d" /><Relationship Type="http://schemas.openxmlformats.org/officeDocument/2006/relationships/hyperlink" Target="/ppt/slides/slide1.xml" Id="R83c082ffc46b423d" /><Relationship Type="http://schemas.openxmlformats.org/officeDocument/2006/relationships/hyperlink" Target="/ppt/slides/slide2.xml" Id="Ra2021ec6eda94eb5" /><Relationship Type="http://schemas.openxmlformats.org/officeDocument/2006/relationships/hyperlink" Target="/ppt/slides/slide3.xml" Id="Rd8b7aca250564710" /><Relationship Type="http://schemas.openxmlformats.org/officeDocument/2006/relationships/hyperlink" Target="/ppt/slides/slide4.xml" Id="Rd441c7ed7d29470a" /><Relationship Type="http://schemas.openxmlformats.org/officeDocument/2006/relationships/hyperlink" Target="/ppt/slides/slide5.xml" Id="R0f1b24a4ddd442ac" /><Relationship Type="http://schemas.openxmlformats.org/officeDocument/2006/relationships/hyperlink" Target="/ppt/slides/slide6.xml" Id="Rca638792d0ab4dad" /><Relationship Type="http://schemas.openxmlformats.org/officeDocument/2006/relationships/hyperlink" Target="/ppt/slides/slide7.xml" Id="R4ab6ad784417431c" /><Relationship Type="http://schemas.openxmlformats.org/officeDocument/2006/relationships/hyperlink" Target="/ppt/slides/slide8.xml" Id="R09066b6b5caa4d55" /><Relationship Type="http://schemas.openxmlformats.org/officeDocument/2006/relationships/hyperlink" Target="/ppt/slides/slide13.xml" Id="R071d70533375424f" /><Relationship Type="http://schemas.openxmlformats.org/officeDocument/2006/relationships/image" Target="/ppt/media/image4.png" Id="R7b239c64cc8d4b60" /><Relationship Type="http://schemas.openxmlformats.org/officeDocument/2006/relationships/hyperlink" Target="/ppt/slides/slide7.xml" Id="R04454d2f23e84a86" /><Relationship Type="http://schemas.openxmlformats.org/officeDocument/2006/relationships/notesSlide" Target="/ppt/notesSlides/notesSlide15.xml" Id="R1af1b65491404fe7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db5c38cb174369" /><Relationship Type="http://schemas.openxmlformats.org/officeDocument/2006/relationships/hyperlink" Target="/ppt/slides/slide1.xml" Id="R8b849e1689ee403d" /><Relationship Type="http://schemas.openxmlformats.org/officeDocument/2006/relationships/hyperlink" Target="/ppt/slides/slide2.xml" Id="Re3129ec9621045de" /><Relationship Type="http://schemas.openxmlformats.org/officeDocument/2006/relationships/hyperlink" Target="/ppt/slides/slide3.xml" Id="R46850a39c6bb444f" /><Relationship Type="http://schemas.openxmlformats.org/officeDocument/2006/relationships/hyperlink" Target="/ppt/slides/slide4.xml" Id="R3e9e86b3b365473d" /><Relationship Type="http://schemas.openxmlformats.org/officeDocument/2006/relationships/hyperlink" Target="/ppt/slides/slide5.xml" Id="Rb7d70954a9364411" /><Relationship Type="http://schemas.openxmlformats.org/officeDocument/2006/relationships/hyperlink" Target="/ppt/slides/slide6.xml" Id="R4d68e4c1fff441f7" /><Relationship Type="http://schemas.openxmlformats.org/officeDocument/2006/relationships/hyperlink" Target="/ppt/slides/slide7.xml" Id="Rc9a4e7a44b354a9d" /><Relationship Type="http://schemas.openxmlformats.org/officeDocument/2006/relationships/hyperlink" Target="/ppt/slides/slide8.xml" Id="Rf7f38e45eb3c47d9" /><Relationship Type="http://schemas.openxmlformats.org/officeDocument/2006/relationships/hyperlink" Target="/ppt/slides/slide13.xml" Id="R66f8e951164f4df3" /><Relationship Type="http://schemas.openxmlformats.org/officeDocument/2006/relationships/image" Target="/ppt/media/image5.png" Id="R58edd4d58bac42fb" /><Relationship Type="http://schemas.openxmlformats.org/officeDocument/2006/relationships/hyperlink" Target="https://www.youtube.com/watch?v=O965gA4goVI" TargetMode="External" Id="R5bca5f1cee2b4047" /><Relationship Type="http://schemas.openxmlformats.org/officeDocument/2006/relationships/notesSlide" Target="/ppt/notesSlides/notesSlide16.xml" Id="Ra1930b076ef943dd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fbc8e4c5fb44e8" /><Relationship Type="http://schemas.openxmlformats.org/officeDocument/2006/relationships/hyperlink" Target="/ppt/slides/slide1.xml" Id="R69b8e5e2ea3b4124" /><Relationship Type="http://schemas.openxmlformats.org/officeDocument/2006/relationships/hyperlink" Target="/ppt/slides/slide2.xml" Id="Re45d46b87e0a4ebe" /><Relationship Type="http://schemas.openxmlformats.org/officeDocument/2006/relationships/hyperlink" Target="/ppt/slides/slide3.xml" Id="R5cd0bb098f2c4bb9" /><Relationship Type="http://schemas.openxmlformats.org/officeDocument/2006/relationships/hyperlink" Target="/ppt/slides/slide4.xml" Id="Red874afe0dcb4d42" /><Relationship Type="http://schemas.openxmlformats.org/officeDocument/2006/relationships/hyperlink" Target="/ppt/slides/slide5.xml" Id="R6e9531c1580f47f7" /><Relationship Type="http://schemas.openxmlformats.org/officeDocument/2006/relationships/hyperlink" Target="/ppt/slides/slide6.xml" Id="R24755625b1cf4b10" /><Relationship Type="http://schemas.openxmlformats.org/officeDocument/2006/relationships/hyperlink" Target="/ppt/slides/slide7.xml" Id="Re11763cb74a64f78" /><Relationship Type="http://schemas.openxmlformats.org/officeDocument/2006/relationships/hyperlink" Target="/ppt/slides/slide8.xml" Id="R9f457fc215fe4565" /><Relationship Type="http://schemas.openxmlformats.org/officeDocument/2006/relationships/hyperlink" Target="/ppt/slides/slide13.xml" Id="Rc205b2361b614ea0" /><Relationship Type="http://schemas.openxmlformats.org/officeDocument/2006/relationships/hyperlink" Target="/ppt/slides/slide3.xml" Id="R13139239e43f4fbd" /><Relationship Type="http://schemas.openxmlformats.org/officeDocument/2006/relationships/notesSlide" Target="/ppt/notesSlides/notesSlide17.xml" Id="Rafa3e7066b914a1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43504321fc4c33" /><Relationship Type="http://schemas.openxmlformats.org/officeDocument/2006/relationships/hyperlink" Target="/ppt/slides/slide1.xml" Id="R4eb8012abc894006" /><Relationship Type="http://schemas.openxmlformats.org/officeDocument/2006/relationships/hyperlink" Target="/ppt/slides/slide2.xml" Id="Rfd74fc0e84b4464f" /><Relationship Type="http://schemas.openxmlformats.org/officeDocument/2006/relationships/hyperlink" Target="/ppt/slides/slide3.xml" Id="R102551b40111418b" /><Relationship Type="http://schemas.openxmlformats.org/officeDocument/2006/relationships/hyperlink" Target="/ppt/slides/slide4.xml" Id="R08b224201ae14d30" /><Relationship Type="http://schemas.openxmlformats.org/officeDocument/2006/relationships/hyperlink" Target="/ppt/slides/slide5.xml" Id="Rb188a0dd4298487b" /><Relationship Type="http://schemas.openxmlformats.org/officeDocument/2006/relationships/hyperlink" Target="/ppt/slides/slide6.xml" Id="R24cf34803bd54ca6" /><Relationship Type="http://schemas.openxmlformats.org/officeDocument/2006/relationships/hyperlink" Target="/ppt/slides/slide7.xml" Id="R7cce78a457384628" /><Relationship Type="http://schemas.openxmlformats.org/officeDocument/2006/relationships/hyperlink" Target="/ppt/slides/slide8.xml" Id="Ra12667563bb74d9a" /><Relationship Type="http://schemas.openxmlformats.org/officeDocument/2006/relationships/hyperlink" Target="/ppt/slides/slide13.xml" Id="R4246152424c84b57" /><Relationship Type="http://schemas.openxmlformats.org/officeDocument/2006/relationships/hyperlink" Target="/ppt/slides/slide9.xml" Id="R689e84e8dbd34f9a" /><Relationship Type="http://schemas.openxmlformats.org/officeDocument/2006/relationships/notesSlide" Target="/ppt/notesSlides/notesSlide2.xml" Id="Re18e9eb795b4496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51e6ed1c884460" /><Relationship Type="http://schemas.openxmlformats.org/officeDocument/2006/relationships/hyperlink" Target="/ppt/slides/slide1.xml" Id="R5902ee037bfe4917" /><Relationship Type="http://schemas.openxmlformats.org/officeDocument/2006/relationships/hyperlink" Target="/ppt/slides/slide2.xml" Id="R0e0bc45ed99c4f2f" /><Relationship Type="http://schemas.openxmlformats.org/officeDocument/2006/relationships/hyperlink" Target="/ppt/slides/slide3.xml" Id="Rff584a99086446bd" /><Relationship Type="http://schemas.openxmlformats.org/officeDocument/2006/relationships/hyperlink" Target="/ppt/slides/slide4.xml" Id="Rf707f9adc4ee4b75" /><Relationship Type="http://schemas.openxmlformats.org/officeDocument/2006/relationships/hyperlink" Target="/ppt/slides/slide5.xml" Id="R2635c15322a34337" /><Relationship Type="http://schemas.openxmlformats.org/officeDocument/2006/relationships/hyperlink" Target="/ppt/slides/slide6.xml" Id="R4265b750a5124daf" /><Relationship Type="http://schemas.openxmlformats.org/officeDocument/2006/relationships/hyperlink" Target="/ppt/slides/slide7.xml" Id="R1a548a38f0da4d02" /><Relationship Type="http://schemas.openxmlformats.org/officeDocument/2006/relationships/hyperlink" Target="/ppt/slides/slide8.xml" Id="R61fd2a6241c44068" /><Relationship Type="http://schemas.openxmlformats.org/officeDocument/2006/relationships/hyperlink" Target="/ppt/slides/slide13.xml" Id="R2b8aec8192304866" /><Relationship Type="http://schemas.openxmlformats.org/officeDocument/2006/relationships/hyperlink" Target="/ppt/slides/slide17.xml" Id="R198ef9b13b764c1e" /><Relationship Type="http://schemas.openxmlformats.org/officeDocument/2006/relationships/hyperlink" Target="/ppt/slides/slide16.xml" Id="R58ea19f040e849ad" /><Relationship Type="http://schemas.openxmlformats.org/officeDocument/2006/relationships/notesSlide" Target="/ppt/notesSlides/notesSlide3.xml" Id="R325712392622417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e80c518a57423a" /><Relationship Type="http://schemas.openxmlformats.org/officeDocument/2006/relationships/hyperlink" Target="/ppt/slides/slide1.xml" Id="R91da3f92035f4aaa" /><Relationship Type="http://schemas.openxmlformats.org/officeDocument/2006/relationships/hyperlink" Target="/ppt/slides/slide2.xml" Id="R26665f574f5f4379" /><Relationship Type="http://schemas.openxmlformats.org/officeDocument/2006/relationships/hyperlink" Target="/ppt/slides/slide3.xml" Id="R1007e980a6194971" /><Relationship Type="http://schemas.openxmlformats.org/officeDocument/2006/relationships/hyperlink" Target="/ppt/slides/slide4.xml" Id="Rb091375813e345ac" /><Relationship Type="http://schemas.openxmlformats.org/officeDocument/2006/relationships/hyperlink" Target="/ppt/slides/slide5.xml" Id="R3bb68fe5a0844a9b" /><Relationship Type="http://schemas.openxmlformats.org/officeDocument/2006/relationships/hyperlink" Target="/ppt/slides/slide6.xml" Id="R68acda5c3a204e60" /><Relationship Type="http://schemas.openxmlformats.org/officeDocument/2006/relationships/hyperlink" Target="/ppt/slides/slide7.xml" Id="Rb9f6815e57a84687" /><Relationship Type="http://schemas.openxmlformats.org/officeDocument/2006/relationships/hyperlink" Target="/ppt/slides/slide8.xml" Id="Rf84588d3c76a40d8" /><Relationship Type="http://schemas.openxmlformats.org/officeDocument/2006/relationships/hyperlink" Target="/ppt/slides/slide13.xml" Id="R2ffb5073df994e4d" /><Relationship Type="http://schemas.openxmlformats.org/officeDocument/2006/relationships/hyperlink" Target="/ppt/slides/slide10.xml" Id="Rcae08c0aa8d44b67" /><Relationship Type="http://schemas.openxmlformats.org/officeDocument/2006/relationships/hyperlink" Target="/ppt/slides/slide10.xml" Id="R28a787b26317412b" /><Relationship Type="http://schemas.openxmlformats.org/officeDocument/2006/relationships/hyperlink" Target="/ppt/slides/slide10.xml" Id="R284ab925ae274346" /><Relationship Type="http://schemas.openxmlformats.org/officeDocument/2006/relationships/hyperlink" Target="/ppt/slides/slide10.xml" Id="R1612df2fe63d4f69" /><Relationship Type="http://schemas.openxmlformats.org/officeDocument/2006/relationships/hyperlink" Target="/ppt/slides/slide10.xml" Id="R9b6acde6452b45cd" /><Relationship Type="http://schemas.openxmlformats.org/officeDocument/2006/relationships/notesSlide" Target="/ppt/notesSlides/notesSlide4.xml" Id="R1fddb46e60464d3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83cdca2ee84dad" /><Relationship Type="http://schemas.openxmlformats.org/officeDocument/2006/relationships/hyperlink" Target="/ppt/slides/slide1.xml" Id="R53effd201c454e9a" /><Relationship Type="http://schemas.openxmlformats.org/officeDocument/2006/relationships/hyperlink" Target="/ppt/slides/slide2.xml" Id="Rcc7bed45d0a44216" /><Relationship Type="http://schemas.openxmlformats.org/officeDocument/2006/relationships/hyperlink" Target="/ppt/slides/slide3.xml" Id="Rf197aaebda0c4c4e" /><Relationship Type="http://schemas.openxmlformats.org/officeDocument/2006/relationships/hyperlink" Target="/ppt/slides/slide4.xml" Id="Re917ee26668245b1" /><Relationship Type="http://schemas.openxmlformats.org/officeDocument/2006/relationships/hyperlink" Target="/ppt/slides/slide5.xml" Id="Rb5cb051e9d774c51" /><Relationship Type="http://schemas.openxmlformats.org/officeDocument/2006/relationships/hyperlink" Target="/ppt/slides/slide6.xml" Id="R2b5772d6a5e142a9" /><Relationship Type="http://schemas.openxmlformats.org/officeDocument/2006/relationships/hyperlink" Target="/ppt/slides/slide7.xml" Id="R010ecf879f4c4036" /><Relationship Type="http://schemas.openxmlformats.org/officeDocument/2006/relationships/hyperlink" Target="/ppt/slides/slide8.xml" Id="Rb4c4bf2330c440f8" /><Relationship Type="http://schemas.openxmlformats.org/officeDocument/2006/relationships/hyperlink" Target="/ppt/slides/slide13.xml" Id="R5227b5af38f94502" /><Relationship Type="http://schemas.openxmlformats.org/officeDocument/2006/relationships/image" Target="/ppt/media/image2.png" Id="R81eb4494475340b4" /><Relationship Type="http://schemas.openxmlformats.org/officeDocument/2006/relationships/notesSlide" Target="/ppt/notesSlides/notesSlide5.xml" Id="R69a0729022124a3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2f5dfdd2514be3" /><Relationship Type="http://schemas.openxmlformats.org/officeDocument/2006/relationships/hyperlink" Target="/ppt/slides/slide1.xml" Id="R7da82e9fa88c4d9a" /><Relationship Type="http://schemas.openxmlformats.org/officeDocument/2006/relationships/hyperlink" Target="/ppt/slides/slide2.xml" Id="R497a438818434347" /><Relationship Type="http://schemas.openxmlformats.org/officeDocument/2006/relationships/hyperlink" Target="/ppt/slides/slide3.xml" Id="R253694aecac44187" /><Relationship Type="http://schemas.openxmlformats.org/officeDocument/2006/relationships/hyperlink" Target="/ppt/slides/slide4.xml" Id="Rc7535748b9674ac4" /><Relationship Type="http://schemas.openxmlformats.org/officeDocument/2006/relationships/hyperlink" Target="/ppt/slides/slide5.xml" Id="Rebdeea82e9ca4b74" /><Relationship Type="http://schemas.openxmlformats.org/officeDocument/2006/relationships/hyperlink" Target="/ppt/slides/slide6.xml" Id="Ra98639470bb642d5" /><Relationship Type="http://schemas.openxmlformats.org/officeDocument/2006/relationships/hyperlink" Target="/ppt/slides/slide7.xml" Id="R245548aa61d7465d" /><Relationship Type="http://schemas.openxmlformats.org/officeDocument/2006/relationships/hyperlink" Target="/ppt/slides/slide8.xml" Id="Rc632eaa9b0844d3d" /><Relationship Type="http://schemas.openxmlformats.org/officeDocument/2006/relationships/hyperlink" Target="/ppt/slides/slide13.xml" Id="R9b72baf6275244da" /><Relationship Type="http://schemas.openxmlformats.org/officeDocument/2006/relationships/hyperlink" Target="/ppt/slides/slide11.xml" Id="Rbdbeb0c1d2e346e2" /><Relationship Type="http://schemas.openxmlformats.org/officeDocument/2006/relationships/notesSlide" Target="/ppt/notesSlides/notesSlide6.xml" Id="Rb571496fdb63437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c7a9d02a40482f" /><Relationship Type="http://schemas.openxmlformats.org/officeDocument/2006/relationships/hyperlink" Target="/ppt/slides/slide1.xml" Id="R269bdf590f544266" /><Relationship Type="http://schemas.openxmlformats.org/officeDocument/2006/relationships/hyperlink" Target="/ppt/slides/slide2.xml" Id="Rb8f6773da6e9421a" /><Relationship Type="http://schemas.openxmlformats.org/officeDocument/2006/relationships/hyperlink" Target="/ppt/slides/slide3.xml" Id="Rc3d25adc4efe419c" /><Relationship Type="http://schemas.openxmlformats.org/officeDocument/2006/relationships/hyperlink" Target="/ppt/slides/slide4.xml" Id="R571243c8ae6348c4" /><Relationship Type="http://schemas.openxmlformats.org/officeDocument/2006/relationships/hyperlink" Target="/ppt/slides/slide5.xml" Id="R1a864253385d4cb4" /><Relationship Type="http://schemas.openxmlformats.org/officeDocument/2006/relationships/hyperlink" Target="/ppt/slides/slide6.xml" Id="R0538aac2fa88415c" /><Relationship Type="http://schemas.openxmlformats.org/officeDocument/2006/relationships/hyperlink" Target="/ppt/slides/slide7.xml" Id="Raaeeecbcdb4e47ef" /><Relationship Type="http://schemas.openxmlformats.org/officeDocument/2006/relationships/hyperlink" Target="/ppt/slides/slide8.xml" Id="R85c24640f2ca46c3" /><Relationship Type="http://schemas.openxmlformats.org/officeDocument/2006/relationships/hyperlink" Target="/ppt/slides/slide13.xml" Id="R3ecfd9a0fe2941f3" /><Relationship Type="http://schemas.openxmlformats.org/officeDocument/2006/relationships/hyperlink" Target="/ppt/slides/slide14.xml" Id="R83ec5a3e83104af3" /><Relationship Type="http://schemas.openxmlformats.org/officeDocument/2006/relationships/hyperlink" Target="/ppt/slides/slide12.xml" Id="R7d70f105821f4bdb" /><Relationship Type="http://schemas.openxmlformats.org/officeDocument/2006/relationships/notesSlide" Target="/ppt/notesSlides/notesSlide7.xml" Id="Recc21f47aa19497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7fcfcd3d1c4f94" /><Relationship Type="http://schemas.openxmlformats.org/officeDocument/2006/relationships/hyperlink" Target="/ppt/slides/slide1.xml" Id="Rac90fa44148f4964" /><Relationship Type="http://schemas.openxmlformats.org/officeDocument/2006/relationships/hyperlink" Target="/ppt/slides/slide2.xml" Id="Rd59b9fcf581441ff" /><Relationship Type="http://schemas.openxmlformats.org/officeDocument/2006/relationships/hyperlink" Target="/ppt/slides/slide3.xml" Id="Rf01eb7d2764a48a4" /><Relationship Type="http://schemas.openxmlformats.org/officeDocument/2006/relationships/hyperlink" Target="/ppt/slides/slide4.xml" Id="R25b85e1b4b7d49b3" /><Relationship Type="http://schemas.openxmlformats.org/officeDocument/2006/relationships/hyperlink" Target="/ppt/slides/slide5.xml" Id="R30874a47d8b74107" /><Relationship Type="http://schemas.openxmlformats.org/officeDocument/2006/relationships/hyperlink" Target="/ppt/slides/slide6.xml" Id="R694c021c51c44ed6" /><Relationship Type="http://schemas.openxmlformats.org/officeDocument/2006/relationships/hyperlink" Target="/ppt/slides/slide7.xml" Id="Rbbc3baa6a9d444bd" /><Relationship Type="http://schemas.openxmlformats.org/officeDocument/2006/relationships/hyperlink" Target="/ppt/slides/slide8.xml" Id="R499f1c503cde450f" /><Relationship Type="http://schemas.openxmlformats.org/officeDocument/2006/relationships/hyperlink" Target="/ppt/slides/slide13.xml" Id="Rd283df3a1a4e487e" /><Relationship Type="http://schemas.openxmlformats.org/officeDocument/2006/relationships/notesSlide" Target="/ppt/notesSlides/notesSlide8.xml" Id="Rfd4261f0e22a429a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75a048ec3f4dc7" /><Relationship Type="http://schemas.openxmlformats.org/officeDocument/2006/relationships/hyperlink" Target="/ppt/slides/slide1.xml" Id="R8f84f67ff1454bca" /><Relationship Type="http://schemas.openxmlformats.org/officeDocument/2006/relationships/hyperlink" Target="/ppt/slides/slide2.xml" Id="R40c19e86db3f4200" /><Relationship Type="http://schemas.openxmlformats.org/officeDocument/2006/relationships/hyperlink" Target="/ppt/slides/slide3.xml" Id="R3d3077846930468c" /><Relationship Type="http://schemas.openxmlformats.org/officeDocument/2006/relationships/hyperlink" Target="/ppt/slides/slide4.xml" Id="Rd541e56f1e584cfc" /><Relationship Type="http://schemas.openxmlformats.org/officeDocument/2006/relationships/hyperlink" Target="/ppt/slides/slide5.xml" Id="Rc55c39b2ecf44522" /><Relationship Type="http://schemas.openxmlformats.org/officeDocument/2006/relationships/hyperlink" Target="/ppt/slides/slide6.xml" Id="R69c2759fb4c747a9" /><Relationship Type="http://schemas.openxmlformats.org/officeDocument/2006/relationships/hyperlink" Target="/ppt/slides/slide7.xml" Id="Raf567a80af444bb9" /><Relationship Type="http://schemas.openxmlformats.org/officeDocument/2006/relationships/hyperlink" Target="/ppt/slides/slide8.xml" Id="R5f86c73dc3334e84" /><Relationship Type="http://schemas.openxmlformats.org/officeDocument/2006/relationships/hyperlink" Target="/ppt/slides/slide13.xml" Id="R1c0e646b881a4c85" /><Relationship Type="http://schemas.openxmlformats.org/officeDocument/2006/relationships/hyperlink" Target="/ppt/slides/slide2.xml" Id="R84c83da2be1c4091" /><Relationship Type="http://schemas.openxmlformats.org/officeDocument/2006/relationships/notesSlide" Target="/ppt/notesSlides/notesSlide9.xml" Id="R6927868cc19b40e5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house-card">
            <a:extLst xmlns:a="http://schemas.openxmlformats.org/drawingml/2006/main">
              <a:ext uri="{FF2B5EF4-FFF2-40B4-BE49-F238E27FC236}">
                <a16:creationId xmlns:a16="http://schemas.microsoft.com/office/drawing/2014/main" id="{8DF821CC-CE53-4C61-8089-4E0F35EC4A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B516389-9626-4537-B1E9-37C30647B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1">
            <a:extLst xmlns:a="http://schemas.openxmlformats.org/drawingml/2006/main">
              <a:ext uri="{FF2B5EF4-FFF2-40B4-BE49-F238E27FC236}">
                <a16:creationId xmlns:a16="http://schemas.microsoft.com/office/drawing/2014/main" id="{F57F9164-C733-4A55-A613-494E9BB065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2">
            <a:extLst xmlns:a="http://schemas.openxmlformats.org/drawingml/2006/main">
              <a:ext uri="{FF2B5EF4-FFF2-40B4-BE49-F238E27FC236}">
                <a16:creationId xmlns:a16="http://schemas.microsoft.com/office/drawing/2014/main" id="{84883B18-07E5-4217-BA8E-7B5FA2D836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Arrival  ·  3 min</a:t>
            </a:r>
          </a:p>
        </p:txBody>
      </p:sp>
      <p:sp>
        <p:nvSpPr>
          <p:cNvPr id="5" name="copy-3">
            <a:extLst xmlns:a="http://schemas.openxmlformats.org/drawingml/2006/main">
              <a:ext uri="{FF2B5EF4-FFF2-40B4-BE49-F238E27FC236}">
                <a16:creationId xmlns:a16="http://schemas.microsoft.com/office/drawing/2014/main" id="{FC92DFED-EB04-40AC-B51D-48A5CA30AD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Diffusion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59AE8CBE-708F-4122-857B-7CAFA7A271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0388ae82aae458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8A87A50-8395-4F93-95EE-462515F662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61e4d68c210748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660B72A-129E-4574-94DC-9A1C9A862F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51ff479b1158467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65C39BD-4778-4E0A-B939-FE0728D0F3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6ab3fd04c0f4a5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82FEFEF-5058-430D-B7B7-DAD2F3859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e0e6c0458d141f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754BD65-249A-4FE2-B14E-F5189BE5A2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1254f2c4a1ff47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AD4D5A1-6F31-427A-AC86-C90526E813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f84497d47f74c4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07CC681-FF43-431D-A7EF-C4029D2C87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661b7a85b9e4c8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F4C712B-FC02-4D85-9E92-93E6B60716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7b0c566c44b044c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461096D-D5A6-4437-889E-C3C66D076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">
            <a:extLst xmlns:a="http://schemas.openxmlformats.org/drawingml/2006/main">
              <a:ext uri="{FF2B5EF4-FFF2-40B4-BE49-F238E27FC236}">
                <a16:creationId xmlns:a16="http://schemas.microsoft.com/office/drawing/2014/main" id="{4F190887-B6E1-451B-88E5-AE002BBE5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19275"/>
            <a:ext cx="619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 can explain diffusion as net movement down a concentration gradient and use evidence to compare rates.</a:t>
            </a:r>
          </a:p>
        </p:txBody>
      </p:sp>
      <p:sp>
        <p:nvSpPr>
          <p:cNvPr id="17" name="copy-5">
            <a:extLst xmlns:a="http://schemas.openxmlformats.org/drawingml/2006/main">
              <a:ext uri="{FF2B5EF4-FFF2-40B4-BE49-F238E27FC236}">
                <a16:creationId xmlns:a16="http://schemas.microsoft.com/office/drawing/2014/main" id="{242407DB-153C-48D8-9373-FFA46A0377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76575"/>
            <a:ext cx="619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Notice. Recall. Be ready to explain.</a:t>
            </a:r>
          </a:p>
        </p:txBody>
      </p:sp>
      <p:sp>
        <p:nvSpPr>
          <p:cNvPr id="18" name="copy-6">
            <a:extLst xmlns:a="http://schemas.openxmlformats.org/drawingml/2006/main">
              <a:ext uri="{FF2B5EF4-FFF2-40B4-BE49-F238E27FC236}">
                <a16:creationId xmlns:a16="http://schemas.microsoft.com/office/drawing/2014/main" id="{7D937103-682C-4235-BA9D-9EEA43CB2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956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9" name="copy-7">
            <a:extLst xmlns:a="http://schemas.openxmlformats.org/drawingml/2006/main">
              <a:ext uri="{FF2B5EF4-FFF2-40B4-BE49-F238E27FC236}">
                <a16:creationId xmlns:a16="http://schemas.microsoft.com/office/drawing/2014/main" id="{06F8A6B4-1D85-4E70-B3DA-CE27B4722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9567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does concentration describe?</a:t>
            </a:r>
          </a:p>
        </p:txBody>
      </p:sp>
      <p:sp>
        <p:nvSpPr>
          <p:cNvPr id="20" name="copy-8">
            <a:extLst xmlns:a="http://schemas.openxmlformats.org/drawingml/2006/main">
              <a:ext uri="{FF2B5EF4-FFF2-40B4-BE49-F238E27FC236}">
                <a16:creationId xmlns:a16="http://schemas.microsoft.com/office/drawing/2014/main" id="{F52B5662-2639-4E21-B64A-78FC1091E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91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1" name="copy-9">
            <a:extLst xmlns:a="http://schemas.openxmlformats.org/drawingml/2006/main">
              <a:ext uri="{FF2B5EF4-FFF2-40B4-BE49-F238E27FC236}">
                <a16:creationId xmlns:a16="http://schemas.microsoft.com/office/drawing/2014/main" id="{D7DA7C39-8A82-4055-996A-01B82BEBD1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39102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is a gradient?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CFCE6004-EC7E-4EEA-ABBA-DD5C84F44D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857375"/>
            <a:ext cx="4048125" cy="28575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9" name="W4L1 scientific resource, slide 1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a74a8aa99264024"/>
          <a:stretch xmlns:a="http://schemas.openxmlformats.org/drawingml/2006/main"/>
        </p:blipFill>
        <p:spPr>
          <a:xfrm xmlns:a="http://schemas.openxmlformats.org/drawingml/2006/main">
            <a:off x="7410450" y="2190452"/>
            <a:ext cx="3895725" cy="2191345"/>
          </a:xfrm>
          <a:prstGeom xmlns:a="http://schemas.openxmlformats.org/drawingml/2006/main" prst="rect">
            <a:avLst/>
          </a:prstGeom>
        </p:spPr>
      </p:pic>
      <p:sp>
        <p:nvSpPr>
          <p:cNvPr id="24" name="goto:8">
            <a:hlinkClick xmlns:r="http://schemas.openxmlformats.org/officeDocument/2006/relationships" xmlns:a="http://schemas.openxmlformats.org/drawingml/2006/main" r:id="Rc3323cb65e41411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494568E-92F6-4391-B9C6-EA0B80AD9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5219700"/>
            <a:ext cx="2619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Retrieval answers</a:t>
            </a:r>
          </a:p>
        </p:txBody>
      </p:sp>
    </p:spTree>
    <p:extLst>
      <p:ext uri="{BB962C8B-B14F-4D97-AF65-F5344CB8AC3E}">
        <p14:creationId xmlns:p14="http://schemas.microsoft.com/office/powerpoint/2010/main" val="175915490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D24D2E94-608B-40BB-A997-5B470B1AE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75F3965E-EBF5-4796-9C7F-4522867745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70">
            <a:extLst xmlns:a="http://schemas.openxmlformats.org/drawingml/2006/main">
              <a:ext uri="{FF2B5EF4-FFF2-40B4-BE49-F238E27FC236}">
                <a16:creationId xmlns:a16="http://schemas.microsoft.com/office/drawing/2014/main" id="{C54EB8C5-4817-4D03-AF2A-B167175950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71">
            <a:extLst xmlns:a="http://schemas.openxmlformats.org/drawingml/2006/main">
              <a:ext uri="{FF2B5EF4-FFF2-40B4-BE49-F238E27FC236}">
                <a16:creationId xmlns:a16="http://schemas.microsoft.com/office/drawing/2014/main" id="{85EC1E24-FD7E-4690-A527-04F85FC901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72">
            <a:extLst xmlns:a="http://schemas.openxmlformats.org/drawingml/2006/main">
              <a:ext uri="{FF2B5EF4-FFF2-40B4-BE49-F238E27FC236}">
                <a16:creationId xmlns:a16="http://schemas.microsoft.com/office/drawing/2014/main" id="{58FE97DD-36B2-465F-AA61-FF84AB1EB7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E52AF76-98B6-47C8-A0A4-58353E2A77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e2be4b85f6474c8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F6CC127-FF80-4CFB-973F-273595054D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9c0b655f1a3047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D613AA2-25FF-4F77-B9AC-98CAE35D2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5f22c863bc9409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D953AC-9C06-4255-94E8-978DA2B03B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2e1bd69354f44be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74BCD2C-663D-4391-A122-4B9E33487D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3dec3545dc04c0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95FBEDB-1E07-48DD-B14D-7486D23C1F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a27d70d4f7a246f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CFDB527-F8B9-43AA-BEA8-5D61A695E7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0f663062b6c644b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264CF1-1899-4617-ACEE-1ACC4997A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cf2b3c54e7454ac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CD77CAC-4D89-43D3-9D9C-3895C7E706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8486b00559b749c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41BBCA7-67A4-476A-92B0-7E3EAF6A2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73">
            <a:extLst xmlns:a="http://schemas.openxmlformats.org/drawingml/2006/main">
              <a:ext uri="{FF2B5EF4-FFF2-40B4-BE49-F238E27FC236}">
                <a16:creationId xmlns:a16="http://schemas.microsoft.com/office/drawing/2014/main" id="{02EA0B5A-BAB5-462B-AB30-E26B0D740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00250"/>
            <a:ext cx="10572750" cy="1304925"/>
          </a:xfrm>
          <a:prstGeom xmlns:a="http://schemas.openxmlformats.org/drawingml/2006/main" prst="roundRect">
            <a:avLst>
              <a:gd name="adj" fmla="val 10219"/>
            </a:avLst>
          </a:prstGeom>
          <a:solidFill xmlns:a="http://schemas.openxmlformats.org/drawingml/2006/main">
            <a:srgbClr val="F0EAF6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14300" rIns="209550" bIns="1143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Particles move randomly, with net movement down the gradient</a:t>
            </a:r>
          </a:p>
        </p:txBody>
      </p:sp>
      <p:sp>
        <p:nvSpPr>
          <p:cNvPr id="17" name="copy-74">
            <a:extLst xmlns:a="http://schemas.openxmlformats.org/drawingml/2006/main">
              <a:ext uri="{FF2B5EF4-FFF2-40B4-BE49-F238E27FC236}">
                <a16:creationId xmlns:a16="http://schemas.microsoft.com/office/drawing/2014/main" id="{8224AE2C-8E51-4B84-85C7-32D9A8164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71875"/>
            <a:ext cx="10572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Accurate. Use crossing counts to justify the net direction.</a:t>
            </a:r>
          </a:p>
        </p:txBody>
      </p:sp>
      <p:sp>
        <p:nvSpPr>
          <p:cNvPr id="18" name="copy-75">
            <a:extLst xmlns:a="http://schemas.openxmlformats.org/drawingml/2006/main">
              <a:ext uri="{FF2B5EF4-FFF2-40B4-BE49-F238E27FC236}">
                <a16:creationId xmlns:a16="http://schemas.microsoft.com/office/drawing/2014/main" id="{51D7AE0C-5DD4-459A-B3C7-6FEDE69C4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752975"/>
            <a:ext cx="10477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Compare your reason. Correct one step if needed.</a:t>
            </a:r>
          </a:p>
        </p:txBody>
      </p:sp>
      <p:sp>
        <p:nvSpPr>
          <p:cNvPr id="19" name="goto:3">
            <a:hlinkClick xmlns:r="http://schemas.openxmlformats.org/officeDocument/2006/relationships" xmlns:a="http://schemas.openxmlformats.org/drawingml/2006/main" r:id="R19668b563116466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C9BD319-1724-4590-9F33-3218EFCCC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67675" y="556260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We Do</a:t>
            </a:r>
          </a:p>
        </p:txBody>
      </p:sp>
    </p:spTree>
    <p:extLst>
      <p:ext uri="{BB962C8B-B14F-4D97-AF65-F5344CB8AC3E}">
        <p14:creationId xmlns:p14="http://schemas.microsoft.com/office/powerpoint/2010/main" val="250743376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house-card">
            <a:extLst xmlns:a="http://schemas.openxmlformats.org/drawingml/2006/main">
              <a:ext uri="{FF2B5EF4-FFF2-40B4-BE49-F238E27FC236}">
                <a16:creationId xmlns:a16="http://schemas.microsoft.com/office/drawing/2014/main" id="{608DEA18-26C4-4451-81D2-00FA4D683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CC8F5A00-7D98-4298-B0B4-94394DF7FD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76">
            <a:extLst xmlns:a="http://schemas.openxmlformats.org/drawingml/2006/main">
              <a:ext uri="{FF2B5EF4-FFF2-40B4-BE49-F238E27FC236}">
                <a16:creationId xmlns:a16="http://schemas.microsoft.com/office/drawing/2014/main" id="{5DD95357-C8E7-4B42-A88E-5C6D0501E7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77">
            <a:extLst xmlns:a="http://schemas.openxmlformats.org/drawingml/2006/main">
              <a:ext uri="{FF2B5EF4-FFF2-40B4-BE49-F238E27FC236}">
                <a16:creationId xmlns:a16="http://schemas.microsoft.com/office/drawing/2014/main" id="{021C6095-4601-49A3-8FEE-8F91B70977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78">
            <a:extLst xmlns:a="http://schemas.openxmlformats.org/drawingml/2006/main">
              <a:ext uri="{FF2B5EF4-FFF2-40B4-BE49-F238E27FC236}">
                <a16:creationId xmlns:a16="http://schemas.microsoft.com/office/drawing/2014/main" id="{2ACDAA95-708A-4D0F-AA30-8469087B6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Our shared reasoning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8258BF9A-7404-4F12-B512-7B9C166B53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208c058c90e4e9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31CC569-79A5-4AE1-B87A-A1A2DE625C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7a035fcd48940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11CF16-FA20-41FB-84B5-06E51CC3BE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9f33143eed54e9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35090DE-3359-48CE-9ACD-5159FA669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50c1c322fae47a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01D2D46-B8D7-41D3-8F2A-A06474BC4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4b9332e71f2f457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93FD8D6-8435-48F4-B2F2-F1AB47543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dff74fba3d844b0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A1A0F33-A57D-41D6-82EE-0562C8B0E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56f1599454a44b5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12508D-74FD-4617-9966-5B9F32B222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45922ece811460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E90D492-2CE6-4362-A915-A6D9DF7DAE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101544141c4549c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1898C19-647C-46DA-8BC8-8D6073D07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79">
            <a:extLst xmlns:a="http://schemas.openxmlformats.org/drawingml/2006/main">
              <a:ext uri="{FF2B5EF4-FFF2-40B4-BE49-F238E27FC236}">
                <a16:creationId xmlns:a16="http://schemas.microsoft.com/office/drawing/2014/main" id="{9057B3C6-8094-4D02-94D3-BCADCFE51C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028825"/>
            <a:ext cx="10525125" cy="2905125"/>
          </a:xfrm>
          <a:prstGeom xmlns:a="http://schemas.openxmlformats.org/drawingml/2006/main" prst="roundRect">
            <a:avLst>
              <a:gd name="adj" fmla="val 459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Early: 8 − 2 = 6 net left to right.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At balance: 5 − 5 = 0 net.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Particles still move randomly and cross both ways. These are illustrative model counts.</a:t>
            </a:r>
          </a:p>
        </p:txBody>
      </p:sp>
      <p:sp>
        <p:nvSpPr>
          <p:cNvPr id="17" name="goto:5">
            <a:hlinkClick xmlns:r="http://schemas.openxmlformats.org/officeDocument/2006/relationships" xmlns:a="http://schemas.openxmlformats.org/drawingml/2006/main" r:id="R872f566fbdca4d8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C3294B8-2F5F-4B64-8024-2AEE9B3BE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5562600"/>
            <a:ext cx="35433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shared task</a:t>
            </a:r>
          </a:p>
        </p:txBody>
      </p:sp>
    </p:spTree>
    <p:extLst>
      <p:ext uri="{BB962C8B-B14F-4D97-AF65-F5344CB8AC3E}">
        <p14:creationId xmlns:p14="http://schemas.microsoft.com/office/powerpoint/2010/main" val="1153649139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A51DF827-8541-41B5-996D-66C0B41DF8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EF6DB1E5-83AD-4728-9F6B-24F1A78DF8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0">
            <a:extLst xmlns:a="http://schemas.openxmlformats.org/drawingml/2006/main">
              <a:ext uri="{FF2B5EF4-FFF2-40B4-BE49-F238E27FC236}">
                <a16:creationId xmlns:a16="http://schemas.microsoft.com/office/drawing/2014/main" id="{23620DCA-D15E-4E01-AAF5-5633015E2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81">
            <a:extLst xmlns:a="http://schemas.openxmlformats.org/drawingml/2006/main">
              <a:ext uri="{FF2B5EF4-FFF2-40B4-BE49-F238E27FC236}">
                <a16:creationId xmlns:a16="http://schemas.microsoft.com/office/drawing/2014/main" id="{C154D25D-555C-4646-BC45-BC51DCA08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2">
            <a:extLst xmlns:a="http://schemas.openxmlformats.org/drawingml/2006/main">
              <a:ext uri="{FF2B5EF4-FFF2-40B4-BE49-F238E27FC236}">
                <a16:creationId xmlns:a16="http://schemas.microsoft.com/office/drawing/2014/main" id="{3367B051-E00F-406A-9777-B8E048249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Compare after your first attempt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A4345735-D0F2-425F-9831-2E659867C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3a41521665c420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A458F6D-30C6-406C-AE26-8EF1F5C17E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1dded351fcd435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413D9D6-BCBF-4D68-A932-DA6D6250E8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98974a47d8734d7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44E45D0-BDA5-4FA1-AEA2-A990BE666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804977407704bb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EED003-CE11-4B7B-B200-60025BBAE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29beff7587541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2CE9BDE-C70D-457F-BC90-4E546ED308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2047b6ea5f81492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CE32AC6-AA57-4AA2-ABF4-D04CCA8DC8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34245f9374a4b7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B23261-C5B7-4346-89C5-632D3B637A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a079d9ffbf24fc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73E7351-043C-4ED6-99CB-CF4AA63612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c3dc5aeb578d42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F3D7927-4317-4E86-AE61-B4164C8672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3">
            <a:extLst xmlns:a="http://schemas.openxmlformats.org/drawingml/2006/main">
              <a:ext uri="{FF2B5EF4-FFF2-40B4-BE49-F238E27FC236}">
                <a16:creationId xmlns:a16="http://schemas.microsoft.com/office/drawing/2014/main" id="{011B90B1-D7BD-44EB-9927-4DB37EB90E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90725"/>
            <a:ext cx="10515600" cy="2819400"/>
          </a:xfrm>
          <a:prstGeom xmlns:a="http://schemas.openxmlformats.org/drawingml/2006/main" prst="roundRect">
            <a:avLst>
              <a:gd name="adj" fmla="val 473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Chamber A has the faster initial net diffusion because its concentration difference is larger. Particles move randomly in both directions, but more particles begin on the left in A, so more left-to-right crossings occur at first. This produces a greater net movement down the concentration gradient.</a:t>
            </a:r>
          </a:p>
        </p:txBody>
      </p:sp>
      <p:sp>
        <p:nvSpPr>
          <p:cNvPr id="17" name="copy-84">
            <a:extLst xmlns:a="http://schemas.openxmlformats.org/drawingml/2006/main">
              <a:ext uri="{FF2B5EF4-FFF2-40B4-BE49-F238E27FC236}">
                <a16:creationId xmlns:a16="http://schemas.microsoft.com/office/drawing/2014/main" id="{D1F3B8DD-EEBE-46D5-8284-C215AF77E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38725"/>
            <a:ext cx="10477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Use the model to improve your explanation in your own words.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3b16e1d2b4d3422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A65D70-C9CA-421D-94FC-AF9D1F8E1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5591175"/>
            <a:ext cx="42386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independent task</a:t>
            </a:r>
          </a:p>
        </p:txBody>
      </p:sp>
    </p:spTree>
    <p:extLst>
      <p:ext uri="{BB962C8B-B14F-4D97-AF65-F5344CB8AC3E}">
        <p14:creationId xmlns:p14="http://schemas.microsoft.com/office/powerpoint/2010/main" val="57042580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6D346DA8-DBF4-49D9-BAF7-F4710E5D9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FE542EE-B8AF-4EC5-915A-4136771EF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5">
            <a:extLst xmlns:a="http://schemas.openxmlformats.org/drawingml/2006/main">
              <a:ext uri="{FF2B5EF4-FFF2-40B4-BE49-F238E27FC236}">
                <a16:creationId xmlns:a16="http://schemas.microsoft.com/office/drawing/2014/main" id="{13B3224B-EA45-4D73-AA1B-8DC754BAAC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86">
            <a:extLst xmlns:a="http://schemas.openxmlformats.org/drawingml/2006/main">
              <a:ext uri="{FF2B5EF4-FFF2-40B4-BE49-F238E27FC236}">
                <a16:creationId xmlns:a16="http://schemas.microsoft.com/office/drawing/2014/main" id="{80B7EAE2-6D79-49B0-9F60-E41B06818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7">
            <a:extLst xmlns:a="http://schemas.openxmlformats.org/drawingml/2006/main">
              <a:ext uri="{FF2B5EF4-FFF2-40B4-BE49-F238E27FC236}">
                <a16:creationId xmlns:a16="http://schemas.microsoft.com/office/drawing/2014/main" id="{5AD7A359-1173-4C3F-8CCD-FA6F563B05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lesson resources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F4E2D029-26E5-4878-9105-E44DDDF20C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1161986af4c48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1868772-77F5-46B5-8880-01E9AE49C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683ccb2a9a14e2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BF53CE4-1DB1-47BD-A541-87CBB77BC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889ae500fcc444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456CE96-E714-418C-818E-520EE6B775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3bd5afab53246a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F144216-87E7-467E-908E-64B5456AEA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989a5477e8dc4c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D066CBA-E781-4004-8768-392B262C22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0fa5beca8594df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C180725-14C2-42A3-9604-A86B9F47D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0ef035767e6d44f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C44FFA1-77CC-46F8-9D48-1A1797C8A7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d6d9ac155e11464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EB3EA20-80E3-4BBA-A496-29F595240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e1c29cffb3f4d7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119963B-E8FE-4AFC-B7AB-8D714EF0D8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8">
            <a:extLst xmlns:a="http://schemas.openxmlformats.org/drawingml/2006/main">
              <a:ext uri="{FF2B5EF4-FFF2-40B4-BE49-F238E27FC236}">
                <a16:creationId xmlns:a16="http://schemas.microsoft.com/office/drawing/2014/main" id="{343C51A0-40C6-4E5D-9EF5-5D5ECC04C5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14525"/>
            <a:ext cx="105251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Worksheet pages are stored inside this PowerPoint.</a:t>
            </a:r>
          </a:p>
        </p:txBody>
      </p:sp>
      <p:sp>
        <p:nvSpPr>
          <p:cNvPr id="17" name="goto:13">
            <a:hlinkClick xmlns:r="http://schemas.openxmlformats.org/officeDocument/2006/relationships" xmlns:a="http://schemas.openxmlformats.org/drawingml/2006/main" r:id="R28d1a2cd2a5444c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9146D61-637E-49AE-AAE7-436965092A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18" name="goto:14">
            <a:hlinkClick xmlns:r="http://schemas.openxmlformats.org/officeDocument/2006/relationships" xmlns:a="http://schemas.openxmlformats.org/drawingml/2006/main" r:id="R678e86064dca410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DE68299-3D73-496C-AF81-F6481FC9BB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19" name="url:W4L1_standard.pdf">
            <a:hlinkClick xmlns:r="http://schemas.openxmlformats.org/officeDocument/2006/relationships" xmlns:a="http://schemas.openxmlformats.org/drawingml/2006/main" r:id="R1b18c7718f8549a9"/>
            <a:extLst xmlns:a="http://schemas.openxmlformats.org/drawingml/2006/main">
              <a:ext uri="{FF2B5EF4-FFF2-40B4-BE49-F238E27FC236}">
                <a16:creationId xmlns:a16="http://schemas.microsoft.com/office/drawing/2014/main" id="{2EFFEF1C-92B6-47F7-B03B-D468D3D1D7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Standard PDF</a:t>
            </a:r>
          </a:p>
        </p:txBody>
      </p:sp>
      <p:sp>
        <p:nvSpPr>
          <p:cNvPr id="20" name="url:W4L1_supported.pdf">
            <a:hlinkClick xmlns:r="http://schemas.openxmlformats.org/officeDocument/2006/relationships" xmlns:a="http://schemas.openxmlformats.org/drawingml/2006/main" r:id="R0524276b8c524331"/>
            <a:extLst xmlns:a="http://schemas.openxmlformats.org/drawingml/2006/main">
              <a:ext uri="{FF2B5EF4-FFF2-40B4-BE49-F238E27FC236}">
                <a16:creationId xmlns:a16="http://schemas.microsoft.com/office/drawing/2014/main" id="{3ADE5D3C-51AC-46B4-AB3E-7674513B0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Supported PDF</a:t>
            </a:r>
          </a:p>
        </p:txBody>
      </p:sp>
      <p:sp>
        <p:nvSpPr>
          <p:cNvPr id="21" name="url:W4L1_depth.pdf">
            <a:hlinkClick xmlns:r="http://schemas.openxmlformats.org/officeDocument/2006/relationships" xmlns:a="http://schemas.openxmlformats.org/drawingml/2006/main" r:id="R9fedbcfbfc9f44ea"/>
            <a:extLst xmlns:a="http://schemas.openxmlformats.org/drawingml/2006/main">
              <a:ext uri="{FF2B5EF4-FFF2-40B4-BE49-F238E27FC236}">
                <a16:creationId xmlns:a16="http://schemas.microsoft.com/office/drawing/2014/main" id="{605BCBF9-CDBD-4002-A47B-1A5E8116B7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Depth PDF</a:t>
            </a:r>
          </a:p>
        </p:txBody>
      </p:sp>
      <p:sp>
        <p:nvSpPr>
          <p:cNvPr id="22" name="url:W4L1_Worksheet.docx">
            <a:hlinkClick xmlns:r="http://schemas.openxmlformats.org/officeDocument/2006/relationships" xmlns:a="http://schemas.openxmlformats.org/drawingml/2006/main" r:id="R351262e67b3a46b3"/>
            <a:extLst xmlns:a="http://schemas.openxmlformats.org/drawingml/2006/main">
              <a:ext uri="{FF2B5EF4-FFF2-40B4-BE49-F238E27FC236}">
                <a16:creationId xmlns:a16="http://schemas.microsoft.com/office/drawing/2014/main" id="{E83C8637-EC47-4651-BC01-1675E80A7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338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Editable Word worksheet</a:t>
            </a:r>
          </a:p>
        </p:txBody>
      </p:sp>
      <p:sp>
        <p:nvSpPr>
          <p:cNvPr id="23" name="url:https://madebymatt.uk/Lessons/Science_Teesside/Launch/SCI_L_W4_L1_Diffusion.html">
            <a:hlinkClick xmlns:r="http://schemas.openxmlformats.org/officeDocument/2006/relationships" xmlns:a="http://schemas.openxmlformats.org/drawingml/2006/main" r:id="R4ecdb282be8948c7"/>
            <a:extLst xmlns:a="http://schemas.openxmlformats.org/drawingml/2006/main">
              <a:ext uri="{FF2B5EF4-FFF2-40B4-BE49-F238E27FC236}">
                <a16:creationId xmlns:a16="http://schemas.microsoft.com/office/drawing/2014/main" id="{9E4FDAE8-A120-418F-B3E3-CC3C4FFE9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3385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online lesson / model</a:t>
            </a:r>
          </a:p>
        </p:txBody>
      </p:sp>
      <p:sp>
        <p:nvSpPr>
          <p:cNvPr id="24" name="copy-89">
            <a:extLst xmlns:a="http://schemas.openxmlformats.org/drawingml/2006/main">
              <a:ext uri="{FF2B5EF4-FFF2-40B4-BE49-F238E27FC236}">
                <a16:creationId xmlns:a16="http://schemas.microsoft.com/office/drawing/2014/main" id="{C9D806F6-7E6A-4FF7-A6B4-56BDE2FC70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857750"/>
            <a:ext cx="10382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Named files are in this week’s folder. Online lesson and video need internet.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f99614c66e4d4ab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D73B910-7E0F-4D93-9E70-9EDDE29CC5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56260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concept video</a:t>
            </a:r>
          </a:p>
        </p:txBody>
      </p:sp>
    </p:spTree>
    <p:extLst>
      <p:ext uri="{BB962C8B-B14F-4D97-AF65-F5344CB8AC3E}">
        <p14:creationId xmlns:p14="http://schemas.microsoft.com/office/powerpoint/2010/main" val="1902271534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7B593F4D-1EFD-4BBC-B98C-7D395C4500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3D44F61A-E110-4997-A8A5-B85CC9962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0">
            <a:extLst xmlns:a="http://schemas.openxmlformats.org/drawingml/2006/main">
              <a:ext uri="{FF2B5EF4-FFF2-40B4-BE49-F238E27FC236}">
                <a16:creationId xmlns:a16="http://schemas.microsoft.com/office/drawing/2014/main" id="{B49781F1-10B7-4FCF-9D64-39B8E8126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91">
            <a:extLst xmlns:a="http://schemas.openxmlformats.org/drawingml/2006/main">
              <a:ext uri="{FF2B5EF4-FFF2-40B4-BE49-F238E27FC236}">
                <a16:creationId xmlns:a16="http://schemas.microsoft.com/office/drawing/2014/main" id="{65481EBF-326B-43E3-9202-C194C13B2F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2">
            <a:extLst xmlns:a="http://schemas.openxmlformats.org/drawingml/2006/main">
              <a:ext uri="{FF2B5EF4-FFF2-40B4-BE49-F238E27FC236}">
                <a16:creationId xmlns:a16="http://schemas.microsoft.com/office/drawing/2014/main" id="{BCA32719-3603-43B1-A1F2-EFB13A60F9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AB9B6FF0-58C1-4811-9A94-5DFE28991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68bfc4126144a2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7991FBE-133E-4A9B-9C61-AA7E722FEC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0221190618a479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3AFD11E-8779-46C9-ACAE-DA776E63CD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5e7fc468f5647e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E707B9C-BA5E-4E8F-9460-2EB983AF34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7f1d792089a408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C5847C2-4F61-4E08-8F15-8C44FFAD2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7f588849c94446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65F03C0-72A0-466E-818A-DB111C28FE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8dbde8289eb47e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042F36F-C4F8-49C7-AE39-D068E1C392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427e15232d9443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F8E8E1-D934-4B74-BF54-952E944D1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bf16f4818814a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E3FBFB6-EB10-4D1C-AF82-936C43B3AA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f9a93ffe17b4ad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BA0A2E5-9AFC-401D-B209-0CC5024A03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4L1 scientific resource, slide 14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8cb172a198d4e35"/>
          <a:stretch xmlns:a="http://schemas.openxmlformats.org/drawingml/2006/main"/>
        </p:blipFill>
        <p:spPr>
          <a:xfrm xmlns:a="http://schemas.openxmlformats.org/drawingml/2006/main">
            <a:off x="6177719" y="1809750"/>
            <a:ext cx="3217936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93">
            <a:extLst xmlns:a="http://schemas.openxmlformats.org/drawingml/2006/main">
              <a:ext uri="{FF2B5EF4-FFF2-40B4-BE49-F238E27FC236}">
                <a16:creationId xmlns:a16="http://schemas.microsoft.com/office/drawing/2014/main" id="{5FA4F00E-AD80-4F30-A209-AC285AECB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your printed copy.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first attempt.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a5f8e4eec635440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AA0EE81-6F0B-4BF6-894E-E1632CEC7C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2139638616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4C2408C4-4134-4577-8425-8152FCC1E5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5EC04FE-8EDA-4AF2-974E-14704276B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4">
            <a:extLst xmlns:a="http://schemas.openxmlformats.org/drawingml/2006/main">
              <a:ext uri="{FF2B5EF4-FFF2-40B4-BE49-F238E27FC236}">
                <a16:creationId xmlns:a16="http://schemas.microsoft.com/office/drawing/2014/main" id="{90450629-CDD8-4BDB-B5E2-57120C7C6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95">
            <a:extLst xmlns:a="http://schemas.openxmlformats.org/drawingml/2006/main">
              <a:ext uri="{FF2B5EF4-FFF2-40B4-BE49-F238E27FC236}">
                <a16:creationId xmlns:a16="http://schemas.microsoft.com/office/drawing/2014/main" id="{D040E405-BDD2-4077-B00A-8DF2E16A60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6">
            <a:extLst xmlns:a="http://schemas.openxmlformats.org/drawingml/2006/main">
              <a:ext uri="{FF2B5EF4-FFF2-40B4-BE49-F238E27FC236}">
                <a16:creationId xmlns:a16="http://schemas.microsoft.com/office/drawing/2014/main" id="{5654D567-9ABA-42E8-956B-F606BFD641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F8B4F170-A4C0-4CA5-948D-645519CED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3c082ffc46b42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D4EF9C9-B8FB-4663-AB2A-B1E5FA7B2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2021ec6eda94eb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BE94D40-8D87-4CB5-A641-9929521E0C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d8b7aca25056471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CC80155-AD39-4A90-B08D-7EA275B710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441c7ed7d29470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C3ED4EF-28BF-4900-9BD4-B027BE8DBF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f1b24a4ddd442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ADB92F9-B6A3-4EFE-9E40-C837EE045D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ca638792d0ab4da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B70F627-0907-43AD-ADDF-6C7EBA99D0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4ab6ad784417431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8FF2275-8231-458B-A31E-19C8E46DC6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09066b6b5caa4d5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858026-E260-4507-90D5-BAE41F0CE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071d7053337542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05D2CCC-F9C4-48D1-AE63-F8B3D41322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4L1 scientific resource, slide 1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b239c64cc8d4b60"/>
          <a:stretch xmlns:a="http://schemas.openxmlformats.org/drawingml/2006/main"/>
        </p:blipFill>
        <p:spPr>
          <a:xfrm xmlns:a="http://schemas.openxmlformats.org/drawingml/2006/main">
            <a:off x="5601346" y="1809750"/>
            <a:ext cx="4370682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97">
            <a:extLst xmlns:a="http://schemas.openxmlformats.org/drawingml/2006/main">
              <a:ext uri="{FF2B5EF4-FFF2-40B4-BE49-F238E27FC236}">
                <a16:creationId xmlns:a16="http://schemas.microsoft.com/office/drawing/2014/main" id="{73483909-AEC0-4E1D-B14F-97A31145AC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Continuation is optional.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Improve the same work.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04454d2f23e84a8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3D06568-C9E5-41B6-BF2D-C8BAAE6B5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232703494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house-card">
            <a:extLst xmlns:a="http://schemas.openxmlformats.org/drawingml/2006/main">
              <a:ext uri="{FF2B5EF4-FFF2-40B4-BE49-F238E27FC236}">
                <a16:creationId xmlns:a16="http://schemas.microsoft.com/office/drawing/2014/main" id="{EDC828BF-D24B-4064-819A-2A934BA2AA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EB475907-116B-4FD9-B684-1BC5DA37F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8">
            <a:extLst xmlns:a="http://schemas.openxmlformats.org/drawingml/2006/main">
              <a:ext uri="{FF2B5EF4-FFF2-40B4-BE49-F238E27FC236}">
                <a16:creationId xmlns:a16="http://schemas.microsoft.com/office/drawing/2014/main" id="{5E3D1EDA-83FE-4A0E-A508-8A4A2A9521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99">
            <a:extLst xmlns:a="http://schemas.openxmlformats.org/drawingml/2006/main">
              <a:ext uri="{FF2B5EF4-FFF2-40B4-BE49-F238E27FC236}">
                <a16:creationId xmlns:a16="http://schemas.microsoft.com/office/drawing/2014/main" id="{6F6EB590-2728-4114-B5C1-F99039D9B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00">
            <a:extLst xmlns:a="http://schemas.openxmlformats.org/drawingml/2006/main">
              <a:ext uri="{FF2B5EF4-FFF2-40B4-BE49-F238E27FC236}">
                <a16:creationId xmlns:a16="http://schemas.microsoft.com/office/drawing/2014/main" id="{023B3942-A03E-41CF-A1C9-2F20C7F41B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Watch, pause and explain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F33582C4-9580-4656-B4F4-4418838640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b849e1689ee40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0FF2922-F14B-46BE-8263-516E5C1EF4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3129ec9621045d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A4339F3-212A-4E2D-B595-34A661BD9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6850a39c6bb44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F7E0632-A91A-4ED3-B737-2083A6E7B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3e9e86b3b36547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729A717-A9E3-45FE-B826-F687D504AA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7d70954a936441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7DFB234-8424-4586-A3AC-E9D98B6C10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4d68e4c1fff441f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8E8F9C-CAA2-469A-B596-5C312EB17C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c9a4e7a44b354a9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A7C19CE-9C69-4F2D-ACAD-506F7485A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7f38e45eb3c47d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ACBD393-509A-4F28-BBEA-10F6E18AF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66f8e951164f4d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6293DD7-E757-434B-9DC0-376457A5C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708D93B0-9E99-4696-A4E2-5055E6B3D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2057400"/>
            <a:ext cx="4219575" cy="3009900"/>
          </a:xfrm>
          <a:prstGeom xmlns:a="http://schemas.openxmlformats.org/drawingml/2006/main" prst="roundRect">
            <a:avLst>
              <a:gd name="adj" fmla="val 3165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0" name="W4L1 scientific resource, slide 16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8edd4d58bac42fb"/>
          <a:stretch xmlns:a="http://schemas.openxmlformats.org/drawingml/2006/main"/>
        </p:blipFill>
        <p:spPr>
          <a:xfrm xmlns:a="http://schemas.openxmlformats.org/drawingml/2006/main">
            <a:off x="7162800" y="2418457"/>
            <a:ext cx="4067175" cy="2287786"/>
          </a:xfrm>
          <a:prstGeom xmlns:a="http://schemas.openxmlformats.org/drawingml/2006/main" prst="rect">
            <a:avLst/>
          </a:prstGeom>
        </p:spPr>
      </p:pic>
      <p:sp>
        <p:nvSpPr>
          <p:cNvPr id="18" name="copy-101">
            <a:extLst xmlns:a="http://schemas.openxmlformats.org/drawingml/2006/main">
              <a:ext uri="{FF2B5EF4-FFF2-40B4-BE49-F238E27FC236}">
                <a16:creationId xmlns:a16="http://schemas.microsoft.com/office/drawing/2014/main" id="{A0E84103-2226-4FD0-9740-E34CF90B49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38350"/>
            <a:ext cx="5905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Diffusion</a:t>
            </a:r>
          </a:p>
        </p:txBody>
      </p:sp>
      <p:sp>
        <p:nvSpPr>
          <p:cNvPr id="19" name="copy-102">
            <a:extLst xmlns:a="http://schemas.openxmlformats.org/drawingml/2006/main">
              <a:ext uri="{FF2B5EF4-FFF2-40B4-BE49-F238E27FC236}">
                <a16:creationId xmlns:a16="http://schemas.microsoft.com/office/drawing/2014/main" id="{5014DA6B-C068-43A4-B76B-AFA1790F4F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838450"/>
            <a:ext cx="5905500" cy="1362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keeps happening when there is no net movement?</a:t>
            </a:r>
          </a:p>
        </p:txBody>
      </p:sp>
      <p:sp>
        <p:nvSpPr>
          <p:cNvPr id="20" name="url:https://www.youtube.com/watch?v=O965gA4goVI">
            <a:hlinkClick xmlns:r="http://schemas.openxmlformats.org/officeDocument/2006/relationships" xmlns:a="http://schemas.openxmlformats.org/drawingml/2006/main" r:id="R5bca5f1cee2b4047"/>
            <a:extLst xmlns:a="http://schemas.openxmlformats.org/drawingml/2006/main">
              <a:ext uri="{FF2B5EF4-FFF2-40B4-BE49-F238E27FC236}">
                <a16:creationId xmlns:a16="http://schemas.microsoft.com/office/drawing/2014/main" id="{CF0C2AC4-2088-4CA4-8329-D47563502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95800"/>
            <a:ext cx="6048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Play freesciencelessons video</a:t>
            </a:r>
          </a:p>
        </p:txBody>
      </p:sp>
      <p:sp>
        <p:nvSpPr>
          <p:cNvPr id="21" name="copy-103">
            <a:extLst xmlns:a="http://schemas.openxmlformats.org/drawingml/2006/main">
              <a:ext uri="{FF2B5EF4-FFF2-40B4-BE49-F238E27FC236}">
                <a16:creationId xmlns:a16="http://schemas.microsoft.com/office/drawing/2014/main" id="{62AD3B3C-E9F0-4A3B-A079-68B8D04839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276850"/>
            <a:ext cx="1042987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 connection? Use the still model and explain the same question.</a:t>
            </a:r>
          </a:p>
        </p:txBody>
      </p:sp>
    </p:spTree>
    <p:extLst>
      <p:ext uri="{BB962C8B-B14F-4D97-AF65-F5344CB8AC3E}">
        <p14:creationId xmlns:p14="http://schemas.microsoft.com/office/powerpoint/2010/main" val="1463586694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309C27B2-DC78-4E8C-85F6-530EC9BAD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6D24456-927A-4F2E-B72C-0FE7D8318D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04">
            <a:extLst xmlns:a="http://schemas.openxmlformats.org/drawingml/2006/main">
              <a:ext uri="{FF2B5EF4-FFF2-40B4-BE49-F238E27FC236}">
                <a16:creationId xmlns:a16="http://schemas.microsoft.com/office/drawing/2014/main" id="{E8DBED7C-85BA-45F9-9E5E-342E3B71C4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105">
            <a:extLst xmlns:a="http://schemas.openxmlformats.org/drawingml/2006/main">
              <a:ext uri="{FF2B5EF4-FFF2-40B4-BE49-F238E27FC236}">
                <a16:creationId xmlns:a16="http://schemas.microsoft.com/office/drawing/2014/main" id="{28B8DE39-FD00-4C6E-8C4C-7AB8D107C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06">
            <a:extLst xmlns:a="http://schemas.openxmlformats.org/drawingml/2006/main">
              <a:ext uri="{FF2B5EF4-FFF2-40B4-BE49-F238E27FC236}">
                <a16:creationId xmlns:a16="http://schemas.microsoft.com/office/drawing/2014/main" id="{42834E0A-9250-48ED-BE1C-8214E06E11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Look closely at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7AF14CD-2C58-4A28-83AB-7394D8701B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9b8e5e2ea3b412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9AA0BB3-A0DA-4CD6-B086-5749E88905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45d46b87e0a4e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330D6AC-9B22-414A-8E01-5C9C662549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5cd0bb098f2c4b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14B194D-80ED-4F36-A7A2-1988E0F24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d874afe0dcb4d4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3724121-094C-4910-82E2-1DA9974D92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6e9531c1580f47f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14EAC22-5BEC-4CC4-9850-55294ED6B3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24755625b1cf4b1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1C3911B-FF8C-4903-9F02-D30196028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11763cb74a64f7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CA37CA0-188A-4F9C-83D7-74CB128780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9f457fc215fe456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C2C3544-E488-4F89-A233-1DEE8B9539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c205b2361b614ea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FBFE2DF-F0D1-4BC1-81B9-D12DF86426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7" name="copy-107">
            <a:extLst xmlns:a="http://schemas.openxmlformats.org/drawingml/2006/main">
              <a:ext uri="{FF2B5EF4-FFF2-40B4-BE49-F238E27FC236}">
                <a16:creationId xmlns:a16="http://schemas.microsoft.com/office/drawing/2014/main" id="{330D5075-2D6F-4BA4-A2C3-3228F78EF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486400"/>
            <a:ext cx="7143750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7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A model illustration: use the stated data for calculations.</a:t>
            </a:r>
          </a:p>
        </p:txBody>
      </p:sp>
      <p:sp>
        <p:nvSpPr>
          <p:cNvPr id="18" name="goto:2">
            <a:hlinkClick xmlns:r="http://schemas.openxmlformats.org/officeDocument/2006/relationships" xmlns:a="http://schemas.openxmlformats.org/drawingml/2006/main" r:id="R13139239e43f4fb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56839B-9F5A-417B-B763-1BBA25A491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72475" y="5524500"/>
            <a:ext cx="28860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 Do</a:t>
            </a:r>
          </a:p>
        </p:txBody>
      </p:sp>
      <p:sp>
        <p:nvSpPr>
          <p:cNvPr id="20" name="extra-native-model-high-concentration-frame">
            <a:extLst xmlns:a="http://schemas.openxmlformats.org/drawingml/2006/main">
              <a:ext uri="{FF2B5EF4-FFF2-40B4-BE49-F238E27FC236}">
                <a16:creationId xmlns:a16="http://schemas.microsoft.com/office/drawing/2014/main" id="{E1464FB8-AEAC-4BF6-83D9-165410729B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14600" y="2381250"/>
            <a:ext cx="2543175" cy="333375"/>
          </a:xfrm>
          <a:prstGeom xmlns:a="http://schemas.openxmlformats.org/drawingml/2006/main" prst="roundRect">
            <a:avLst>
              <a:gd name="adj" fmla="val 2285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A5C9E"/>
            </a:solidFill>
            <a:prstDash val="solid"/>
          </a:ln>
        </p:spPr>
      </p:sp>
      <p:sp>
        <p:nvSpPr>
          <p:cNvPr id="21" name="extra-native-model-high-concentration-label">
            <a:extLst xmlns:a="http://schemas.openxmlformats.org/drawingml/2006/main">
              <a:ext uri="{FF2B5EF4-FFF2-40B4-BE49-F238E27FC236}">
                <a16:creationId xmlns:a16="http://schemas.microsoft.com/office/drawing/2014/main" id="{BB9AD6E1-64A1-4C44-919D-04079B5AB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90800" y="2400300"/>
            <a:ext cx="2390775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● HIGH CONCENTRATION</a:t>
            </a:r>
          </a:p>
        </p:txBody>
      </p:sp>
      <p:sp>
        <p:nvSpPr>
          <p:cNvPr id="22" name="extra-native-model-low-concentration-frame">
            <a:extLst xmlns:a="http://schemas.openxmlformats.org/drawingml/2006/main">
              <a:ext uri="{FF2B5EF4-FFF2-40B4-BE49-F238E27FC236}">
                <a16:creationId xmlns:a16="http://schemas.microsoft.com/office/drawing/2014/main" id="{F384E0C9-6812-47E3-8F46-EDC7B2C00B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96125" y="2381250"/>
            <a:ext cx="2543175" cy="333375"/>
          </a:xfrm>
          <a:prstGeom xmlns:a="http://schemas.openxmlformats.org/drawingml/2006/main" prst="roundRect">
            <a:avLst>
              <a:gd name="adj" fmla="val 2285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101C38"/>
            </a:solidFill>
            <a:prstDash val="solid"/>
          </a:ln>
        </p:spPr>
      </p:sp>
      <p:sp>
        <p:nvSpPr>
          <p:cNvPr id="23" name="extra-native-model-low-concentration-label">
            <a:extLst xmlns:a="http://schemas.openxmlformats.org/drawingml/2006/main">
              <a:ext uri="{FF2B5EF4-FFF2-40B4-BE49-F238E27FC236}">
                <a16:creationId xmlns:a16="http://schemas.microsoft.com/office/drawing/2014/main" id="{CD317958-C7FF-45CC-BB2E-5E4BCA9786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72325" y="2400300"/>
            <a:ext cx="2390775" cy="295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○ LOW CONCENTRATION</a:t>
            </a:r>
          </a:p>
        </p:txBody>
      </p:sp>
      <p:sp>
        <p:nvSpPr>
          <p:cNvPr id="24" name="extra-native-model-high-container">
            <a:extLst xmlns:a="http://schemas.openxmlformats.org/drawingml/2006/main">
              <a:ext uri="{FF2B5EF4-FFF2-40B4-BE49-F238E27FC236}">
                <a16:creationId xmlns:a16="http://schemas.microsoft.com/office/drawing/2014/main" id="{9F7FB155-1D20-40F7-BA75-1FB42B7D0D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14600" y="2809875"/>
            <a:ext cx="2543175" cy="1628775"/>
          </a:xfrm>
          <a:prstGeom xmlns:a="http://schemas.openxmlformats.org/drawingml/2006/main" prst="roundRect">
            <a:avLst>
              <a:gd name="adj" fmla="val 4678"/>
            </a:avLst>
          </a:prstGeom>
          <a:solidFill xmlns:a="http://schemas.openxmlformats.org/drawingml/2006/main">
            <a:srgbClr val="F7F4FA"/>
          </a:solidFill>
          <a:ln xmlns:a="http://schemas.openxmlformats.org/drawingml/2006/main" w="23813">
            <a:solidFill>
              <a:srgbClr val="101C38"/>
            </a:solidFill>
            <a:prstDash val="solid"/>
          </a:ln>
        </p:spPr>
      </p:sp>
      <p:sp>
        <p:nvSpPr>
          <p:cNvPr id="25" name="extra-native-model-low-container">
            <a:extLst xmlns:a="http://schemas.openxmlformats.org/drawingml/2006/main">
              <a:ext uri="{FF2B5EF4-FFF2-40B4-BE49-F238E27FC236}">
                <a16:creationId xmlns:a16="http://schemas.microsoft.com/office/drawing/2014/main" id="{12F17BF2-DC64-43EB-A638-2A76DBDB3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96125" y="2809875"/>
            <a:ext cx="2543175" cy="1628775"/>
          </a:xfrm>
          <a:prstGeom xmlns:a="http://schemas.openxmlformats.org/drawingml/2006/main" prst="roundRect">
            <a:avLst>
              <a:gd name="adj" fmla="val 4678"/>
            </a:avLst>
          </a:prstGeom>
          <a:solidFill xmlns:a="http://schemas.openxmlformats.org/drawingml/2006/main">
            <a:srgbClr val="F6F8FA"/>
          </a:solidFill>
          <a:ln xmlns:a="http://schemas.openxmlformats.org/drawingml/2006/main" w="23813">
            <a:solidFill>
              <a:srgbClr val="101C38"/>
            </a:solidFill>
            <a:prstDash val="solid"/>
          </a:ln>
        </p:spPr>
      </p:sp>
      <p:sp>
        <p:nvSpPr>
          <p:cNvPr id="26" name="extra-native-model-high-particle-0">
            <a:extLst xmlns:a="http://schemas.openxmlformats.org/drawingml/2006/main">
              <a:ext uri="{FF2B5EF4-FFF2-40B4-BE49-F238E27FC236}">
                <a16:creationId xmlns:a16="http://schemas.microsoft.com/office/drawing/2014/main" id="{059ED2E9-28D8-4D52-9841-171EBBE1CA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05100" y="301942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extra-native-model-high-particle-1">
            <a:extLst xmlns:a="http://schemas.openxmlformats.org/drawingml/2006/main">
              <a:ext uri="{FF2B5EF4-FFF2-40B4-BE49-F238E27FC236}">
                <a16:creationId xmlns:a16="http://schemas.microsoft.com/office/drawing/2014/main" id="{07F27393-F403-45E4-9361-D16AE83EE8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301942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extra-native-model-high-particle-2">
            <a:extLst xmlns:a="http://schemas.openxmlformats.org/drawingml/2006/main">
              <a:ext uri="{FF2B5EF4-FFF2-40B4-BE49-F238E27FC236}">
                <a16:creationId xmlns:a16="http://schemas.microsoft.com/office/drawing/2014/main" id="{ABCD8179-C451-4809-8353-B382CABD8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8050" y="301942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extra-native-model-high-particle-3">
            <a:extLst xmlns:a="http://schemas.openxmlformats.org/drawingml/2006/main">
              <a:ext uri="{FF2B5EF4-FFF2-40B4-BE49-F238E27FC236}">
                <a16:creationId xmlns:a16="http://schemas.microsoft.com/office/drawing/2014/main" id="{91102C4E-06C4-49E4-B061-8D6B94F28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9525" y="301942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extra-native-model-high-particle-4">
            <a:extLst xmlns:a="http://schemas.openxmlformats.org/drawingml/2006/main">
              <a:ext uri="{FF2B5EF4-FFF2-40B4-BE49-F238E27FC236}">
                <a16:creationId xmlns:a16="http://schemas.microsoft.com/office/drawing/2014/main" id="{579FFD67-0342-4B82-9166-743A238DE1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301942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extra-native-model-high-particle-5">
            <a:extLst xmlns:a="http://schemas.openxmlformats.org/drawingml/2006/main">
              <a:ext uri="{FF2B5EF4-FFF2-40B4-BE49-F238E27FC236}">
                <a16:creationId xmlns:a16="http://schemas.microsoft.com/office/drawing/2014/main" id="{F20576EB-C9E3-467E-86B2-7DF918F209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62475" y="301942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2" name="extra-native-model-high-particle-6">
            <a:extLst xmlns:a="http://schemas.openxmlformats.org/drawingml/2006/main">
              <a:ext uri="{FF2B5EF4-FFF2-40B4-BE49-F238E27FC236}">
                <a16:creationId xmlns:a16="http://schemas.microsoft.com/office/drawing/2014/main" id="{EEF278E0-2C2D-446A-9C9E-5088C5938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05100" y="3371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extra-native-model-high-particle-7">
            <a:extLst xmlns:a="http://schemas.openxmlformats.org/drawingml/2006/main">
              <a:ext uri="{FF2B5EF4-FFF2-40B4-BE49-F238E27FC236}">
                <a16:creationId xmlns:a16="http://schemas.microsoft.com/office/drawing/2014/main" id="{7A2A64D7-9ABF-490A-AA04-BB5CAB1FB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3371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4" name="extra-native-model-high-particle-8">
            <a:extLst xmlns:a="http://schemas.openxmlformats.org/drawingml/2006/main">
              <a:ext uri="{FF2B5EF4-FFF2-40B4-BE49-F238E27FC236}">
                <a16:creationId xmlns:a16="http://schemas.microsoft.com/office/drawing/2014/main" id="{DDE1814B-9EAE-40A2-A036-F474291D53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8050" y="3371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5" name="extra-native-model-high-particle-9">
            <a:extLst xmlns:a="http://schemas.openxmlformats.org/drawingml/2006/main">
              <a:ext uri="{FF2B5EF4-FFF2-40B4-BE49-F238E27FC236}">
                <a16:creationId xmlns:a16="http://schemas.microsoft.com/office/drawing/2014/main" id="{752F0069-DA8D-4908-BE7C-7007AABE1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9525" y="3371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6" name="extra-native-model-high-particle-10">
            <a:extLst xmlns:a="http://schemas.openxmlformats.org/drawingml/2006/main">
              <a:ext uri="{FF2B5EF4-FFF2-40B4-BE49-F238E27FC236}">
                <a16:creationId xmlns:a16="http://schemas.microsoft.com/office/drawing/2014/main" id="{73E23055-2432-4D80-931C-7AB8EBD20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3371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7" name="extra-native-model-high-particle-11">
            <a:extLst xmlns:a="http://schemas.openxmlformats.org/drawingml/2006/main">
              <a:ext uri="{FF2B5EF4-FFF2-40B4-BE49-F238E27FC236}">
                <a16:creationId xmlns:a16="http://schemas.microsoft.com/office/drawing/2014/main" id="{168C2E4C-EF8D-4A49-B435-75858ECAD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62475" y="3371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8" name="extra-native-model-high-particle-12">
            <a:extLst xmlns:a="http://schemas.openxmlformats.org/drawingml/2006/main">
              <a:ext uri="{FF2B5EF4-FFF2-40B4-BE49-F238E27FC236}">
                <a16:creationId xmlns:a16="http://schemas.microsoft.com/office/drawing/2014/main" id="{FD514DA7-D674-4AB9-8E91-EB932441F7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05100" y="372427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9" name="extra-native-model-high-particle-13">
            <a:extLst xmlns:a="http://schemas.openxmlformats.org/drawingml/2006/main">
              <a:ext uri="{FF2B5EF4-FFF2-40B4-BE49-F238E27FC236}">
                <a16:creationId xmlns:a16="http://schemas.microsoft.com/office/drawing/2014/main" id="{3A2B4413-5443-4986-84B4-EDC54FF514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372427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0" name="extra-native-model-high-particle-14">
            <a:extLst xmlns:a="http://schemas.openxmlformats.org/drawingml/2006/main">
              <a:ext uri="{FF2B5EF4-FFF2-40B4-BE49-F238E27FC236}">
                <a16:creationId xmlns:a16="http://schemas.microsoft.com/office/drawing/2014/main" id="{B734254A-667E-4A4C-83D4-B5268C6CF0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8050" y="372427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1" name="extra-native-model-high-particle-15">
            <a:extLst xmlns:a="http://schemas.openxmlformats.org/drawingml/2006/main">
              <a:ext uri="{FF2B5EF4-FFF2-40B4-BE49-F238E27FC236}">
                <a16:creationId xmlns:a16="http://schemas.microsoft.com/office/drawing/2014/main" id="{F34EB0BE-DA55-4377-BBFF-8AA04FBE9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9525" y="372427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2" name="extra-native-model-high-particle-16">
            <a:extLst xmlns:a="http://schemas.openxmlformats.org/drawingml/2006/main">
              <a:ext uri="{FF2B5EF4-FFF2-40B4-BE49-F238E27FC236}">
                <a16:creationId xmlns:a16="http://schemas.microsoft.com/office/drawing/2014/main" id="{F8B0C93F-BAAA-4909-96ED-A3E49578B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372427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3" name="extra-native-model-high-particle-17">
            <a:extLst xmlns:a="http://schemas.openxmlformats.org/drawingml/2006/main">
              <a:ext uri="{FF2B5EF4-FFF2-40B4-BE49-F238E27FC236}">
                <a16:creationId xmlns:a16="http://schemas.microsoft.com/office/drawing/2014/main" id="{6AFC8044-0852-4DBC-B819-0578291D43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62475" y="372427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4" name="extra-native-model-high-particle-18">
            <a:extLst xmlns:a="http://schemas.openxmlformats.org/drawingml/2006/main">
              <a:ext uri="{FF2B5EF4-FFF2-40B4-BE49-F238E27FC236}">
                <a16:creationId xmlns:a16="http://schemas.microsoft.com/office/drawing/2014/main" id="{08B55600-ECE9-4B7C-A63C-97249ED21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05100" y="40767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5" name="extra-native-model-high-particle-19">
            <a:extLst xmlns:a="http://schemas.openxmlformats.org/drawingml/2006/main">
              <a:ext uri="{FF2B5EF4-FFF2-40B4-BE49-F238E27FC236}">
                <a16:creationId xmlns:a16="http://schemas.microsoft.com/office/drawing/2014/main" id="{3E79EDCF-59AD-48A4-8F68-2DC4B6EF5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76575" y="40767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6" name="extra-native-model-high-particle-20">
            <a:extLst xmlns:a="http://schemas.openxmlformats.org/drawingml/2006/main">
              <a:ext uri="{FF2B5EF4-FFF2-40B4-BE49-F238E27FC236}">
                <a16:creationId xmlns:a16="http://schemas.microsoft.com/office/drawing/2014/main" id="{D8FB6AE0-5DF5-4FBF-8921-5C7EFCD36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8050" y="40767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7" name="extra-native-model-high-particle-21">
            <a:extLst xmlns:a="http://schemas.openxmlformats.org/drawingml/2006/main">
              <a:ext uri="{FF2B5EF4-FFF2-40B4-BE49-F238E27FC236}">
                <a16:creationId xmlns:a16="http://schemas.microsoft.com/office/drawing/2014/main" id="{37BC6BD5-CF8F-4962-A82F-50FD578826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9525" y="40767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8" name="extra-native-model-high-particle-22">
            <a:extLst xmlns:a="http://schemas.openxmlformats.org/drawingml/2006/main">
              <a:ext uri="{FF2B5EF4-FFF2-40B4-BE49-F238E27FC236}">
                <a16:creationId xmlns:a16="http://schemas.microsoft.com/office/drawing/2014/main" id="{93E7837B-88BA-460E-8D24-0567B41222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0767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9" name="extra-native-model-high-particle-23">
            <a:extLst xmlns:a="http://schemas.openxmlformats.org/drawingml/2006/main">
              <a:ext uri="{FF2B5EF4-FFF2-40B4-BE49-F238E27FC236}">
                <a16:creationId xmlns:a16="http://schemas.microsoft.com/office/drawing/2014/main" id="{6B39E575-08FE-4A37-BFF7-AE204DE02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62475" y="40767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0" name="extra-native-model-low-particle-0">
            <a:extLst xmlns:a="http://schemas.openxmlformats.org/drawingml/2006/main">
              <a:ext uri="{FF2B5EF4-FFF2-40B4-BE49-F238E27FC236}">
                <a16:creationId xmlns:a16="http://schemas.microsoft.com/office/drawing/2014/main" id="{0F1D359F-44AC-4ADB-ACFF-8FB1341CB8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1400" y="315277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8E9E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1" name="extra-native-model-low-particle-1">
            <a:extLst xmlns:a="http://schemas.openxmlformats.org/drawingml/2006/main">
              <a:ext uri="{FF2B5EF4-FFF2-40B4-BE49-F238E27FC236}">
                <a16:creationId xmlns:a16="http://schemas.microsoft.com/office/drawing/2014/main" id="{2FC91648-F0D2-433B-956C-B992BE5A6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315277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8E9E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2" name="extra-native-model-low-particle-2">
            <a:extLst xmlns:a="http://schemas.openxmlformats.org/drawingml/2006/main">
              <a:ext uri="{FF2B5EF4-FFF2-40B4-BE49-F238E27FC236}">
                <a16:creationId xmlns:a16="http://schemas.microsoft.com/office/drawing/2014/main" id="{AA203AAC-82F3-473A-9FE6-79C963384D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39200" y="3152775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8E9E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3" name="extra-native-model-low-particle-3">
            <a:extLst xmlns:a="http://schemas.openxmlformats.org/drawingml/2006/main">
              <a:ext uri="{FF2B5EF4-FFF2-40B4-BE49-F238E27FC236}">
                <a16:creationId xmlns:a16="http://schemas.microsoft.com/office/drawing/2014/main" id="{D8BA69C6-EF1B-43A3-AE6C-F54ED4B76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1400" y="3752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8E9E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4" name="extra-native-model-low-particle-4">
            <a:extLst xmlns:a="http://schemas.openxmlformats.org/drawingml/2006/main">
              <a:ext uri="{FF2B5EF4-FFF2-40B4-BE49-F238E27FC236}">
                <a16:creationId xmlns:a16="http://schemas.microsoft.com/office/drawing/2014/main" id="{8E25CED3-B09A-41CB-AA04-377ADA3000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3752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8E9E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5" name="extra-native-model-low-particle-5">
            <a:extLst xmlns:a="http://schemas.openxmlformats.org/drawingml/2006/main">
              <a:ext uri="{FF2B5EF4-FFF2-40B4-BE49-F238E27FC236}">
                <a16:creationId xmlns:a16="http://schemas.microsoft.com/office/drawing/2014/main" id="{D7D52E57-AC80-402B-8BD7-348D7F8C7C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39200" y="375285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8E9E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6" name="extra-native-model-membrane-dash-306">
            <a:extLst xmlns:a="http://schemas.openxmlformats.org/drawingml/2006/main">
              <a:ext uri="{FF2B5EF4-FFF2-40B4-BE49-F238E27FC236}">
                <a16:creationId xmlns:a16="http://schemas.microsoft.com/office/drawing/2014/main" id="{4EB3454E-5DE3-4205-9C85-06FF2097CC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67425" y="2914650"/>
            <a:ext cx="28575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7" name="extra-native-model-membrane-dash-322">
            <a:extLst xmlns:a="http://schemas.openxmlformats.org/drawingml/2006/main">
              <a:ext uri="{FF2B5EF4-FFF2-40B4-BE49-F238E27FC236}">
                <a16:creationId xmlns:a16="http://schemas.microsoft.com/office/drawing/2014/main" id="{7382CE82-BB07-4BAC-9E6E-75A36FDB51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67425" y="3067050"/>
            <a:ext cx="28575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8" name="extra-native-model-membrane-dash-338">
            <a:extLst xmlns:a="http://schemas.openxmlformats.org/drawingml/2006/main">
              <a:ext uri="{FF2B5EF4-FFF2-40B4-BE49-F238E27FC236}">
                <a16:creationId xmlns:a16="http://schemas.microsoft.com/office/drawing/2014/main" id="{428F1C8F-CB5C-4E3E-99CF-D0078566A8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67425" y="3219450"/>
            <a:ext cx="28575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9" name="extra-native-model-membrane-dash-354">
            <a:extLst xmlns:a="http://schemas.openxmlformats.org/drawingml/2006/main">
              <a:ext uri="{FF2B5EF4-FFF2-40B4-BE49-F238E27FC236}">
                <a16:creationId xmlns:a16="http://schemas.microsoft.com/office/drawing/2014/main" id="{9B12C38D-EEEF-4545-A60B-CCDCD59A53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67425" y="3371850"/>
            <a:ext cx="28575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0" name="extra-native-model-membrane-dash-370">
            <a:extLst xmlns:a="http://schemas.openxmlformats.org/drawingml/2006/main">
              <a:ext uri="{FF2B5EF4-FFF2-40B4-BE49-F238E27FC236}">
                <a16:creationId xmlns:a16="http://schemas.microsoft.com/office/drawing/2014/main" id="{1B33C463-458D-4918-A228-82DAD63ADD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67425" y="3524250"/>
            <a:ext cx="28575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1" name="extra-native-model-membrane-dash-386">
            <a:extLst xmlns:a="http://schemas.openxmlformats.org/drawingml/2006/main">
              <a:ext uri="{FF2B5EF4-FFF2-40B4-BE49-F238E27FC236}">
                <a16:creationId xmlns:a16="http://schemas.microsoft.com/office/drawing/2014/main" id="{8A41BD3D-6CDA-406D-96C6-86897F9DA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67425" y="3676650"/>
            <a:ext cx="28575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2" name="extra-native-model-membrane-dash-402">
            <a:extLst xmlns:a="http://schemas.openxmlformats.org/drawingml/2006/main">
              <a:ext uri="{FF2B5EF4-FFF2-40B4-BE49-F238E27FC236}">
                <a16:creationId xmlns:a16="http://schemas.microsoft.com/office/drawing/2014/main" id="{BABC2647-FDFA-4ED7-8A4B-1E73169A57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67425" y="3829050"/>
            <a:ext cx="28575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3" name="extra-native-model-membrane-dash-418">
            <a:extLst xmlns:a="http://schemas.openxmlformats.org/drawingml/2006/main">
              <a:ext uri="{FF2B5EF4-FFF2-40B4-BE49-F238E27FC236}">
                <a16:creationId xmlns:a16="http://schemas.microsoft.com/office/drawing/2014/main" id="{14225891-1CD1-4A08-ABFA-019151932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67425" y="3981450"/>
            <a:ext cx="28575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4" name="extra-native-model-membrane-dash-434">
            <a:extLst xmlns:a="http://schemas.openxmlformats.org/drawingml/2006/main">
              <a:ext uri="{FF2B5EF4-FFF2-40B4-BE49-F238E27FC236}">
                <a16:creationId xmlns:a16="http://schemas.microsoft.com/office/drawing/2014/main" id="{F77CE6A6-86A2-4E07-8BCE-56A98CD55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67425" y="4133850"/>
            <a:ext cx="28575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5" name="extra-native-model-membrane-dash-450">
            <a:extLst xmlns:a="http://schemas.openxmlformats.org/drawingml/2006/main">
              <a:ext uri="{FF2B5EF4-FFF2-40B4-BE49-F238E27FC236}">
                <a16:creationId xmlns:a16="http://schemas.microsoft.com/office/drawing/2014/main" id="{6610F744-906A-4599-940B-99E3EE7434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67425" y="4286250"/>
            <a:ext cx="28575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6" name="extra-native-model-net-arrow">
            <a:extLst xmlns:a="http://schemas.openxmlformats.org/drawingml/2006/main">
              <a:ext uri="{FF2B5EF4-FFF2-40B4-BE49-F238E27FC236}">
                <a16:creationId xmlns:a16="http://schemas.microsoft.com/office/drawing/2014/main" id="{CFC35A2B-1243-4987-91DD-A2B8ABC89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29225" y="3305175"/>
            <a:ext cx="1695450" cy="161925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7" name="extra-native-model-reverse-arrow">
            <a:extLst xmlns:a="http://schemas.openxmlformats.org/drawingml/2006/main">
              <a:ext uri="{FF2B5EF4-FFF2-40B4-BE49-F238E27FC236}">
                <a16:creationId xmlns:a16="http://schemas.microsoft.com/office/drawing/2014/main" id="{F62CBDC7-D97F-4A6A-A8B8-421D41BF05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29225" y="3867150"/>
            <a:ext cx="1695450" cy="114300"/>
          </a:xfrm>
          <a:prstGeom xmlns:a="http://schemas.openxmlformats.org/drawingml/2006/main" prst="leftArrow">
            <a:avLst/>
          </a:prstGeom>
          <a:solidFill xmlns:a="http://schemas.openxmlformats.org/drawingml/2006/main">
            <a:srgbClr val="8E9EB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8" name="extra-native-model-net-label">
            <a:extLst xmlns:a="http://schemas.openxmlformats.org/drawingml/2006/main">
              <a:ext uri="{FF2B5EF4-FFF2-40B4-BE49-F238E27FC236}">
                <a16:creationId xmlns:a16="http://schemas.microsoft.com/office/drawing/2014/main" id="{A890AF9E-9A04-47D3-9AFC-6499DF2E14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81600" y="2543175"/>
            <a:ext cx="179070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NET MOVEMENT</a:t>
            </a:r>
          </a:p>
        </p:txBody>
      </p:sp>
      <p:sp>
        <p:nvSpPr>
          <p:cNvPr id="69" name="extra-native-model-steeper-gradient-frame">
            <a:extLst xmlns:a="http://schemas.openxmlformats.org/drawingml/2006/main">
              <a:ext uri="{FF2B5EF4-FFF2-40B4-BE49-F238E27FC236}">
                <a16:creationId xmlns:a16="http://schemas.microsoft.com/office/drawing/2014/main" id="{2785AD0B-9D32-4C95-90C2-C01D2B1DB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62200" y="4810125"/>
            <a:ext cx="2266950" cy="3429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A5C9E"/>
            </a:solidFill>
            <a:prstDash val="solid"/>
          </a:ln>
        </p:spPr>
      </p:sp>
      <p:sp>
        <p:nvSpPr>
          <p:cNvPr id="70" name="extra-native-model-steeper-gradient-label">
            <a:extLst xmlns:a="http://schemas.openxmlformats.org/drawingml/2006/main">
              <a:ext uri="{FF2B5EF4-FFF2-40B4-BE49-F238E27FC236}">
                <a16:creationId xmlns:a16="http://schemas.microsoft.com/office/drawing/2014/main" id="{B81FED6A-282E-4E91-8BFF-13853900E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38400" y="4829175"/>
            <a:ext cx="21145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↑ STEEPER GRADIENT</a:t>
            </a:r>
          </a:p>
        </p:txBody>
      </p:sp>
      <p:sp>
        <p:nvSpPr>
          <p:cNvPr id="71" name="extra-native-model-higher-temperature-frame">
            <a:extLst xmlns:a="http://schemas.openxmlformats.org/drawingml/2006/main">
              <a:ext uri="{FF2B5EF4-FFF2-40B4-BE49-F238E27FC236}">
                <a16:creationId xmlns:a16="http://schemas.microsoft.com/office/drawing/2014/main" id="{E50197D7-3145-4F73-9F35-6C65CEE18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38725" y="4810125"/>
            <a:ext cx="2276475" cy="3429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CA772D"/>
            </a:solidFill>
            <a:prstDash val="solid"/>
          </a:ln>
        </p:spPr>
      </p:sp>
      <p:sp>
        <p:nvSpPr>
          <p:cNvPr id="72" name="extra-native-model-higher-temperature-label">
            <a:extLst xmlns:a="http://schemas.openxmlformats.org/drawingml/2006/main">
              <a:ext uri="{FF2B5EF4-FFF2-40B4-BE49-F238E27FC236}">
                <a16:creationId xmlns:a16="http://schemas.microsoft.com/office/drawing/2014/main" id="{81D09C92-F81D-441C-A304-66CADE7D67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14925" y="4829175"/>
            <a:ext cx="21240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CA772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CA772D"/>
                </a:solidFill>
                <a:latin typeface="Arial"/>
                <a:ea typeface="Arial"/>
                <a:cs typeface="Arial"/>
              </a:rPr>
              <a:t>↑ HIGHER TEMPERATURE</a:t>
            </a:r>
          </a:p>
        </p:txBody>
      </p:sp>
      <p:sp>
        <p:nvSpPr>
          <p:cNvPr id="73" name="extra-native-model-surface-area-frame">
            <a:extLst xmlns:a="http://schemas.openxmlformats.org/drawingml/2006/main">
              <a:ext uri="{FF2B5EF4-FFF2-40B4-BE49-F238E27FC236}">
                <a16:creationId xmlns:a16="http://schemas.microsoft.com/office/drawing/2014/main" id="{B7295B33-206A-42F6-9D81-8B53366C4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24775" y="4810125"/>
            <a:ext cx="2266950" cy="3429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287360"/>
            </a:solidFill>
            <a:prstDash val="solid"/>
          </a:ln>
        </p:spPr>
      </p:sp>
      <p:sp>
        <p:nvSpPr>
          <p:cNvPr id="74" name="extra-native-model-surface-area-label">
            <a:extLst xmlns:a="http://schemas.openxmlformats.org/drawingml/2006/main">
              <a:ext uri="{FF2B5EF4-FFF2-40B4-BE49-F238E27FC236}">
                <a16:creationId xmlns:a16="http://schemas.microsoft.com/office/drawing/2014/main" id="{5076F943-E5B1-40BB-A3F0-0F698B4CF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00975" y="4829175"/>
            <a:ext cx="21145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↑ MORE SURFACE AREA</a:t>
            </a:r>
          </a:p>
        </p:txBody>
      </p:sp>
    </p:spTree>
    <p:extLst>
      <p:ext uri="{BB962C8B-B14F-4D97-AF65-F5344CB8AC3E}">
        <p14:creationId xmlns:p14="http://schemas.microsoft.com/office/powerpoint/2010/main" val="142891007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C53832F4-33FB-4A33-8A4B-208781655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F4FDFC9E-9FF7-4A35-BBF5-3EE89D6A8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15F8B"/>
          </a:solidFill>
          <a:ln xmlns:a="http://schemas.openxmlformats.org/drawingml/2006/main" w="0">
            <a:noFill/>
          </a:ln>
        </p:spPr>
      </p:sp>
      <p:sp>
        <p:nvSpPr>
          <p:cNvPr id="3" name="copy-10">
            <a:extLst xmlns:a="http://schemas.openxmlformats.org/drawingml/2006/main">
              <a:ext uri="{FF2B5EF4-FFF2-40B4-BE49-F238E27FC236}">
                <a16:creationId xmlns:a16="http://schemas.microsoft.com/office/drawing/2014/main" id="{A4981C33-167F-4799-AE71-15510EC2B9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11">
            <a:extLst xmlns:a="http://schemas.openxmlformats.org/drawingml/2006/main">
              <a:ext uri="{FF2B5EF4-FFF2-40B4-BE49-F238E27FC236}">
                <a16:creationId xmlns:a16="http://schemas.microsoft.com/office/drawing/2014/main" id="{D406CA90-0A47-4879-93A1-FE7E41BF6E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315F8B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15F8B"/>
                </a:solidFill>
                <a:latin typeface="Arial"/>
                <a:ea typeface="Arial"/>
                <a:cs typeface="Arial"/>
              </a:rPr>
              <a:t>Starter  ·  4 min</a:t>
            </a:r>
          </a:p>
        </p:txBody>
      </p:sp>
      <p:sp>
        <p:nvSpPr>
          <p:cNvPr id="5" name="copy-12">
            <a:extLst xmlns:a="http://schemas.openxmlformats.org/drawingml/2006/main">
              <a:ext uri="{FF2B5EF4-FFF2-40B4-BE49-F238E27FC236}">
                <a16:creationId xmlns:a16="http://schemas.microsoft.com/office/drawing/2014/main" id="{DF7A0BA7-D949-45F5-BA11-E59139913C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Make a prediction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AD1B5C31-573C-41E8-B250-C28340E81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4eb8012abc89400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CD225EB-5A1E-4B19-BA33-962D5DBA2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d74fc0e84b446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87C0C1-FACD-45A1-955B-864EC834E6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02551b40111418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56B76F2-209A-4BEB-92A6-1782DBD898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08b224201ae14d3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F7557CC-0D3B-4804-9CE0-8F0CAB823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188a0dd4298487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F25E2EA-1F7B-4A88-A47F-A462988FCD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24cf34803bd54ca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DBA6A6B-813F-4881-99B5-D9BF535CD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7cce78a45738462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E9113AE-C287-4774-A9A3-EC08130BA8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12667563bb74d9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4387AA7-240A-481E-BA3A-175145137F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246152424c84b5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7827007-437E-40FB-BE4B-34F94630A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3">
            <a:extLst xmlns:a="http://schemas.openxmlformats.org/drawingml/2006/main">
              <a:ext uri="{FF2B5EF4-FFF2-40B4-BE49-F238E27FC236}">
                <a16:creationId xmlns:a16="http://schemas.microsoft.com/office/drawing/2014/main" id="{8C8D3DBC-9402-4BA6-9866-4DE418D27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66900"/>
            <a:ext cx="10668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Particles move randomly in both directions. Can there still be net movement from high to low concentration?</a:t>
            </a:r>
          </a:p>
        </p:txBody>
      </p:sp>
      <p:sp>
        <p:nvSpPr>
          <p:cNvPr id="17" name="choice">
            <a:extLst xmlns:a="http://schemas.openxmlformats.org/drawingml/2006/main">
              <a:ext uri="{FF2B5EF4-FFF2-40B4-BE49-F238E27FC236}">
                <a16:creationId xmlns:a16="http://schemas.microsoft.com/office/drawing/2014/main" id="{56E7F8D9-6AA2-4780-9D63-41E4EE0BA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2420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18" name="copy-14">
            <a:extLst xmlns:a="http://schemas.openxmlformats.org/drawingml/2006/main">
              <a:ext uri="{FF2B5EF4-FFF2-40B4-BE49-F238E27FC236}">
                <a16:creationId xmlns:a16="http://schemas.microsoft.com/office/drawing/2014/main" id="{43BB73DD-9F6A-4D8E-804A-E7654555BD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24802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No — random means no pattern</a:t>
            </a:r>
          </a:p>
        </p:txBody>
      </p:sp>
      <p:sp>
        <p:nvSpPr>
          <p:cNvPr id="19" name="choice">
            <a:extLst xmlns:a="http://schemas.openxmlformats.org/drawingml/2006/main">
              <a:ext uri="{FF2B5EF4-FFF2-40B4-BE49-F238E27FC236}">
                <a16:creationId xmlns:a16="http://schemas.microsoft.com/office/drawing/2014/main" id="{51660809-44B9-4216-A320-9B39CA978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819525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0" name="copy-15">
            <a:extLst xmlns:a="http://schemas.openxmlformats.org/drawingml/2006/main">
              <a:ext uri="{FF2B5EF4-FFF2-40B4-BE49-F238E27FC236}">
                <a16:creationId xmlns:a16="http://schemas.microsoft.com/office/drawing/2014/main" id="{72D35D02-3150-4131-9999-77CDE4C21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943350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Yes — more particles begin on the high side</a:t>
            </a:r>
          </a:p>
        </p:txBody>
      </p:sp>
      <p:sp>
        <p:nvSpPr>
          <p:cNvPr id="21" name="choice">
            <a:extLst xmlns:a="http://schemas.openxmlformats.org/drawingml/2006/main">
              <a:ext uri="{FF2B5EF4-FFF2-40B4-BE49-F238E27FC236}">
                <a16:creationId xmlns:a16="http://schemas.microsoft.com/office/drawing/2014/main" id="{1885BDCF-F318-4131-BC7D-09C0B694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51485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2" name="copy-16">
            <a:extLst xmlns:a="http://schemas.openxmlformats.org/drawingml/2006/main">
              <a:ext uri="{FF2B5EF4-FFF2-40B4-BE49-F238E27FC236}">
                <a16:creationId xmlns:a16="http://schemas.microsoft.com/office/drawing/2014/main" id="{21DA7800-51E0-4333-9C9E-BDE9C4FA2F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386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Only if every particle moves one way</a:t>
            </a:r>
          </a:p>
        </p:txBody>
      </p:sp>
      <p:sp>
        <p:nvSpPr>
          <p:cNvPr id="23" name="goto:8">
            <a:hlinkClick xmlns:r="http://schemas.openxmlformats.org/officeDocument/2006/relationships" xmlns:a="http://schemas.openxmlformats.org/drawingml/2006/main" r:id="R689e84e8dbd34f9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1282CFF-02B5-4244-817F-230D60B57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4375" y="5410200"/>
            <a:ext cx="2952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Commit, then check</a:t>
            </a:r>
          </a:p>
        </p:txBody>
      </p:sp>
    </p:spTree>
    <p:extLst>
      <p:ext uri="{BB962C8B-B14F-4D97-AF65-F5344CB8AC3E}">
        <p14:creationId xmlns:p14="http://schemas.microsoft.com/office/powerpoint/2010/main" val="172766877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81DD691D-EC32-40B2-A1DF-430B75368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1FE036FC-1DFC-4AF6-AB15-F424E5D5F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7">
            <a:extLst xmlns:a="http://schemas.openxmlformats.org/drawingml/2006/main">
              <a:ext uri="{FF2B5EF4-FFF2-40B4-BE49-F238E27FC236}">
                <a16:creationId xmlns:a16="http://schemas.microsoft.com/office/drawing/2014/main" id="{F0D844A0-70B5-480E-B60E-7D17D97AB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18">
            <a:extLst xmlns:a="http://schemas.openxmlformats.org/drawingml/2006/main">
              <a:ext uri="{FF2B5EF4-FFF2-40B4-BE49-F238E27FC236}">
                <a16:creationId xmlns:a16="http://schemas.microsoft.com/office/drawing/2014/main" id="{DC618239-BB9F-42B6-A17B-981376B67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 ·  5 min</a:t>
            </a:r>
          </a:p>
        </p:txBody>
      </p:sp>
      <p:sp>
        <p:nvSpPr>
          <p:cNvPr id="5" name="copy-19">
            <a:extLst xmlns:a="http://schemas.openxmlformats.org/drawingml/2006/main">
              <a:ext uri="{FF2B5EF4-FFF2-40B4-BE49-F238E27FC236}">
                <a16:creationId xmlns:a16="http://schemas.microsoft.com/office/drawing/2014/main" id="{D243C3F0-055F-495C-B34A-97D98D8984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A9CE835-DF84-4E4F-88A6-59E83FCD61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902ee037bfe491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709172-485C-4CD8-B582-02C66A906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0e0bc45ed99c4f2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FC8A389-DDDA-4671-848E-BB7B434BA7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f584a99086446b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26D90EA-C35D-4F52-A1A7-29731BD04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f707f9adc4ee4b7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C61C670-31C2-4D79-B1B2-B2C0FE5EE2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2635c15322a3433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CD32AB2-2A5E-4675-A5FF-C8841DE3E5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4265b750a5124da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732785F-AEDA-40DF-8D61-0F7EE3C5D6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1a548a38f0da4d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C5ED59-B26B-4C06-B717-F1E4A59159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61fd2a6241c4406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EF12124-9A7C-419E-A83D-5A7824DA6E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b8aec819230486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4137021-A509-41E2-8C17-6C1A21DEF5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0">
            <a:extLst xmlns:a="http://schemas.openxmlformats.org/drawingml/2006/main">
              <a:ext uri="{FF2B5EF4-FFF2-40B4-BE49-F238E27FC236}">
                <a16:creationId xmlns:a16="http://schemas.microsoft.com/office/drawing/2014/main" id="{4449A1F2-00A3-4C69-8AAB-CBA1E9B978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00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21">
            <a:extLst xmlns:a="http://schemas.openxmlformats.org/drawingml/2006/main">
              <a:ext uri="{FF2B5EF4-FFF2-40B4-BE49-F238E27FC236}">
                <a16:creationId xmlns:a16="http://schemas.microsoft.com/office/drawing/2014/main" id="{69990813-AD5B-4D22-B8AE-C0F510D52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0002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Individual particles move randomly in every direction.</a:t>
            </a:r>
          </a:p>
        </p:txBody>
      </p:sp>
      <p:sp>
        <p:nvSpPr>
          <p:cNvPr id="18" name="copy-22">
            <a:extLst xmlns:a="http://schemas.openxmlformats.org/drawingml/2006/main">
              <a:ext uri="{FF2B5EF4-FFF2-40B4-BE49-F238E27FC236}">
                <a16:creationId xmlns:a16="http://schemas.microsoft.com/office/drawing/2014/main" id="{E5890FE5-FE18-45F6-85DE-FC0C2A3DF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23">
            <a:extLst xmlns:a="http://schemas.openxmlformats.org/drawingml/2006/main">
              <a:ext uri="{FF2B5EF4-FFF2-40B4-BE49-F238E27FC236}">
                <a16:creationId xmlns:a16="http://schemas.microsoft.com/office/drawing/2014/main" id="{0738EA05-B610-4293-B460-891BAE97D2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051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More particles start in the high-concentration region, so more crossing events begin there.</a:t>
            </a:r>
          </a:p>
        </p:txBody>
      </p:sp>
      <p:sp>
        <p:nvSpPr>
          <p:cNvPr id="20" name="copy-24">
            <a:extLst xmlns:a="http://schemas.openxmlformats.org/drawingml/2006/main">
              <a:ext uri="{FF2B5EF4-FFF2-40B4-BE49-F238E27FC236}">
                <a16:creationId xmlns:a16="http://schemas.microsoft.com/office/drawing/2014/main" id="{DD522076-B33B-4318-9B1D-4C118F3B8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2100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25">
            <a:extLst xmlns:a="http://schemas.openxmlformats.org/drawingml/2006/main">
              <a:ext uri="{FF2B5EF4-FFF2-40B4-BE49-F238E27FC236}">
                <a16:creationId xmlns:a16="http://schemas.microsoft.com/office/drawing/2014/main" id="{A6606E3A-40E4-45AE-AAC6-D77BC034B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100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Net movement is the overall difference between movements in opposite directions.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6CAEDB20-4C6B-4A37-A6CC-A5DD7B4B6C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943100"/>
            <a:ext cx="3905250" cy="2724150"/>
          </a:xfrm>
          <a:prstGeom xmlns:a="http://schemas.openxmlformats.org/drawingml/2006/main" prst="roundRect">
            <a:avLst>
              <a:gd name="adj" fmla="val 3497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4" name="goto:16">
            <a:hlinkClick xmlns:r="http://schemas.openxmlformats.org/officeDocument/2006/relationships" xmlns:a="http://schemas.openxmlformats.org/drawingml/2006/main" r:id="R198ef9b13b764c1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6F6775-A6AA-4490-9380-8CDD5F705D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9525" y="4838700"/>
            <a:ext cx="37909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View labelled diagram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58ea19f040e849a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87D2EBD-25DE-4CDA-94D3-A7CED52A4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5410200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video</a:t>
            </a:r>
          </a:p>
        </p:txBody>
      </p:sp>
      <p:sp>
        <p:nvSpPr>
          <p:cNvPr id="27" name="model-title">
            <a:extLst xmlns:a="http://schemas.openxmlformats.org/drawingml/2006/main">
              <a:ext uri="{FF2B5EF4-FFF2-40B4-BE49-F238E27FC236}">
                <a16:creationId xmlns:a16="http://schemas.microsoft.com/office/drawing/2014/main" id="{FB99128D-626F-4218-A618-D00D2B254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057400"/>
            <a:ext cx="3486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Particles keep moving</a:t>
            </a:r>
          </a:p>
        </p:txBody>
      </p:sp>
      <p:sp>
        <p:nvSpPr>
          <p:cNvPr id="28" name="net-arrow">
            <a:extLst xmlns:a="http://schemas.openxmlformats.org/drawingml/2006/main">
              <a:ext uri="{FF2B5EF4-FFF2-40B4-BE49-F238E27FC236}">
                <a16:creationId xmlns:a16="http://schemas.microsoft.com/office/drawing/2014/main" id="{77A9AE1D-705C-4D6F-96CF-19B6F20FE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58275" y="3009900"/>
            <a:ext cx="838200" cy="17145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high-0">
            <a:extLst xmlns:a="http://schemas.openxmlformats.org/drawingml/2006/main">
              <a:ext uri="{FF2B5EF4-FFF2-40B4-BE49-F238E27FC236}">
                <a16:creationId xmlns:a16="http://schemas.microsoft.com/office/drawing/2014/main" id="{C11F9162-E3CA-413E-9965-3B984C596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26670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high-1">
            <a:extLst xmlns:a="http://schemas.openxmlformats.org/drawingml/2006/main">
              <a:ext uri="{FF2B5EF4-FFF2-40B4-BE49-F238E27FC236}">
                <a16:creationId xmlns:a16="http://schemas.microsoft.com/office/drawing/2014/main" id="{3F45E75C-5384-48AC-997D-C919961A02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6670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high-2">
            <a:extLst xmlns:a="http://schemas.openxmlformats.org/drawingml/2006/main">
              <a:ext uri="{FF2B5EF4-FFF2-40B4-BE49-F238E27FC236}">
                <a16:creationId xmlns:a16="http://schemas.microsoft.com/office/drawing/2014/main" id="{16EBDB26-D296-495E-82D5-F66A66B715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6670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2" name="high-3">
            <a:extLst xmlns:a="http://schemas.openxmlformats.org/drawingml/2006/main">
              <a:ext uri="{FF2B5EF4-FFF2-40B4-BE49-F238E27FC236}">
                <a16:creationId xmlns:a16="http://schemas.microsoft.com/office/drawing/2014/main" id="{6C905F51-19EC-4776-8C1F-60FCB5EF18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29051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high-4">
            <a:extLst xmlns:a="http://schemas.openxmlformats.org/drawingml/2006/main">
              <a:ext uri="{FF2B5EF4-FFF2-40B4-BE49-F238E27FC236}">
                <a16:creationId xmlns:a16="http://schemas.microsoft.com/office/drawing/2014/main" id="{2951C46B-CAC0-4709-9F2F-813C11D81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9051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4" name="high-5">
            <a:extLst xmlns:a="http://schemas.openxmlformats.org/drawingml/2006/main">
              <a:ext uri="{FF2B5EF4-FFF2-40B4-BE49-F238E27FC236}">
                <a16:creationId xmlns:a16="http://schemas.microsoft.com/office/drawing/2014/main" id="{81079A2D-A975-408B-95E3-AB0D6A066B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9051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5" name="high-6">
            <a:extLst xmlns:a="http://schemas.openxmlformats.org/drawingml/2006/main">
              <a:ext uri="{FF2B5EF4-FFF2-40B4-BE49-F238E27FC236}">
                <a16:creationId xmlns:a16="http://schemas.microsoft.com/office/drawing/2014/main" id="{BF9DE54B-E2A8-4849-A058-7D71FB8DFB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1432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6" name="high-7">
            <a:extLst xmlns:a="http://schemas.openxmlformats.org/drawingml/2006/main">
              <a:ext uri="{FF2B5EF4-FFF2-40B4-BE49-F238E27FC236}">
                <a16:creationId xmlns:a16="http://schemas.microsoft.com/office/drawing/2014/main" id="{13750136-4FAE-40D5-93D1-C4C872F73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432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7" name="high-8">
            <a:extLst xmlns:a="http://schemas.openxmlformats.org/drawingml/2006/main">
              <a:ext uri="{FF2B5EF4-FFF2-40B4-BE49-F238E27FC236}">
                <a16:creationId xmlns:a16="http://schemas.microsoft.com/office/drawing/2014/main" id="{7A330F89-0887-41C3-8BFE-E4AA5F446B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1432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8" name="high-9">
            <a:extLst xmlns:a="http://schemas.openxmlformats.org/drawingml/2006/main">
              <a:ext uri="{FF2B5EF4-FFF2-40B4-BE49-F238E27FC236}">
                <a16:creationId xmlns:a16="http://schemas.microsoft.com/office/drawing/2014/main" id="{48ED53CE-0EC1-4D45-AB5E-0740C19B0A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3813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9" name="high-10">
            <a:extLst xmlns:a="http://schemas.openxmlformats.org/drawingml/2006/main">
              <a:ext uri="{FF2B5EF4-FFF2-40B4-BE49-F238E27FC236}">
                <a16:creationId xmlns:a16="http://schemas.microsoft.com/office/drawing/2014/main" id="{6F9C270A-DC16-4A0C-B900-F6A40BD190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3813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0" name="high-11">
            <a:extLst xmlns:a="http://schemas.openxmlformats.org/drawingml/2006/main">
              <a:ext uri="{FF2B5EF4-FFF2-40B4-BE49-F238E27FC236}">
                <a16:creationId xmlns:a16="http://schemas.microsoft.com/office/drawing/2014/main" id="{9BEA8B3C-27C8-4955-B916-5B2D9A741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3813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1" name="high-12">
            <a:extLst xmlns:a="http://schemas.openxmlformats.org/drawingml/2006/main">
              <a:ext uri="{FF2B5EF4-FFF2-40B4-BE49-F238E27FC236}">
                <a16:creationId xmlns:a16="http://schemas.microsoft.com/office/drawing/2014/main" id="{905500EB-9C02-4156-84DE-2EC7A2C5B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6195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2" name="high-13">
            <a:extLst xmlns:a="http://schemas.openxmlformats.org/drawingml/2006/main">
              <a:ext uri="{FF2B5EF4-FFF2-40B4-BE49-F238E27FC236}">
                <a16:creationId xmlns:a16="http://schemas.microsoft.com/office/drawing/2014/main" id="{1E0F77AB-5CAB-4580-AE99-29F7AED1E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6195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3" name="high-14">
            <a:extLst xmlns:a="http://schemas.openxmlformats.org/drawingml/2006/main">
              <a:ext uri="{FF2B5EF4-FFF2-40B4-BE49-F238E27FC236}">
                <a16:creationId xmlns:a16="http://schemas.microsoft.com/office/drawing/2014/main" id="{BB1C5FCB-9CC9-4107-AF91-0C2AB6AA12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6195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4" name="low-0">
            <a:extLst xmlns:a="http://schemas.openxmlformats.org/drawingml/2006/main">
              <a:ext uri="{FF2B5EF4-FFF2-40B4-BE49-F238E27FC236}">
                <a16:creationId xmlns:a16="http://schemas.microsoft.com/office/drawing/2014/main" id="{DEB36A53-2A78-4BC9-BD64-39378CD218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48900" y="28289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5" name="low-1">
            <a:extLst xmlns:a="http://schemas.openxmlformats.org/drawingml/2006/main">
              <a:ext uri="{FF2B5EF4-FFF2-40B4-BE49-F238E27FC236}">
                <a16:creationId xmlns:a16="http://schemas.microsoft.com/office/drawing/2014/main" id="{F7723094-F554-47C4-A186-63D9F5AA1F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72750" y="28289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6" name="low-2">
            <a:extLst xmlns:a="http://schemas.openxmlformats.org/drawingml/2006/main">
              <a:ext uri="{FF2B5EF4-FFF2-40B4-BE49-F238E27FC236}">
                <a16:creationId xmlns:a16="http://schemas.microsoft.com/office/drawing/2014/main" id="{62625E50-BB9D-4C16-8676-FB2873844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48900" y="31813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7" name="low-3">
            <a:extLst xmlns:a="http://schemas.openxmlformats.org/drawingml/2006/main">
              <a:ext uri="{FF2B5EF4-FFF2-40B4-BE49-F238E27FC236}">
                <a16:creationId xmlns:a16="http://schemas.microsoft.com/office/drawing/2014/main" id="{11D65A33-956F-4B0F-B4D8-3A8CE158D5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72750" y="31813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8" name="low-4">
            <a:extLst xmlns:a="http://schemas.openxmlformats.org/drawingml/2006/main">
              <a:ext uri="{FF2B5EF4-FFF2-40B4-BE49-F238E27FC236}">
                <a16:creationId xmlns:a16="http://schemas.microsoft.com/office/drawing/2014/main" id="{29B0A595-A178-487D-AE9D-6190BED4A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48900" y="35337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9" name="high">
            <a:extLst xmlns:a="http://schemas.openxmlformats.org/drawingml/2006/main">
              <a:ext uri="{FF2B5EF4-FFF2-40B4-BE49-F238E27FC236}">
                <a16:creationId xmlns:a16="http://schemas.microsoft.com/office/drawing/2014/main" id="{7D93829C-4DCE-45CA-856E-C42E52465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96200" y="4048125"/>
            <a:ext cx="11620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Higher</a:t>
            </a:r>
          </a:p>
        </p:txBody>
      </p:sp>
      <p:sp>
        <p:nvSpPr>
          <p:cNvPr id="50" name="low">
            <a:extLst xmlns:a="http://schemas.openxmlformats.org/drawingml/2006/main">
              <a:ext uri="{FF2B5EF4-FFF2-40B4-BE49-F238E27FC236}">
                <a16:creationId xmlns:a16="http://schemas.microsoft.com/office/drawing/2014/main" id="{CEABA9D7-9339-45A5-96B6-09E98DDD06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15550" y="4048125"/>
            <a:ext cx="11430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Lower</a:t>
            </a:r>
          </a:p>
        </p:txBody>
      </p:sp>
      <p:sp>
        <p:nvSpPr>
          <p:cNvPr id="51" name="gradient">
            <a:extLst xmlns:a="http://schemas.openxmlformats.org/drawingml/2006/main">
              <a:ext uri="{FF2B5EF4-FFF2-40B4-BE49-F238E27FC236}">
                <a16:creationId xmlns:a16="http://schemas.microsoft.com/office/drawing/2014/main" id="{38F604B4-CCBD-4BC9-B94C-C2BCD65C6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4295775"/>
            <a:ext cx="34290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26176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26176"/>
                </a:solidFill>
                <a:latin typeface="Arial"/>
                <a:ea typeface="Arial"/>
                <a:cs typeface="Arial"/>
              </a:rPr>
              <a:t>concentration</a:t>
            </a:r>
          </a:p>
        </p:txBody>
      </p:sp>
    </p:spTree>
    <p:extLst>
      <p:ext uri="{BB962C8B-B14F-4D97-AF65-F5344CB8AC3E}">
        <p14:creationId xmlns:p14="http://schemas.microsoft.com/office/powerpoint/2010/main" val="77546195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5712BC8F-64CF-409B-8A78-CF4650675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58C1EC1-8DB3-4EFD-A44A-05FC3D03DA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26">
            <a:extLst xmlns:a="http://schemas.openxmlformats.org/drawingml/2006/main">
              <a:ext uri="{FF2B5EF4-FFF2-40B4-BE49-F238E27FC236}">
                <a16:creationId xmlns:a16="http://schemas.microsoft.com/office/drawing/2014/main" id="{CE9BA828-8688-4A8E-A8EA-3D5DDFB475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27">
            <a:extLst xmlns:a="http://schemas.openxmlformats.org/drawingml/2006/main">
              <a:ext uri="{FF2B5EF4-FFF2-40B4-BE49-F238E27FC236}">
                <a16:creationId xmlns:a16="http://schemas.microsoft.com/office/drawing/2014/main" id="{A733DB37-5F60-47E5-9CC0-58BABB5AE9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 ·  5 min</a:t>
            </a:r>
          </a:p>
        </p:txBody>
      </p:sp>
      <p:sp>
        <p:nvSpPr>
          <p:cNvPr id="5" name="copy-28">
            <a:extLst xmlns:a="http://schemas.openxmlformats.org/drawingml/2006/main">
              <a:ext uri="{FF2B5EF4-FFF2-40B4-BE49-F238E27FC236}">
                <a16:creationId xmlns:a16="http://schemas.microsoft.com/office/drawing/2014/main" id="{38393221-27F2-4679-A367-4D7F43F90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Choose and justify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0276EFD-A2A6-413F-B7CF-D87A8FEB6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91da3f92035f4aa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F07C082-3522-48F8-AA65-1FB12BE576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26665f574f5f437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5D909A6-F0D7-4B67-A423-715FF8B7E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007e980a619497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AD4299E-44AD-46D0-8DD3-BE62CF1B0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091375813e345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CD97678-BF6E-44A7-B348-2558CCE10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3bb68fe5a0844a9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0639F0D-3860-4799-8983-7FD19C3928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68acda5c3a204e6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A76146E-45C8-4967-9254-40AFCCD70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9f6815e57a8468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BDCBB27-6544-4A7B-9C5E-D7250870E7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84588d3c76a40d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8B4E6D4-EC3B-4DAA-A5D5-50EF97D60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ffb5073df994e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EB54BAB-CAF6-4DB7-9612-00B394C6B4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9">
            <a:extLst xmlns:a="http://schemas.openxmlformats.org/drawingml/2006/main">
              <a:ext uri="{FF2B5EF4-FFF2-40B4-BE49-F238E27FC236}">
                <a16:creationId xmlns:a16="http://schemas.microsoft.com/office/drawing/2014/main" id="{2DE3BEB5-62AA-4EBE-9587-C16C6BC63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76425"/>
            <a:ext cx="10668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statement is scientifically accurate during diffusion?</a:t>
            </a:r>
          </a:p>
        </p:txBody>
      </p:sp>
      <p:sp>
        <p:nvSpPr>
          <p:cNvPr id="17" name="goto:9">
            <a:hlinkClick xmlns:r="http://schemas.openxmlformats.org/officeDocument/2006/relationships" xmlns:a="http://schemas.openxmlformats.org/drawingml/2006/main" r:id="Rcae08c0aa8d44b6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1014130-DD54-4E48-9BF4-B8C828CD8D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  All particles move from high to low</a:t>
            </a:r>
          </a:p>
        </p:txBody>
      </p:sp>
      <p:sp>
        <p:nvSpPr>
          <p:cNvPr id="18" name="goto:9">
            <a:hlinkClick xmlns:r="http://schemas.openxmlformats.org/officeDocument/2006/relationships" xmlns:a="http://schemas.openxmlformats.org/drawingml/2006/main" r:id="R28a787b26317412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B9E0184-362D-467A-9076-BEF300C801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B  Particles stop when concentrations match</a:t>
            </a:r>
          </a:p>
        </p:txBody>
      </p:sp>
      <p:sp>
        <p:nvSpPr>
          <p:cNvPr id="19" name="goto:9">
            <a:hlinkClick xmlns:r="http://schemas.openxmlformats.org/officeDocument/2006/relationships" xmlns:a="http://schemas.openxmlformats.org/drawingml/2006/main" r:id="R284ab925ae27434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83FB90B-9146-45CE-A7D7-F5FFDCCAD2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  Particles move randomly, with net movement down the gradient</a:t>
            </a:r>
          </a:p>
        </p:txBody>
      </p:sp>
      <p:sp>
        <p:nvSpPr>
          <p:cNvPr id="20" name="goto:9">
            <a:hlinkClick xmlns:r="http://schemas.openxmlformats.org/officeDocument/2006/relationships" xmlns:a="http://schemas.openxmlformats.org/drawingml/2006/main" r:id="R1612df2fe63d4f6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F45B560-92B1-47A3-B765-11A6E2D943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  Low-concentration particles pull high-concentration particles</a:t>
            </a:r>
          </a:p>
        </p:txBody>
      </p:sp>
      <p:sp>
        <p:nvSpPr>
          <p:cNvPr id="21" name="copy-30">
            <a:extLst xmlns:a="http://schemas.openxmlformats.org/drawingml/2006/main">
              <a:ext uri="{FF2B5EF4-FFF2-40B4-BE49-F238E27FC236}">
                <a16:creationId xmlns:a16="http://schemas.microsoft.com/office/drawing/2014/main" id="{7844E7E9-C9F7-44C2-82BB-ECD47736B1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076825"/>
            <a:ext cx="10001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Give the deciding clue before checking.</a:t>
            </a:r>
          </a:p>
        </p:txBody>
      </p:sp>
      <p:sp>
        <p:nvSpPr>
          <p:cNvPr id="22" name="goto:9">
            <a:hlinkClick xmlns:r="http://schemas.openxmlformats.org/officeDocument/2006/relationships" xmlns:a="http://schemas.openxmlformats.org/drawingml/2006/main" r:id="R9b6acde6452b45c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19C7D38-F6EA-4C96-8253-F6F849C18D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5572125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</p:spTree>
    <p:extLst>
      <p:ext uri="{BB962C8B-B14F-4D97-AF65-F5344CB8AC3E}">
        <p14:creationId xmlns:p14="http://schemas.microsoft.com/office/powerpoint/2010/main" val="79253166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D7A4886B-95E4-4BE7-A5AF-C26ADA9177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991774CC-4C77-403C-A669-228C6B137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31">
            <a:extLst xmlns:a="http://schemas.openxmlformats.org/drawingml/2006/main">
              <a:ext uri="{FF2B5EF4-FFF2-40B4-BE49-F238E27FC236}">
                <a16:creationId xmlns:a16="http://schemas.microsoft.com/office/drawing/2014/main" id="{AFCC299C-CBF0-4120-99B9-DC87E4233C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32">
            <a:extLst xmlns:a="http://schemas.openxmlformats.org/drawingml/2006/main">
              <a:ext uri="{FF2B5EF4-FFF2-40B4-BE49-F238E27FC236}">
                <a16:creationId xmlns:a16="http://schemas.microsoft.com/office/drawing/2014/main" id="{068BAD6A-8180-4F46-9BB6-AB0762BA7B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2  ·  4 min</a:t>
            </a:r>
          </a:p>
        </p:txBody>
      </p:sp>
      <p:sp>
        <p:nvSpPr>
          <p:cNvPr id="5" name="copy-33">
            <a:extLst xmlns:a="http://schemas.openxmlformats.org/drawingml/2006/main">
              <a:ext uri="{FF2B5EF4-FFF2-40B4-BE49-F238E27FC236}">
                <a16:creationId xmlns:a16="http://schemas.microsoft.com/office/drawing/2014/main" id="{ABDC4629-8F34-4D94-B09B-41A02D6451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Connect the science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15B6A0A-7E97-494E-877A-B394F7EEC8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3effd201c454e9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B797FB8-4377-4108-8A88-F76F071BA1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cc7bed45d0a4421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243C71F-6969-4941-88DC-FC8FE86A0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197aaebda0c4c4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A56745-BE7C-4FF8-8BC5-EB54ECA9A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917ee26668245b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417A854-98BE-4C72-819C-F0DB7876E9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5cb051e9d774c5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C51701C-58B5-4556-B942-4C6643640B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2b5772d6a5e142a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7320571-6AA4-46C4-93DE-AD1646D57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010ecf879f4c403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D7BAA8A-3207-423D-8C26-2342EFC1D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4c4bf2330c440f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6A6B1B6-4DA7-4999-8117-459D6ACFF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227b5af38f945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F16B66D-A342-454E-B163-0D21A1F6D4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34">
            <a:extLst xmlns:a="http://schemas.openxmlformats.org/drawingml/2006/main">
              <a:ext uri="{FF2B5EF4-FFF2-40B4-BE49-F238E27FC236}">
                <a16:creationId xmlns:a16="http://schemas.microsoft.com/office/drawing/2014/main" id="{4734245F-6A74-4F7A-8E71-08D7D56BDF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097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35">
            <a:extLst xmlns:a="http://schemas.openxmlformats.org/drawingml/2006/main">
              <a:ext uri="{FF2B5EF4-FFF2-40B4-BE49-F238E27FC236}">
                <a16:creationId xmlns:a16="http://schemas.microsoft.com/office/drawing/2014/main" id="{951F2297-31AE-44F8-8AFE-C4C8649A9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18097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steeper concentration difference usually increases the net rate.</a:t>
            </a:r>
          </a:p>
        </p:txBody>
      </p:sp>
      <p:sp>
        <p:nvSpPr>
          <p:cNvPr id="18" name="copy-36">
            <a:extLst xmlns:a="http://schemas.openxmlformats.org/drawingml/2006/main">
              <a:ext uri="{FF2B5EF4-FFF2-40B4-BE49-F238E27FC236}">
                <a16:creationId xmlns:a16="http://schemas.microsoft.com/office/drawing/2014/main" id="{52AEC4FD-3F9D-4710-938F-A0578F459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4765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37">
            <a:extLst xmlns:a="http://schemas.openxmlformats.org/drawingml/2006/main">
              <a:ext uri="{FF2B5EF4-FFF2-40B4-BE49-F238E27FC236}">
                <a16:creationId xmlns:a16="http://schemas.microsoft.com/office/drawing/2014/main" id="{9A2047CA-9E9C-46D0-B3CD-2B420FE7CF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47650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Higher temperature increases particle kinetic energy and movement rate.</a:t>
            </a:r>
          </a:p>
        </p:txBody>
      </p:sp>
      <p:sp>
        <p:nvSpPr>
          <p:cNvPr id="20" name="copy-38">
            <a:extLst xmlns:a="http://schemas.openxmlformats.org/drawingml/2006/main">
              <a:ext uri="{FF2B5EF4-FFF2-40B4-BE49-F238E27FC236}">
                <a16:creationId xmlns:a16="http://schemas.microsoft.com/office/drawing/2014/main" id="{AEFE78EA-F165-4C46-9A5A-0F62C721C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43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39">
            <a:extLst xmlns:a="http://schemas.openxmlformats.org/drawingml/2006/main">
              <a:ext uri="{FF2B5EF4-FFF2-40B4-BE49-F238E27FC236}">
                <a16:creationId xmlns:a16="http://schemas.microsoft.com/office/drawing/2014/main" id="{E356C696-D40A-400E-8433-452994AD2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432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longer diffusion distance reduces the rate of exchange.</a:t>
            </a:r>
          </a:p>
        </p:txBody>
      </p:sp>
      <p:pic>
        <p:nvPicPr>
          <p:cNvPr id="46" name="W4L1 scientific resource, slide 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1eb4494475340b4"/>
          <a:stretch xmlns:a="http://schemas.openxmlformats.org/drawingml/2006/main"/>
        </p:blipFill>
        <p:spPr>
          <a:xfrm xmlns:a="http://schemas.openxmlformats.org/drawingml/2006/main">
            <a:off x="2508166" y="3905250"/>
            <a:ext cx="7051842" cy="200977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41116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0FF9B847-D840-4A51-885C-15569724F4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4D7A096-340B-4716-AC13-F787DD365D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40">
            <a:extLst xmlns:a="http://schemas.openxmlformats.org/drawingml/2006/main">
              <a:ext uri="{FF2B5EF4-FFF2-40B4-BE49-F238E27FC236}">
                <a16:creationId xmlns:a16="http://schemas.microsoft.com/office/drawing/2014/main" id="{0FC1CF6A-E4D4-4954-83F3-91AA937F6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41">
            <a:extLst xmlns:a="http://schemas.openxmlformats.org/drawingml/2006/main">
              <a:ext uri="{FF2B5EF4-FFF2-40B4-BE49-F238E27FC236}">
                <a16:creationId xmlns:a16="http://schemas.microsoft.com/office/drawing/2014/main" id="{797DDCFA-D80D-4088-B02A-232A330707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2 · Task  ·  6 min</a:t>
            </a:r>
          </a:p>
        </p:txBody>
      </p:sp>
      <p:sp>
        <p:nvSpPr>
          <p:cNvPr id="5" name="copy-42">
            <a:extLst xmlns:a="http://schemas.openxmlformats.org/drawingml/2006/main">
              <a:ext uri="{FF2B5EF4-FFF2-40B4-BE49-F238E27FC236}">
                <a16:creationId xmlns:a16="http://schemas.microsoft.com/office/drawing/2014/main" id="{EE413370-0562-4711-B3B8-5E7AE72ECB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Count both directions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148E183-F285-4D6A-885C-292FB2096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da82e9fa88c4d9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D7A957F-F3F8-4F0F-A1C4-918CA1EBD1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97a43881843434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53803C5-19B1-427C-84F2-075A7DBB4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53694aecac4418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D40C09E-101E-4AB3-8A2D-80895E04A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c7535748b9674ac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0B35077-9223-4CB8-80CA-D02CA90B27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bdeea82e9ca4b7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7C72D2E-A976-4465-98DB-776679455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a98639470bb642d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D73274E-50A7-4AF6-BCA9-D7C60366C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245548aa61d7465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6FA0B3E-FD45-4A1A-B08A-4ED9F9B55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c632eaa9b0844d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40E3627-582E-4EE5-BDAB-2CA4D7C9D8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b72baf6275244d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3767BD8-5A85-41B3-8D61-7ECC58C480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3">
            <a:extLst xmlns:a="http://schemas.openxmlformats.org/drawingml/2006/main">
              <a:ext uri="{FF2B5EF4-FFF2-40B4-BE49-F238E27FC236}">
                <a16:creationId xmlns:a16="http://schemas.microsoft.com/office/drawing/2014/main" id="{1CA9A7B8-3C95-4ECA-909F-BF2F7A11E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4785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Equal volumes: 12 particles on the left, 3 on the right. Predict the initial net direction.</a:t>
            </a:r>
          </a:p>
        </p:txBody>
      </p:sp>
      <p:graphicFrame>
        <p:nvGraphicFramePr>
          <p:cNvPr id="38" name=""/>
          <p:cNvGraphicFramePr/>
          <p:nvPr/>
        </p:nvGraphicFramePr>
        <p:xfrm>
          <a:off xmlns:a="http://schemas.openxmlformats.org/drawingml/2006/main" x="704850" y="2762250"/>
          <a:ext xmlns:a="http://schemas.openxmlformats.org/drawingml/2006/main" cx="10591800" cy="209550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3530600"/>
                <a:gridCol w="3530600"/>
                <a:gridCol w="3530600"/>
              </a:tblGrid>
              <a:tr h="698500"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Interval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Left → right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Right → left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</a:tr>
              <a:tr h="698500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Early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8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698500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At balance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5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5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8" name="copy-44">
            <a:extLst xmlns:a="http://schemas.openxmlformats.org/drawingml/2006/main">
              <a:ext uri="{FF2B5EF4-FFF2-40B4-BE49-F238E27FC236}">
                <a16:creationId xmlns:a16="http://schemas.microsoft.com/office/drawing/2014/main" id="{42AE449F-4E17-40B4-80D3-E29B6FFEA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5019675"/>
            <a:ext cx="10572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Find the net crossing count for each interval. What keeps happening at balance?</a:t>
            </a:r>
          </a:p>
        </p:txBody>
      </p:sp>
      <p:sp>
        <p:nvSpPr>
          <p:cNvPr id="19" name="goto:10">
            <a:hlinkClick xmlns:r="http://schemas.openxmlformats.org/officeDocument/2006/relationships" xmlns:a="http://schemas.openxmlformats.org/drawingml/2006/main" r:id="Rbdbeb0c1d2e346e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AAF6F1B-CF56-4AE7-A956-5E4D06403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571500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Reveal shared reasoning</a:t>
            </a:r>
          </a:p>
        </p:txBody>
      </p:sp>
    </p:spTree>
    <p:extLst>
      <p:ext uri="{BB962C8B-B14F-4D97-AF65-F5344CB8AC3E}">
        <p14:creationId xmlns:p14="http://schemas.microsoft.com/office/powerpoint/2010/main" val="18286049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1316CD73-294D-4A3F-BCFC-12B40B42BE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CB1C914D-B8CB-4DCA-B518-F2BE9C0DA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45">
            <a:extLst xmlns:a="http://schemas.openxmlformats.org/drawingml/2006/main">
              <a:ext uri="{FF2B5EF4-FFF2-40B4-BE49-F238E27FC236}">
                <a16:creationId xmlns:a16="http://schemas.microsoft.com/office/drawing/2014/main" id="{D64156E3-CBE5-45E7-94F7-9CB21B7AA0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46">
            <a:extLst xmlns:a="http://schemas.openxmlformats.org/drawingml/2006/main">
              <a:ext uri="{FF2B5EF4-FFF2-40B4-BE49-F238E27FC236}">
                <a16:creationId xmlns:a16="http://schemas.microsoft.com/office/drawing/2014/main" id="{347B2DAC-D5AE-4504-BB23-1AD60CAC83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Independent Task  ·  10 min</a:t>
            </a:r>
          </a:p>
        </p:txBody>
      </p:sp>
      <p:sp>
        <p:nvSpPr>
          <p:cNvPr id="5" name="copy-47">
            <a:extLst xmlns:a="http://schemas.openxmlformats.org/drawingml/2006/main">
              <a:ext uri="{FF2B5EF4-FFF2-40B4-BE49-F238E27FC236}">
                <a16:creationId xmlns:a16="http://schemas.microsoft.com/office/drawing/2014/main" id="{9149D983-EFCD-4866-B2A9-9DED8C9ED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C71ED4F9-0683-45DF-92D7-FEA820D1E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269bdf590f54426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99F2935-D170-4E05-A812-FD2ACE1D9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8f6773da6e9421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D212F9-4009-4CA0-98CA-819F8FAA0B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c3d25adc4efe419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C3AAD3-E890-4398-9586-BC6BD1635E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571243c8ae6348c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C0870B5-1F20-4627-A667-9EE2AB4E27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1a864253385d4cb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A90B417-0B4A-43E5-859D-8CFDB12AC1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0538aac2fa88415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D9C9CDD-B535-40B7-B353-84F3DF34B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aaeeecbcdb4e47e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F943646-B41E-4F1E-BE86-5C45A7D7C9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85c24640f2ca46c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EBFF8CE-6859-497B-BFE8-BDA6F8F3F5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3ecfd9a0fe2941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C88866-B1D6-49FF-8D16-32F1FF4E26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8">
            <a:extLst xmlns:a="http://schemas.openxmlformats.org/drawingml/2006/main">
              <a:ext uri="{FF2B5EF4-FFF2-40B4-BE49-F238E27FC236}">
                <a16:creationId xmlns:a16="http://schemas.microsoft.com/office/drawing/2014/main" id="{0793783D-A44D-4F55-86D6-8283E70283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10572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Equal-volume chambers have the same temperature and diffusion distance. A starts with 80 particles left, 20 right; B has 60 left, 40 right. Which has faster initial net diffusion? Explain using random motion and the gradient.</a:t>
            </a:r>
          </a:p>
        </p:txBody>
      </p:sp>
      <p:sp>
        <p:nvSpPr>
          <p:cNvPr id="17" name="support-ground">
            <a:extLst xmlns:a="http://schemas.openxmlformats.org/drawingml/2006/main">
              <a:ext uri="{FF2B5EF4-FFF2-40B4-BE49-F238E27FC236}">
                <a16:creationId xmlns:a16="http://schemas.microsoft.com/office/drawing/2014/main" id="{FB19CEA1-41E9-4403-8908-73E7127BB5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05200"/>
            <a:ext cx="10572750" cy="118110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6EED9"/>
          </a:solidFill>
          <a:ln xmlns:a="http://schemas.openxmlformats.org/drawingml/2006/main" w="0">
            <a:noFill/>
          </a:ln>
        </p:spPr>
      </p:sp>
      <p:sp>
        <p:nvSpPr>
          <p:cNvPr id="18" name="copy-49">
            <a:extLst xmlns:a="http://schemas.openxmlformats.org/drawingml/2006/main">
              <a:ext uri="{FF2B5EF4-FFF2-40B4-BE49-F238E27FC236}">
                <a16:creationId xmlns:a16="http://schemas.microsoft.com/office/drawing/2014/main" id="{608171CA-8CC4-41CC-A74D-4E2931AEF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38550"/>
            <a:ext cx="1028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6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Optional support</a:t>
            </a:r>
          </a:p>
        </p:txBody>
      </p:sp>
      <p:sp>
        <p:nvSpPr>
          <p:cNvPr id="19" name="copy-50">
            <a:extLst xmlns:a="http://schemas.openxmlformats.org/drawingml/2006/main">
              <a:ext uri="{FF2B5EF4-FFF2-40B4-BE49-F238E27FC236}">
                <a16:creationId xmlns:a16="http://schemas.microsoft.com/office/drawing/2014/main" id="{4959515D-061C-4B2A-A5F4-BE147E34C8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029075"/>
            <a:ext cx="10220325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Net movement = crossings one way minus crossings the other way. Start: “More particles move from ___ to ___ because…”</a:t>
            </a:r>
          </a:p>
        </p:txBody>
      </p:sp>
      <p:sp>
        <p:nvSpPr>
          <p:cNvPr id="20" name="copy-51">
            <a:extLst xmlns:a="http://schemas.openxmlformats.org/drawingml/2006/main">
              <a:ext uri="{FF2B5EF4-FFF2-40B4-BE49-F238E27FC236}">
                <a16:creationId xmlns:a16="http://schemas.microsoft.com/office/drawing/2014/main" id="{F81CF2B4-3934-4563-B2EF-07CD724C2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95300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Make one precise correction to the same work after feedback.</a:t>
            </a:r>
          </a:p>
        </p:txBody>
      </p:sp>
      <p:sp>
        <p:nvSpPr>
          <p:cNvPr id="21" name="goto:13">
            <a:hlinkClick xmlns:r="http://schemas.openxmlformats.org/officeDocument/2006/relationships" xmlns:a="http://schemas.openxmlformats.org/drawingml/2006/main" r:id="R83ec5a3e83104a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08A554F-4A69-40D2-8129-13C6789B0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524500"/>
            <a:ext cx="4000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worksheet pages</a:t>
            </a:r>
          </a:p>
        </p:txBody>
      </p:sp>
      <p:sp>
        <p:nvSpPr>
          <p:cNvPr id="22" name="goto:11">
            <a:hlinkClick xmlns:r="http://schemas.openxmlformats.org/officeDocument/2006/relationships" xmlns:a="http://schemas.openxmlformats.org/drawingml/2006/main" r:id="R7d70f105821f4bd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B0298A0-C5F0-4364-998F-9E254DE4D7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524500"/>
            <a:ext cx="3714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Model after first attempt</a:t>
            </a:r>
          </a:p>
        </p:txBody>
      </p:sp>
    </p:spTree>
    <p:extLst>
      <p:ext uri="{BB962C8B-B14F-4D97-AF65-F5344CB8AC3E}">
        <p14:creationId xmlns:p14="http://schemas.microsoft.com/office/powerpoint/2010/main" val="214290571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15A5C499-2DA5-42C7-BED4-4946AD29A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14FC5B30-D2B6-45ED-A007-CBE146BB32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360"/>
          </a:solidFill>
          <a:ln xmlns:a="http://schemas.openxmlformats.org/drawingml/2006/main" w="0">
            <a:noFill/>
          </a:ln>
        </p:spPr>
      </p:sp>
      <p:sp>
        <p:nvSpPr>
          <p:cNvPr id="3" name="copy-52">
            <a:extLst xmlns:a="http://schemas.openxmlformats.org/drawingml/2006/main">
              <a:ext uri="{FF2B5EF4-FFF2-40B4-BE49-F238E27FC236}">
                <a16:creationId xmlns:a16="http://schemas.microsoft.com/office/drawing/2014/main" id="{B317E5CD-E084-4AC4-9627-C621AA568C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53">
            <a:extLst xmlns:a="http://schemas.openxmlformats.org/drawingml/2006/main">
              <a:ext uri="{FF2B5EF4-FFF2-40B4-BE49-F238E27FC236}">
                <a16:creationId xmlns:a16="http://schemas.microsoft.com/office/drawing/2014/main" id="{35084B1A-AD55-4CAC-BEEB-888532DB5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Exit  ·  3 min</a:t>
            </a:r>
          </a:p>
        </p:txBody>
      </p:sp>
      <p:sp>
        <p:nvSpPr>
          <p:cNvPr id="5" name="copy-54">
            <a:extLst xmlns:a="http://schemas.openxmlformats.org/drawingml/2006/main">
              <a:ext uri="{FF2B5EF4-FFF2-40B4-BE49-F238E27FC236}">
                <a16:creationId xmlns:a16="http://schemas.microsoft.com/office/drawing/2014/main" id="{0D127FF0-2434-4DEE-AE24-60EB4DAF81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What changed in your thinking?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0692112-17CF-4F04-B137-1D00750291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ac90fa44148f496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919D06B-CA5D-4A16-935E-B6B97BEC8B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59b9fcf581441f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75EA496-660E-4CEA-9841-A753D5DF6D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01eb7d2764a48a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5786251-C2F2-4FF5-909D-BCDB6CCF2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25b85e1b4b7d49b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8AF0D27-68B1-47D7-8002-77A176075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30874a47d8b7410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18704D-5A53-4F78-A573-9926E6224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694c021c51c44ed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849F3E0-E171-4283-929E-A55CDC08A5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bc3baa6a9d444b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FCC242-FB5F-4A6C-91AE-6E3ED94F8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499f1c503cde450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F9A3D13-4DEB-4239-950A-97C0D32C10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d283df3a1a4e487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FB4DCA5-549E-430C-AE96-5172A34702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55">
            <a:extLst xmlns:a="http://schemas.openxmlformats.org/drawingml/2006/main">
              <a:ext uri="{FF2B5EF4-FFF2-40B4-BE49-F238E27FC236}">
                <a16:creationId xmlns:a16="http://schemas.microsoft.com/office/drawing/2014/main" id="{486AA069-0553-4261-A2EF-EF9393F595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28825"/>
            <a:ext cx="10572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continues at equilibrium even though net movement is zero?</a:t>
            </a:r>
          </a:p>
        </p:txBody>
      </p:sp>
      <p:sp>
        <p:nvSpPr>
          <p:cNvPr id="17" name="copy-56">
            <a:extLst xmlns:a="http://schemas.openxmlformats.org/drawingml/2006/main">
              <a:ext uri="{FF2B5EF4-FFF2-40B4-BE49-F238E27FC236}">
                <a16:creationId xmlns:a16="http://schemas.microsoft.com/office/drawing/2014/main" id="{D5DA6D31-BA00-4481-AB55-F55C1726D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29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57">
            <a:extLst xmlns:a="http://schemas.openxmlformats.org/drawingml/2006/main">
              <a:ext uri="{FF2B5EF4-FFF2-40B4-BE49-F238E27FC236}">
                <a16:creationId xmlns:a16="http://schemas.microsoft.com/office/drawing/2014/main" id="{F3D0FA4A-1110-41E5-BA0E-987B14F8C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62902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improvement in your work.</a:t>
            </a:r>
          </a:p>
        </p:txBody>
      </p:sp>
      <p:sp>
        <p:nvSpPr>
          <p:cNvPr id="19" name="copy-58">
            <a:extLst xmlns:a="http://schemas.openxmlformats.org/drawingml/2006/main">
              <a:ext uri="{FF2B5EF4-FFF2-40B4-BE49-F238E27FC236}">
                <a16:creationId xmlns:a16="http://schemas.microsoft.com/office/drawing/2014/main" id="{69DD1263-09E5-4802-97AF-2DE249B8F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86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59">
            <a:extLst xmlns:a="http://schemas.openxmlformats.org/drawingml/2006/main">
              <a:ext uri="{FF2B5EF4-FFF2-40B4-BE49-F238E27FC236}">
                <a16:creationId xmlns:a16="http://schemas.microsoft.com/office/drawing/2014/main" id="{F5244170-CF95-4D2F-91C6-3B029620F1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86250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what you want to revisit.</a:t>
            </a:r>
          </a:p>
        </p:txBody>
      </p:sp>
      <p:sp>
        <p:nvSpPr>
          <p:cNvPr id="21" name="copy-60">
            <a:extLst xmlns:a="http://schemas.openxmlformats.org/drawingml/2006/main">
              <a:ext uri="{FF2B5EF4-FFF2-40B4-BE49-F238E27FC236}">
                <a16:creationId xmlns:a16="http://schemas.microsoft.com/office/drawing/2014/main" id="{E25CB430-98B0-44C6-ACB2-44850269A3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434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61">
            <a:extLst xmlns:a="http://schemas.openxmlformats.org/drawingml/2006/main">
              <a:ext uri="{FF2B5EF4-FFF2-40B4-BE49-F238E27FC236}">
                <a16:creationId xmlns:a16="http://schemas.microsoft.com/office/drawing/2014/main" id="{7726B385-1971-4E53-9F40-3C6DAA9D09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4347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Tell your teacher; agree the next step together.</a:t>
            </a:r>
          </a:p>
        </p:txBody>
      </p:sp>
    </p:spTree>
    <p:extLst>
      <p:ext uri="{BB962C8B-B14F-4D97-AF65-F5344CB8AC3E}">
        <p14:creationId xmlns:p14="http://schemas.microsoft.com/office/powerpoint/2010/main" val="36188998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CB677C50-F2E0-4CC2-A6FD-A817BE5FCD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12D80D23-BEF6-4DA4-9B3A-BDE03C9E53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62">
            <a:extLst xmlns:a="http://schemas.openxmlformats.org/drawingml/2006/main">
              <a:ext uri="{FF2B5EF4-FFF2-40B4-BE49-F238E27FC236}">
                <a16:creationId xmlns:a16="http://schemas.microsoft.com/office/drawing/2014/main" id="{CF44EB36-2221-4AC7-9C47-BEFCC1C26A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W4L1</a:t>
            </a:r>
          </a:p>
        </p:txBody>
      </p:sp>
      <p:sp>
        <p:nvSpPr>
          <p:cNvPr id="4" name="copy-63">
            <a:extLst xmlns:a="http://schemas.openxmlformats.org/drawingml/2006/main">
              <a:ext uri="{FF2B5EF4-FFF2-40B4-BE49-F238E27FC236}">
                <a16:creationId xmlns:a16="http://schemas.microsoft.com/office/drawing/2014/main" id="{939C9B1F-836E-48A6-840C-F04F462374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64">
            <a:extLst xmlns:a="http://schemas.openxmlformats.org/drawingml/2006/main">
              <a:ext uri="{FF2B5EF4-FFF2-40B4-BE49-F238E27FC236}">
                <a16:creationId xmlns:a16="http://schemas.microsoft.com/office/drawing/2014/main" id="{CC6437B1-5895-4833-9F55-F82CF1AAF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Retrieval and prediction check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D7699C97-4CAB-4829-BEFA-FD1C4542B1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f84f67ff1454bc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7E16F5E-0AB2-481F-86FD-CB02596514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0c19e86db3f420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517B2A0-4C25-452E-9C7A-A4EE0FFE1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d3077846930468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28B9B3-4DB2-479C-A8C5-8503D54DA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541e56f1e584cf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EF3885A-FE8C-4804-B0C9-469FDA5D9F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55c39b2ecf4452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DD0BC4B-7FAF-4BD1-A730-A5D2F79DA1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69c2759fb4c747a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0F05376-958C-4643-BDD4-389316FF11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af567a80af444b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B6A3CE7-4B6A-4959-B09C-267052706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f86c73dc3334e8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FE9C091-F902-4FF4-8C32-C5A6EF770E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1c0e646b881a4c8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DA0E62-F803-4A78-ADAB-620257513B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65">
            <a:extLst xmlns:a="http://schemas.openxmlformats.org/drawingml/2006/main">
              <a:ext uri="{FF2B5EF4-FFF2-40B4-BE49-F238E27FC236}">
                <a16:creationId xmlns:a16="http://schemas.microsoft.com/office/drawing/2014/main" id="{B3A44A87-23E6-4526-B683-89BF36143A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85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66">
            <a:extLst xmlns:a="http://schemas.openxmlformats.org/drawingml/2006/main">
              <a:ext uri="{FF2B5EF4-FFF2-40B4-BE49-F238E27FC236}">
                <a16:creationId xmlns:a16="http://schemas.microsoft.com/office/drawing/2014/main" id="{A7C4D6CA-3806-4E1B-98AA-9D26B77D19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1885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Amount of a substance per unit volume.</a:t>
            </a:r>
          </a:p>
        </p:txBody>
      </p:sp>
      <p:sp>
        <p:nvSpPr>
          <p:cNvPr id="18" name="copy-67">
            <a:extLst xmlns:a="http://schemas.openxmlformats.org/drawingml/2006/main">
              <a:ext uri="{FF2B5EF4-FFF2-40B4-BE49-F238E27FC236}">
                <a16:creationId xmlns:a16="http://schemas.microsoft.com/office/drawing/2014/main" id="{4811C9D7-46E2-4900-959C-B5F420615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647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68">
            <a:extLst xmlns:a="http://schemas.openxmlformats.org/drawingml/2006/main">
              <a:ext uri="{FF2B5EF4-FFF2-40B4-BE49-F238E27FC236}">
                <a16:creationId xmlns:a16="http://schemas.microsoft.com/office/drawing/2014/main" id="{6103CCA8-704E-477D-992E-19CD03677F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647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difference/change in concentration across a distance.</a:t>
            </a:r>
          </a:p>
        </p:txBody>
      </p:sp>
      <p:sp>
        <p:nvSpPr>
          <p:cNvPr id="20" name="prediction-answer">
            <a:extLst xmlns:a="http://schemas.openxmlformats.org/drawingml/2006/main">
              <a:ext uri="{FF2B5EF4-FFF2-40B4-BE49-F238E27FC236}">
                <a16:creationId xmlns:a16="http://schemas.microsoft.com/office/drawing/2014/main" id="{D96852D5-3D0C-4D84-851F-16D36210FE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4429125"/>
            <a:ext cx="10572750" cy="885825"/>
          </a:xfrm>
          <a:prstGeom xmlns:a="http://schemas.openxmlformats.org/drawingml/2006/main" prst="roundRect">
            <a:avLst>
              <a:gd name="adj" fmla="val 10753"/>
            </a:avLst>
          </a:prstGeom>
          <a:solidFill xmlns:a="http://schemas.openxmlformats.org/drawingml/2006/main">
            <a:srgbClr val="E8F2ED"/>
          </a:solidFill>
          <a:ln xmlns:a="http://schemas.openxmlformats.org/drawingml/2006/main" w="0">
            <a:noFill/>
          </a:ln>
        </p:spPr>
      </p:sp>
      <p:sp>
        <p:nvSpPr>
          <p:cNvPr id="21" name="copy-69">
            <a:extLst xmlns:a="http://schemas.openxmlformats.org/drawingml/2006/main">
              <a:ext uri="{FF2B5EF4-FFF2-40B4-BE49-F238E27FC236}">
                <a16:creationId xmlns:a16="http://schemas.microsoft.com/office/drawing/2014/main" id="{BAE4B352-E0B9-4534-ADEC-2681E0556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19625"/>
            <a:ext cx="10191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Yes — more particles begin on the high side</a:t>
            </a:r>
          </a:p>
        </p:txBody>
      </p:sp>
      <p:sp>
        <p:nvSpPr>
          <p:cNvPr id="22" name="goto:1">
            <a:hlinkClick xmlns:r="http://schemas.openxmlformats.org/officeDocument/2006/relationships" xmlns:a="http://schemas.openxmlformats.org/drawingml/2006/main" r:id="R84c83da2be1c409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6036996-68F8-4CFE-B947-AD126CE1E4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581650"/>
            <a:ext cx="32956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Starter</a:t>
            </a:r>
          </a:p>
        </p:txBody>
      </p:sp>
    </p:spTree>
    <p:extLst>
      <p:ext uri="{BB962C8B-B14F-4D97-AF65-F5344CB8AC3E}">
        <p14:creationId xmlns:p14="http://schemas.microsoft.com/office/powerpoint/2010/main" val="87077265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2026-09-06T23:22:58.8840000Z</dcterms:created>
  <dcterms:modified xsi:type="dcterms:W3CDTF">2026-09-06T23:22:58.8840000Z</dcterms:modified>
</coreProperties>
</file>