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171e16a8170452d" /><Relationship Type="http://schemas.openxmlformats.org/officeDocument/2006/relationships/extended-properties" Target="/docProps/app.xml" Id="R62882841449e47c9" /><Relationship Type="http://schemas.openxmlformats.org/officeDocument/2006/relationships/officeDocument" Target="/ppt/presentation.xml" Id="R47e679f448384e7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1ce982c4f884ef1"/>
  </p:sldMasterIdLst>
  <p:notesMasterIdLst>
    <p:notesMasterId xmlns:r="http://schemas.openxmlformats.org/officeDocument/2006/relationships" r:id="R1bcf37fe57f441b5"/>
  </p:notesMasterIdLst>
  <p:sldIdLst>
    <p:sldId xmlns:r="http://schemas.openxmlformats.org/officeDocument/2006/relationships" id="256" r:id="Rafece42b80964baf"/>
    <p:sldId xmlns:r="http://schemas.openxmlformats.org/officeDocument/2006/relationships" id="257" r:id="Ra121456ed6604db4"/>
    <p:sldId xmlns:r="http://schemas.openxmlformats.org/officeDocument/2006/relationships" id="258" r:id="R8454fefbc74c4458"/>
    <p:sldId xmlns:r="http://schemas.openxmlformats.org/officeDocument/2006/relationships" id="259" r:id="R57f1da58545d4380"/>
    <p:sldId xmlns:r="http://schemas.openxmlformats.org/officeDocument/2006/relationships" id="260" r:id="Ra6287d14db764718"/>
    <p:sldId xmlns:r="http://schemas.openxmlformats.org/officeDocument/2006/relationships" id="261" r:id="Rbc6a1618eb6a4f5c"/>
    <p:sldId xmlns:r="http://schemas.openxmlformats.org/officeDocument/2006/relationships" id="262" r:id="R464c113fc541427f"/>
    <p:sldId xmlns:r="http://schemas.openxmlformats.org/officeDocument/2006/relationships" id="263" r:id="Rbd7caaf3e07740be"/>
    <p:sldId xmlns:r="http://schemas.openxmlformats.org/officeDocument/2006/relationships" id="264" r:id="Rcff7661d65d14431"/>
    <p:sldId xmlns:r="http://schemas.openxmlformats.org/officeDocument/2006/relationships" id="265" r:id="Rfa880ae6083f4a7c"/>
    <p:sldId xmlns:r="http://schemas.openxmlformats.org/officeDocument/2006/relationships" id="266" r:id="Rdb5a3e7738d24219"/>
    <p:sldId xmlns:r="http://schemas.openxmlformats.org/officeDocument/2006/relationships" id="267" r:id="Rcfe4e88484f842f4"/>
    <p:sldId xmlns:r="http://schemas.openxmlformats.org/officeDocument/2006/relationships" id="268" r:id="R6cf66ea15cc84c0d"/>
    <p:sldId xmlns:r="http://schemas.openxmlformats.org/officeDocument/2006/relationships" id="269" r:id="Rd3c020c21ff54837"/>
    <p:sldId xmlns:r="http://schemas.openxmlformats.org/officeDocument/2006/relationships" id="270" r:id="Rf183bd7a214b4cd1"/>
    <p:sldId xmlns:r="http://schemas.openxmlformats.org/officeDocument/2006/relationships" id="271" r:id="Reb3270fa0fc8447e"/>
    <p:sldId xmlns:r="http://schemas.openxmlformats.org/officeDocument/2006/relationships" id="272" r:id="R657d9d5113f04978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bdf37fde0894fc5" /><Relationship Type="http://schemas.openxmlformats.org/officeDocument/2006/relationships/slideMaster" Target="/ppt/slideMasters/slideMaster1.xml" Id="R21ce982c4f884ef1" /><Relationship Type="http://schemas.openxmlformats.org/officeDocument/2006/relationships/notesMaster" Target="/ppt/notesMasters/notesMaster1.xml" Id="R1bcf37fe57f441b5" /><Relationship Type="http://schemas.openxmlformats.org/officeDocument/2006/relationships/presProps" Target="/ppt/presProps.xml" Id="Re651af6102b04b2e" /><Relationship Type="http://schemas.openxmlformats.org/officeDocument/2006/relationships/tableStyles" Target="/ppt/tableStyles.xml" Id="R69db653193714cfd" /><Relationship Type="http://schemas.openxmlformats.org/officeDocument/2006/relationships/slide" Target="/ppt/slides/slide1.xml" Id="Rafece42b80964baf" /><Relationship Type="http://schemas.openxmlformats.org/officeDocument/2006/relationships/slide" Target="/ppt/slides/slide2.xml" Id="Ra121456ed6604db4" /><Relationship Type="http://schemas.openxmlformats.org/officeDocument/2006/relationships/slide" Target="/ppt/slides/slide3.xml" Id="R8454fefbc74c4458" /><Relationship Type="http://schemas.openxmlformats.org/officeDocument/2006/relationships/slide" Target="/ppt/slides/slide4.xml" Id="R57f1da58545d4380" /><Relationship Type="http://schemas.openxmlformats.org/officeDocument/2006/relationships/slide" Target="/ppt/slides/slide5.xml" Id="Ra6287d14db764718" /><Relationship Type="http://schemas.openxmlformats.org/officeDocument/2006/relationships/slide" Target="/ppt/slides/slide6.xml" Id="Rbc6a1618eb6a4f5c" /><Relationship Type="http://schemas.openxmlformats.org/officeDocument/2006/relationships/slide" Target="/ppt/slides/slide7.xml" Id="R464c113fc541427f" /><Relationship Type="http://schemas.openxmlformats.org/officeDocument/2006/relationships/slide" Target="/ppt/slides/slide8.xml" Id="Rbd7caaf3e07740be" /><Relationship Type="http://schemas.openxmlformats.org/officeDocument/2006/relationships/slide" Target="/ppt/slides/slide9.xml" Id="Rcff7661d65d14431" /><Relationship Type="http://schemas.openxmlformats.org/officeDocument/2006/relationships/slide" Target="/ppt/slides/slide10.xml" Id="Rfa880ae6083f4a7c" /><Relationship Type="http://schemas.openxmlformats.org/officeDocument/2006/relationships/slide" Target="/ppt/slides/slide11.xml" Id="Rdb5a3e7738d24219" /><Relationship Type="http://schemas.openxmlformats.org/officeDocument/2006/relationships/slide" Target="/ppt/slides/slide12.xml" Id="Rcfe4e88484f842f4" /><Relationship Type="http://schemas.openxmlformats.org/officeDocument/2006/relationships/slide" Target="/ppt/slides/slide13.xml" Id="R6cf66ea15cc84c0d" /><Relationship Type="http://schemas.openxmlformats.org/officeDocument/2006/relationships/slide" Target="/ppt/slides/slide14.xml" Id="Rd3c020c21ff54837" /><Relationship Type="http://schemas.openxmlformats.org/officeDocument/2006/relationships/slide" Target="/ppt/slides/slide15.xml" Id="Rf183bd7a214b4cd1" /><Relationship Type="http://schemas.openxmlformats.org/officeDocument/2006/relationships/slide" Target="/ppt/slides/slide16.xml" Id="Reb3270fa0fc8447e" /><Relationship Type="http://schemas.openxmlformats.org/officeDocument/2006/relationships/slide" Target="/ppt/slides/slide17.xml" Id="R657d9d5113f0497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380cf78b30e457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d5ed196062b41d2" /><Relationship Type="http://schemas.openxmlformats.org/officeDocument/2006/relationships/notesMaster" Target="/ppt/notesMasters/notesMaster1.xml" Id="R71a7aeac40db4f19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e36d96abfc794014" /><Relationship Type="http://schemas.openxmlformats.org/officeDocument/2006/relationships/notesMaster" Target="/ppt/notesMasters/notesMaster1.xml" Id="Rc813aea43cb444ab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a3b3f3c3df02418f" /><Relationship Type="http://schemas.openxmlformats.org/officeDocument/2006/relationships/notesMaster" Target="/ppt/notesMasters/notesMaster1.xml" Id="Rdf615b22d310486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1f5a5001ff6148ca" /><Relationship Type="http://schemas.openxmlformats.org/officeDocument/2006/relationships/notesMaster" Target="/ppt/notesMasters/notesMaster1.xml" Id="R2d72740875ed41f0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81f1bee2ad1c4647" /><Relationship Type="http://schemas.openxmlformats.org/officeDocument/2006/relationships/notesMaster" Target="/ppt/notesMasters/notesMaster1.xml" Id="R330570a2bfff4e19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f3fb3beef8c543e7" /><Relationship Type="http://schemas.openxmlformats.org/officeDocument/2006/relationships/notesMaster" Target="/ppt/notesMasters/notesMaster1.xml" Id="Re336abaab8b944bf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0c09e05fdd824f36" /><Relationship Type="http://schemas.openxmlformats.org/officeDocument/2006/relationships/notesMaster" Target="/ppt/notesMasters/notesMaster1.xml" Id="R1199001e053a4567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147164bd57634db9" /><Relationship Type="http://schemas.openxmlformats.org/officeDocument/2006/relationships/notesMaster" Target="/ppt/notesMasters/notesMaster1.xml" Id="Rbbf5580988834c84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f6c303731f3241c0" /><Relationship Type="http://schemas.openxmlformats.org/officeDocument/2006/relationships/notesMaster" Target="/ppt/notesMasters/notesMaster1.xml" Id="Rda8547a916b54ff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aeeac3568b3435e" /><Relationship Type="http://schemas.openxmlformats.org/officeDocument/2006/relationships/notesMaster" Target="/ppt/notesMasters/notesMaster1.xml" Id="Rd214939fad70439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9d65ebdb1284eec" /><Relationship Type="http://schemas.openxmlformats.org/officeDocument/2006/relationships/notesMaster" Target="/ppt/notesMasters/notesMaster1.xml" Id="R2f6151e27d0046f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eb4b6fd2a6b4cec" /><Relationship Type="http://schemas.openxmlformats.org/officeDocument/2006/relationships/notesMaster" Target="/ppt/notesMasters/notesMaster1.xml" Id="Rf7e208c062a5491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c6dd4895e674aab" /><Relationship Type="http://schemas.openxmlformats.org/officeDocument/2006/relationships/notesMaster" Target="/ppt/notesMasters/notesMaster1.xml" Id="Rd54aa8195b824f2f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93c47bad7b245bd" /><Relationship Type="http://schemas.openxmlformats.org/officeDocument/2006/relationships/notesMaster" Target="/ppt/notesMasters/notesMaster1.xml" Id="R1f63674302514b5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a9eb962bb5f4f97" /><Relationship Type="http://schemas.openxmlformats.org/officeDocument/2006/relationships/notesMaster" Target="/ppt/notesMasters/notesMaster1.xml" Id="Rdb4fb45770484d43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3686104dffc048a9" /><Relationship Type="http://schemas.openxmlformats.org/officeDocument/2006/relationships/notesMaster" Target="/ppt/notesMasters/notesMaster1.xml" Id="R69bd7e963b8b421b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e22febf815a644a8" /><Relationship Type="http://schemas.openxmlformats.org/officeDocument/2006/relationships/notesMaster" Target="/ppt/notesMasters/notesMaster1.xml" Id="R24cf936d6d02434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Arrival,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Retrieval answers: M = I ÷ A (also I = M × A). | 1000 µm. | So the ratio compares like units; otherwise a scale factor remains hidden.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units have changed but the number has not. That cannot preserve the length.</a:t>
            </a:r>
          </a:p>
          <a:p xmlns:a="http://schemas.openxmlformats.org/drawingml/2006/main">
            <a:r>
              <a:t>Check the factor: milli to micro is ×1000, not ×10.</a:t>
            </a:r>
          </a:p>
          <a:p xmlns:a="http://schemas.openxmlformats.org/drawingml/2006/main">
            <a:r>
              <a:t>Correct. Now divide 24,000 µm by 60 µm.</a:t>
            </a:r>
          </a:p>
          <a:p xmlns:a="http://schemas.openxmlformats.org/drawingml/2006/main">
            <a:r>
              <a:t>This conversion reverses both the unit and the scale.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Pupils should justify, compare and revise rather than copy a complete answer before trying.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Staff guide includes question-by-question answers. Do not distribute this presentation as a secure assessment paper.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File buttons use relative links for downloaded/synced folders. OneDrive preview may not resolve relative links. Use the embedded pages or open the named file in the week folder.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at most 90 seconds within I Do. Pause on the first relevant example; ask for a reason. This is an optional concept clip, not evidence of practical completion.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 image: https://madebymatt.uk/Lessons/Science_Teesside/Launch/SCI_L_W3_L2_Magnification.html; existing vector illustration embedded for offline use.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Diagram labels and particle counts retained from the original editable LAUNCH Science pack, slide17. Recreated as editable shapes to separate labels from triangle edges and boundary lines.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Starter,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Correct: ×1000. Ask for the reason, then return to the original prediction.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scale strip makes the 1000-fold difference between millimetres and micrometres visible.</a:t>
            </a:r>
          </a:p>
          <a:p xmlns:a="http://schemas.openxmlformats.org/drawingml/2006/main">
            <a:r>
              <a:t>Model limit: The strip is a simplified scale comparison; real cell images may include scale bars, uncertainty and imperfect edges.</a:t>
            </a:r>
          </a:p>
          <a:p xmlns:a="http://schemas.openxmlformats.org/drawingml/2006/main">
            <a:r>
              <a:t>Video replaces up to 90 seconds of explanation; use the still diagram if unavailable.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24 mm = 24 µm — The units have changed but the number has not. That cannot preserve the length.</a:t>
            </a:r>
          </a:p>
          <a:p xmlns:a="http://schemas.openxmlformats.org/drawingml/2006/main">
            <a:r>
              <a:t>B: 24 mm = 240 µm — Check the factor: milli to micro is ×1000, not ×10.</a:t>
            </a:r>
          </a:p>
          <a:p xmlns:a="http://schemas.openxmlformats.org/drawingml/2006/main">
            <a:r>
              <a:t>C: 24 mm = 24,000 µm — Correct. Now divide 24,000 µm by 60 µm.</a:t>
            </a:r>
          </a:p>
          <a:p xmlns:a="http://schemas.openxmlformats.org/drawingml/2006/main">
            <a:r>
              <a:t>D: 60 µm = 60,000 mm — This conversion reverses both the unit and the scale.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 2,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strip is a simplified scale comparison; real cell images may include scale bars, uncertainty and imperfect edges.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 2 · Task, 6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20 ÷ 0.1 = ×200.</a:t>
            </a:r>
          </a:p>
          <a:p xmlns:a="http://schemas.openxmlformats.org/drawingml/2006/main">
            <a:r>
              <a:t>B: 50 ÷ 0.5 = ×100.</a:t>
            </a:r>
          </a:p>
          <a:p xmlns:a="http://schemas.openxmlformats.org/drawingml/2006/main">
            <a:r>
              <a:t>C: 400 × 0.05 = 20 mm.</a:t>
            </a:r>
          </a:p>
          <a:p xmlns:a="http://schemas.openxmlformats.org/drawingml/2006/main">
            <a:r>
              <a:t>Keep units for lengths; magnification is a ratio.</a:t>
            </a:r>
          </a:p>
          <a:p xmlns:a="http://schemas.openxmlformats.org/drawingml/2006/main">
            <a:r>
              <a:t>Run the printed activity or this board; one route is enough.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Independent Task, 10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Model answer: 36 mm = 36,000 µm. Magnification = image size ÷ actual size = 36,000 ÷ 90 = ×400. This is plausible because the measured image is hundreds of times larger than the actual cell.</a:t>
            </a:r>
          </a:p>
          <a:p xmlns:a="http://schemas.openxmlformats.org/drawingml/2006/main">
            <a:r>
              <a:t>Select only questions that fit the ten-minute slot. W7L3: Q2, Q3 and Q5 total 11 marks. The full paper needs a separate 25-minute slot.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Exit,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Exit answer: Convert image and actual size to the same unit before dividing.</a:t>
            </a:r>
          </a:p>
          <a:p xmlns:a="http://schemas.openxmlformats.org/drawingml/2006/main">
            <a:r>
              <a:t>Receive the request, record the agreed next action and check it next lesson. Keep responses private when requested.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Read only after an attempt; retain the pupil’s first view.</a:t>
            </a:r>
          </a:p>
          <a:p xmlns:a="http://schemas.openxmlformats.org/drawingml/2006/main">
            <a:r>
              <a:t>Core explanation: Name the unknown, match the units, select the relationship, substitute, then check. Magnification is a ratio: write ×200, not 200 mm.</a:t>
            </a:r>
          </a:p>
          <a:p xmlns:a="http://schemas.openxmlformats.org/drawingml/2006/main">
            <a:r>
              <a:t>Watch for: 50 µm is 0.05 mm, not 50 mm. A correct final value is not evidence that the unit route was understood.</a:t>
            </a:r>
          </a:p>
          <a:p xmlns:a="http://schemas.openxmlformats.org/drawingml/2006/main">
            <a:r>
              <a:t>Least help first: Ask which two values are known and whether their units match before discussing arithmetic.</a:t>
            </a:r>
          </a:p>
          <a:p xmlns:a="http://schemas.openxmlformats.org/drawingml/2006/main">
            <a:r>
              <a:t>Support cue: 1. Name the missing value. 2. Match the units. 3. Choose M = I ÷ A, I = M × A or A = I ÷ M. 4. Show each line of working.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W3 worksheet Tasks 1–3 and W3 slides 6–9.</a:t>
            </a:r>
          </a:p>
          <a:p xmlns:a="http://schemas.openxmlformats.org/drawingml/2006/main">
            <a:r>
              <a:t>Made by Matt LAUNCH Science draft, lesson-content.json, W3L2;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Microscopy, https://www.youtube.com/watch?v=L5StAE_uuxM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W3L2.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b9a441437d74a0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c4c1e5acddd4ba5" /><Relationship Type="http://schemas.openxmlformats.org/officeDocument/2006/relationships/slideLayout" Target="/ppt/slideLayouts/slideLayout1.xml" Id="R1f7f8b5cca63422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f7f8b5cca63422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44dea1f4db449f" /><Relationship Type="http://schemas.openxmlformats.org/officeDocument/2006/relationships/hyperlink" Target="/ppt/slides/slide1.xml" Id="Rb18cd5f79a224b44" /><Relationship Type="http://schemas.openxmlformats.org/officeDocument/2006/relationships/hyperlink" Target="/ppt/slides/slide2.xml" Id="R781cb764adec4a36" /><Relationship Type="http://schemas.openxmlformats.org/officeDocument/2006/relationships/hyperlink" Target="/ppt/slides/slide3.xml" Id="R4f58caf2ddd4431f" /><Relationship Type="http://schemas.openxmlformats.org/officeDocument/2006/relationships/hyperlink" Target="/ppt/slides/slide4.xml" Id="R9fb314f85d3147e7" /><Relationship Type="http://schemas.openxmlformats.org/officeDocument/2006/relationships/hyperlink" Target="/ppt/slides/slide5.xml" Id="R519c1127549947ea" /><Relationship Type="http://schemas.openxmlformats.org/officeDocument/2006/relationships/hyperlink" Target="/ppt/slides/slide6.xml" Id="R35e90d160e994ad5" /><Relationship Type="http://schemas.openxmlformats.org/officeDocument/2006/relationships/hyperlink" Target="/ppt/slides/slide7.xml" Id="R46ecb987f8ed4eb5" /><Relationship Type="http://schemas.openxmlformats.org/officeDocument/2006/relationships/hyperlink" Target="/ppt/slides/slide8.xml" Id="R96230a55c3f048d1" /><Relationship Type="http://schemas.openxmlformats.org/officeDocument/2006/relationships/hyperlink" Target="/ppt/slides/slide13.xml" Id="R5c2f7235a4994c02" /><Relationship Type="http://schemas.openxmlformats.org/officeDocument/2006/relationships/image" Target="/ppt/media/image.png" Id="Ra2b4357f8f17472d" /><Relationship Type="http://schemas.openxmlformats.org/officeDocument/2006/relationships/hyperlink" Target="/ppt/slides/slide9.xml" Id="Rfc74e25b1dc74036" /><Relationship Type="http://schemas.openxmlformats.org/officeDocument/2006/relationships/notesSlide" Target="/ppt/notesSlides/notesSlide1.xml" Id="R82b8f6fe471f48d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0cc881fb5d4f8c" /><Relationship Type="http://schemas.openxmlformats.org/officeDocument/2006/relationships/hyperlink" Target="/ppt/slides/slide1.xml" Id="R5b272c19707145fd" /><Relationship Type="http://schemas.openxmlformats.org/officeDocument/2006/relationships/hyperlink" Target="/ppt/slides/slide2.xml" Id="Ra39ba0ea31684031" /><Relationship Type="http://schemas.openxmlformats.org/officeDocument/2006/relationships/hyperlink" Target="/ppt/slides/slide3.xml" Id="Rd9cab5fe1cd04c13" /><Relationship Type="http://schemas.openxmlformats.org/officeDocument/2006/relationships/hyperlink" Target="/ppt/slides/slide4.xml" Id="Rc4eeacfa35f643c4" /><Relationship Type="http://schemas.openxmlformats.org/officeDocument/2006/relationships/hyperlink" Target="/ppt/slides/slide5.xml" Id="R8d6ff28b80ea48f3" /><Relationship Type="http://schemas.openxmlformats.org/officeDocument/2006/relationships/hyperlink" Target="/ppt/slides/slide6.xml" Id="Rb2edb781dc6143bd" /><Relationship Type="http://schemas.openxmlformats.org/officeDocument/2006/relationships/hyperlink" Target="/ppt/slides/slide7.xml" Id="Ra2e3ace6b4784aef" /><Relationship Type="http://schemas.openxmlformats.org/officeDocument/2006/relationships/hyperlink" Target="/ppt/slides/slide8.xml" Id="Rbe0ac3b21e1443ce" /><Relationship Type="http://schemas.openxmlformats.org/officeDocument/2006/relationships/hyperlink" Target="/ppt/slides/slide13.xml" Id="R9b52eb1a9d2a42ef" /><Relationship Type="http://schemas.openxmlformats.org/officeDocument/2006/relationships/hyperlink" Target="/ppt/slides/slide4.xml" Id="R6150fb7e41d44e85" /><Relationship Type="http://schemas.openxmlformats.org/officeDocument/2006/relationships/notesSlide" Target="/ppt/notesSlides/notesSlide10.xml" Id="Rc27a602f219c469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b8e8af24474e98" /><Relationship Type="http://schemas.openxmlformats.org/officeDocument/2006/relationships/hyperlink" Target="/ppt/slides/slide1.xml" Id="Rd0095f03c69a4238" /><Relationship Type="http://schemas.openxmlformats.org/officeDocument/2006/relationships/hyperlink" Target="/ppt/slides/slide2.xml" Id="R76b890b4a30247b9" /><Relationship Type="http://schemas.openxmlformats.org/officeDocument/2006/relationships/hyperlink" Target="/ppt/slides/slide3.xml" Id="R9ddc84870f3d4161" /><Relationship Type="http://schemas.openxmlformats.org/officeDocument/2006/relationships/hyperlink" Target="/ppt/slides/slide4.xml" Id="Rf8bc24bc4d4241e1" /><Relationship Type="http://schemas.openxmlformats.org/officeDocument/2006/relationships/hyperlink" Target="/ppt/slides/slide5.xml" Id="R43bf9d5bc3c744e8" /><Relationship Type="http://schemas.openxmlformats.org/officeDocument/2006/relationships/hyperlink" Target="/ppt/slides/slide6.xml" Id="R0c1d131488024262" /><Relationship Type="http://schemas.openxmlformats.org/officeDocument/2006/relationships/hyperlink" Target="/ppt/slides/slide7.xml" Id="R9dabc4204aea4693" /><Relationship Type="http://schemas.openxmlformats.org/officeDocument/2006/relationships/hyperlink" Target="/ppt/slides/slide8.xml" Id="Rb0ebe5a251a44a1d" /><Relationship Type="http://schemas.openxmlformats.org/officeDocument/2006/relationships/hyperlink" Target="/ppt/slides/slide13.xml" Id="R1364311710a34c43" /><Relationship Type="http://schemas.openxmlformats.org/officeDocument/2006/relationships/hyperlink" Target="/ppt/slides/slide6.xml" Id="Rc69a703482d54e58" /><Relationship Type="http://schemas.openxmlformats.org/officeDocument/2006/relationships/notesSlide" Target="/ppt/notesSlides/notesSlide11.xml" Id="R129dfbfddfa54d73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edc3b3169840c6" /><Relationship Type="http://schemas.openxmlformats.org/officeDocument/2006/relationships/hyperlink" Target="/ppt/slides/slide1.xml" Id="Rb1a0a6c403e14e81" /><Relationship Type="http://schemas.openxmlformats.org/officeDocument/2006/relationships/hyperlink" Target="/ppt/slides/slide2.xml" Id="R911a468d292f423f" /><Relationship Type="http://schemas.openxmlformats.org/officeDocument/2006/relationships/hyperlink" Target="/ppt/slides/slide3.xml" Id="R3cbbcbb803b245c4" /><Relationship Type="http://schemas.openxmlformats.org/officeDocument/2006/relationships/hyperlink" Target="/ppt/slides/slide4.xml" Id="Ra48dd884694c4e81" /><Relationship Type="http://schemas.openxmlformats.org/officeDocument/2006/relationships/hyperlink" Target="/ppt/slides/slide5.xml" Id="R269d059c6b0b45a6" /><Relationship Type="http://schemas.openxmlformats.org/officeDocument/2006/relationships/hyperlink" Target="/ppt/slides/slide6.xml" Id="R39cbf73aa47b4496" /><Relationship Type="http://schemas.openxmlformats.org/officeDocument/2006/relationships/hyperlink" Target="/ppt/slides/slide7.xml" Id="Ra2788416d9a54f6d" /><Relationship Type="http://schemas.openxmlformats.org/officeDocument/2006/relationships/hyperlink" Target="/ppt/slides/slide8.xml" Id="Rf5cbe690fca54022" /><Relationship Type="http://schemas.openxmlformats.org/officeDocument/2006/relationships/hyperlink" Target="/ppt/slides/slide13.xml" Id="R9793c12fe190481b" /><Relationship Type="http://schemas.openxmlformats.org/officeDocument/2006/relationships/hyperlink" Target="/ppt/slides/slide7.xml" Id="Red18f6171ef34dab" /><Relationship Type="http://schemas.openxmlformats.org/officeDocument/2006/relationships/notesSlide" Target="/ppt/notesSlides/notesSlide12.xml" Id="R8a04749df49549b4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b7e028540441db" /><Relationship Type="http://schemas.openxmlformats.org/officeDocument/2006/relationships/hyperlink" Target="/ppt/slides/slide1.xml" Id="R0348b96ec7844748" /><Relationship Type="http://schemas.openxmlformats.org/officeDocument/2006/relationships/hyperlink" Target="/ppt/slides/slide2.xml" Id="R8dd1b756a5f54ac6" /><Relationship Type="http://schemas.openxmlformats.org/officeDocument/2006/relationships/hyperlink" Target="/ppt/slides/slide3.xml" Id="R12b654fe6f964370" /><Relationship Type="http://schemas.openxmlformats.org/officeDocument/2006/relationships/hyperlink" Target="/ppt/slides/slide4.xml" Id="R67d2e5a8e84040d8" /><Relationship Type="http://schemas.openxmlformats.org/officeDocument/2006/relationships/hyperlink" Target="/ppt/slides/slide5.xml" Id="Rb4f15193de074c95" /><Relationship Type="http://schemas.openxmlformats.org/officeDocument/2006/relationships/hyperlink" Target="/ppt/slides/slide6.xml" Id="R2f296688d8df4325" /><Relationship Type="http://schemas.openxmlformats.org/officeDocument/2006/relationships/hyperlink" Target="/ppt/slides/slide7.xml" Id="Reb3ba25249a548de" /><Relationship Type="http://schemas.openxmlformats.org/officeDocument/2006/relationships/hyperlink" Target="/ppt/slides/slide8.xml" Id="R9374784603e347e0" /><Relationship Type="http://schemas.openxmlformats.org/officeDocument/2006/relationships/hyperlink" Target="/ppt/slides/slide13.xml" Id="R91c0118fe4824280" /><Relationship Type="http://schemas.openxmlformats.org/officeDocument/2006/relationships/hyperlink" Target="/ppt/slides/slide14.xml" Id="Ra6075cfcbdf14fb5" /><Relationship Type="http://schemas.openxmlformats.org/officeDocument/2006/relationships/hyperlink" Target="/ppt/slides/slide15.xml" Id="Recbf95fbaf5e4886" /><Relationship Type="http://schemas.openxmlformats.org/officeDocument/2006/relationships/hyperlink" Target="W3L2_standard.pdf" TargetMode="External" Id="R14ba239dd13c4d80" /><Relationship Type="http://schemas.openxmlformats.org/officeDocument/2006/relationships/hyperlink" Target="W3L2_supported.pdf" TargetMode="External" Id="Rf4100b32f7c0471a" /><Relationship Type="http://schemas.openxmlformats.org/officeDocument/2006/relationships/hyperlink" Target="W3L2_depth.pdf" TargetMode="External" Id="R7ae05314c7634e6e" /><Relationship Type="http://schemas.openxmlformats.org/officeDocument/2006/relationships/hyperlink" Target="W3L2_Worksheet.docx" TargetMode="External" Id="R8a5a95e27f9f46c6" /><Relationship Type="http://schemas.openxmlformats.org/officeDocument/2006/relationships/hyperlink" Target="https://madebymatt.uk/Lessons/Science_Teesside/Launch/SCI_L_W3_L2_Magnification.html" TargetMode="External" Id="Rb0050e7b98e14954" /><Relationship Type="http://schemas.openxmlformats.org/officeDocument/2006/relationships/hyperlink" Target="/ppt/slides/slide16.xml" Id="R280b4ece07e04599" /><Relationship Type="http://schemas.openxmlformats.org/officeDocument/2006/relationships/notesSlide" Target="/ppt/notesSlides/notesSlide13.xml" Id="R182460d80f304f9b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64dd6f185740b6" /><Relationship Type="http://schemas.openxmlformats.org/officeDocument/2006/relationships/hyperlink" Target="/ppt/slides/slide1.xml" Id="Rcfb65ce128184e2b" /><Relationship Type="http://schemas.openxmlformats.org/officeDocument/2006/relationships/hyperlink" Target="/ppt/slides/slide2.xml" Id="Ra47e7060ceea42b0" /><Relationship Type="http://schemas.openxmlformats.org/officeDocument/2006/relationships/hyperlink" Target="/ppt/slides/slide3.xml" Id="R0effa90c9ca847f1" /><Relationship Type="http://schemas.openxmlformats.org/officeDocument/2006/relationships/hyperlink" Target="/ppt/slides/slide4.xml" Id="Rcbf0654066b34e88" /><Relationship Type="http://schemas.openxmlformats.org/officeDocument/2006/relationships/hyperlink" Target="/ppt/slides/slide5.xml" Id="R12062a5e6ddc4c36" /><Relationship Type="http://schemas.openxmlformats.org/officeDocument/2006/relationships/hyperlink" Target="/ppt/slides/slide6.xml" Id="Re18b0d1551bd4bd3" /><Relationship Type="http://schemas.openxmlformats.org/officeDocument/2006/relationships/hyperlink" Target="/ppt/slides/slide7.xml" Id="R9d5f8cd237cb47d5" /><Relationship Type="http://schemas.openxmlformats.org/officeDocument/2006/relationships/hyperlink" Target="/ppt/slides/slide8.xml" Id="Rdc0cc547fe4b47de" /><Relationship Type="http://schemas.openxmlformats.org/officeDocument/2006/relationships/hyperlink" Target="/ppt/slides/slide13.xml" Id="R322021d5d0ce4387" /><Relationship Type="http://schemas.openxmlformats.org/officeDocument/2006/relationships/image" Target="/ppt/media/image3.png" Id="R4679eefb283c480e" /><Relationship Type="http://schemas.openxmlformats.org/officeDocument/2006/relationships/hyperlink" Target="/ppt/slides/slide7.xml" Id="R6fd5582c45034c59" /><Relationship Type="http://schemas.openxmlformats.org/officeDocument/2006/relationships/notesSlide" Target="/ppt/notesSlides/notesSlide14.xml" Id="Rb58e811743e645f3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36f1385a6944eda" /><Relationship Type="http://schemas.openxmlformats.org/officeDocument/2006/relationships/hyperlink" Target="/ppt/slides/slide1.xml" Id="Rc447645ff18f4479" /><Relationship Type="http://schemas.openxmlformats.org/officeDocument/2006/relationships/hyperlink" Target="/ppt/slides/slide2.xml" Id="Rf954e6f5ae50469b" /><Relationship Type="http://schemas.openxmlformats.org/officeDocument/2006/relationships/hyperlink" Target="/ppt/slides/slide3.xml" Id="R220bbb4dffcf4f0a" /><Relationship Type="http://schemas.openxmlformats.org/officeDocument/2006/relationships/hyperlink" Target="/ppt/slides/slide4.xml" Id="R921caf7ea21e4c7e" /><Relationship Type="http://schemas.openxmlformats.org/officeDocument/2006/relationships/hyperlink" Target="/ppt/slides/slide5.xml" Id="R2fa0631764c144cb" /><Relationship Type="http://schemas.openxmlformats.org/officeDocument/2006/relationships/hyperlink" Target="/ppt/slides/slide6.xml" Id="R2b829c69fc904a80" /><Relationship Type="http://schemas.openxmlformats.org/officeDocument/2006/relationships/hyperlink" Target="/ppt/slides/slide7.xml" Id="R7892d480d3814176" /><Relationship Type="http://schemas.openxmlformats.org/officeDocument/2006/relationships/hyperlink" Target="/ppt/slides/slide8.xml" Id="R0e6fd30a834f48a0" /><Relationship Type="http://schemas.openxmlformats.org/officeDocument/2006/relationships/hyperlink" Target="/ppt/slides/slide13.xml" Id="R8fb8defb903c4cdb" /><Relationship Type="http://schemas.openxmlformats.org/officeDocument/2006/relationships/image" Target="/ppt/media/image4.png" Id="Rb76a045062254d2a" /><Relationship Type="http://schemas.openxmlformats.org/officeDocument/2006/relationships/hyperlink" Target="/ppt/slides/slide7.xml" Id="R790064ce89304c19" /><Relationship Type="http://schemas.openxmlformats.org/officeDocument/2006/relationships/notesSlide" Target="/ppt/notesSlides/notesSlide15.xml" Id="R000fa7636ccf4658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a595037a5b4f7f" /><Relationship Type="http://schemas.openxmlformats.org/officeDocument/2006/relationships/hyperlink" Target="/ppt/slides/slide1.xml" Id="R17275957998f4ad9" /><Relationship Type="http://schemas.openxmlformats.org/officeDocument/2006/relationships/hyperlink" Target="/ppt/slides/slide2.xml" Id="R93e0fe7377074bcd" /><Relationship Type="http://schemas.openxmlformats.org/officeDocument/2006/relationships/hyperlink" Target="/ppt/slides/slide3.xml" Id="Rd8275a6fcb2e46b2" /><Relationship Type="http://schemas.openxmlformats.org/officeDocument/2006/relationships/hyperlink" Target="/ppt/slides/slide4.xml" Id="R3bdca6685531478d" /><Relationship Type="http://schemas.openxmlformats.org/officeDocument/2006/relationships/hyperlink" Target="/ppt/slides/slide5.xml" Id="R75db90f0766b48c1" /><Relationship Type="http://schemas.openxmlformats.org/officeDocument/2006/relationships/hyperlink" Target="/ppt/slides/slide6.xml" Id="R4fad80422b1b482e" /><Relationship Type="http://schemas.openxmlformats.org/officeDocument/2006/relationships/hyperlink" Target="/ppt/slides/slide7.xml" Id="R30161f7a586143c7" /><Relationship Type="http://schemas.openxmlformats.org/officeDocument/2006/relationships/hyperlink" Target="/ppt/slides/slide8.xml" Id="Rca987f6db84a43fe" /><Relationship Type="http://schemas.openxmlformats.org/officeDocument/2006/relationships/hyperlink" Target="/ppt/slides/slide13.xml" Id="Rb0bfc7562f81433d" /><Relationship Type="http://schemas.openxmlformats.org/officeDocument/2006/relationships/image" Target="/ppt/media/image5.png" Id="R5608f2c92d0c4374" /><Relationship Type="http://schemas.openxmlformats.org/officeDocument/2006/relationships/hyperlink" Target="https://www.youtube.com/watch?v=L5StAE_uuxM" TargetMode="External" Id="Rda555496b962407d" /><Relationship Type="http://schemas.openxmlformats.org/officeDocument/2006/relationships/notesSlide" Target="/ppt/notesSlides/notesSlide16.xml" Id="R9e5f8011f5ce425b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745ae1d5254d7d" /><Relationship Type="http://schemas.openxmlformats.org/officeDocument/2006/relationships/hyperlink" Target="/ppt/slides/slide1.xml" Id="R6d1b497ac8dd4573" /><Relationship Type="http://schemas.openxmlformats.org/officeDocument/2006/relationships/hyperlink" Target="/ppt/slides/slide2.xml" Id="R06cd3a1d1dc84b6d" /><Relationship Type="http://schemas.openxmlformats.org/officeDocument/2006/relationships/hyperlink" Target="/ppt/slides/slide3.xml" Id="R282e2d7bf9d54fad" /><Relationship Type="http://schemas.openxmlformats.org/officeDocument/2006/relationships/hyperlink" Target="/ppt/slides/slide4.xml" Id="R2325577b0ac74d95" /><Relationship Type="http://schemas.openxmlformats.org/officeDocument/2006/relationships/hyperlink" Target="/ppt/slides/slide5.xml" Id="Rbfc8e609ec0e42ee" /><Relationship Type="http://schemas.openxmlformats.org/officeDocument/2006/relationships/hyperlink" Target="/ppt/slides/slide6.xml" Id="R3cf1799566a04e32" /><Relationship Type="http://schemas.openxmlformats.org/officeDocument/2006/relationships/hyperlink" Target="/ppt/slides/slide7.xml" Id="R57fdce58db2249f4" /><Relationship Type="http://schemas.openxmlformats.org/officeDocument/2006/relationships/hyperlink" Target="/ppt/slides/slide8.xml" Id="R7223695ebda74a9d" /><Relationship Type="http://schemas.openxmlformats.org/officeDocument/2006/relationships/hyperlink" Target="/ppt/slides/slide13.xml" Id="R73bbbf8f721d42bd" /><Relationship Type="http://schemas.openxmlformats.org/officeDocument/2006/relationships/hyperlink" Target="/ppt/slides/slide3.xml" Id="Ra5e369785f43498e" /><Relationship Type="http://schemas.openxmlformats.org/officeDocument/2006/relationships/notesSlide" Target="/ppt/notesSlides/notesSlide17.xml" Id="R63197085eeef4c4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e1c18bac684e4a" /><Relationship Type="http://schemas.openxmlformats.org/officeDocument/2006/relationships/hyperlink" Target="/ppt/slides/slide1.xml" Id="R69d57b3522b14b19" /><Relationship Type="http://schemas.openxmlformats.org/officeDocument/2006/relationships/hyperlink" Target="/ppt/slides/slide2.xml" Id="R81ecf2fe7cd14a7c" /><Relationship Type="http://schemas.openxmlformats.org/officeDocument/2006/relationships/hyperlink" Target="/ppt/slides/slide3.xml" Id="Rf6ddd2a98579402f" /><Relationship Type="http://schemas.openxmlformats.org/officeDocument/2006/relationships/hyperlink" Target="/ppt/slides/slide4.xml" Id="R8ccff6edfd084f69" /><Relationship Type="http://schemas.openxmlformats.org/officeDocument/2006/relationships/hyperlink" Target="/ppt/slides/slide5.xml" Id="Rc2b68937122e4111" /><Relationship Type="http://schemas.openxmlformats.org/officeDocument/2006/relationships/hyperlink" Target="/ppt/slides/slide6.xml" Id="R97edfba514964a6f" /><Relationship Type="http://schemas.openxmlformats.org/officeDocument/2006/relationships/hyperlink" Target="/ppt/slides/slide7.xml" Id="Rca5ece24ceab4c39" /><Relationship Type="http://schemas.openxmlformats.org/officeDocument/2006/relationships/hyperlink" Target="/ppt/slides/slide8.xml" Id="Rf5643ee6d1904502" /><Relationship Type="http://schemas.openxmlformats.org/officeDocument/2006/relationships/hyperlink" Target="/ppt/slides/slide13.xml" Id="R922bdf6e66474a67" /><Relationship Type="http://schemas.openxmlformats.org/officeDocument/2006/relationships/hyperlink" Target="/ppt/slides/slide9.xml" Id="R86983e913a734787" /><Relationship Type="http://schemas.openxmlformats.org/officeDocument/2006/relationships/notesSlide" Target="/ppt/notesSlides/notesSlide2.xml" Id="Rf7c32a7235924ca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7e1ff1b48946d9" /><Relationship Type="http://schemas.openxmlformats.org/officeDocument/2006/relationships/hyperlink" Target="/ppt/slides/slide1.xml" Id="Rdf7f5a69a9034227" /><Relationship Type="http://schemas.openxmlformats.org/officeDocument/2006/relationships/hyperlink" Target="/ppt/slides/slide2.xml" Id="R28e626e84a6643ee" /><Relationship Type="http://schemas.openxmlformats.org/officeDocument/2006/relationships/hyperlink" Target="/ppt/slides/slide3.xml" Id="R6616c3bfc1804baa" /><Relationship Type="http://schemas.openxmlformats.org/officeDocument/2006/relationships/hyperlink" Target="/ppt/slides/slide4.xml" Id="Re03e0c3daca94389" /><Relationship Type="http://schemas.openxmlformats.org/officeDocument/2006/relationships/hyperlink" Target="/ppt/slides/slide5.xml" Id="R00cf6dd5fd294fb3" /><Relationship Type="http://schemas.openxmlformats.org/officeDocument/2006/relationships/hyperlink" Target="/ppt/slides/slide6.xml" Id="R9055d58c7e554687" /><Relationship Type="http://schemas.openxmlformats.org/officeDocument/2006/relationships/hyperlink" Target="/ppt/slides/slide7.xml" Id="R901a2b448dce46cc" /><Relationship Type="http://schemas.openxmlformats.org/officeDocument/2006/relationships/hyperlink" Target="/ppt/slides/slide8.xml" Id="Rb4af163a8bb946b3" /><Relationship Type="http://schemas.openxmlformats.org/officeDocument/2006/relationships/hyperlink" Target="/ppt/slides/slide13.xml" Id="Rae7482c9695c4233" /><Relationship Type="http://schemas.openxmlformats.org/officeDocument/2006/relationships/hyperlink" Target="/ppt/slides/slide17.xml" Id="R621016c0975f499a" /><Relationship Type="http://schemas.openxmlformats.org/officeDocument/2006/relationships/hyperlink" Target="/ppt/slides/slide16.xml" Id="R25533e98e6d64cb2" /><Relationship Type="http://schemas.openxmlformats.org/officeDocument/2006/relationships/notesSlide" Target="/ppt/notesSlides/notesSlide3.xml" Id="R4559e685018a468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5d00b3c78148b6" /><Relationship Type="http://schemas.openxmlformats.org/officeDocument/2006/relationships/hyperlink" Target="/ppt/slides/slide1.xml" Id="R9f0ec2b6f8194a50" /><Relationship Type="http://schemas.openxmlformats.org/officeDocument/2006/relationships/hyperlink" Target="/ppt/slides/slide2.xml" Id="R54de1623b93349ec" /><Relationship Type="http://schemas.openxmlformats.org/officeDocument/2006/relationships/hyperlink" Target="/ppt/slides/slide3.xml" Id="R6671e52c3f4c44b6" /><Relationship Type="http://schemas.openxmlformats.org/officeDocument/2006/relationships/hyperlink" Target="/ppt/slides/slide4.xml" Id="Rfa25bca6d0c54a50" /><Relationship Type="http://schemas.openxmlformats.org/officeDocument/2006/relationships/hyperlink" Target="/ppt/slides/slide5.xml" Id="R07595863fce44135" /><Relationship Type="http://schemas.openxmlformats.org/officeDocument/2006/relationships/hyperlink" Target="/ppt/slides/slide6.xml" Id="Rb63022a92da544e6" /><Relationship Type="http://schemas.openxmlformats.org/officeDocument/2006/relationships/hyperlink" Target="/ppt/slides/slide7.xml" Id="Rd326491748a3470b" /><Relationship Type="http://schemas.openxmlformats.org/officeDocument/2006/relationships/hyperlink" Target="/ppt/slides/slide8.xml" Id="R77deddc75f564bd2" /><Relationship Type="http://schemas.openxmlformats.org/officeDocument/2006/relationships/hyperlink" Target="/ppt/slides/slide13.xml" Id="Rb780ed7a1fb54f2b" /><Relationship Type="http://schemas.openxmlformats.org/officeDocument/2006/relationships/hyperlink" Target="/ppt/slides/slide10.xml" Id="Rcee6c6d2c9e8455a" /><Relationship Type="http://schemas.openxmlformats.org/officeDocument/2006/relationships/hyperlink" Target="/ppt/slides/slide10.xml" Id="R4d05f2d6d81545c9" /><Relationship Type="http://schemas.openxmlformats.org/officeDocument/2006/relationships/hyperlink" Target="/ppt/slides/slide10.xml" Id="R09a8add0373f4992" /><Relationship Type="http://schemas.openxmlformats.org/officeDocument/2006/relationships/hyperlink" Target="/ppt/slides/slide10.xml" Id="R8a80c632ca124d39" /><Relationship Type="http://schemas.openxmlformats.org/officeDocument/2006/relationships/hyperlink" Target="/ppt/slides/slide10.xml" Id="R94bf114a93f24809" /><Relationship Type="http://schemas.openxmlformats.org/officeDocument/2006/relationships/notesSlide" Target="/ppt/notesSlides/notesSlide4.xml" Id="Rc5f87be701bf4f2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77cdac7f3f4841" /><Relationship Type="http://schemas.openxmlformats.org/officeDocument/2006/relationships/hyperlink" Target="/ppt/slides/slide1.xml" Id="R1ab703bf98004ecd" /><Relationship Type="http://schemas.openxmlformats.org/officeDocument/2006/relationships/hyperlink" Target="/ppt/slides/slide2.xml" Id="R1b6b5e8d71ae4469" /><Relationship Type="http://schemas.openxmlformats.org/officeDocument/2006/relationships/hyperlink" Target="/ppt/slides/slide3.xml" Id="R2684a8f564d843df" /><Relationship Type="http://schemas.openxmlformats.org/officeDocument/2006/relationships/hyperlink" Target="/ppt/slides/slide4.xml" Id="Ref07977823a544dd" /><Relationship Type="http://schemas.openxmlformats.org/officeDocument/2006/relationships/hyperlink" Target="/ppt/slides/slide5.xml" Id="Rf10392f5d4614902" /><Relationship Type="http://schemas.openxmlformats.org/officeDocument/2006/relationships/hyperlink" Target="/ppt/slides/slide6.xml" Id="R134de7db01f5410b" /><Relationship Type="http://schemas.openxmlformats.org/officeDocument/2006/relationships/hyperlink" Target="/ppt/slides/slide7.xml" Id="Rb2edbc2715644332" /><Relationship Type="http://schemas.openxmlformats.org/officeDocument/2006/relationships/hyperlink" Target="/ppt/slides/slide8.xml" Id="R16a639f03aa14f5b" /><Relationship Type="http://schemas.openxmlformats.org/officeDocument/2006/relationships/hyperlink" Target="/ppt/slides/slide13.xml" Id="Ra9ccc3c5fdec40fc" /><Relationship Type="http://schemas.openxmlformats.org/officeDocument/2006/relationships/image" Target="/ppt/media/image2.png" Id="R5ec136dcb2c84efb" /><Relationship Type="http://schemas.openxmlformats.org/officeDocument/2006/relationships/notesSlide" Target="/ppt/notesSlides/notesSlide5.xml" Id="Re7316b93a3bc4ca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c08454dbbd4a89" /><Relationship Type="http://schemas.openxmlformats.org/officeDocument/2006/relationships/hyperlink" Target="/ppt/slides/slide1.xml" Id="R564541556ace4804" /><Relationship Type="http://schemas.openxmlformats.org/officeDocument/2006/relationships/hyperlink" Target="/ppt/slides/slide2.xml" Id="R1946a51805d54cfb" /><Relationship Type="http://schemas.openxmlformats.org/officeDocument/2006/relationships/hyperlink" Target="/ppt/slides/slide3.xml" Id="R72c4653e29e1489b" /><Relationship Type="http://schemas.openxmlformats.org/officeDocument/2006/relationships/hyperlink" Target="/ppt/slides/slide4.xml" Id="R299fa2bc5efb4d11" /><Relationship Type="http://schemas.openxmlformats.org/officeDocument/2006/relationships/hyperlink" Target="/ppt/slides/slide5.xml" Id="R6c7e6533cfd04b6d" /><Relationship Type="http://schemas.openxmlformats.org/officeDocument/2006/relationships/hyperlink" Target="/ppt/slides/slide6.xml" Id="R955cafa0a6344c62" /><Relationship Type="http://schemas.openxmlformats.org/officeDocument/2006/relationships/hyperlink" Target="/ppt/slides/slide7.xml" Id="Rd299f686ff7b4f88" /><Relationship Type="http://schemas.openxmlformats.org/officeDocument/2006/relationships/hyperlink" Target="/ppt/slides/slide8.xml" Id="Rdacb1e5a0c4c45ec" /><Relationship Type="http://schemas.openxmlformats.org/officeDocument/2006/relationships/hyperlink" Target="/ppt/slides/slide13.xml" Id="Ra8b8ac8163ad4061" /><Relationship Type="http://schemas.openxmlformats.org/officeDocument/2006/relationships/hyperlink" Target="/ppt/slides/slide11.xml" Id="R6c3c81d8f32345fa" /><Relationship Type="http://schemas.openxmlformats.org/officeDocument/2006/relationships/notesSlide" Target="/ppt/notesSlides/notesSlide6.xml" Id="R1fea6e201c79491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afbfecf5124a5e" /><Relationship Type="http://schemas.openxmlformats.org/officeDocument/2006/relationships/hyperlink" Target="/ppt/slides/slide1.xml" Id="R7ebaff5e376a4d9f" /><Relationship Type="http://schemas.openxmlformats.org/officeDocument/2006/relationships/hyperlink" Target="/ppt/slides/slide2.xml" Id="R5f92a801487d440c" /><Relationship Type="http://schemas.openxmlformats.org/officeDocument/2006/relationships/hyperlink" Target="/ppt/slides/slide3.xml" Id="R45de6856200141cd" /><Relationship Type="http://schemas.openxmlformats.org/officeDocument/2006/relationships/hyperlink" Target="/ppt/slides/slide4.xml" Id="R70477a84e8d541ad" /><Relationship Type="http://schemas.openxmlformats.org/officeDocument/2006/relationships/hyperlink" Target="/ppt/slides/slide5.xml" Id="Rfe2f5be7e327411f" /><Relationship Type="http://schemas.openxmlformats.org/officeDocument/2006/relationships/hyperlink" Target="/ppt/slides/slide6.xml" Id="Rf815de30cb184931" /><Relationship Type="http://schemas.openxmlformats.org/officeDocument/2006/relationships/hyperlink" Target="/ppt/slides/slide7.xml" Id="R14be8bbeda914473" /><Relationship Type="http://schemas.openxmlformats.org/officeDocument/2006/relationships/hyperlink" Target="/ppt/slides/slide8.xml" Id="R28259617e5ba41f0" /><Relationship Type="http://schemas.openxmlformats.org/officeDocument/2006/relationships/hyperlink" Target="/ppt/slides/slide13.xml" Id="Rc7d40e6f21a047d2" /><Relationship Type="http://schemas.openxmlformats.org/officeDocument/2006/relationships/hyperlink" Target="/ppt/slides/slide14.xml" Id="Rbb87ab479dc3409a" /><Relationship Type="http://schemas.openxmlformats.org/officeDocument/2006/relationships/hyperlink" Target="/ppt/slides/slide12.xml" Id="R91f66209bc5b483b" /><Relationship Type="http://schemas.openxmlformats.org/officeDocument/2006/relationships/notesSlide" Target="/ppt/notesSlides/notesSlide7.xml" Id="Rf1b198b9bfc647a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1a1e5748c84da8" /><Relationship Type="http://schemas.openxmlformats.org/officeDocument/2006/relationships/hyperlink" Target="/ppt/slides/slide1.xml" Id="R1898c44cce274f34" /><Relationship Type="http://schemas.openxmlformats.org/officeDocument/2006/relationships/hyperlink" Target="/ppt/slides/slide2.xml" Id="R5a7b8c4e77e04051" /><Relationship Type="http://schemas.openxmlformats.org/officeDocument/2006/relationships/hyperlink" Target="/ppt/slides/slide3.xml" Id="R67e4d83fded34a28" /><Relationship Type="http://schemas.openxmlformats.org/officeDocument/2006/relationships/hyperlink" Target="/ppt/slides/slide4.xml" Id="Rd35fbaeaa2a64116" /><Relationship Type="http://schemas.openxmlformats.org/officeDocument/2006/relationships/hyperlink" Target="/ppt/slides/slide5.xml" Id="R63d6e2ffdd3744d4" /><Relationship Type="http://schemas.openxmlformats.org/officeDocument/2006/relationships/hyperlink" Target="/ppt/slides/slide6.xml" Id="Rf154ca5f247540b2" /><Relationship Type="http://schemas.openxmlformats.org/officeDocument/2006/relationships/hyperlink" Target="/ppt/slides/slide7.xml" Id="R8841120c4a614c29" /><Relationship Type="http://schemas.openxmlformats.org/officeDocument/2006/relationships/hyperlink" Target="/ppt/slides/slide8.xml" Id="R85874079f4374e35" /><Relationship Type="http://schemas.openxmlformats.org/officeDocument/2006/relationships/hyperlink" Target="/ppt/slides/slide13.xml" Id="Rd4c0e402dde7485b" /><Relationship Type="http://schemas.openxmlformats.org/officeDocument/2006/relationships/notesSlide" Target="/ppt/notesSlides/notesSlide8.xml" Id="R7a99b4ce1d8e47d6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ecc86d1fe54607" /><Relationship Type="http://schemas.openxmlformats.org/officeDocument/2006/relationships/hyperlink" Target="/ppt/slides/slide1.xml" Id="R96cd611b9ec64a03" /><Relationship Type="http://schemas.openxmlformats.org/officeDocument/2006/relationships/hyperlink" Target="/ppt/slides/slide2.xml" Id="R0867b8be114d46fb" /><Relationship Type="http://schemas.openxmlformats.org/officeDocument/2006/relationships/hyperlink" Target="/ppt/slides/slide3.xml" Id="R3af2e0111417485a" /><Relationship Type="http://schemas.openxmlformats.org/officeDocument/2006/relationships/hyperlink" Target="/ppt/slides/slide4.xml" Id="R15132385aa5d4921" /><Relationship Type="http://schemas.openxmlformats.org/officeDocument/2006/relationships/hyperlink" Target="/ppt/slides/slide5.xml" Id="Rc6fed00156bd4f31" /><Relationship Type="http://schemas.openxmlformats.org/officeDocument/2006/relationships/hyperlink" Target="/ppt/slides/slide6.xml" Id="R58f01c0c54354a76" /><Relationship Type="http://schemas.openxmlformats.org/officeDocument/2006/relationships/hyperlink" Target="/ppt/slides/slide7.xml" Id="R2790d90863ca488b" /><Relationship Type="http://schemas.openxmlformats.org/officeDocument/2006/relationships/hyperlink" Target="/ppt/slides/slide8.xml" Id="Rabc259ffa26e4518" /><Relationship Type="http://schemas.openxmlformats.org/officeDocument/2006/relationships/hyperlink" Target="/ppt/slides/slide13.xml" Id="Rd181b7bf177b435f" /><Relationship Type="http://schemas.openxmlformats.org/officeDocument/2006/relationships/hyperlink" Target="/ppt/slides/slide2.xml" Id="Ref8635ddff1d4578" /><Relationship Type="http://schemas.openxmlformats.org/officeDocument/2006/relationships/notesSlide" Target="/ppt/notesSlides/notesSlide9.xml" Id="Rbe83b907c95b40bf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house-card">
            <a:extLst xmlns:a="http://schemas.openxmlformats.org/drawingml/2006/main">
              <a:ext uri="{FF2B5EF4-FFF2-40B4-BE49-F238E27FC236}">
                <a16:creationId xmlns:a16="http://schemas.microsoft.com/office/drawing/2014/main" id="{212ECEC2-8A36-4232-82B1-9B67840F48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FD3747F0-0375-4180-8B7A-CC4E08914E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1">
            <a:extLst xmlns:a="http://schemas.openxmlformats.org/drawingml/2006/main">
              <a:ext uri="{FF2B5EF4-FFF2-40B4-BE49-F238E27FC236}">
                <a16:creationId xmlns:a16="http://schemas.microsoft.com/office/drawing/2014/main" id="{806C4134-71E5-48E1-A684-4786BD840E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2">
            <a:extLst xmlns:a="http://schemas.openxmlformats.org/drawingml/2006/main">
              <a:ext uri="{FF2B5EF4-FFF2-40B4-BE49-F238E27FC236}">
                <a16:creationId xmlns:a16="http://schemas.microsoft.com/office/drawing/2014/main" id="{75BE1887-8338-457F-A7A0-1D8C5CBCF2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Arrival  ·  3 min</a:t>
            </a:r>
          </a:p>
        </p:txBody>
      </p:sp>
      <p:sp>
        <p:nvSpPr>
          <p:cNvPr id="5" name="copy-3">
            <a:extLst xmlns:a="http://schemas.openxmlformats.org/drawingml/2006/main">
              <a:ext uri="{FF2B5EF4-FFF2-40B4-BE49-F238E27FC236}">
                <a16:creationId xmlns:a16="http://schemas.microsoft.com/office/drawing/2014/main" id="{8AA3F66B-F8C9-47E6-868C-4BBA01849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Calculating magnification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53023CED-012A-4150-9EAF-DA987D653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b18cd5f79a224b4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EAAA24C-E93B-4A97-975C-C5FC85442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81cb764adec4a3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37C4D09-8191-42FC-A784-BDDB461B3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f58caf2ddd4431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BE77B58-D85A-4C90-8AA7-A57D415BC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fb314f85d3147e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90C1049-3E98-4A0B-9121-2C1B66D392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19c1127549947e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DF034B5-3BA3-4828-9167-86464BF23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5e90d160e994ad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65BE8D7-57ED-4450-989F-0A5C7E4B72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46ecb987f8ed4eb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C2D6B02-DCC8-4BE1-8BDA-9D36A6AC9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96230a55c3f048d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7474F68-17F6-4657-9757-86FB2E33E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c2f7235a4994c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4EDE872-CD06-440C-B6FF-BCFC667D5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">
            <a:extLst xmlns:a="http://schemas.openxmlformats.org/drawingml/2006/main">
              <a:ext uri="{FF2B5EF4-FFF2-40B4-BE49-F238E27FC236}">
                <a16:creationId xmlns:a16="http://schemas.microsoft.com/office/drawing/2014/main" id="{466E2063-5E4F-493B-95D3-2DCEDC0C7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19275"/>
            <a:ext cx="619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 can use the magnification relationship, convert units and judge whether an answer is plausible.</a:t>
            </a:r>
          </a:p>
        </p:txBody>
      </p:sp>
      <p:sp>
        <p:nvSpPr>
          <p:cNvPr id="17" name="copy-5">
            <a:extLst xmlns:a="http://schemas.openxmlformats.org/drawingml/2006/main">
              <a:ext uri="{FF2B5EF4-FFF2-40B4-BE49-F238E27FC236}">
                <a16:creationId xmlns:a16="http://schemas.microsoft.com/office/drawing/2014/main" id="{0C950E86-AC37-4A46-A4F3-33FFFA901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76575"/>
            <a:ext cx="619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Notice. Recall. Be ready to explain.</a:t>
            </a:r>
          </a:p>
        </p:txBody>
      </p:sp>
      <p:sp>
        <p:nvSpPr>
          <p:cNvPr id="18" name="copy-6">
            <a:extLst xmlns:a="http://schemas.openxmlformats.org/drawingml/2006/main">
              <a:ext uri="{FF2B5EF4-FFF2-40B4-BE49-F238E27FC236}">
                <a16:creationId xmlns:a16="http://schemas.microsoft.com/office/drawing/2014/main" id="{930E4BF1-18E6-4DA2-B635-24A8B4773B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956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9" name="copy-7">
            <a:extLst xmlns:a="http://schemas.openxmlformats.org/drawingml/2006/main">
              <a:ext uri="{FF2B5EF4-FFF2-40B4-BE49-F238E27FC236}">
                <a16:creationId xmlns:a16="http://schemas.microsoft.com/office/drawing/2014/main" id="{5F5F56FD-7C5A-4FA6-9E70-C90AC0877E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9567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the relationship between image size, actual size and magnification.</a:t>
            </a:r>
          </a:p>
        </p:txBody>
      </p:sp>
      <p:sp>
        <p:nvSpPr>
          <p:cNvPr id="20" name="copy-8">
            <a:extLst xmlns:a="http://schemas.openxmlformats.org/drawingml/2006/main">
              <a:ext uri="{FF2B5EF4-FFF2-40B4-BE49-F238E27FC236}">
                <a16:creationId xmlns:a16="http://schemas.microsoft.com/office/drawing/2014/main" id="{B5B3289F-29D8-497C-B6B9-EB22ABFC47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91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1" name="copy-9">
            <a:extLst xmlns:a="http://schemas.openxmlformats.org/drawingml/2006/main">
              <a:ext uri="{FF2B5EF4-FFF2-40B4-BE49-F238E27FC236}">
                <a16:creationId xmlns:a16="http://schemas.microsoft.com/office/drawing/2014/main" id="{4A170940-B676-4A26-A50D-544F8F3253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39102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How many micrometres are in 1 millimetre?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87CC243B-CBD3-45F8-AE31-C6D9D1C1D8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857375"/>
            <a:ext cx="4048125" cy="28575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9" name="W3L2 scientific resource, slide 1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2b4357f8f17472d"/>
          <a:stretch xmlns:a="http://schemas.openxmlformats.org/drawingml/2006/main"/>
        </p:blipFill>
        <p:spPr>
          <a:xfrm xmlns:a="http://schemas.openxmlformats.org/drawingml/2006/main">
            <a:off x="7410450" y="2190452"/>
            <a:ext cx="3895725" cy="2191345"/>
          </a:xfrm>
          <a:prstGeom xmlns:a="http://schemas.openxmlformats.org/drawingml/2006/main" prst="rect">
            <a:avLst/>
          </a:prstGeom>
        </p:spPr>
      </p:pic>
      <p:sp>
        <p:nvSpPr>
          <p:cNvPr id="24" name="goto:8">
            <a:hlinkClick xmlns:r="http://schemas.openxmlformats.org/officeDocument/2006/relationships" xmlns:a="http://schemas.openxmlformats.org/drawingml/2006/main" r:id="Rfc74e25b1dc7403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B469FC1-41DC-463D-9511-58254B429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5219700"/>
            <a:ext cx="2619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Retrieval answers</a:t>
            </a:r>
          </a:p>
        </p:txBody>
      </p:sp>
    </p:spTree>
    <p:extLst>
      <p:ext uri="{BB962C8B-B14F-4D97-AF65-F5344CB8AC3E}">
        <p14:creationId xmlns:p14="http://schemas.microsoft.com/office/powerpoint/2010/main" val="11104802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C6AF85C9-D933-47B0-BA0B-A33C233DB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C8DAC32C-0AD1-4C98-9A79-1593A5B74C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75">
            <a:extLst xmlns:a="http://schemas.openxmlformats.org/drawingml/2006/main">
              <a:ext uri="{FF2B5EF4-FFF2-40B4-BE49-F238E27FC236}">
                <a16:creationId xmlns:a16="http://schemas.microsoft.com/office/drawing/2014/main" id="{9D916518-4EAD-4ADA-9960-E35711106F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76">
            <a:extLst xmlns:a="http://schemas.openxmlformats.org/drawingml/2006/main">
              <a:ext uri="{FF2B5EF4-FFF2-40B4-BE49-F238E27FC236}">
                <a16:creationId xmlns:a16="http://schemas.microsoft.com/office/drawing/2014/main" id="{685B8029-A3D8-4AFE-AB08-AB0B551D8E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77">
            <a:extLst xmlns:a="http://schemas.openxmlformats.org/drawingml/2006/main">
              <a:ext uri="{FF2B5EF4-FFF2-40B4-BE49-F238E27FC236}">
                <a16:creationId xmlns:a16="http://schemas.microsoft.com/office/drawing/2014/main" id="{E8816525-1437-42B7-AC14-56F262365B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89F55C6D-7CE2-4E6F-AA45-1F0F3B2848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b272c19707145f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50FC38E-B4E0-4724-8041-04DD6C16B8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39ba0ea3168403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DC2F40-6AB9-4A05-9603-34FAA4DB0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d9cab5fe1cd04c1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8C1461B-B435-45E3-B248-C4D2EE308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c4eeacfa35f643c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05301C6-3FC6-4FF5-8764-56E5DC72B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8d6ff28b80ea48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0847894-4589-4960-B1B6-F1BFDDB55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2edb781dc6143b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8656BE7-BF04-40C3-9B9C-2EC5A9F058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a2e3ace6b4784ae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34ECA1-4A84-4F6A-8E72-9BE730DD2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e0ac3b21e1443c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BE521B8-388F-4977-BB74-DCEF5CCE5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b52eb1a9d2a42e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59FA9B4-D868-4A1D-9A65-DC5554E3E1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78">
            <a:extLst xmlns:a="http://schemas.openxmlformats.org/drawingml/2006/main">
              <a:ext uri="{FF2B5EF4-FFF2-40B4-BE49-F238E27FC236}">
                <a16:creationId xmlns:a16="http://schemas.microsoft.com/office/drawing/2014/main" id="{4034B8C2-E64E-42A4-8669-61C5ECD730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00250"/>
            <a:ext cx="10572750" cy="1304925"/>
          </a:xfrm>
          <a:prstGeom xmlns:a="http://schemas.openxmlformats.org/drawingml/2006/main" prst="roundRect">
            <a:avLst>
              <a:gd name="adj" fmla="val 10219"/>
            </a:avLst>
          </a:prstGeom>
          <a:solidFill xmlns:a="http://schemas.openxmlformats.org/drawingml/2006/main">
            <a:srgbClr val="F0EAF6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14300" rIns="209550" bIns="1143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15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24 mm = 24,000 µm</a:t>
            </a:r>
          </a:p>
        </p:txBody>
      </p:sp>
      <p:sp>
        <p:nvSpPr>
          <p:cNvPr id="17" name="copy-79">
            <a:extLst xmlns:a="http://schemas.openxmlformats.org/drawingml/2006/main">
              <a:ext uri="{FF2B5EF4-FFF2-40B4-BE49-F238E27FC236}">
                <a16:creationId xmlns:a16="http://schemas.microsoft.com/office/drawing/2014/main" id="{FBDD9C19-8809-481E-88AE-7587BE51EB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71875"/>
            <a:ext cx="10572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Correct. Now divide 24,000 µm by 60 µm.</a:t>
            </a:r>
          </a:p>
        </p:txBody>
      </p:sp>
      <p:sp>
        <p:nvSpPr>
          <p:cNvPr id="18" name="copy-80">
            <a:extLst xmlns:a="http://schemas.openxmlformats.org/drawingml/2006/main">
              <a:ext uri="{FF2B5EF4-FFF2-40B4-BE49-F238E27FC236}">
                <a16:creationId xmlns:a16="http://schemas.microsoft.com/office/drawing/2014/main" id="{D6E141B6-F72B-46BB-AD94-BCD878441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752975"/>
            <a:ext cx="10477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Compare your reason. Correct one step if needed.</a:t>
            </a:r>
          </a:p>
        </p:txBody>
      </p:sp>
      <p:sp>
        <p:nvSpPr>
          <p:cNvPr id="19" name="goto:3">
            <a:hlinkClick xmlns:r="http://schemas.openxmlformats.org/officeDocument/2006/relationships" xmlns:a="http://schemas.openxmlformats.org/drawingml/2006/main" r:id="R6150fb7e41d44e8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4E9DBDE-7931-43DD-B2A6-CE8180918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67675" y="556260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We Do</a:t>
            </a:r>
          </a:p>
        </p:txBody>
      </p:sp>
    </p:spTree>
    <p:extLst>
      <p:ext uri="{BB962C8B-B14F-4D97-AF65-F5344CB8AC3E}">
        <p14:creationId xmlns:p14="http://schemas.microsoft.com/office/powerpoint/2010/main" val="570346980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house-card">
            <a:extLst xmlns:a="http://schemas.openxmlformats.org/drawingml/2006/main">
              <a:ext uri="{FF2B5EF4-FFF2-40B4-BE49-F238E27FC236}">
                <a16:creationId xmlns:a16="http://schemas.microsoft.com/office/drawing/2014/main" id="{12C269C2-2D72-4A50-9408-5D01A97349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5FFB9A6B-570E-44E9-B3D8-58232D75D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1">
            <a:extLst xmlns:a="http://schemas.openxmlformats.org/drawingml/2006/main">
              <a:ext uri="{FF2B5EF4-FFF2-40B4-BE49-F238E27FC236}">
                <a16:creationId xmlns:a16="http://schemas.microsoft.com/office/drawing/2014/main" id="{3F59F1A9-E96F-4C6D-A7B2-03D40A7B88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82">
            <a:extLst xmlns:a="http://schemas.openxmlformats.org/drawingml/2006/main">
              <a:ext uri="{FF2B5EF4-FFF2-40B4-BE49-F238E27FC236}">
                <a16:creationId xmlns:a16="http://schemas.microsoft.com/office/drawing/2014/main" id="{05209C86-EE3D-4F27-B813-7FDE85E116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3">
            <a:extLst xmlns:a="http://schemas.openxmlformats.org/drawingml/2006/main">
              <a:ext uri="{FF2B5EF4-FFF2-40B4-BE49-F238E27FC236}">
                <a16:creationId xmlns:a16="http://schemas.microsoft.com/office/drawing/2014/main" id="{321B5AD6-8199-4C2F-80C4-2BDE75D4B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Our shared reasoning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C4591F08-BA97-4DA0-BE06-8214EF173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0095f03c69a423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B088F5E-2D30-410C-8A54-5E4F45134C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76b890b4a30247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324AD8F-B15B-41BA-9E44-E167B12C33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9ddc84870f3d416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4CCDD11-F61F-4BFC-BB24-40A298F729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f8bc24bc4d4241e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F1C21A6-9181-44FB-AF8A-E22162EB07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43bf9d5bc3c744e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1BB8849-B797-4A2D-A3DD-2233D6D6C6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0c1d13148802426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BD69099-E4CD-459C-955D-2140FAD72D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dabc4204aea469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2DCF41-6C0D-49DF-A9E7-3088ED5095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0ebe5a251a44a1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6EFCB68-55F1-4241-AED4-0BF87326A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1364311710a34c4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E54C14D-5756-4A71-AB64-939DE69F9F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4">
            <a:extLst xmlns:a="http://schemas.openxmlformats.org/drawingml/2006/main">
              <a:ext uri="{FF2B5EF4-FFF2-40B4-BE49-F238E27FC236}">
                <a16:creationId xmlns:a16="http://schemas.microsoft.com/office/drawing/2014/main" id="{A5753F88-8290-40DF-A81E-57E559699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028825"/>
            <a:ext cx="10525125" cy="2905125"/>
          </a:xfrm>
          <a:prstGeom xmlns:a="http://schemas.openxmlformats.org/drawingml/2006/main" prst="roundRect">
            <a:avLst>
              <a:gd name="adj" fmla="val 459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A: 20 ÷ 0.1 = ×200.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B: 50 ÷ 0.5 = ×100.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C: 400 × 0.05 = 20 mm.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Keep units for lengths; magnification is a ratio.</a:t>
            </a:r>
          </a:p>
        </p:txBody>
      </p:sp>
      <p:sp>
        <p:nvSpPr>
          <p:cNvPr id="17" name="goto:5">
            <a:hlinkClick xmlns:r="http://schemas.openxmlformats.org/officeDocument/2006/relationships" xmlns:a="http://schemas.openxmlformats.org/drawingml/2006/main" r:id="Rc69a703482d54e5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426A26A-BF44-4AC1-A6E7-640305F450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5562600"/>
            <a:ext cx="35433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shared task</a:t>
            </a:r>
          </a:p>
        </p:txBody>
      </p:sp>
    </p:spTree>
    <p:extLst>
      <p:ext uri="{BB962C8B-B14F-4D97-AF65-F5344CB8AC3E}">
        <p14:creationId xmlns:p14="http://schemas.microsoft.com/office/powerpoint/2010/main" val="156248661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4FAAB992-DF29-4FEA-B931-423363787B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FEAF15C1-229C-4D47-89FD-5BF926DEC6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85">
            <a:extLst xmlns:a="http://schemas.openxmlformats.org/drawingml/2006/main">
              <a:ext uri="{FF2B5EF4-FFF2-40B4-BE49-F238E27FC236}">
                <a16:creationId xmlns:a16="http://schemas.microsoft.com/office/drawing/2014/main" id="{5193E05A-E0C3-4B23-A63A-824C9A905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86">
            <a:extLst xmlns:a="http://schemas.openxmlformats.org/drawingml/2006/main">
              <a:ext uri="{FF2B5EF4-FFF2-40B4-BE49-F238E27FC236}">
                <a16:creationId xmlns:a16="http://schemas.microsoft.com/office/drawing/2014/main" id="{15B0D8F0-F481-412F-ADD4-F08DD48D73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87">
            <a:extLst xmlns:a="http://schemas.openxmlformats.org/drawingml/2006/main">
              <a:ext uri="{FF2B5EF4-FFF2-40B4-BE49-F238E27FC236}">
                <a16:creationId xmlns:a16="http://schemas.microsoft.com/office/drawing/2014/main" id="{42E511DC-94E9-4BE8-9A3D-6AA88139D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Compare after your first attempt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DAF1A98E-FA4D-4E0F-884E-2DCB917064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b1a0a6c403e14e8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534F072-EDA5-4973-8C01-F940F223B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911a468d292f423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0CD2DD5-AF45-4F36-A399-AFAA1D341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cbbcbb803b245c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2F99CF-52B1-479B-8ED6-67DF0D022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a48dd884694c4e8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6138B10-F073-4B0A-81DD-3D28CA924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269d059c6b0b45a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45E01A-A3EE-4865-A7CA-3C44FD495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9cbf73aa47b449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ED64F97-C302-4271-9E20-11281114E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a2788416d9a54f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F3AEA92-ACE0-41CA-B11F-3575EB2D62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5cbe690fca5402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6AA2057-7B0C-41F9-8802-B2D2C26E75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793c12fe19048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DBFEDA2-D8CB-4E52-A840-9CCA2B5D49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88">
            <a:extLst xmlns:a="http://schemas.openxmlformats.org/drawingml/2006/main">
              <a:ext uri="{FF2B5EF4-FFF2-40B4-BE49-F238E27FC236}">
                <a16:creationId xmlns:a16="http://schemas.microsoft.com/office/drawing/2014/main" id="{897AE95A-C071-4B51-BF87-372017B49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90725"/>
            <a:ext cx="10515600" cy="2819400"/>
          </a:xfrm>
          <a:prstGeom xmlns:a="http://schemas.openxmlformats.org/drawingml/2006/main" prst="roundRect">
            <a:avLst>
              <a:gd name="adj" fmla="val 473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36 mm = 36,000 µm. Magnification = image size ÷ actual size = 36,000 ÷ 90 = ×400. This is plausible because the measured image is hundreds of times larger than the actual cell.</a:t>
            </a:r>
          </a:p>
        </p:txBody>
      </p:sp>
      <p:sp>
        <p:nvSpPr>
          <p:cNvPr id="17" name="copy-89">
            <a:extLst xmlns:a="http://schemas.openxmlformats.org/drawingml/2006/main">
              <a:ext uri="{FF2B5EF4-FFF2-40B4-BE49-F238E27FC236}">
                <a16:creationId xmlns:a16="http://schemas.microsoft.com/office/drawing/2014/main" id="{51A03095-F356-40C3-A457-190880988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38725"/>
            <a:ext cx="10477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Use the model to improve your explanation in your own words.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ed18f6171ef34da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0E96FC5-C813-4140-9E0E-6355A75E7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5591175"/>
            <a:ext cx="42386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independent task</a:t>
            </a:r>
          </a:p>
        </p:txBody>
      </p:sp>
    </p:spTree>
    <p:extLst>
      <p:ext uri="{BB962C8B-B14F-4D97-AF65-F5344CB8AC3E}">
        <p14:creationId xmlns:p14="http://schemas.microsoft.com/office/powerpoint/2010/main" val="1093339003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DE7BFA1E-9E0C-4DDF-89E1-B3C06EFE93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CFB0D6D-B577-4FE1-A35E-0F58646F6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0">
            <a:extLst xmlns:a="http://schemas.openxmlformats.org/drawingml/2006/main">
              <a:ext uri="{FF2B5EF4-FFF2-40B4-BE49-F238E27FC236}">
                <a16:creationId xmlns:a16="http://schemas.microsoft.com/office/drawing/2014/main" id="{9C947C70-E196-4D29-A41D-6C7B6075F1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91">
            <a:extLst xmlns:a="http://schemas.openxmlformats.org/drawingml/2006/main">
              <a:ext uri="{FF2B5EF4-FFF2-40B4-BE49-F238E27FC236}">
                <a16:creationId xmlns:a16="http://schemas.microsoft.com/office/drawing/2014/main" id="{C0826241-D15A-4C62-9928-380770C01C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2">
            <a:extLst xmlns:a="http://schemas.openxmlformats.org/drawingml/2006/main">
              <a:ext uri="{FF2B5EF4-FFF2-40B4-BE49-F238E27FC236}">
                <a16:creationId xmlns:a16="http://schemas.microsoft.com/office/drawing/2014/main" id="{CFE54A34-BF10-4264-90BF-83767D767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lesson resources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D0510BE5-3BCB-4D31-96C2-C913950122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0348b96ec784474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F848C78-EF2B-4C54-89D0-CA7786CAA7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8dd1b756a5f54ac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EF07C94-AA1B-4F4C-93C8-DA916A163E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2b654fe6f96437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2B811FB-F402-4473-AEED-C61C997A7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7d2e5a8e84040d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E07E99B-94CE-45A0-9CBC-01416F4FBC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4f15193de074c9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0FACABF-857A-4444-B141-D8F351417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2f296688d8df432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00C88DA-1BBC-4E18-ABAC-F3896430E8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b3ba25249a548d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EEECF7C-F3A2-4B2B-A1B5-B4A692E57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9374784603e347e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D4226CA-245A-43C1-9C46-0FCC2EDA28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1c0118fe482428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AEADCD4-5E09-4370-8F23-313B1EBCB1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93">
            <a:extLst xmlns:a="http://schemas.openxmlformats.org/drawingml/2006/main">
              <a:ext uri="{FF2B5EF4-FFF2-40B4-BE49-F238E27FC236}">
                <a16:creationId xmlns:a16="http://schemas.microsoft.com/office/drawing/2014/main" id="{BBB24683-0BE4-49EA-9254-BC95C4CA1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14525"/>
            <a:ext cx="105251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Worksheet pages are stored inside this PowerPoint.</a:t>
            </a:r>
          </a:p>
        </p:txBody>
      </p:sp>
      <p:sp>
        <p:nvSpPr>
          <p:cNvPr id="17" name="goto:13">
            <a:hlinkClick xmlns:r="http://schemas.openxmlformats.org/officeDocument/2006/relationships" xmlns:a="http://schemas.openxmlformats.org/drawingml/2006/main" r:id="Ra6075cfcbdf14fb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2F3F72E-D46F-4DD9-A19B-096F146B3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18" name="goto:14">
            <a:hlinkClick xmlns:r="http://schemas.openxmlformats.org/officeDocument/2006/relationships" xmlns:a="http://schemas.openxmlformats.org/drawingml/2006/main" r:id="Recbf95fbaf5e488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B79461C-9CF9-4C36-BA83-885F6D22B5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19" name="url:W3L2_standard.pdf">
            <a:hlinkClick xmlns:r="http://schemas.openxmlformats.org/officeDocument/2006/relationships" xmlns:a="http://schemas.openxmlformats.org/drawingml/2006/main" r:id="R14ba239dd13c4d80"/>
            <a:extLst xmlns:a="http://schemas.openxmlformats.org/drawingml/2006/main">
              <a:ext uri="{FF2B5EF4-FFF2-40B4-BE49-F238E27FC236}">
                <a16:creationId xmlns:a16="http://schemas.microsoft.com/office/drawing/2014/main" id="{2BB33263-FD09-40B0-A944-FC3C671467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Standard PDF</a:t>
            </a:r>
          </a:p>
        </p:txBody>
      </p:sp>
      <p:sp>
        <p:nvSpPr>
          <p:cNvPr id="20" name="url:W3L2_supported.pdf">
            <a:hlinkClick xmlns:r="http://schemas.openxmlformats.org/officeDocument/2006/relationships" xmlns:a="http://schemas.openxmlformats.org/drawingml/2006/main" r:id="Rf4100b32f7c0471a"/>
            <a:extLst xmlns:a="http://schemas.openxmlformats.org/drawingml/2006/main">
              <a:ext uri="{FF2B5EF4-FFF2-40B4-BE49-F238E27FC236}">
                <a16:creationId xmlns:a16="http://schemas.microsoft.com/office/drawing/2014/main" id="{7C696847-ABAF-4472-A73B-F12F9C9389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Supported PDF</a:t>
            </a:r>
          </a:p>
        </p:txBody>
      </p:sp>
      <p:sp>
        <p:nvSpPr>
          <p:cNvPr id="21" name="url:W3L2_depth.pdf">
            <a:hlinkClick xmlns:r="http://schemas.openxmlformats.org/officeDocument/2006/relationships" xmlns:a="http://schemas.openxmlformats.org/drawingml/2006/main" r:id="R7ae05314c7634e6e"/>
            <a:extLst xmlns:a="http://schemas.openxmlformats.org/drawingml/2006/main">
              <a:ext uri="{FF2B5EF4-FFF2-40B4-BE49-F238E27FC236}">
                <a16:creationId xmlns:a16="http://schemas.microsoft.com/office/drawing/2014/main" id="{337E66AF-4267-4A98-B5B1-A51CF812E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Depth PDF</a:t>
            </a:r>
          </a:p>
        </p:txBody>
      </p:sp>
      <p:sp>
        <p:nvSpPr>
          <p:cNvPr id="22" name="url:W3L2_Worksheet.docx">
            <a:hlinkClick xmlns:r="http://schemas.openxmlformats.org/officeDocument/2006/relationships" xmlns:a="http://schemas.openxmlformats.org/drawingml/2006/main" r:id="R8a5a95e27f9f46c6"/>
            <a:extLst xmlns:a="http://schemas.openxmlformats.org/drawingml/2006/main">
              <a:ext uri="{FF2B5EF4-FFF2-40B4-BE49-F238E27FC236}">
                <a16:creationId xmlns:a16="http://schemas.microsoft.com/office/drawing/2014/main" id="{BE5B69AD-63B9-400E-92B4-73ABCFFDD1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338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Editable Word worksheet</a:t>
            </a:r>
          </a:p>
        </p:txBody>
      </p:sp>
      <p:sp>
        <p:nvSpPr>
          <p:cNvPr id="23" name="url:https://madebymatt.uk/Lessons/Science_Teesside/Launch/SCI_L_W3_L2_Magnification.html">
            <a:hlinkClick xmlns:r="http://schemas.openxmlformats.org/officeDocument/2006/relationships" xmlns:a="http://schemas.openxmlformats.org/drawingml/2006/main" r:id="Rb0050e7b98e14954"/>
            <a:extLst xmlns:a="http://schemas.openxmlformats.org/drawingml/2006/main">
              <a:ext uri="{FF2B5EF4-FFF2-40B4-BE49-F238E27FC236}">
                <a16:creationId xmlns:a16="http://schemas.microsoft.com/office/drawing/2014/main" id="{5D59A0D3-FEA3-4626-A9D0-069143105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3385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online lesson / model</a:t>
            </a:r>
          </a:p>
        </p:txBody>
      </p:sp>
      <p:sp>
        <p:nvSpPr>
          <p:cNvPr id="24" name="copy-94">
            <a:extLst xmlns:a="http://schemas.openxmlformats.org/drawingml/2006/main">
              <a:ext uri="{FF2B5EF4-FFF2-40B4-BE49-F238E27FC236}">
                <a16:creationId xmlns:a16="http://schemas.microsoft.com/office/drawing/2014/main" id="{D0897FE4-D111-4542-9A02-BDB383A641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857750"/>
            <a:ext cx="10382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Named files are in this week’s folder. Online lesson and video need internet.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280b4ece07e0459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488B939-DE6B-4B5E-A470-3286E0C778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56260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concept video</a:t>
            </a:r>
          </a:p>
        </p:txBody>
      </p:sp>
    </p:spTree>
    <p:extLst>
      <p:ext uri="{BB962C8B-B14F-4D97-AF65-F5344CB8AC3E}">
        <p14:creationId xmlns:p14="http://schemas.microsoft.com/office/powerpoint/2010/main" val="1828789985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CF5B2180-EB2C-43C2-8D3B-D6020E07F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5BB4BD00-C094-40D8-A29D-D7378287CA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5">
            <a:extLst xmlns:a="http://schemas.openxmlformats.org/drawingml/2006/main">
              <a:ext uri="{FF2B5EF4-FFF2-40B4-BE49-F238E27FC236}">
                <a16:creationId xmlns:a16="http://schemas.microsoft.com/office/drawing/2014/main" id="{8B059911-3C96-4AE9-9A51-31DF1661DE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96">
            <a:extLst xmlns:a="http://schemas.openxmlformats.org/drawingml/2006/main">
              <a:ext uri="{FF2B5EF4-FFF2-40B4-BE49-F238E27FC236}">
                <a16:creationId xmlns:a16="http://schemas.microsoft.com/office/drawing/2014/main" id="{6875CBB5-01C2-4D1F-8285-842DF42624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97">
            <a:extLst xmlns:a="http://schemas.openxmlformats.org/drawingml/2006/main">
              <a:ext uri="{FF2B5EF4-FFF2-40B4-BE49-F238E27FC236}">
                <a16:creationId xmlns:a16="http://schemas.microsoft.com/office/drawing/2014/main" id="{3DB54A2B-1584-4965-9777-1D3820F9F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3A12BAD-4B4E-4C70-B5D0-A888587834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cfb65ce128184e2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D307EFF-3740-4F1C-9E88-DA1151DF8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47e7060ceea42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2D9B517-24A4-47AE-9B80-1A7344E029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effa90c9ca847f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E984B4F-5878-4A14-988C-7E825F4407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cbf0654066b34e8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89FD7D9-9644-4EB9-BE69-1A47BD39F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12062a5e6ddc4c3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518569F-D652-4DDD-8E77-55CFB3FAF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e18b0d1551bd4bd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E1F662F-0A01-4686-BFF7-A30FBF08F4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d5f8cd237cb47d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9A56547-AF95-4BBF-9D15-5C71832EA1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dc0cc547fe4b47d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7AC305E-7493-4702-91B6-D5C7B8E66D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322021d5d0ce438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92DD403-294E-47BB-AAA6-3C92F6947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3L2 scientific resource, slide 14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679eefb283c480e"/>
          <a:stretch xmlns:a="http://schemas.openxmlformats.org/drawingml/2006/main"/>
        </p:blipFill>
        <p:spPr>
          <a:xfrm xmlns:a="http://schemas.openxmlformats.org/drawingml/2006/main">
            <a:off x="5441805" y="1809750"/>
            <a:ext cx="4689765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98">
            <a:extLst xmlns:a="http://schemas.openxmlformats.org/drawingml/2006/main">
              <a:ext uri="{FF2B5EF4-FFF2-40B4-BE49-F238E27FC236}">
                <a16:creationId xmlns:a16="http://schemas.microsoft.com/office/drawing/2014/main" id="{8241C38F-B844-4CC2-A0D8-48E2FB8E9D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your printed copy.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first attempt.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6fd5582c45034c5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E9F9AB-8FAC-4C56-8D5C-67B4C75B4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1259924173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6C1A187C-7DD5-4902-883E-FD6F8EA3A4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017EF1BE-CBC2-432D-B1A4-5AD03C8984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99">
            <a:extLst xmlns:a="http://schemas.openxmlformats.org/drawingml/2006/main">
              <a:ext uri="{FF2B5EF4-FFF2-40B4-BE49-F238E27FC236}">
                <a16:creationId xmlns:a16="http://schemas.microsoft.com/office/drawing/2014/main" id="{B289D164-DD18-4C57-9843-DA2B2271C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100">
            <a:extLst xmlns:a="http://schemas.openxmlformats.org/drawingml/2006/main">
              <a:ext uri="{FF2B5EF4-FFF2-40B4-BE49-F238E27FC236}">
                <a16:creationId xmlns:a16="http://schemas.microsoft.com/office/drawing/2014/main" id="{D681E935-7BAC-40E5-A954-735C2560F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01">
            <a:extLst xmlns:a="http://schemas.openxmlformats.org/drawingml/2006/main">
              <a:ext uri="{FF2B5EF4-FFF2-40B4-BE49-F238E27FC236}">
                <a16:creationId xmlns:a16="http://schemas.microsoft.com/office/drawing/2014/main" id="{59B440A1-AF7B-45EB-B63C-0DAC28723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C515DCF5-D9FC-471B-A9F3-87F263B44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c447645ff18f447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4107675-0BFE-47A2-A30D-579FC84013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f954e6f5ae50469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3392FE2-EA56-430C-99FB-75915F90A0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20bbb4dffcf4f0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954EB4-ACCF-4A35-9F1B-0BC599BFB4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21caf7ea21e4c7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AFFC2F3-CAFB-4705-8CAB-347F1D1DA6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2fa0631764c144c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D11910B-7C4E-465A-9384-DB631AF77D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2b829c69fc904a8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30FCAF5-7322-4009-B0B4-5C72962EE3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7892d480d381417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BE7011-4D74-4F79-ACFC-1109A08B4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0e6fd30a834f48a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9874D3-ECAD-47B3-958E-15B93C8014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8fb8defb903c4cd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173FCCF-1FDF-4D76-B5FB-3FB9685728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3L2 scientific resource, slide 1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76a045062254d2a"/>
          <a:stretch xmlns:a="http://schemas.openxmlformats.org/drawingml/2006/main"/>
        </p:blipFill>
        <p:spPr>
          <a:xfrm xmlns:a="http://schemas.openxmlformats.org/drawingml/2006/main">
            <a:off x="6518551" y="1809750"/>
            <a:ext cx="2536273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102">
            <a:extLst xmlns:a="http://schemas.openxmlformats.org/drawingml/2006/main">
              <a:ext uri="{FF2B5EF4-FFF2-40B4-BE49-F238E27FC236}">
                <a16:creationId xmlns:a16="http://schemas.microsoft.com/office/drawing/2014/main" id="{420AE390-6A93-4192-A8D4-245D2C3C15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Continuation is optional.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Improve the same work.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790064ce89304c1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F8DCCF-FD92-4398-973E-BCEF29BA7E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408191868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house-card">
            <a:extLst xmlns:a="http://schemas.openxmlformats.org/drawingml/2006/main">
              <a:ext uri="{FF2B5EF4-FFF2-40B4-BE49-F238E27FC236}">
                <a16:creationId xmlns:a16="http://schemas.microsoft.com/office/drawing/2014/main" id="{EE358856-EF72-40D7-84DA-11CE6DDECE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C8B9680-2CE8-4022-81F0-1E741D480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03">
            <a:extLst xmlns:a="http://schemas.openxmlformats.org/drawingml/2006/main">
              <a:ext uri="{FF2B5EF4-FFF2-40B4-BE49-F238E27FC236}">
                <a16:creationId xmlns:a16="http://schemas.microsoft.com/office/drawing/2014/main" id="{FFB1D62D-3E8C-4D58-8990-0C59D94C1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104">
            <a:extLst xmlns:a="http://schemas.openxmlformats.org/drawingml/2006/main">
              <a:ext uri="{FF2B5EF4-FFF2-40B4-BE49-F238E27FC236}">
                <a16:creationId xmlns:a16="http://schemas.microsoft.com/office/drawing/2014/main" id="{F66A8200-88D7-48E5-B8D8-9490B9E94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05">
            <a:extLst xmlns:a="http://schemas.openxmlformats.org/drawingml/2006/main">
              <a:ext uri="{FF2B5EF4-FFF2-40B4-BE49-F238E27FC236}">
                <a16:creationId xmlns:a16="http://schemas.microsoft.com/office/drawing/2014/main" id="{9F281C8E-EB80-491B-830F-5FDAFCD791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Watch, pause and explain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A4D3D59-8C6B-416A-AD68-038983F2F7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17275957998f4ad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75BE997-4C71-464B-898D-FDBEDD9D15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93e0fe7377074bc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7AA71CE-0A93-43DD-942D-30921C5D4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d8275a6fcb2e46b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929E60A-365F-40C5-9B7B-BF4600135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3bdca6685531478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D2C3701-E06B-4511-A45C-2E3A0E77B4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75db90f0766b48c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4C43A01-271D-4DA0-987F-8F5098DBAA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4fad80422b1b482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F2E117F-9A74-4DF4-8E26-931CCD1CB1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0161f7a586143c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BE80522-8AC2-48D0-87EC-712DDE5C3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ca987f6db84a43f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1BDD57-4460-4BF9-A2AC-8D6A4168D4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b0bfc7562f8143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498AEEA-9923-4201-8E8C-7716B133A6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5ABBEF5D-5B10-4F49-8AE9-923B4D6993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2057400"/>
            <a:ext cx="4219575" cy="3009900"/>
          </a:xfrm>
          <a:prstGeom xmlns:a="http://schemas.openxmlformats.org/drawingml/2006/main" prst="roundRect">
            <a:avLst>
              <a:gd name="adj" fmla="val 3165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0" name="W3L2 scientific resource, slide 16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608f2c92d0c4374"/>
          <a:stretch xmlns:a="http://schemas.openxmlformats.org/drawingml/2006/main"/>
        </p:blipFill>
        <p:spPr>
          <a:xfrm xmlns:a="http://schemas.openxmlformats.org/drawingml/2006/main">
            <a:off x="7162800" y="2418457"/>
            <a:ext cx="4067175" cy="2287786"/>
          </a:xfrm>
          <a:prstGeom xmlns:a="http://schemas.openxmlformats.org/drawingml/2006/main" prst="rect">
            <a:avLst/>
          </a:prstGeom>
        </p:spPr>
      </p:pic>
      <p:sp>
        <p:nvSpPr>
          <p:cNvPr id="18" name="copy-106">
            <a:extLst xmlns:a="http://schemas.openxmlformats.org/drawingml/2006/main">
              <a:ext uri="{FF2B5EF4-FFF2-40B4-BE49-F238E27FC236}">
                <a16:creationId xmlns:a16="http://schemas.microsoft.com/office/drawing/2014/main" id="{AD04D755-8BDE-41CE-80C6-2A3CCC792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38350"/>
            <a:ext cx="5905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Microscopy</a:t>
            </a:r>
          </a:p>
        </p:txBody>
      </p:sp>
      <p:sp>
        <p:nvSpPr>
          <p:cNvPr id="19" name="copy-107">
            <a:extLst xmlns:a="http://schemas.openxmlformats.org/drawingml/2006/main">
              <a:ext uri="{FF2B5EF4-FFF2-40B4-BE49-F238E27FC236}">
                <a16:creationId xmlns:a16="http://schemas.microsoft.com/office/drawing/2014/main" id="{57F164D0-E658-4420-9E76-1FEBDFDD7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838450"/>
            <a:ext cx="5905500" cy="1362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is the difference between making an image bigger and resolving more detail?</a:t>
            </a:r>
          </a:p>
        </p:txBody>
      </p:sp>
      <p:sp>
        <p:nvSpPr>
          <p:cNvPr id="20" name="url:https://www.youtube.com/watch?v=L5StAE_uuxM">
            <a:hlinkClick xmlns:r="http://schemas.openxmlformats.org/officeDocument/2006/relationships" xmlns:a="http://schemas.openxmlformats.org/drawingml/2006/main" r:id="Rda555496b962407d"/>
            <a:extLst xmlns:a="http://schemas.openxmlformats.org/drawingml/2006/main">
              <a:ext uri="{FF2B5EF4-FFF2-40B4-BE49-F238E27FC236}">
                <a16:creationId xmlns:a16="http://schemas.microsoft.com/office/drawing/2014/main" id="{D6B15201-6808-4CA3-9B6A-6E12C6E0F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95800"/>
            <a:ext cx="6048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Play freesciencelessons video</a:t>
            </a:r>
          </a:p>
        </p:txBody>
      </p:sp>
      <p:sp>
        <p:nvSpPr>
          <p:cNvPr id="21" name="copy-108">
            <a:extLst xmlns:a="http://schemas.openxmlformats.org/drawingml/2006/main">
              <a:ext uri="{FF2B5EF4-FFF2-40B4-BE49-F238E27FC236}">
                <a16:creationId xmlns:a16="http://schemas.microsoft.com/office/drawing/2014/main" id="{A1B3A541-9AE3-40FE-B7EA-AB1EF7EED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276850"/>
            <a:ext cx="1042987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 connection? Use the still model and explain the same question.</a:t>
            </a:r>
          </a:p>
        </p:txBody>
      </p:sp>
    </p:spTree>
    <p:extLst>
      <p:ext uri="{BB962C8B-B14F-4D97-AF65-F5344CB8AC3E}">
        <p14:creationId xmlns:p14="http://schemas.microsoft.com/office/powerpoint/2010/main" val="1781419111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D733607F-1940-470E-9789-8F4FEDBD7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320949CA-51CC-42F3-9788-D077812BE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09">
            <a:extLst xmlns:a="http://schemas.openxmlformats.org/drawingml/2006/main">
              <a:ext uri="{FF2B5EF4-FFF2-40B4-BE49-F238E27FC236}">
                <a16:creationId xmlns:a16="http://schemas.microsoft.com/office/drawing/2014/main" id="{4298D20C-BB3E-444E-9D01-A615B8772C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110">
            <a:extLst xmlns:a="http://schemas.openxmlformats.org/drawingml/2006/main">
              <a:ext uri="{FF2B5EF4-FFF2-40B4-BE49-F238E27FC236}">
                <a16:creationId xmlns:a16="http://schemas.microsoft.com/office/drawing/2014/main" id="{898F3B97-4378-4848-AB43-E05AACEFE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11">
            <a:extLst xmlns:a="http://schemas.openxmlformats.org/drawingml/2006/main">
              <a:ext uri="{FF2B5EF4-FFF2-40B4-BE49-F238E27FC236}">
                <a16:creationId xmlns:a16="http://schemas.microsoft.com/office/drawing/2014/main" id="{6165AF73-BBF0-42A3-BA29-313D397D19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Look closely at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06E052D7-1F51-444E-B924-65954D34D1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d1b497ac8dd457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B8B0B3B-F06B-4CBA-A3E0-00297B2AC0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06cd3a1d1dc84b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25215A6-A101-4AEB-8F13-6C3E5B163C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82e2d7bf9d54fa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5697624-89FE-415A-AE82-DEDCCE002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2325577b0ac74d9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F9D6CEA-E9B6-4382-810A-525085822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fc8e609ec0e42e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979AFF5-F266-4954-A060-23DED9428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cf1799566a04e3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1AD74B1-EB42-4A12-A96E-C856B9B4E8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57fdce58db2249f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1ED86A8-D365-4A87-8CDA-2032EDC14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223695ebda74a9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19CFC20-A992-49BF-BB57-27664B4FD1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73bbbf8f721d42b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20B87BF-3A52-4748-A016-12264CBA45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7" name="copy-112">
            <a:extLst xmlns:a="http://schemas.openxmlformats.org/drawingml/2006/main">
              <a:ext uri="{FF2B5EF4-FFF2-40B4-BE49-F238E27FC236}">
                <a16:creationId xmlns:a16="http://schemas.microsoft.com/office/drawing/2014/main" id="{75C2D564-DAF3-4FBB-8361-2FB68E598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486400"/>
            <a:ext cx="7143750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7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A model illustration: use the stated data for calculations.</a:t>
            </a:r>
          </a:p>
        </p:txBody>
      </p:sp>
      <p:sp>
        <p:nvSpPr>
          <p:cNvPr id="18" name="goto:2">
            <a:hlinkClick xmlns:r="http://schemas.openxmlformats.org/officeDocument/2006/relationships" xmlns:a="http://schemas.openxmlformats.org/drawingml/2006/main" r:id="Ra5e369785f43498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FF3BB92-E849-45BD-85D5-0CEE1E286F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72475" y="5524500"/>
            <a:ext cx="28860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 Do</a:t>
            </a:r>
          </a:p>
        </p:txBody>
      </p:sp>
      <p:sp>
        <p:nvSpPr>
          <p:cNvPr id="20" name="extra-native-model-triangle-title">
            <a:extLst xmlns:a="http://schemas.openxmlformats.org/drawingml/2006/main">
              <a:ext uri="{FF2B5EF4-FFF2-40B4-BE49-F238E27FC236}">
                <a16:creationId xmlns:a16="http://schemas.microsoft.com/office/drawing/2014/main" id="{C239C4EC-06AF-41E1-B96C-B230E0ED7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76475" y="1924050"/>
            <a:ext cx="39147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The magnification triangle</a:t>
            </a:r>
          </a:p>
        </p:txBody>
      </p:sp>
      <p:sp>
        <p:nvSpPr>
          <p:cNvPr id="21" name="extra-native-model-conversion-title">
            <a:extLst xmlns:a="http://schemas.openxmlformats.org/drawingml/2006/main">
              <a:ext uri="{FF2B5EF4-FFF2-40B4-BE49-F238E27FC236}">
                <a16:creationId xmlns:a16="http://schemas.microsoft.com/office/drawing/2014/main" id="{28380061-2704-44D2-B2D5-18570E1C84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0325" y="1924050"/>
            <a:ext cx="36480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mm ↔ μm conversion</a:t>
            </a:r>
          </a:p>
        </p:txBody>
      </p:sp>
      <p:sp>
        <p:nvSpPr>
          <p:cNvPr id="22" name="extra-native-model-triangle">
            <a:extLst xmlns:a="http://schemas.openxmlformats.org/drawingml/2006/main">
              <a:ext uri="{FF2B5EF4-FFF2-40B4-BE49-F238E27FC236}">
                <a16:creationId xmlns:a16="http://schemas.microsoft.com/office/drawing/2014/main" id="{55457AA9-FFAE-47C3-AF2E-C6A9138B9E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86050" y="2457450"/>
            <a:ext cx="3048000" cy="2286000"/>
          </a:xfrm>
          <a:prstGeom xmlns:a="http://schemas.openxmlformats.org/drawingml/2006/main" prst="triangle">
            <a:avLst/>
          </a:prstGeom>
          <a:solidFill xmlns:a="http://schemas.openxmlformats.org/drawingml/2006/main">
            <a:srgbClr val="F0EAF6"/>
          </a:solidFill>
          <a:ln xmlns:a="http://schemas.openxmlformats.org/drawingml/2006/main" w="28575">
            <a:solidFill>
              <a:srgbClr val="7A5C9E"/>
            </a:solidFill>
            <a:prstDash val="solid"/>
          </a:ln>
        </p:spPr>
      </p:sp>
      <p:sp>
        <p:nvSpPr>
          <p:cNvPr id="23" name="extra-native-model-triangle-divider">
            <a:extLst xmlns:a="http://schemas.openxmlformats.org/drawingml/2006/main">
              <a:ext uri="{FF2B5EF4-FFF2-40B4-BE49-F238E27FC236}">
                <a16:creationId xmlns:a16="http://schemas.microsoft.com/office/drawing/2014/main" id="{684E9516-F30B-415F-96F5-891454FE47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24225" y="3781425"/>
            <a:ext cx="17716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extra-native-model-triangle-image">
            <a:extLst xmlns:a="http://schemas.openxmlformats.org/drawingml/2006/main">
              <a:ext uri="{FF2B5EF4-FFF2-40B4-BE49-F238E27FC236}">
                <a16:creationId xmlns:a16="http://schemas.microsoft.com/office/drawing/2014/main" id="{CE6AFE50-6F8C-4C3E-858C-BA2D4A2085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57600" y="3267075"/>
            <a:ext cx="11049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IMAGE</a:t>
            </a:r>
          </a:p>
        </p:txBody>
      </p:sp>
      <p:sp>
        <p:nvSpPr>
          <p:cNvPr id="25" name="extra-native-model-triangle-magnification">
            <a:extLst xmlns:a="http://schemas.openxmlformats.org/drawingml/2006/main">
              <a:ext uri="{FF2B5EF4-FFF2-40B4-BE49-F238E27FC236}">
                <a16:creationId xmlns:a16="http://schemas.microsoft.com/office/drawing/2014/main" id="{B29B4472-DC5C-42FC-A732-948F1C4E6D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57525" y="4210050"/>
            <a:ext cx="108585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MAGNIF.</a:t>
            </a:r>
          </a:p>
        </p:txBody>
      </p:sp>
      <p:sp>
        <p:nvSpPr>
          <p:cNvPr id="26" name="extra-native-model-triangle-times">
            <a:extLst xmlns:a="http://schemas.openxmlformats.org/drawingml/2006/main">
              <a:ext uri="{FF2B5EF4-FFF2-40B4-BE49-F238E27FC236}">
                <a16:creationId xmlns:a16="http://schemas.microsoft.com/office/drawing/2014/main" id="{B70D6F4F-4ADB-46A0-8939-4A57A8C8FD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4210050"/>
            <a:ext cx="20955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875" b="0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7A5C9E"/>
                </a:solidFill>
                <a:latin typeface="Arial"/>
                <a:ea typeface="Arial"/>
                <a:cs typeface="Arial"/>
              </a:rPr>
              <a:t>×</a:t>
            </a:r>
          </a:p>
        </p:txBody>
      </p:sp>
      <p:sp>
        <p:nvSpPr>
          <p:cNvPr id="27" name="extra-native-model-triangle-actual">
            <a:extLst xmlns:a="http://schemas.openxmlformats.org/drawingml/2006/main">
              <a:ext uri="{FF2B5EF4-FFF2-40B4-BE49-F238E27FC236}">
                <a16:creationId xmlns:a16="http://schemas.microsoft.com/office/drawing/2014/main" id="{65F60CE8-CEB9-48AA-900E-40485B2F5C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4210050"/>
            <a:ext cx="1066800" cy="276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ACTUAL</a:t>
            </a:r>
          </a:p>
        </p:txBody>
      </p:sp>
      <p:sp>
        <p:nvSpPr>
          <p:cNvPr id="28" name="extra-native-model-triangle-instruction-frame">
            <a:extLst xmlns:a="http://schemas.openxmlformats.org/drawingml/2006/main">
              <a:ext uri="{FF2B5EF4-FFF2-40B4-BE49-F238E27FC236}">
                <a16:creationId xmlns:a16="http://schemas.microsoft.com/office/drawing/2014/main" id="{CDA332EB-4E3F-4F5F-8084-F30C895DAE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62225" y="4933950"/>
            <a:ext cx="3333750" cy="276225"/>
          </a:xfrm>
          <a:prstGeom xmlns:a="http://schemas.openxmlformats.org/drawingml/2006/main" prst="roundRect">
            <a:avLst>
              <a:gd name="adj" fmla="val 27586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526176"/>
            </a:solidFill>
            <a:prstDash val="solid"/>
          </a:ln>
        </p:spPr>
      </p:sp>
      <p:sp>
        <p:nvSpPr>
          <p:cNvPr id="29" name="extra-native-model-triangle-instruction-label">
            <a:extLst xmlns:a="http://schemas.openxmlformats.org/drawingml/2006/main">
              <a:ext uri="{FF2B5EF4-FFF2-40B4-BE49-F238E27FC236}">
                <a16:creationId xmlns:a16="http://schemas.microsoft.com/office/drawing/2014/main" id="{1014899D-A197-4A97-89F1-7A4693DD68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38425" y="4953000"/>
            <a:ext cx="31813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526176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26176"/>
                </a:solidFill>
                <a:latin typeface="Arial"/>
                <a:ea typeface="Arial"/>
                <a:cs typeface="Arial"/>
              </a:rPr>
              <a:t>cover the one you want, read the rest</a:t>
            </a:r>
          </a:p>
        </p:txBody>
      </p:sp>
      <p:sp>
        <p:nvSpPr>
          <p:cNvPr id="30" name="extra-native-model-millimetres-frame">
            <a:extLst xmlns:a="http://schemas.openxmlformats.org/drawingml/2006/main">
              <a:ext uri="{FF2B5EF4-FFF2-40B4-BE49-F238E27FC236}">
                <a16:creationId xmlns:a16="http://schemas.microsoft.com/office/drawing/2014/main" id="{EBAD46E3-BB0E-4165-81DE-539C0FC46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53200" y="2943225"/>
            <a:ext cx="933450" cy="428625"/>
          </a:xfrm>
          <a:prstGeom xmlns:a="http://schemas.openxmlformats.org/drawingml/2006/main" prst="roundRect">
            <a:avLst>
              <a:gd name="adj" fmla="val 17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101C38"/>
            </a:solidFill>
            <a:prstDash val="solid"/>
          </a:ln>
        </p:spPr>
      </p:sp>
      <p:sp>
        <p:nvSpPr>
          <p:cNvPr id="31" name="extra-native-model-millimetres-label">
            <a:extLst xmlns:a="http://schemas.openxmlformats.org/drawingml/2006/main">
              <a:ext uri="{FF2B5EF4-FFF2-40B4-BE49-F238E27FC236}">
                <a16:creationId xmlns:a16="http://schemas.microsoft.com/office/drawing/2014/main" id="{55805518-43EF-4438-B06A-9F151A51EF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962275"/>
            <a:ext cx="781050" cy="390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mm</a:t>
            </a:r>
          </a:p>
        </p:txBody>
      </p:sp>
      <p:sp>
        <p:nvSpPr>
          <p:cNvPr id="32" name="extra-native-model-micrometres-frame">
            <a:extLst xmlns:a="http://schemas.openxmlformats.org/drawingml/2006/main">
              <a:ext uri="{FF2B5EF4-FFF2-40B4-BE49-F238E27FC236}">
                <a16:creationId xmlns:a16="http://schemas.microsoft.com/office/drawing/2014/main" id="{3BA1D997-DCF7-4F49-80EC-B3413F84D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2943225"/>
            <a:ext cx="933450" cy="428625"/>
          </a:xfrm>
          <a:prstGeom xmlns:a="http://schemas.openxmlformats.org/drawingml/2006/main" prst="roundRect">
            <a:avLst>
              <a:gd name="adj" fmla="val 1777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101C38"/>
            </a:solidFill>
            <a:prstDash val="solid"/>
          </a:ln>
        </p:spPr>
      </p:sp>
      <p:sp>
        <p:nvSpPr>
          <p:cNvPr id="33" name="extra-native-model-micrometres-label">
            <a:extLst xmlns:a="http://schemas.openxmlformats.org/drawingml/2006/main">
              <a:ext uri="{FF2B5EF4-FFF2-40B4-BE49-F238E27FC236}">
                <a16:creationId xmlns:a16="http://schemas.microsoft.com/office/drawing/2014/main" id="{235837F1-2EA9-4CF5-9649-0FC8EB2D7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962275"/>
            <a:ext cx="781050" cy="3905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μm</a:t>
            </a:r>
          </a:p>
        </p:txBody>
      </p:sp>
      <p:sp>
        <p:nvSpPr>
          <p:cNvPr id="34" name="extra-native-model-multiply-arrow">
            <a:extLst xmlns:a="http://schemas.openxmlformats.org/drawingml/2006/main">
              <a:ext uri="{FF2B5EF4-FFF2-40B4-BE49-F238E27FC236}">
                <a16:creationId xmlns:a16="http://schemas.microsoft.com/office/drawing/2014/main" id="{ACE7D64F-0B6C-4BDC-9735-523FB789B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10475" y="3076575"/>
            <a:ext cx="1238250" cy="142875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5" name="extra-native-model-multiply-label">
            <a:extLst xmlns:a="http://schemas.openxmlformats.org/drawingml/2006/main">
              <a:ext uri="{FF2B5EF4-FFF2-40B4-BE49-F238E27FC236}">
                <a16:creationId xmlns:a16="http://schemas.microsoft.com/office/drawing/2014/main" id="{29E096F6-32EB-49A5-9C71-BC4B6A2E03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48575" y="2638425"/>
            <a:ext cx="11620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×1000</a:t>
            </a:r>
          </a:p>
        </p:txBody>
      </p:sp>
      <p:sp>
        <p:nvSpPr>
          <p:cNvPr id="36" name="extra-native-model-divide-arrow">
            <a:extLst xmlns:a="http://schemas.openxmlformats.org/drawingml/2006/main">
              <a:ext uri="{FF2B5EF4-FFF2-40B4-BE49-F238E27FC236}">
                <a16:creationId xmlns:a16="http://schemas.microsoft.com/office/drawing/2014/main" id="{FC2B89C1-4825-4CA9-A7AD-63FB80D93B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10475" y="3609975"/>
            <a:ext cx="1238250" cy="142875"/>
          </a:xfrm>
          <a:prstGeom xmlns:a="http://schemas.openxmlformats.org/drawingml/2006/main" prst="leftArrow">
            <a:avLst/>
          </a:prstGeom>
          <a:solidFill xmlns:a="http://schemas.openxmlformats.org/drawingml/2006/main">
            <a:srgbClr val="CA772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7" name="extra-native-model-divide-label">
            <a:extLst xmlns:a="http://schemas.openxmlformats.org/drawingml/2006/main">
              <a:ext uri="{FF2B5EF4-FFF2-40B4-BE49-F238E27FC236}">
                <a16:creationId xmlns:a16="http://schemas.microsoft.com/office/drawing/2014/main" id="{767EB17E-C0E2-407C-B185-E18C4142D0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48575" y="3810000"/>
            <a:ext cx="11620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CA772D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CA772D"/>
                </a:solidFill>
                <a:latin typeface="Arial"/>
                <a:ea typeface="Arial"/>
                <a:cs typeface="Arial"/>
              </a:rPr>
              <a:t>÷1000</a:t>
            </a:r>
          </a:p>
        </p:txBody>
      </p:sp>
      <p:sp>
        <p:nvSpPr>
          <p:cNvPr id="38" name="extra-native-model-matching-units-frame">
            <a:extLst xmlns:a="http://schemas.openxmlformats.org/drawingml/2006/main">
              <a:ext uri="{FF2B5EF4-FFF2-40B4-BE49-F238E27FC236}">
                <a16:creationId xmlns:a16="http://schemas.microsoft.com/office/drawing/2014/main" id="{FE8FA056-2A3A-4A1B-A286-350365DB90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4371975"/>
            <a:ext cx="3609975" cy="3429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19050">
            <a:solidFill>
              <a:srgbClr val="7A5C9E"/>
            </a:solidFill>
            <a:prstDash val="solid"/>
          </a:ln>
        </p:spPr>
      </p:sp>
      <p:sp>
        <p:nvSpPr>
          <p:cNvPr id="39" name="extra-native-model-matching-units-label">
            <a:extLst xmlns:a="http://schemas.openxmlformats.org/drawingml/2006/main">
              <a:ext uri="{FF2B5EF4-FFF2-40B4-BE49-F238E27FC236}">
                <a16:creationId xmlns:a16="http://schemas.microsoft.com/office/drawing/2014/main" id="{B4A0F158-8BBE-411D-9B76-6202B829CB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96050" y="4391025"/>
            <a:ext cx="34575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match the units BEFORE you divide</a:t>
            </a:r>
          </a:p>
        </p:txBody>
      </p:sp>
    </p:spTree>
    <p:extLst>
      <p:ext uri="{BB962C8B-B14F-4D97-AF65-F5344CB8AC3E}">
        <p14:creationId xmlns:p14="http://schemas.microsoft.com/office/powerpoint/2010/main" val="98785367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2D1E5324-AB41-4444-86DE-242620DE3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0C592616-E0B9-4212-97D3-8215865C71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15F8B"/>
          </a:solidFill>
          <a:ln xmlns:a="http://schemas.openxmlformats.org/drawingml/2006/main" w="0">
            <a:noFill/>
          </a:ln>
        </p:spPr>
      </p:sp>
      <p:sp>
        <p:nvSpPr>
          <p:cNvPr id="3" name="copy-10">
            <a:extLst xmlns:a="http://schemas.openxmlformats.org/drawingml/2006/main">
              <a:ext uri="{FF2B5EF4-FFF2-40B4-BE49-F238E27FC236}">
                <a16:creationId xmlns:a16="http://schemas.microsoft.com/office/drawing/2014/main" id="{95991698-F8C3-4C8E-9F7B-C930FAA022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11">
            <a:extLst xmlns:a="http://schemas.openxmlformats.org/drawingml/2006/main">
              <a:ext uri="{FF2B5EF4-FFF2-40B4-BE49-F238E27FC236}">
                <a16:creationId xmlns:a16="http://schemas.microsoft.com/office/drawing/2014/main" id="{E7FC752C-4DCA-4F53-B1AF-0362E990C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315F8B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15F8B"/>
                </a:solidFill>
                <a:latin typeface="Arial"/>
                <a:ea typeface="Arial"/>
                <a:cs typeface="Arial"/>
              </a:rPr>
              <a:t>Starter  ·  4 min</a:t>
            </a:r>
          </a:p>
        </p:txBody>
      </p:sp>
      <p:sp>
        <p:nvSpPr>
          <p:cNvPr id="5" name="copy-12">
            <a:extLst xmlns:a="http://schemas.openxmlformats.org/drawingml/2006/main">
              <a:ext uri="{FF2B5EF4-FFF2-40B4-BE49-F238E27FC236}">
                <a16:creationId xmlns:a16="http://schemas.microsoft.com/office/drawing/2014/main" id="{F006BA16-C9A6-4A37-9772-C04EAA6E8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Make a prediction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A6179DB-6442-4C7D-B526-E62375C062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9d57b3522b14b1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051C839-B143-4884-A11D-AA8AEB12B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81ecf2fe7cd14a7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5A01BC4-B209-4763-B349-6C429DBFB8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6ddd2a98579402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7B94CDA-9393-4C89-B11E-5011675C5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ccff6edfd084f6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2244761-E954-4D2F-9C47-A1617FBEB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2b68937122e411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94508A3-D3D6-45AA-A1EE-3024432459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7edfba514964a6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03C6E3F-1993-4AC2-86D3-919FECA9D8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ca5ece24ceab4c3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BA68E47-81A6-496B-BD0B-1F7831D65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5643ee6d19045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F7B234F-E85B-4852-9974-02A2BFDB06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22bdf6e66474a6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3FF6B0D-94C9-43CA-8F8B-711FDF022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3">
            <a:extLst xmlns:a="http://schemas.openxmlformats.org/drawingml/2006/main">
              <a:ext uri="{FF2B5EF4-FFF2-40B4-BE49-F238E27FC236}">
                <a16:creationId xmlns:a16="http://schemas.microsoft.com/office/drawing/2014/main" id="{BB3DB60A-D2C6-48A3-8060-D90ADF05DF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66900"/>
            <a:ext cx="10668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cell is 50 µm long but its image measures 50 mm. Is the magnification ×1, ×100 or ×1000? Commit before converting.</a:t>
            </a:r>
          </a:p>
        </p:txBody>
      </p:sp>
      <p:sp>
        <p:nvSpPr>
          <p:cNvPr id="17" name="choice">
            <a:extLst xmlns:a="http://schemas.openxmlformats.org/drawingml/2006/main">
              <a:ext uri="{FF2B5EF4-FFF2-40B4-BE49-F238E27FC236}">
                <a16:creationId xmlns:a16="http://schemas.microsoft.com/office/drawing/2014/main" id="{C9692EFB-52A8-459C-98B9-207D8E93D0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2420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18" name="copy-14">
            <a:extLst xmlns:a="http://schemas.openxmlformats.org/drawingml/2006/main">
              <a:ext uri="{FF2B5EF4-FFF2-40B4-BE49-F238E27FC236}">
                <a16:creationId xmlns:a16="http://schemas.microsoft.com/office/drawing/2014/main" id="{8A1BE37F-2149-4969-82C3-AA36F67C9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24802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×1</a:t>
            </a:r>
          </a:p>
        </p:txBody>
      </p:sp>
      <p:sp>
        <p:nvSpPr>
          <p:cNvPr id="19" name="choice">
            <a:extLst xmlns:a="http://schemas.openxmlformats.org/drawingml/2006/main">
              <a:ext uri="{FF2B5EF4-FFF2-40B4-BE49-F238E27FC236}">
                <a16:creationId xmlns:a16="http://schemas.microsoft.com/office/drawing/2014/main" id="{497260BC-CC07-4A3D-83FC-0FB7C17F7A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819525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0" name="copy-15">
            <a:extLst xmlns:a="http://schemas.openxmlformats.org/drawingml/2006/main">
              <a:ext uri="{FF2B5EF4-FFF2-40B4-BE49-F238E27FC236}">
                <a16:creationId xmlns:a16="http://schemas.microsoft.com/office/drawing/2014/main" id="{3A3CBCCA-D4B7-4DEA-AB25-B73898DD2F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943350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×100</a:t>
            </a:r>
          </a:p>
        </p:txBody>
      </p:sp>
      <p:sp>
        <p:nvSpPr>
          <p:cNvPr id="21" name="choice">
            <a:extLst xmlns:a="http://schemas.openxmlformats.org/drawingml/2006/main">
              <a:ext uri="{FF2B5EF4-FFF2-40B4-BE49-F238E27FC236}">
                <a16:creationId xmlns:a16="http://schemas.microsoft.com/office/drawing/2014/main" id="{EAF446B2-380C-422F-9463-40B913BF86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51485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2" name="copy-16">
            <a:extLst xmlns:a="http://schemas.openxmlformats.org/drawingml/2006/main">
              <a:ext uri="{FF2B5EF4-FFF2-40B4-BE49-F238E27FC236}">
                <a16:creationId xmlns:a16="http://schemas.microsoft.com/office/drawing/2014/main" id="{97F2CAE7-D9FC-40DD-8083-FB58AFC10F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386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×1000</a:t>
            </a:r>
          </a:p>
        </p:txBody>
      </p:sp>
      <p:sp>
        <p:nvSpPr>
          <p:cNvPr id="23" name="goto:8">
            <a:hlinkClick xmlns:r="http://schemas.openxmlformats.org/officeDocument/2006/relationships" xmlns:a="http://schemas.openxmlformats.org/drawingml/2006/main" r:id="R86983e913a73478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9EFA34D-DDB4-4E95-AEEC-7783156C59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4375" y="5410200"/>
            <a:ext cx="2952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Commit, then check</a:t>
            </a:r>
          </a:p>
        </p:txBody>
      </p:sp>
    </p:spTree>
    <p:extLst>
      <p:ext uri="{BB962C8B-B14F-4D97-AF65-F5344CB8AC3E}">
        <p14:creationId xmlns:p14="http://schemas.microsoft.com/office/powerpoint/2010/main" val="90354519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38D61CF4-DB6B-476C-95D6-187719505D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757D9A92-193A-44DA-B487-AD9D5FD41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7">
            <a:extLst xmlns:a="http://schemas.openxmlformats.org/drawingml/2006/main">
              <a:ext uri="{FF2B5EF4-FFF2-40B4-BE49-F238E27FC236}">
                <a16:creationId xmlns:a16="http://schemas.microsoft.com/office/drawing/2014/main" id="{DF10362C-ECCD-4F95-BA03-2A29D659C0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18">
            <a:extLst xmlns:a="http://schemas.openxmlformats.org/drawingml/2006/main">
              <a:ext uri="{FF2B5EF4-FFF2-40B4-BE49-F238E27FC236}">
                <a16:creationId xmlns:a16="http://schemas.microsoft.com/office/drawing/2014/main" id="{CCAF87F7-0E7D-47FB-928D-1F3DBC0B7F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 ·  5 min</a:t>
            </a:r>
          </a:p>
        </p:txBody>
      </p:sp>
      <p:sp>
        <p:nvSpPr>
          <p:cNvPr id="5" name="copy-19">
            <a:extLst xmlns:a="http://schemas.openxmlformats.org/drawingml/2006/main">
              <a:ext uri="{FF2B5EF4-FFF2-40B4-BE49-F238E27FC236}">
                <a16:creationId xmlns:a16="http://schemas.microsoft.com/office/drawing/2014/main" id="{21A3C995-D6B7-4782-B793-7F6D4BE3B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6225EE7-F0EA-4CF3-A0C3-4330A9AFE7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f7f5a69a903422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93E02B8-5365-4ABB-AF9F-4927EA6AFC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28e626e84a6643e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AB346D6-A4F5-4965-9AE2-326509E9F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616c3bfc1804ba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9B19481-29A2-4BF0-9D23-968F5777FC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03e0c3daca9438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5F7067A-5503-4632-AFA4-E8F1ED9DDD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0cf6dd5fd294fb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A27BD4C-DC2D-44A6-AF2D-5272188255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055d58c7e55468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44374DC-88DE-4EAC-875B-33EFB7528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01a2b448dce46c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2751E0C-AFA9-438D-B011-0701F26E7D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4af163a8bb946b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5D5FBFE-16E5-4F67-81FD-8329939C3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e7482c9695c423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F7843FE-1E82-4B81-9F23-B91CB20C66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0">
            <a:extLst xmlns:a="http://schemas.openxmlformats.org/drawingml/2006/main">
              <a:ext uri="{FF2B5EF4-FFF2-40B4-BE49-F238E27FC236}">
                <a16:creationId xmlns:a16="http://schemas.microsoft.com/office/drawing/2014/main" id="{446BEB2D-ECB9-4D6E-B764-5F52642A7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00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21">
            <a:extLst xmlns:a="http://schemas.openxmlformats.org/drawingml/2006/main">
              <a:ext uri="{FF2B5EF4-FFF2-40B4-BE49-F238E27FC236}">
                <a16:creationId xmlns:a16="http://schemas.microsoft.com/office/drawing/2014/main" id="{C8750CC9-01FB-4A31-893C-3C1851186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0002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Circle the known quantities and name the unknown.</a:t>
            </a:r>
          </a:p>
        </p:txBody>
      </p:sp>
      <p:sp>
        <p:nvSpPr>
          <p:cNvPr id="18" name="copy-22">
            <a:extLst xmlns:a="http://schemas.openxmlformats.org/drawingml/2006/main">
              <a:ext uri="{FF2B5EF4-FFF2-40B4-BE49-F238E27FC236}">
                <a16:creationId xmlns:a16="http://schemas.microsoft.com/office/drawing/2014/main" id="{F4360532-A246-478F-A11B-F1E5FE94B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23">
            <a:extLst xmlns:a="http://schemas.openxmlformats.org/drawingml/2006/main">
              <a:ext uri="{FF2B5EF4-FFF2-40B4-BE49-F238E27FC236}">
                <a16:creationId xmlns:a16="http://schemas.microsoft.com/office/drawing/2014/main" id="{788A1DBF-D0F8-4557-9B9E-B2CB8E282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051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Convert both lengths into the same unit before substituting.</a:t>
            </a:r>
          </a:p>
        </p:txBody>
      </p:sp>
      <p:sp>
        <p:nvSpPr>
          <p:cNvPr id="20" name="copy-24">
            <a:extLst xmlns:a="http://schemas.openxmlformats.org/drawingml/2006/main">
              <a:ext uri="{FF2B5EF4-FFF2-40B4-BE49-F238E27FC236}">
                <a16:creationId xmlns:a16="http://schemas.microsoft.com/office/drawing/2014/main" id="{BDF254AE-CC4F-42D5-9B0B-709214B918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2100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25">
            <a:extLst xmlns:a="http://schemas.openxmlformats.org/drawingml/2006/main">
              <a:ext uri="{FF2B5EF4-FFF2-40B4-BE49-F238E27FC236}">
                <a16:creationId xmlns:a16="http://schemas.microsoft.com/office/drawing/2014/main" id="{07DB8527-7898-49FE-8035-6912A7A3C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100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magnification = image size ÷ actual size, then check whether the scale makes sense.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1562FB0E-C866-40D4-A1E8-965D6A36D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943100"/>
            <a:ext cx="3905250" cy="2724150"/>
          </a:xfrm>
          <a:prstGeom xmlns:a="http://schemas.openxmlformats.org/drawingml/2006/main" prst="roundRect">
            <a:avLst>
              <a:gd name="adj" fmla="val 3497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4" name="goto:16">
            <a:hlinkClick xmlns:r="http://schemas.openxmlformats.org/officeDocument/2006/relationships" xmlns:a="http://schemas.openxmlformats.org/drawingml/2006/main" r:id="R621016c0975f499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F5821A7-4544-404D-B64A-A2F422EC6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9525" y="4838700"/>
            <a:ext cx="37909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View labelled diagram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25533e98e6d64cb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114C77-3736-4697-9CAB-678D7A1213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5410200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video</a:t>
            </a:r>
          </a:p>
        </p:txBody>
      </p:sp>
      <p:sp>
        <p:nvSpPr>
          <p:cNvPr id="27" name="model-title">
            <a:extLst xmlns:a="http://schemas.openxmlformats.org/drawingml/2006/main">
              <a:ext uri="{FF2B5EF4-FFF2-40B4-BE49-F238E27FC236}">
                <a16:creationId xmlns:a16="http://schemas.microsoft.com/office/drawing/2014/main" id="{4C3AF871-1D0A-4879-9F96-B066224770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057400"/>
            <a:ext cx="3486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Use matching units</a:t>
            </a:r>
          </a:p>
        </p:txBody>
      </p:sp>
      <p:sp>
        <p:nvSpPr>
          <p:cNvPr id="28" name="image">
            <a:extLst xmlns:a="http://schemas.openxmlformats.org/drawingml/2006/main">
              <a:ext uri="{FF2B5EF4-FFF2-40B4-BE49-F238E27FC236}">
                <a16:creationId xmlns:a16="http://schemas.microsoft.com/office/drawing/2014/main" id="{8AABF9CB-A255-477D-9398-F9B73D4B9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6725" y="2676525"/>
            <a:ext cx="27813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526176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526176"/>
                </a:solidFill>
                <a:latin typeface="Arial"/>
                <a:ea typeface="Arial"/>
                <a:cs typeface="Arial"/>
              </a:rPr>
              <a:t>IMAGE SIZE</a:t>
            </a:r>
          </a:p>
        </p:txBody>
      </p:sp>
      <p:sp>
        <p:nvSpPr>
          <p:cNvPr id="29" name="I">
            <a:extLst xmlns:a="http://schemas.openxmlformats.org/drawingml/2006/main">
              <a:ext uri="{FF2B5EF4-FFF2-40B4-BE49-F238E27FC236}">
                <a16:creationId xmlns:a16="http://schemas.microsoft.com/office/drawing/2014/main" id="{6D8B2267-D5BE-4B66-B32D-D87C6B7B26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6725" y="2981325"/>
            <a:ext cx="27813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33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33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</a:t>
            </a:r>
          </a:p>
        </p:txBody>
      </p:sp>
      <p:sp>
        <p:nvSpPr>
          <p:cNvPr id="30" name="fraction">
            <a:extLst xmlns:a="http://schemas.openxmlformats.org/drawingml/2006/main">
              <a:ext uri="{FF2B5EF4-FFF2-40B4-BE49-F238E27FC236}">
                <a16:creationId xmlns:a16="http://schemas.microsoft.com/office/drawing/2014/main" id="{D57C4F69-A2EF-473F-A926-1FA10C9140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476625"/>
            <a:ext cx="25908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A">
            <a:extLst xmlns:a="http://schemas.openxmlformats.org/drawingml/2006/main">
              <a:ext uri="{FF2B5EF4-FFF2-40B4-BE49-F238E27FC236}">
                <a16:creationId xmlns:a16="http://schemas.microsoft.com/office/drawing/2014/main" id="{849653DA-F878-43F0-88CD-D695CDA89B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6725" y="3581400"/>
            <a:ext cx="27813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33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33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</a:t>
            </a:r>
          </a:p>
        </p:txBody>
      </p:sp>
      <p:sp>
        <p:nvSpPr>
          <p:cNvPr id="32" name="actual">
            <a:extLst xmlns:a="http://schemas.openxmlformats.org/drawingml/2006/main">
              <a:ext uri="{FF2B5EF4-FFF2-40B4-BE49-F238E27FC236}">
                <a16:creationId xmlns:a16="http://schemas.microsoft.com/office/drawing/2014/main" id="{D135EC20-E2B8-43A3-8805-818A5BFF41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86725" y="4086225"/>
            <a:ext cx="27813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526176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526176"/>
                </a:solidFill>
                <a:latin typeface="Arial"/>
                <a:ea typeface="Arial"/>
                <a:cs typeface="Arial"/>
              </a:rPr>
              <a:t>ACTUAL SIZE</a:t>
            </a:r>
          </a:p>
        </p:txBody>
      </p:sp>
      <p:sp>
        <p:nvSpPr>
          <p:cNvPr id="33" name="M">
            <a:extLst xmlns:a="http://schemas.openxmlformats.org/drawingml/2006/main">
              <a:ext uri="{FF2B5EF4-FFF2-40B4-BE49-F238E27FC236}">
                <a16:creationId xmlns:a16="http://schemas.microsoft.com/office/drawing/2014/main" id="{EB3AB28F-2698-4B1D-970E-FF987620C7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86675" y="3371850"/>
            <a:ext cx="619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 =</a:t>
            </a:r>
          </a:p>
        </p:txBody>
      </p:sp>
    </p:spTree>
    <p:extLst>
      <p:ext uri="{BB962C8B-B14F-4D97-AF65-F5344CB8AC3E}">
        <p14:creationId xmlns:p14="http://schemas.microsoft.com/office/powerpoint/2010/main" val="198862221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00AFFE5B-50E0-4885-AB47-62AD3FDDF7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E5E6A63-2C6D-4E37-91E1-9AD45A46B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26">
            <a:extLst xmlns:a="http://schemas.openxmlformats.org/drawingml/2006/main">
              <a:ext uri="{FF2B5EF4-FFF2-40B4-BE49-F238E27FC236}">
                <a16:creationId xmlns:a16="http://schemas.microsoft.com/office/drawing/2014/main" id="{75B56963-4438-41FE-AABA-BDF25960B9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27">
            <a:extLst xmlns:a="http://schemas.openxmlformats.org/drawingml/2006/main">
              <a:ext uri="{FF2B5EF4-FFF2-40B4-BE49-F238E27FC236}">
                <a16:creationId xmlns:a16="http://schemas.microsoft.com/office/drawing/2014/main" id="{0C3CDA85-237C-4ED2-A36B-46BA735990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 ·  5 min</a:t>
            </a:r>
          </a:p>
        </p:txBody>
      </p:sp>
      <p:sp>
        <p:nvSpPr>
          <p:cNvPr id="5" name="copy-28">
            <a:extLst xmlns:a="http://schemas.openxmlformats.org/drawingml/2006/main">
              <a:ext uri="{FF2B5EF4-FFF2-40B4-BE49-F238E27FC236}">
                <a16:creationId xmlns:a16="http://schemas.microsoft.com/office/drawing/2014/main" id="{1BC5CC27-9F8C-4DA5-B65D-6313A0DBB5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Choose and justify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F767F1D-69EA-4070-AE0E-A65F2B6C58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9f0ec2b6f8194a5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02ADC99-8850-486F-9521-215DCCED64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4de1623b93349e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F56C2F9-5107-4CBB-AA75-8C9AE498C7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671e52c3f4c44b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F9705C6-DCB1-457B-9353-53AA01D98B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fa25bca6d0c54a5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2FCD2EA-F904-4EAB-A303-B7A828E40C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7595863fce4413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613F4D9-E2C2-47A9-83CD-BC55606DF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63022a92da544e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B88AEE8-3938-48A1-81F5-5C415FA2BC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d326491748a347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E515880-C3B6-4264-9157-6116DD327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7deddc75f564bd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0531BDA-166C-4E9F-B69F-A29F7F895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b780ed7a1fb54f2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DF59191-6731-4709-A581-12AA9978E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29">
            <a:extLst xmlns:a="http://schemas.openxmlformats.org/drawingml/2006/main">
              <a:ext uri="{FF2B5EF4-FFF2-40B4-BE49-F238E27FC236}">
                <a16:creationId xmlns:a16="http://schemas.microsoft.com/office/drawing/2014/main" id="{6234DF0D-733A-4A1E-82CD-79CB156B1D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76425"/>
            <a:ext cx="10668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An image is 24 mm and the actual cell is 60 µm. Which conversion is useful?</a:t>
            </a:r>
          </a:p>
        </p:txBody>
      </p:sp>
      <p:sp>
        <p:nvSpPr>
          <p:cNvPr id="17" name="goto:9">
            <a:hlinkClick xmlns:r="http://schemas.openxmlformats.org/officeDocument/2006/relationships" xmlns:a="http://schemas.openxmlformats.org/drawingml/2006/main" r:id="Rcee6c6d2c9e8455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2702317-1C24-4F2F-B770-ED08B8CD4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  24 mm = 24 µm</a:t>
            </a:r>
          </a:p>
        </p:txBody>
      </p:sp>
      <p:sp>
        <p:nvSpPr>
          <p:cNvPr id="18" name="goto:9">
            <a:hlinkClick xmlns:r="http://schemas.openxmlformats.org/officeDocument/2006/relationships" xmlns:a="http://schemas.openxmlformats.org/drawingml/2006/main" r:id="R4d05f2d6d81545c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7A03A05-4C20-433C-A50C-10574B8308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B  24 mm = 240 µm</a:t>
            </a:r>
          </a:p>
        </p:txBody>
      </p:sp>
      <p:sp>
        <p:nvSpPr>
          <p:cNvPr id="19" name="goto:9">
            <a:hlinkClick xmlns:r="http://schemas.openxmlformats.org/officeDocument/2006/relationships" xmlns:a="http://schemas.openxmlformats.org/drawingml/2006/main" r:id="R09a8add0373f499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3A17C0A-0FFC-45E9-8AA6-DF1D18B01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  24 mm = 24,000 µm</a:t>
            </a:r>
          </a:p>
        </p:txBody>
      </p:sp>
      <p:sp>
        <p:nvSpPr>
          <p:cNvPr id="20" name="goto:9">
            <a:hlinkClick xmlns:r="http://schemas.openxmlformats.org/officeDocument/2006/relationships" xmlns:a="http://schemas.openxmlformats.org/drawingml/2006/main" r:id="R8a80c632ca124d3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9F7154C-6A13-4F31-A618-D7D84EFD32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  60 µm = 60,000 mm</a:t>
            </a:r>
          </a:p>
        </p:txBody>
      </p:sp>
      <p:sp>
        <p:nvSpPr>
          <p:cNvPr id="21" name="copy-30">
            <a:extLst xmlns:a="http://schemas.openxmlformats.org/drawingml/2006/main">
              <a:ext uri="{FF2B5EF4-FFF2-40B4-BE49-F238E27FC236}">
                <a16:creationId xmlns:a16="http://schemas.microsoft.com/office/drawing/2014/main" id="{6A23E7AA-B1CF-4A28-B488-BF41A2FDB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076825"/>
            <a:ext cx="10001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Give the deciding clue before checking.</a:t>
            </a:r>
          </a:p>
        </p:txBody>
      </p:sp>
      <p:sp>
        <p:nvSpPr>
          <p:cNvPr id="22" name="goto:9">
            <a:hlinkClick xmlns:r="http://schemas.openxmlformats.org/officeDocument/2006/relationships" xmlns:a="http://schemas.openxmlformats.org/drawingml/2006/main" r:id="R94bf114a93f2480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4177CC9-8D3B-4CAF-B734-2F56167DE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5572125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</p:spTree>
    <p:extLst>
      <p:ext uri="{BB962C8B-B14F-4D97-AF65-F5344CB8AC3E}">
        <p14:creationId xmlns:p14="http://schemas.microsoft.com/office/powerpoint/2010/main" val="65171604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953F9BAF-A96E-4DA8-B162-63BE9469EC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1352524-8D45-44F4-84C8-287728795F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31">
            <a:extLst xmlns:a="http://schemas.openxmlformats.org/drawingml/2006/main">
              <a:ext uri="{FF2B5EF4-FFF2-40B4-BE49-F238E27FC236}">
                <a16:creationId xmlns:a16="http://schemas.microsoft.com/office/drawing/2014/main" id="{B304133C-C31D-4885-9D0F-DA4F92D5A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32">
            <a:extLst xmlns:a="http://schemas.openxmlformats.org/drawingml/2006/main">
              <a:ext uri="{FF2B5EF4-FFF2-40B4-BE49-F238E27FC236}">
                <a16:creationId xmlns:a16="http://schemas.microsoft.com/office/drawing/2014/main" id="{BF109020-B54B-4CB8-B8BB-D3B140EFD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2  ·  4 min</a:t>
            </a:r>
          </a:p>
        </p:txBody>
      </p:sp>
      <p:sp>
        <p:nvSpPr>
          <p:cNvPr id="5" name="copy-33">
            <a:extLst xmlns:a="http://schemas.openxmlformats.org/drawingml/2006/main">
              <a:ext uri="{FF2B5EF4-FFF2-40B4-BE49-F238E27FC236}">
                <a16:creationId xmlns:a16="http://schemas.microsoft.com/office/drawing/2014/main" id="{9B8F116F-1F67-4A88-A9B3-3D1124B26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Connect the science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C9ECD3CA-5D33-4FB8-AA03-51A7D04AD0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1ab703bf98004ec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3AF90F8-141D-42DE-87A7-F2AAC8054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1b6b5e8d71ae446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DB4BAA9-44DF-4AAA-8994-34B83A034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684a8f564d843d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9760598-AC79-4F31-BC9C-D483DFFD7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f07977823a544d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6345DFB-4533-4694-AC94-77E173C6A0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10392f5d46149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FD01BBB-BA44-4F99-9E1B-DE95CEA7F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134de7db01f541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FF39DAD-B5FA-4BB8-89D3-677280A1A7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2edbc271564433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90A7C40-B239-4E63-9C7B-D26D24636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16a639f03aa14f5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94337B-79E5-4D19-B998-9BA9E0645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9ccc3c5fdec40f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871AB15-DA26-4533-BFF2-7A944D6C8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34">
            <a:extLst xmlns:a="http://schemas.openxmlformats.org/drawingml/2006/main">
              <a:ext uri="{FF2B5EF4-FFF2-40B4-BE49-F238E27FC236}">
                <a16:creationId xmlns:a16="http://schemas.microsoft.com/office/drawing/2014/main" id="{FE3C6E8C-AD89-467A-A417-9D78E3984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097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35">
            <a:extLst xmlns:a="http://schemas.openxmlformats.org/drawingml/2006/main">
              <a:ext uri="{FF2B5EF4-FFF2-40B4-BE49-F238E27FC236}">
                <a16:creationId xmlns:a16="http://schemas.microsoft.com/office/drawing/2014/main" id="{623D3A09-7E83-42C5-A42B-D598D0F18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18097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Rearrange only after naming the unknown.</a:t>
            </a:r>
          </a:p>
        </p:txBody>
      </p:sp>
      <p:sp>
        <p:nvSpPr>
          <p:cNvPr id="18" name="copy-36">
            <a:extLst xmlns:a="http://schemas.openxmlformats.org/drawingml/2006/main">
              <a:ext uri="{FF2B5EF4-FFF2-40B4-BE49-F238E27FC236}">
                <a16:creationId xmlns:a16="http://schemas.microsoft.com/office/drawing/2014/main" id="{6667B87C-FE46-4617-AC8E-C061D5F091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4765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37">
            <a:extLst xmlns:a="http://schemas.openxmlformats.org/drawingml/2006/main">
              <a:ext uri="{FF2B5EF4-FFF2-40B4-BE49-F238E27FC236}">
                <a16:creationId xmlns:a16="http://schemas.microsoft.com/office/drawing/2014/main" id="{1F444946-367A-482E-B56B-8A88ACBFAD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47650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units beside substitutions so a mismatch stays visible.</a:t>
            </a:r>
          </a:p>
        </p:txBody>
      </p:sp>
      <p:sp>
        <p:nvSpPr>
          <p:cNvPr id="20" name="copy-38">
            <a:extLst xmlns:a="http://schemas.openxmlformats.org/drawingml/2006/main">
              <a:ext uri="{FF2B5EF4-FFF2-40B4-BE49-F238E27FC236}">
                <a16:creationId xmlns:a16="http://schemas.microsoft.com/office/drawing/2014/main" id="{27881FE4-7B75-48E7-9836-53AF1A6EDD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43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39">
            <a:extLst xmlns:a="http://schemas.openxmlformats.org/drawingml/2006/main">
              <a:ext uri="{FF2B5EF4-FFF2-40B4-BE49-F238E27FC236}">
                <a16:creationId xmlns:a16="http://schemas.microsoft.com/office/drawing/2014/main" id="{8484BDE3-AD42-4FA9-A8EF-369DE71CD0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43250"/>
            <a:ext cx="1017270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plausibility check asks whether the image is much larger than the actual cell.</a:t>
            </a:r>
          </a:p>
        </p:txBody>
      </p:sp>
      <p:pic>
        <p:nvPicPr>
          <p:cNvPr id="46" name="W3L2 scientific resource, slide 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ec136dcb2c84efb"/>
          <a:stretch xmlns:a="http://schemas.openxmlformats.org/drawingml/2006/main"/>
        </p:blipFill>
        <p:spPr>
          <a:xfrm xmlns:a="http://schemas.openxmlformats.org/drawingml/2006/main">
            <a:off x="2508166" y="3905250"/>
            <a:ext cx="7051842" cy="2009775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45117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122AA54E-D97B-46A8-99CE-28F0CF2D00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A668EA24-D85A-4CBD-A841-1082313FC3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40">
            <a:extLst xmlns:a="http://schemas.openxmlformats.org/drawingml/2006/main">
              <a:ext uri="{FF2B5EF4-FFF2-40B4-BE49-F238E27FC236}">
                <a16:creationId xmlns:a16="http://schemas.microsoft.com/office/drawing/2014/main" id="{5E1E24A9-2A6F-454F-A8BE-01CA1AD6CD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41">
            <a:extLst xmlns:a="http://schemas.openxmlformats.org/drawingml/2006/main">
              <a:ext uri="{FF2B5EF4-FFF2-40B4-BE49-F238E27FC236}">
                <a16:creationId xmlns:a16="http://schemas.microsoft.com/office/drawing/2014/main" id="{6E5F32D7-EE35-4A44-85D4-C171B65F2F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2 · Task  ·  6 min</a:t>
            </a:r>
          </a:p>
        </p:txBody>
      </p:sp>
      <p:sp>
        <p:nvSpPr>
          <p:cNvPr id="5" name="copy-42">
            <a:extLst xmlns:a="http://schemas.openxmlformats.org/drawingml/2006/main">
              <a:ext uri="{FF2B5EF4-FFF2-40B4-BE49-F238E27FC236}">
                <a16:creationId xmlns:a16="http://schemas.microsoft.com/office/drawing/2014/main" id="{A05249B4-E255-495F-9FA2-1313ABE35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Choose the relationship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51D1D839-21FA-49AA-922C-E07F66CAF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64541556ace480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13D764-23CA-437A-B2C8-E7A734C08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1946a51805d54cf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23EF279-2AA1-4B83-A906-E4865AF70E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72c4653e29e1489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9F43C47-0AA6-448C-A746-C815A9C81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299fa2bc5efb4d1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13028D-9C76-43D1-B280-C59EC3A26A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6c7e6533cfd04b6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9ED8BE-855C-4312-BC22-E323C32AE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55cafa0a6344c6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7E2718B-A28B-43C9-8F51-2BFC5029D9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d299f686ff7b4f8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69F86C-DA73-4AF1-98C0-AFE722A79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dacb1e5a0c4c45e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003409C-ED9F-4965-9CA9-E25612A25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8b8ac8163ad406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A97C341-54B0-4F3A-B697-9D41C51A5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43">
            <a:extLst xmlns:a="http://schemas.openxmlformats.org/drawingml/2006/main">
              <a:ext uri="{FF2B5EF4-FFF2-40B4-BE49-F238E27FC236}">
                <a16:creationId xmlns:a16="http://schemas.microsoft.com/office/drawing/2014/main" id="{09B3A847-523D-4E34-92E0-6DD156CCE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4785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Work in pairs: one chooses the formula; one checks the units. Swap.</a:t>
            </a:r>
          </a:p>
        </p:txBody>
      </p:sp>
      <p:sp>
        <p:nvSpPr>
          <p:cNvPr id="17" name="copy-44">
            <a:extLst xmlns:a="http://schemas.openxmlformats.org/drawingml/2006/main">
              <a:ext uri="{FF2B5EF4-FFF2-40B4-BE49-F238E27FC236}">
                <a16:creationId xmlns:a16="http://schemas.microsoft.com/office/drawing/2014/main" id="{9A44D303-B06D-4885-9C92-43AD63143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7813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45">
            <a:extLst xmlns:a="http://schemas.openxmlformats.org/drawingml/2006/main">
              <a:ext uri="{FF2B5EF4-FFF2-40B4-BE49-F238E27FC236}">
                <a16:creationId xmlns:a16="http://schemas.microsoft.com/office/drawing/2014/main" id="{86FE712E-2BB2-4320-A6DB-4CBC41FE8E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78130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 Image 20 mm; actual 0.1 mm. Find M.</a:t>
            </a:r>
          </a:p>
        </p:txBody>
      </p:sp>
      <p:sp>
        <p:nvSpPr>
          <p:cNvPr id="19" name="copy-46">
            <a:extLst xmlns:a="http://schemas.openxmlformats.org/drawingml/2006/main">
              <a:ext uri="{FF2B5EF4-FFF2-40B4-BE49-F238E27FC236}">
                <a16:creationId xmlns:a16="http://schemas.microsoft.com/office/drawing/2014/main" id="{34E59C88-22C2-4A34-9F1B-9A4D6F54F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5623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47">
            <a:extLst xmlns:a="http://schemas.openxmlformats.org/drawingml/2006/main">
              <a:ext uri="{FF2B5EF4-FFF2-40B4-BE49-F238E27FC236}">
                <a16:creationId xmlns:a16="http://schemas.microsoft.com/office/drawing/2014/main" id="{ACCC1D13-1294-4DBC-A02A-9B9B8D0060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56235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 Image 50 mm; actual 0.5 mm. Find M.</a:t>
            </a:r>
          </a:p>
        </p:txBody>
      </p:sp>
      <p:sp>
        <p:nvSpPr>
          <p:cNvPr id="21" name="copy-48">
            <a:extLst xmlns:a="http://schemas.openxmlformats.org/drawingml/2006/main">
              <a:ext uri="{FF2B5EF4-FFF2-40B4-BE49-F238E27FC236}">
                <a16:creationId xmlns:a16="http://schemas.microsoft.com/office/drawing/2014/main" id="{ABAACD7B-3854-4E64-884A-A499EB5C50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3434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49">
            <a:extLst xmlns:a="http://schemas.openxmlformats.org/drawingml/2006/main">
              <a:ext uri="{FF2B5EF4-FFF2-40B4-BE49-F238E27FC236}">
                <a16:creationId xmlns:a16="http://schemas.microsoft.com/office/drawing/2014/main" id="{60CE105B-1660-419D-9D32-9B43489DE0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34340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 M = ×400; actual 0.05 mm. Find image size.</a:t>
            </a:r>
          </a:p>
        </p:txBody>
      </p:sp>
      <p:sp>
        <p:nvSpPr>
          <p:cNvPr id="23" name="goto:10">
            <a:hlinkClick xmlns:r="http://schemas.openxmlformats.org/officeDocument/2006/relationships" xmlns:a="http://schemas.openxmlformats.org/drawingml/2006/main" r:id="R6c3c81d8f32345f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FBA3AE9-6B0C-440E-BA0F-0EC878A0D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571500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Reveal shared reasoning</a:t>
            </a:r>
          </a:p>
        </p:txBody>
      </p:sp>
    </p:spTree>
    <p:extLst>
      <p:ext uri="{BB962C8B-B14F-4D97-AF65-F5344CB8AC3E}">
        <p14:creationId xmlns:p14="http://schemas.microsoft.com/office/powerpoint/2010/main" val="211210009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3E19F5D2-31D4-4D79-B0AB-9CDCF04404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9C8AFA6-D978-4172-AAB6-AA4F8C6046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50">
            <a:extLst xmlns:a="http://schemas.openxmlformats.org/drawingml/2006/main">
              <a:ext uri="{FF2B5EF4-FFF2-40B4-BE49-F238E27FC236}">
                <a16:creationId xmlns:a16="http://schemas.microsoft.com/office/drawing/2014/main" id="{BD2163CB-D878-4A5C-88D5-14109CFC6D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51">
            <a:extLst xmlns:a="http://schemas.openxmlformats.org/drawingml/2006/main">
              <a:ext uri="{FF2B5EF4-FFF2-40B4-BE49-F238E27FC236}">
                <a16:creationId xmlns:a16="http://schemas.microsoft.com/office/drawing/2014/main" id="{C4788657-1B9E-4385-B8D7-1A82B6908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Independent Task  ·  10 min</a:t>
            </a:r>
          </a:p>
        </p:txBody>
      </p:sp>
      <p:sp>
        <p:nvSpPr>
          <p:cNvPr id="5" name="copy-52">
            <a:extLst xmlns:a="http://schemas.openxmlformats.org/drawingml/2006/main">
              <a:ext uri="{FF2B5EF4-FFF2-40B4-BE49-F238E27FC236}">
                <a16:creationId xmlns:a16="http://schemas.microsoft.com/office/drawing/2014/main" id="{E13FD6CF-CFC6-4848-A5B7-A9BC598A1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F93C731-A909-4AB9-BE1A-23CB76837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ebaff5e376a4d9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6983129-413C-484E-A1A3-83D25AFC54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f92a801487d440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FBF7287-8822-43DD-99D0-9D3A6E1C3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5de6856200141c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B29E305-2580-4403-BAEC-68479E04E0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0477a84e8d541a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1C5FE6B-82DC-43BD-A190-B187ACFCC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fe2f5be7e327411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F24D0F0-E418-4F49-8622-4ECA3A9AB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f815de30cb18493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2C6C2F6-9C9F-4074-871C-578C95E6C1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14be8bbeda91447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8795FA7-C298-4292-989E-1928F62E01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8259617e5ba41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41C587-6B7D-46CE-88BA-E545E3E56B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c7d40e6f21a047d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C3B2FD6-3A58-4721-9279-E54C133A2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53">
            <a:extLst xmlns:a="http://schemas.openxmlformats.org/drawingml/2006/main">
              <a:ext uri="{FF2B5EF4-FFF2-40B4-BE49-F238E27FC236}">
                <a16:creationId xmlns:a16="http://schemas.microsoft.com/office/drawing/2014/main" id="{7D29691C-335D-4C3D-AF53-F2EE25A49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10572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micrograph of a cell measures 36 mm. The cell’s actual length is 90 µm. Calculate the magnification and explain one check that shows your answer is plausible.</a:t>
            </a:r>
          </a:p>
        </p:txBody>
      </p:sp>
      <p:sp>
        <p:nvSpPr>
          <p:cNvPr id="17" name="support-ground">
            <a:extLst xmlns:a="http://schemas.openxmlformats.org/drawingml/2006/main">
              <a:ext uri="{FF2B5EF4-FFF2-40B4-BE49-F238E27FC236}">
                <a16:creationId xmlns:a16="http://schemas.microsoft.com/office/drawing/2014/main" id="{5EEE8A64-337F-4FAA-BC0B-2EA12A3888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05200"/>
            <a:ext cx="10572750" cy="118110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6EED9"/>
          </a:solidFill>
          <a:ln xmlns:a="http://schemas.openxmlformats.org/drawingml/2006/main" w="0">
            <a:noFill/>
          </a:ln>
        </p:spPr>
      </p:sp>
      <p:sp>
        <p:nvSpPr>
          <p:cNvPr id="18" name="copy-54">
            <a:extLst xmlns:a="http://schemas.openxmlformats.org/drawingml/2006/main">
              <a:ext uri="{FF2B5EF4-FFF2-40B4-BE49-F238E27FC236}">
                <a16:creationId xmlns:a16="http://schemas.microsoft.com/office/drawing/2014/main" id="{0578794A-7014-40F5-9B8D-2A4CA195F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38550"/>
            <a:ext cx="1028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6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Optional support</a:t>
            </a:r>
          </a:p>
        </p:txBody>
      </p:sp>
      <p:sp>
        <p:nvSpPr>
          <p:cNvPr id="19" name="copy-55">
            <a:extLst xmlns:a="http://schemas.openxmlformats.org/drawingml/2006/main">
              <a:ext uri="{FF2B5EF4-FFF2-40B4-BE49-F238E27FC236}">
                <a16:creationId xmlns:a16="http://schemas.microsoft.com/office/drawing/2014/main" id="{68AE1FFA-C893-45D7-90A3-6163FE7E83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029075"/>
            <a:ext cx="10220325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1. Name the missing value. 2. Match the units. 3. Choose M = I ÷ A, I = M × A or A = I ÷ M. 4. Show each line of working.</a:t>
            </a:r>
          </a:p>
        </p:txBody>
      </p:sp>
      <p:sp>
        <p:nvSpPr>
          <p:cNvPr id="20" name="copy-56">
            <a:extLst xmlns:a="http://schemas.openxmlformats.org/drawingml/2006/main">
              <a:ext uri="{FF2B5EF4-FFF2-40B4-BE49-F238E27FC236}">
                <a16:creationId xmlns:a16="http://schemas.microsoft.com/office/drawing/2014/main" id="{30DF2491-216A-4904-81BE-D87752BFF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95300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Make one precise correction to the same work after feedback.</a:t>
            </a:r>
          </a:p>
        </p:txBody>
      </p:sp>
      <p:sp>
        <p:nvSpPr>
          <p:cNvPr id="21" name="goto:13">
            <a:hlinkClick xmlns:r="http://schemas.openxmlformats.org/officeDocument/2006/relationships" xmlns:a="http://schemas.openxmlformats.org/drawingml/2006/main" r:id="Rbb87ab479dc3409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45C04F2-E78E-4BEB-AD81-62A0E4BF1D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524500"/>
            <a:ext cx="4000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worksheet pages</a:t>
            </a:r>
          </a:p>
        </p:txBody>
      </p:sp>
      <p:sp>
        <p:nvSpPr>
          <p:cNvPr id="22" name="goto:11">
            <a:hlinkClick xmlns:r="http://schemas.openxmlformats.org/officeDocument/2006/relationships" xmlns:a="http://schemas.openxmlformats.org/drawingml/2006/main" r:id="R91f66209bc5b483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A097232-E100-48BD-B9DE-D282907F9C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524500"/>
            <a:ext cx="3714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Model after first attempt</a:t>
            </a:r>
          </a:p>
        </p:txBody>
      </p:sp>
    </p:spTree>
    <p:extLst>
      <p:ext uri="{BB962C8B-B14F-4D97-AF65-F5344CB8AC3E}">
        <p14:creationId xmlns:p14="http://schemas.microsoft.com/office/powerpoint/2010/main" val="148542925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DF5881F6-587F-453F-A356-E6B6BDCABA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C4877DEF-C14C-4CAF-9311-8490F87EF6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360"/>
          </a:solidFill>
          <a:ln xmlns:a="http://schemas.openxmlformats.org/drawingml/2006/main" w="0">
            <a:noFill/>
          </a:ln>
        </p:spPr>
      </p:sp>
      <p:sp>
        <p:nvSpPr>
          <p:cNvPr id="3" name="copy-57">
            <a:extLst xmlns:a="http://schemas.openxmlformats.org/drawingml/2006/main">
              <a:ext uri="{FF2B5EF4-FFF2-40B4-BE49-F238E27FC236}">
                <a16:creationId xmlns:a16="http://schemas.microsoft.com/office/drawing/2014/main" id="{AEB7379B-D09A-420B-99C6-D87A836E68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58">
            <a:extLst xmlns:a="http://schemas.openxmlformats.org/drawingml/2006/main">
              <a:ext uri="{FF2B5EF4-FFF2-40B4-BE49-F238E27FC236}">
                <a16:creationId xmlns:a16="http://schemas.microsoft.com/office/drawing/2014/main" id="{A50940D2-25B1-49DD-86AB-2A065EC83E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Exit  ·  3 min</a:t>
            </a:r>
          </a:p>
        </p:txBody>
      </p:sp>
      <p:sp>
        <p:nvSpPr>
          <p:cNvPr id="5" name="copy-59">
            <a:extLst xmlns:a="http://schemas.openxmlformats.org/drawingml/2006/main">
              <a:ext uri="{FF2B5EF4-FFF2-40B4-BE49-F238E27FC236}">
                <a16:creationId xmlns:a16="http://schemas.microsoft.com/office/drawing/2014/main" id="{6344651A-2B47-4CE5-B281-4161845CF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What changed in your thinking?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EBD19D9-354A-47AB-A519-2EEA92A83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1898c44cce274f3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D2516F-DC0E-420C-A024-A7D0B04A83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a7b8c4e77e0405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C524456-CB86-4EFA-B8B4-BD2A92EBD9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67e4d83fded34a2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AFE5232-4226-4D95-B7DD-2E4075770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35fbaeaa2a6411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B55057-4204-4C89-9D28-AEDFE7D912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63d6e2ffdd3744d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E00E8D0-2F19-4B34-A140-BE5BEAFBA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f154ca5f247540b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CB0888F-35B0-4A1D-96D7-FF1EC97B5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8841120c4a614c2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43840D-8DBC-4F95-9DB2-ECE8A83298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85874079f4374e3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037E14C-EA7E-4186-95E7-189A036C8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d4c0e402dde7485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3C81E7F-4FB8-4478-9527-9CAB5CAA24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60">
            <a:extLst xmlns:a="http://schemas.openxmlformats.org/drawingml/2006/main">
              <a:ext uri="{FF2B5EF4-FFF2-40B4-BE49-F238E27FC236}">
                <a16:creationId xmlns:a16="http://schemas.microsoft.com/office/drawing/2014/main" id="{A6115C24-E1F7-4BC9-BDDD-36FFC194E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28825"/>
            <a:ext cx="10572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single check should happen before dividing one length by another?</a:t>
            </a:r>
          </a:p>
        </p:txBody>
      </p:sp>
      <p:sp>
        <p:nvSpPr>
          <p:cNvPr id="17" name="copy-61">
            <a:extLst xmlns:a="http://schemas.openxmlformats.org/drawingml/2006/main">
              <a:ext uri="{FF2B5EF4-FFF2-40B4-BE49-F238E27FC236}">
                <a16:creationId xmlns:a16="http://schemas.microsoft.com/office/drawing/2014/main" id="{57D6DEDC-D162-4250-B00A-C77C4F1A28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29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62">
            <a:extLst xmlns:a="http://schemas.openxmlformats.org/drawingml/2006/main">
              <a:ext uri="{FF2B5EF4-FFF2-40B4-BE49-F238E27FC236}">
                <a16:creationId xmlns:a16="http://schemas.microsoft.com/office/drawing/2014/main" id="{6BEE5F43-BB9C-46CD-96E0-F4025C062D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62902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improvement in your work.</a:t>
            </a:r>
          </a:p>
        </p:txBody>
      </p:sp>
      <p:sp>
        <p:nvSpPr>
          <p:cNvPr id="19" name="copy-63">
            <a:extLst xmlns:a="http://schemas.openxmlformats.org/drawingml/2006/main">
              <a:ext uri="{FF2B5EF4-FFF2-40B4-BE49-F238E27FC236}">
                <a16:creationId xmlns:a16="http://schemas.microsoft.com/office/drawing/2014/main" id="{D33F9BD8-603D-4004-AA8E-A551AA39F8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86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64">
            <a:extLst xmlns:a="http://schemas.openxmlformats.org/drawingml/2006/main">
              <a:ext uri="{FF2B5EF4-FFF2-40B4-BE49-F238E27FC236}">
                <a16:creationId xmlns:a16="http://schemas.microsoft.com/office/drawing/2014/main" id="{F14B22DE-9370-42B4-A4F3-EEBBF32A61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86250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what you want to revisit.</a:t>
            </a:r>
          </a:p>
        </p:txBody>
      </p:sp>
      <p:sp>
        <p:nvSpPr>
          <p:cNvPr id="21" name="copy-65">
            <a:extLst xmlns:a="http://schemas.openxmlformats.org/drawingml/2006/main">
              <a:ext uri="{FF2B5EF4-FFF2-40B4-BE49-F238E27FC236}">
                <a16:creationId xmlns:a16="http://schemas.microsoft.com/office/drawing/2014/main" id="{008E7919-0CE2-44BB-B9B3-2595588CE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434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66">
            <a:extLst xmlns:a="http://schemas.openxmlformats.org/drawingml/2006/main">
              <a:ext uri="{FF2B5EF4-FFF2-40B4-BE49-F238E27FC236}">
                <a16:creationId xmlns:a16="http://schemas.microsoft.com/office/drawing/2014/main" id="{3C5C1FCD-C4CA-4C02-8E65-E6E0B81B64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4347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Tell your teacher; agree the next step together.</a:t>
            </a:r>
          </a:p>
        </p:txBody>
      </p:sp>
    </p:spTree>
    <p:extLst>
      <p:ext uri="{BB962C8B-B14F-4D97-AF65-F5344CB8AC3E}">
        <p14:creationId xmlns:p14="http://schemas.microsoft.com/office/powerpoint/2010/main" val="115695687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6C937486-03C0-4BAC-A92E-E349DD632E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6F61F57-9B2B-4F2A-B96E-8154760D93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67">
            <a:extLst xmlns:a="http://schemas.openxmlformats.org/drawingml/2006/main">
              <a:ext uri="{FF2B5EF4-FFF2-40B4-BE49-F238E27FC236}">
                <a16:creationId xmlns:a16="http://schemas.microsoft.com/office/drawing/2014/main" id="{5F7C54D0-1028-4517-B836-7DBE96390E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W3L2</a:t>
            </a:r>
          </a:p>
        </p:txBody>
      </p:sp>
      <p:sp>
        <p:nvSpPr>
          <p:cNvPr id="4" name="copy-68">
            <a:extLst xmlns:a="http://schemas.openxmlformats.org/drawingml/2006/main">
              <a:ext uri="{FF2B5EF4-FFF2-40B4-BE49-F238E27FC236}">
                <a16:creationId xmlns:a16="http://schemas.microsoft.com/office/drawing/2014/main" id="{296EDFD4-FE6E-45A5-8B58-A321775392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69">
            <a:extLst xmlns:a="http://schemas.openxmlformats.org/drawingml/2006/main">
              <a:ext uri="{FF2B5EF4-FFF2-40B4-BE49-F238E27FC236}">
                <a16:creationId xmlns:a16="http://schemas.microsoft.com/office/drawing/2014/main" id="{A6AB3F95-F5DA-420E-A2AE-60F52F587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Retrieval and prediction check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61D1F640-E1F3-46A8-8E53-3D696FB7B8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96cd611b9ec64a0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B382EC1-0FA4-4EF2-87AE-5A9A0CCAA7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0867b8be114d46f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C3C3D80-9ADD-4401-A128-5F7C28948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af2e0111417485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7864CC0-668C-4223-84AF-65C87C165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15132385aa5d492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1D5D5AF-3CDA-49FE-A35E-2A5558EB3B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6fed00156bd4f3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3F43B07-3EDB-4195-BBE9-98112CA24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58f01c0c54354a7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881F92E-EF12-4090-8A0D-92B5480F84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2790d90863ca488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80F2E66-3295-4D7D-BE51-71DE11D1BF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bc259ffa26e451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B6DB29A-4B59-41E5-BA82-C8D204C5F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d181b7bf177b435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71EA370-9509-4D13-9DC9-237298F7F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70">
            <a:extLst xmlns:a="http://schemas.openxmlformats.org/drawingml/2006/main">
              <a:ext uri="{FF2B5EF4-FFF2-40B4-BE49-F238E27FC236}">
                <a16:creationId xmlns:a16="http://schemas.microsoft.com/office/drawing/2014/main" id="{3EFDB065-7674-4982-8FAA-A836F6C680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85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71">
            <a:extLst xmlns:a="http://schemas.openxmlformats.org/drawingml/2006/main">
              <a:ext uri="{FF2B5EF4-FFF2-40B4-BE49-F238E27FC236}">
                <a16:creationId xmlns:a16="http://schemas.microsoft.com/office/drawing/2014/main" id="{23CF6AF5-48B5-455C-9540-690108FDB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1885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 = I ÷ A (also I = M × A).</a:t>
            </a:r>
          </a:p>
        </p:txBody>
      </p:sp>
      <p:sp>
        <p:nvSpPr>
          <p:cNvPr id="18" name="copy-72">
            <a:extLst xmlns:a="http://schemas.openxmlformats.org/drawingml/2006/main">
              <a:ext uri="{FF2B5EF4-FFF2-40B4-BE49-F238E27FC236}">
                <a16:creationId xmlns:a16="http://schemas.microsoft.com/office/drawing/2014/main" id="{2876050F-73A2-45DC-AEE1-7D7395E524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647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73">
            <a:extLst xmlns:a="http://schemas.openxmlformats.org/drawingml/2006/main">
              <a:ext uri="{FF2B5EF4-FFF2-40B4-BE49-F238E27FC236}">
                <a16:creationId xmlns:a16="http://schemas.microsoft.com/office/drawing/2014/main" id="{C88FEC7C-F71F-4EB4-8278-3E1DB70532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647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1000 µm.</a:t>
            </a:r>
          </a:p>
        </p:txBody>
      </p:sp>
      <p:sp>
        <p:nvSpPr>
          <p:cNvPr id="20" name="prediction-answer">
            <a:extLst xmlns:a="http://schemas.openxmlformats.org/drawingml/2006/main">
              <a:ext uri="{FF2B5EF4-FFF2-40B4-BE49-F238E27FC236}">
                <a16:creationId xmlns:a16="http://schemas.microsoft.com/office/drawing/2014/main" id="{D06B1BFA-5F5B-475F-A0E0-8CA42E5EDC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4429125"/>
            <a:ext cx="10572750" cy="885825"/>
          </a:xfrm>
          <a:prstGeom xmlns:a="http://schemas.openxmlformats.org/drawingml/2006/main" prst="roundRect">
            <a:avLst>
              <a:gd name="adj" fmla="val 10753"/>
            </a:avLst>
          </a:prstGeom>
          <a:solidFill xmlns:a="http://schemas.openxmlformats.org/drawingml/2006/main">
            <a:srgbClr val="E8F2ED"/>
          </a:solidFill>
          <a:ln xmlns:a="http://schemas.openxmlformats.org/drawingml/2006/main" w="0">
            <a:noFill/>
          </a:ln>
        </p:spPr>
      </p:sp>
      <p:sp>
        <p:nvSpPr>
          <p:cNvPr id="21" name="copy-74">
            <a:extLst xmlns:a="http://schemas.openxmlformats.org/drawingml/2006/main">
              <a:ext uri="{FF2B5EF4-FFF2-40B4-BE49-F238E27FC236}">
                <a16:creationId xmlns:a16="http://schemas.microsoft.com/office/drawing/2014/main" id="{64A535D6-6E12-455C-9006-B28CCF0674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19625"/>
            <a:ext cx="10191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×1000</a:t>
            </a:r>
          </a:p>
        </p:txBody>
      </p:sp>
      <p:sp>
        <p:nvSpPr>
          <p:cNvPr id="22" name="goto:1">
            <a:hlinkClick xmlns:r="http://schemas.openxmlformats.org/officeDocument/2006/relationships" xmlns:a="http://schemas.openxmlformats.org/drawingml/2006/main" r:id="Ref8635ddff1d457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3E2F385-4777-4FF4-A95A-C081633A4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581650"/>
            <a:ext cx="32956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Starter</a:t>
            </a:r>
          </a:p>
        </p:txBody>
      </p:sp>
    </p:spTree>
    <p:extLst>
      <p:ext uri="{BB962C8B-B14F-4D97-AF65-F5344CB8AC3E}">
        <p14:creationId xmlns:p14="http://schemas.microsoft.com/office/powerpoint/2010/main" val="142876571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2026-09-06T23:22:58.1460000Z</dcterms:created>
  <dcterms:modified xsi:type="dcterms:W3CDTF">2026-09-06T23:22:58.1460000Z</dcterms:modified>
</coreProperties>
</file>