
<file path=[Content_Types].xml><?xml version="1.0" encoding="utf-8"?>
<Types xmlns="http://schemas.openxmlformats.org/package/2006/content-types">
  <Default Extension="xml" ContentType="application/vnd.openxmlformats-package.core-properties+xml"/>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df3f3345bcab46c5" /><Relationship Type="http://schemas.openxmlformats.org/officeDocument/2006/relationships/extended-properties" Target="/docProps/app.xml" Id="R23867eeea89a4944" /><Relationship Type="http://schemas.openxmlformats.org/officeDocument/2006/relationships/officeDocument" Target="/ppt/presentation.xml" Id="R22d91af5e00e4b71" /></Relationships>
</file>

<file path=ppt/presentation.xml><?xml version="1.0" encoding="utf-8"?>
<p:presentation xmlns:p="http://schemas.openxmlformats.org/presentationml/2006/main">
  <p:sldMasterIdLst>
    <p:sldMasterId xmlns:r="http://schemas.openxmlformats.org/officeDocument/2006/relationships" id="2147483648" r:id="Rab5f09bb10a34ce1"/>
  </p:sldMasterIdLst>
  <p:notesMasterIdLst>
    <p:notesMasterId xmlns:r="http://schemas.openxmlformats.org/officeDocument/2006/relationships" r:id="Rd9f7392de8ea4a6b"/>
  </p:notesMasterIdLst>
  <p:sldIdLst>
    <p:sldId xmlns:r="http://schemas.openxmlformats.org/officeDocument/2006/relationships" id="256" r:id="R41e0ac5679d84f23"/>
    <p:sldId xmlns:r="http://schemas.openxmlformats.org/officeDocument/2006/relationships" id="257" r:id="Rd1222c058b454022"/>
    <p:sldId xmlns:r="http://schemas.openxmlformats.org/officeDocument/2006/relationships" id="258" r:id="R4f7d710e441444d5"/>
    <p:sldId xmlns:r="http://schemas.openxmlformats.org/officeDocument/2006/relationships" id="259" r:id="R96b21d410ca847a0"/>
    <p:sldId xmlns:r="http://schemas.openxmlformats.org/officeDocument/2006/relationships" id="260" r:id="R4840880705754308"/>
    <p:sldId xmlns:r="http://schemas.openxmlformats.org/officeDocument/2006/relationships" id="261" r:id="Rf68bd72910b2426e"/>
    <p:sldId xmlns:r="http://schemas.openxmlformats.org/officeDocument/2006/relationships" id="262" r:id="Re2237101a0344623"/>
    <p:sldId xmlns:r="http://schemas.openxmlformats.org/officeDocument/2006/relationships" id="263" r:id="R160195a7288440bb"/>
    <p:sldId xmlns:r="http://schemas.openxmlformats.org/officeDocument/2006/relationships" id="264" r:id="R063aa3c4ec3748b2"/>
    <p:sldId xmlns:r="http://schemas.openxmlformats.org/officeDocument/2006/relationships" id="265" r:id="R5858fb08cc124478"/>
    <p:sldId xmlns:r="http://schemas.openxmlformats.org/officeDocument/2006/relationships" id="266" r:id="Rdc5dcb41896b496e"/>
    <p:sldId xmlns:r="http://schemas.openxmlformats.org/officeDocument/2006/relationships" id="267" r:id="Re389d8a34dab43fd"/>
    <p:sldId xmlns:r="http://schemas.openxmlformats.org/officeDocument/2006/relationships" id="268" r:id="Rab4597f903834b09"/>
    <p:sldId xmlns:r="http://schemas.openxmlformats.org/officeDocument/2006/relationships" id="269" r:id="R0119d701cf804808"/>
    <p:sldId xmlns:r="http://schemas.openxmlformats.org/officeDocument/2006/relationships" id="270" r:id="Ra019ed95af8c4955"/>
    <p:sldId xmlns:r="http://schemas.openxmlformats.org/officeDocument/2006/relationships" id="271" r:id="Rf2eb94ae0ba3477a"/>
    <p:sldId xmlns:r="http://schemas.openxmlformats.org/officeDocument/2006/relationships" id="272" r:id="R1ff63aff7e414821"/>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e0de30bb6cb94766" /><Relationship Type="http://schemas.openxmlformats.org/officeDocument/2006/relationships/slideMaster" Target="/ppt/slideMasters/slideMaster1.xml" Id="Rab5f09bb10a34ce1" /><Relationship Type="http://schemas.openxmlformats.org/officeDocument/2006/relationships/notesMaster" Target="/ppt/notesMasters/notesMaster1.xml" Id="Rd9f7392de8ea4a6b" /><Relationship Type="http://schemas.openxmlformats.org/officeDocument/2006/relationships/presProps" Target="/ppt/presProps.xml" Id="R98708a3d41044325" /><Relationship Type="http://schemas.openxmlformats.org/officeDocument/2006/relationships/tableStyles" Target="/ppt/tableStyles.xml" Id="R834a8184e4c84a1c" /><Relationship Type="http://schemas.openxmlformats.org/officeDocument/2006/relationships/slide" Target="/ppt/slides/slide1.xml" Id="R41e0ac5679d84f23" /><Relationship Type="http://schemas.openxmlformats.org/officeDocument/2006/relationships/slide" Target="/ppt/slides/slide2.xml" Id="Rd1222c058b454022" /><Relationship Type="http://schemas.openxmlformats.org/officeDocument/2006/relationships/slide" Target="/ppt/slides/slide3.xml" Id="R4f7d710e441444d5" /><Relationship Type="http://schemas.openxmlformats.org/officeDocument/2006/relationships/slide" Target="/ppt/slides/slide4.xml" Id="R96b21d410ca847a0" /><Relationship Type="http://schemas.openxmlformats.org/officeDocument/2006/relationships/slide" Target="/ppt/slides/slide5.xml" Id="R4840880705754308" /><Relationship Type="http://schemas.openxmlformats.org/officeDocument/2006/relationships/slide" Target="/ppt/slides/slide6.xml" Id="Rf68bd72910b2426e" /><Relationship Type="http://schemas.openxmlformats.org/officeDocument/2006/relationships/slide" Target="/ppt/slides/slide7.xml" Id="Re2237101a0344623" /><Relationship Type="http://schemas.openxmlformats.org/officeDocument/2006/relationships/slide" Target="/ppt/slides/slide8.xml" Id="R160195a7288440bb" /><Relationship Type="http://schemas.openxmlformats.org/officeDocument/2006/relationships/slide" Target="/ppt/slides/slide9.xml" Id="R063aa3c4ec3748b2" /><Relationship Type="http://schemas.openxmlformats.org/officeDocument/2006/relationships/slide" Target="/ppt/slides/slide10.xml" Id="R5858fb08cc124478" /><Relationship Type="http://schemas.openxmlformats.org/officeDocument/2006/relationships/slide" Target="/ppt/slides/slide11.xml" Id="Rdc5dcb41896b496e" /><Relationship Type="http://schemas.openxmlformats.org/officeDocument/2006/relationships/slide" Target="/ppt/slides/slide12.xml" Id="Re389d8a34dab43fd" /><Relationship Type="http://schemas.openxmlformats.org/officeDocument/2006/relationships/slide" Target="/ppt/slides/slide13.xml" Id="Rab4597f903834b09" /><Relationship Type="http://schemas.openxmlformats.org/officeDocument/2006/relationships/slide" Target="/ppt/slides/slide14.xml" Id="R0119d701cf804808" /><Relationship Type="http://schemas.openxmlformats.org/officeDocument/2006/relationships/slide" Target="/ppt/slides/slide15.xml" Id="Ra019ed95af8c4955" /><Relationship Type="http://schemas.openxmlformats.org/officeDocument/2006/relationships/slide" Target="/ppt/slides/slide16.xml" Id="Rf2eb94ae0ba3477a" /><Relationship Type="http://schemas.openxmlformats.org/officeDocument/2006/relationships/slide" Target="/ppt/slides/slide17.xml" Id="R1ff63aff7e414821"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3cfaf519e61444fc"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bcf3130ac6984a9d" /><Relationship Type="http://schemas.openxmlformats.org/officeDocument/2006/relationships/notesMaster" Target="/ppt/notesMasters/notesMaster1.xml" Id="Rba70699e350d4675"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66199bd664014fb2" /><Relationship Type="http://schemas.openxmlformats.org/officeDocument/2006/relationships/notesMaster" Target="/ppt/notesMasters/notesMaster1.xml" Id="Rcceb3cd972144f8d"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302d4c12b2804073" /><Relationship Type="http://schemas.openxmlformats.org/officeDocument/2006/relationships/notesMaster" Target="/ppt/notesMasters/notesMaster1.xml" Id="R5b35a37d378d4313"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a498c4cf6dd24b67" /><Relationship Type="http://schemas.openxmlformats.org/officeDocument/2006/relationships/notesMaster" Target="/ppt/notesMasters/notesMaster1.xml" Id="R2823ab03628b47c9"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3aa2681923a845c8" /><Relationship Type="http://schemas.openxmlformats.org/officeDocument/2006/relationships/notesMaster" Target="/ppt/notesMasters/notesMaster1.xml" Id="Rda616bde1cb54934"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bc63807d304b47ce" /><Relationship Type="http://schemas.openxmlformats.org/officeDocument/2006/relationships/notesMaster" Target="/ppt/notesMasters/notesMaster1.xml" Id="R7bf32b3f67684bea"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7cf09fa5b2894a0b" /><Relationship Type="http://schemas.openxmlformats.org/officeDocument/2006/relationships/notesMaster" Target="/ppt/notesMasters/notesMaster1.xml" Id="Rb20e7d7c90114665"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bb0ee111d6b04128" /><Relationship Type="http://schemas.openxmlformats.org/officeDocument/2006/relationships/notesMaster" Target="/ppt/notesMasters/notesMaster1.xml" Id="Rd792ddecce3349f2"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4a9e25d47fe840bb" /><Relationship Type="http://schemas.openxmlformats.org/officeDocument/2006/relationships/notesMaster" Target="/ppt/notesMasters/notesMaster1.xml" Id="R70bf843bdabd4537" /></Relationships>
</file>

<file path=ppt/notesSlides/_rels/notesSlide2.xml.rels>&#65279;<?xml version="1.0" encoding="utf-8"?><Relationships xmlns="http://schemas.openxmlformats.org/package/2006/relationships"><Relationship Type="http://schemas.openxmlformats.org/officeDocument/2006/relationships/slide" Target="/ppt/slides/slide2.xml" Id="R511618001ceb4c12" /><Relationship Type="http://schemas.openxmlformats.org/officeDocument/2006/relationships/notesMaster" Target="/ppt/notesMasters/notesMaster1.xml" Id="R1cd592cb44364e49" /></Relationships>
</file>

<file path=ppt/notesSlides/_rels/notesSlide3.xml.rels>&#65279;<?xml version="1.0" encoding="utf-8"?><Relationships xmlns="http://schemas.openxmlformats.org/package/2006/relationships"><Relationship Type="http://schemas.openxmlformats.org/officeDocument/2006/relationships/slide" Target="/ppt/slides/slide3.xml" Id="Re1d13f5101da4d9c" /><Relationship Type="http://schemas.openxmlformats.org/officeDocument/2006/relationships/notesMaster" Target="/ppt/notesMasters/notesMaster1.xml" Id="Re7a2e3c18a8b4361" /></Relationships>
</file>

<file path=ppt/notesSlides/_rels/notesSlide4.xml.rels>&#65279;<?xml version="1.0" encoding="utf-8"?><Relationships xmlns="http://schemas.openxmlformats.org/package/2006/relationships"><Relationship Type="http://schemas.openxmlformats.org/officeDocument/2006/relationships/slide" Target="/ppt/slides/slide4.xml" Id="R67f629ef7aab4c35" /><Relationship Type="http://schemas.openxmlformats.org/officeDocument/2006/relationships/notesMaster" Target="/ppt/notesMasters/notesMaster1.xml" Id="R2057eb404f584527" /></Relationships>
</file>

<file path=ppt/notesSlides/_rels/notesSlide5.xml.rels>&#65279;<?xml version="1.0" encoding="utf-8"?><Relationships xmlns="http://schemas.openxmlformats.org/package/2006/relationships"><Relationship Type="http://schemas.openxmlformats.org/officeDocument/2006/relationships/slide" Target="/ppt/slides/slide5.xml" Id="R6fe241e27dfb4f4c" /><Relationship Type="http://schemas.openxmlformats.org/officeDocument/2006/relationships/notesMaster" Target="/ppt/notesMasters/notesMaster1.xml" Id="Ra14c24ef74224f4b" /></Relationships>
</file>

<file path=ppt/notesSlides/_rels/notesSlide6.xml.rels>&#65279;<?xml version="1.0" encoding="utf-8"?><Relationships xmlns="http://schemas.openxmlformats.org/package/2006/relationships"><Relationship Type="http://schemas.openxmlformats.org/officeDocument/2006/relationships/slide" Target="/ppt/slides/slide6.xml" Id="R6072a7c893464213" /><Relationship Type="http://schemas.openxmlformats.org/officeDocument/2006/relationships/notesMaster" Target="/ppt/notesMasters/notesMaster1.xml" Id="R089fdae3dfb349b6" /></Relationships>
</file>

<file path=ppt/notesSlides/_rels/notesSlide7.xml.rels>&#65279;<?xml version="1.0" encoding="utf-8"?><Relationships xmlns="http://schemas.openxmlformats.org/package/2006/relationships"><Relationship Type="http://schemas.openxmlformats.org/officeDocument/2006/relationships/slide" Target="/ppt/slides/slide7.xml" Id="Rfb0b936580fb4d02" /><Relationship Type="http://schemas.openxmlformats.org/officeDocument/2006/relationships/notesMaster" Target="/ppt/notesMasters/notesMaster1.xml" Id="Rb0bb28b46c884009" /></Relationships>
</file>

<file path=ppt/notesSlides/_rels/notesSlide8.xml.rels>&#65279;<?xml version="1.0" encoding="utf-8"?><Relationships xmlns="http://schemas.openxmlformats.org/package/2006/relationships"><Relationship Type="http://schemas.openxmlformats.org/officeDocument/2006/relationships/slide" Target="/ppt/slides/slide8.xml" Id="R4ed24e5ee5204b94" /><Relationship Type="http://schemas.openxmlformats.org/officeDocument/2006/relationships/notesMaster" Target="/ppt/notesMasters/notesMaster1.xml" Id="R6cc85c7e3e824bee" /></Relationships>
</file>

<file path=ppt/notesSlides/_rels/notesSlide9.xml.rels>&#65279;<?xml version="1.0" encoding="utf-8"?><Relationships xmlns="http://schemas.openxmlformats.org/package/2006/relationships"><Relationship Type="http://schemas.openxmlformats.org/officeDocument/2006/relationships/slide" Target="/ppt/slides/slide9.xml" Id="R35b1211ec23a44da" /><Relationship Type="http://schemas.openxmlformats.org/officeDocument/2006/relationships/notesMaster" Target="/ppt/notesMasters/notesMaster1.xml" Id="R9fe9c96e9b2a4180"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Arrival, 3 minutes. Monday / Wednesday / Friday P1, 09:30–10:10. Use reveals within this slot; appendix slides are not added time.</a:t>
            </a:r>
          </a:p>
          <a:p xmlns:a="http://schemas.openxmlformats.org/drawingml/2006/main">
            <a:r>
              <a:t>Retrieval answers: A microscope. | Greater magnification, e.g. a higher-power lens or enlarging a print. | Suitable resolution/optics and correct focus; enlargement alone is not enough.</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Opening microscope illustration generated for this pack; not experimental evidence.</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Additive thinking is the error here. Total magnification uses multiplication.</a:t>
            </a:r>
          </a:p>
          <a:p xmlns:a="http://schemas.openxmlformats.org/drawingml/2006/main">
            <a:r>
              <a:t>Correct relationship. Now state which two lens values were multiplied.</a:t>
            </a:r>
          </a:p>
          <a:p xmlns:a="http://schemas.openxmlformats.org/drawingml/2006/main">
            <a:r>
              <a:t>Dividing makes the answer smaller than either useful lens combination.</a:t>
            </a:r>
          </a:p>
          <a:p xmlns:a="http://schemas.openxmlformats.org/drawingml/2006/main">
            <a:r>
              <a:t>Check the place value: 10 × 40 is 400, not 4000.</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Pupils should justify, compare and revise rather than copy a complete answer before trying.</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Staff guide includes question-by-question answers. Do not distribute this presentation as a secure assessment paper.</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File buttons use relative links for downloaded/synced folders. OneDrive preview may not resolve relative links. Use the embedded pages or open the named file in the week folder.</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Embedded worksheet reference; print the separate PDF at A4 for writable space.</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Embedded worksheet reference; print the separate PDF at A4 for writable space.</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Use at most 90 seconds within I Do. Pause on the first relevant example; ask for a reason. This is an optional concept clip, not evidence of practical completion.</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 image: https://madebymatt.uk/Lessons/Science_Teesside/Launch/SCI_L_W3_L1_Microscopy.html; existing vector illustration embedded for offline use.</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Starter, 4 minutes. Monday / Wednesday / Friday P1, 09:30–10:10. Use reveals within this slot; appendix slides are not added time.</a:t>
            </a:r>
          </a:p>
          <a:p xmlns:a="http://schemas.openxmlformats.org/drawingml/2006/main">
            <a:r>
              <a:t>Correct: No — size and detail are different. Ask for the reason, then return to the original prediction.</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I Do, 5 minutes. Monday / Wednesday / Friday P1, 09:30–10:10. Use reveals within this slot; appendix slides are not added time.</a:t>
            </a:r>
          </a:p>
          <a:p xmlns:a="http://schemas.openxmlformats.org/drawingml/2006/main">
            <a:r>
              <a:t>The model shows how lens choice changes field of view and apparent size.</a:t>
            </a:r>
          </a:p>
          <a:p xmlns:a="http://schemas.openxmlformats.org/drawingml/2006/main">
            <a:r>
              <a:t>Model limit: A screen model cannot reproduce the full optical quality, handling or specimen preparation of a real microscope.</a:t>
            </a:r>
          </a:p>
          <a:p xmlns:a="http://schemas.openxmlformats.org/drawingml/2006/main">
            <a:r>
              <a:t>Video replaces up to 90 seconds of explanation; use the still diagram if unavailable.</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We Do, 5 minutes. Monday / Wednesday / Friday P1, 09:30–10:10. Use reveals within this slot; appendix slides are not added time.</a:t>
            </a:r>
          </a:p>
          <a:p xmlns:a="http://schemas.openxmlformats.org/drawingml/2006/main">
            <a:r>
              <a:t>A: ×50 — Additive thinking is the error here. Total magnification uses multiplication.</a:t>
            </a:r>
          </a:p>
          <a:p xmlns:a="http://schemas.openxmlformats.org/drawingml/2006/main">
            <a:r>
              <a:t>B: ×400 — Correct relationship. Now state which two lens values were multiplied.</a:t>
            </a:r>
          </a:p>
          <a:p xmlns:a="http://schemas.openxmlformats.org/drawingml/2006/main">
            <a:r>
              <a:t>C: ×4 — Dividing makes the answer smaller than either useful lens combination.</a:t>
            </a:r>
          </a:p>
          <a:p xmlns:a="http://schemas.openxmlformats.org/drawingml/2006/main">
            <a:r>
              <a:t>D: ×4000 — Check the place value: 10 × 40 is 400, not 4000.</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I Do 2, 4 minutes. Monday / Wednesday / Friday P1, 09:30–10:10. Use reveals within this slot; appendix slides are not added time.</a:t>
            </a:r>
          </a:p>
          <a:p xmlns:a="http://schemas.openxmlformats.org/drawingml/2006/main">
            <a:r>
              <a:t>A screen model cannot reproduce the full optical quality, handling or specimen preparation of a real microscope.</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We Do 2 · Task, 6 minutes. Monday / Wednesday / Friday P1, 09:30–10:10. Use reveals within this slot; appendix slides are not added time.</a:t>
            </a:r>
          </a:p>
          <a:p xmlns:a="http://schemas.openxmlformats.org/drawingml/2006/main">
            <a:r>
              <a:t>With a ×10 eyepiece: ×4 gives ×40; ×40 gives ×400. The field of view shrinks. A larger image is not automatically clearer.</a:t>
            </a:r>
          </a:p>
          <a:p xmlns:a="http://schemas.openxmlformats.org/drawingml/2006/main">
            <a:r>
              <a:t>Run the printed activity or this board; one route is enough.</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Independent Task, 10 minutes. Monday / Wednesday / Friday P1, 09:30–10:10. Use reveals within this slot; appendix slides are not added time.</a:t>
            </a:r>
          </a:p>
          <a:p xmlns:a="http://schemas.openxmlformats.org/drawingml/2006/main">
            <a:r>
              <a:t>Model answer: The total magnification changes from ×40 to ×400 because 10 × 40 = 400. The field of view becomes smaller, so less of the specimen is visible. The image appears larger, but improved resolution depends on the optics and focus, not magnification alone. The digital model does not reproduce real specimen preparation or optical limits.</a:t>
            </a:r>
          </a:p>
          <a:p xmlns:a="http://schemas.openxmlformats.org/drawingml/2006/main">
            <a:r>
              <a:t>Select only questions that fit the ten-minute slot. W7L3: Q2, Q3 and Q5 total 11 marks. The full paper needs a separate 25-minute slot.</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Exit, 3 minutes. Monday / Wednesday / Friday P1, 09:30–10:10. Use reveals within this slot; appendix slides are not added time.</a:t>
            </a:r>
          </a:p>
          <a:p xmlns:a="http://schemas.openxmlformats.org/drawingml/2006/main">
            <a:r>
              <a:t>Exit answer: A larger image may still be blurred; resolution concerns seeing nearby points separately.</a:t>
            </a:r>
          </a:p>
          <a:p xmlns:a="http://schemas.openxmlformats.org/drawingml/2006/main">
            <a:r>
              <a:t>Receive the request, record the agreed next action and check it next lesson. Keep responses private when requested.</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Read only after an attempt; retain the pupil’s first view.</a:t>
            </a:r>
          </a:p>
          <a:p xmlns:a="http://schemas.openxmlformats.org/drawingml/2006/main">
            <a:r>
              <a:t>Core explanation: Magnification is how many times larger an image is. Resolution is whether close points can be seen separately. Enlarging a blur does not recover detail.</a:t>
            </a:r>
          </a:p>
          <a:p xmlns:a="http://schemas.openxmlformats.org/drawingml/2006/main">
            <a:r>
              <a:t>Watch for: Do not add the lens powers. At high power use fine focus only; follow the microscope’s approved procedure.</a:t>
            </a:r>
          </a:p>
          <a:p xmlns:a="http://schemas.openxmlformats.org/drawingml/2006/main">
            <a:r>
              <a:t>Least help first: Ask which change is about size and which is about detail before naming either term.</a:t>
            </a:r>
          </a:p>
          <a:p xmlns:a="http://schemas.openxmlformats.org/drawingml/2006/main">
            <a:r>
              <a:t>Support cue: Total magnification = eyepiece × objective. A bigger image is not always a clearer image. Describe what you can see before you explain it.</a:t>
            </a:r>
          </a:p>
          <a:p xmlns:a="http://schemas.openxmlformats.org/drawingml/2006/main">
            <a:r>
              <a:t>[Sources]</a:t>
            </a:r>
          </a:p>
          <a:p xmlns:a="http://schemas.openxmlformats.org/drawingml/2006/main">
            <a:r>
              <a:t>User-supplied LAUNCH W3–W7 pack: W3 Magnification slides 5–7; microscopy is retained from the LAUNCH baseline.</a:t>
            </a:r>
          </a:p>
          <a:p xmlns:a="http://schemas.openxmlformats.org/drawingml/2006/main">
            <a:r>
              <a:t>Made by Matt LAUNCH Science draft, lesson-content.json, W3L1;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Microscopy, https://www.youtube.com/watch?v=L5StAE_uuxM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W3L1.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96347d0ff9d447e1"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7dfb823f92304080" /><Relationship Type="http://schemas.openxmlformats.org/officeDocument/2006/relationships/slideLayout" Target="/ppt/slideLayouts/slideLayout1.xml" Id="R995ef5efd9a64184"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995ef5efd9a64184"/>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01bf31eb00904282" /><Relationship Type="http://schemas.openxmlformats.org/officeDocument/2006/relationships/hyperlink" Target="/ppt/slides/slide1.xml" Id="Rf8da531353f547aa" /><Relationship Type="http://schemas.openxmlformats.org/officeDocument/2006/relationships/hyperlink" Target="/ppt/slides/slide2.xml" Id="R9edd5b5a3e8549d3" /><Relationship Type="http://schemas.openxmlformats.org/officeDocument/2006/relationships/hyperlink" Target="/ppt/slides/slide3.xml" Id="Rc73b71556bf54ef1" /><Relationship Type="http://schemas.openxmlformats.org/officeDocument/2006/relationships/hyperlink" Target="/ppt/slides/slide4.xml" Id="R5be1626980964ac2" /><Relationship Type="http://schemas.openxmlformats.org/officeDocument/2006/relationships/hyperlink" Target="/ppt/slides/slide5.xml" Id="R87e59734676241eb" /><Relationship Type="http://schemas.openxmlformats.org/officeDocument/2006/relationships/hyperlink" Target="/ppt/slides/slide6.xml" Id="Re2754044b88a49c2" /><Relationship Type="http://schemas.openxmlformats.org/officeDocument/2006/relationships/hyperlink" Target="/ppt/slides/slide7.xml" Id="R8ab56218e70e4827" /><Relationship Type="http://schemas.openxmlformats.org/officeDocument/2006/relationships/hyperlink" Target="/ppt/slides/slide8.xml" Id="R2b68e3e9d85b450d" /><Relationship Type="http://schemas.openxmlformats.org/officeDocument/2006/relationships/hyperlink" Target="/ppt/slides/slide13.xml" Id="Rffc16343451d48d0" /><Relationship Type="http://schemas.openxmlformats.org/officeDocument/2006/relationships/image" Target="/ppt/media/image.png" Id="Rceeca42d83114e24" /><Relationship Type="http://schemas.openxmlformats.org/officeDocument/2006/relationships/hyperlink" Target="/ppt/slides/slide9.xml" Id="R916c7ce26a044521" /><Relationship Type="http://schemas.openxmlformats.org/officeDocument/2006/relationships/notesSlide" Target="/ppt/notesSlides/notesSlide1.xml" Id="R196be439361d4eae"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50c78a3c0b9940ab" /><Relationship Type="http://schemas.openxmlformats.org/officeDocument/2006/relationships/hyperlink" Target="/ppt/slides/slide1.xml" Id="Rec3f4b2c78af4d26" /><Relationship Type="http://schemas.openxmlformats.org/officeDocument/2006/relationships/hyperlink" Target="/ppt/slides/slide2.xml" Id="R38afddf626064bc5" /><Relationship Type="http://schemas.openxmlformats.org/officeDocument/2006/relationships/hyperlink" Target="/ppt/slides/slide3.xml" Id="Rd563f66722d048e7" /><Relationship Type="http://schemas.openxmlformats.org/officeDocument/2006/relationships/hyperlink" Target="/ppt/slides/slide4.xml" Id="Rb70e756b948f48b2" /><Relationship Type="http://schemas.openxmlformats.org/officeDocument/2006/relationships/hyperlink" Target="/ppt/slides/slide5.xml" Id="R609c7cfea0554015" /><Relationship Type="http://schemas.openxmlformats.org/officeDocument/2006/relationships/hyperlink" Target="/ppt/slides/slide6.xml" Id="R20179cc69b1c473d" /><Relationship Type="http://schemas.openxmlformats.org/officeDocument/2006/relationships/hyperlink" Target="/ppt/slides/slide7.xml" Id="R8f5dfd26848847f5" /><Relationship Type="http://schemas.openxmlformats.org/officeDocument/2006/relationships/hyperlink" Target="/ppt/slides/slide8.xml" Id="Rdb1bc7a4f609421c" /><Relationship Type="http://schemas.openxmlformats.org/officeDocument/2006/relationships/hyperlink" Target="/ppt/slides/slide13.xml" Id="R859c3f14204a4ce2" /><Relationship Type="http://schemas.openxmlformats.org/officeDocument/2006/relationships/hyperlink" Target="/ppt/slides/slide4.xml" Id="R741cd1c1e2324231" /><Relationship Type="http://schemas.openxmlformats.org/officeDocument/2006/relationships/notesSlide" Target="/ppt/notesSlides/notesSlide10.xml" Id="Ref7c1dc4243e4a92"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044c6aa8876f4efa" /><Relationship Type="http://schemas.openxmlformats.org/officeDocument/2006/relationships/hyperlink" Target="/ppt/slides/slide1.xml" Id="R71b1eecc44a64348" /><Relationship Type="http://schemas.openxmlformats.org/officeDocument/2006/relationships/hyperlink" Target="/ppt/slides/slide2.xml" Id="Rdbeb04d1171e49ff" /><Relationship Type="http://schemas.openxmlformats.org/officeDocument/2006/relationships/hyperlink" Target="/ppt/slides/slide3.xml" Id="R3b692bdd39f942d6" /><Relationship Type="http://schemas.openxmlformats.org/officeDocument/2006/relationships/hyperlink" Target="/ppt/slides/slide4.xml" Id="R19346c3faf2443cf" /><Relationship Type="http://schemas.openxmlformats.org/officeDocument/2006/relationships/hyperlink" Target="/ppt/slides/slide5.xml" Id="R32413ab956a5439a" /><Relationship Type="http://schemas.openxmlformats.org/officeDocument/2006/relationships/hyperlink" Target="/ppt/slides/slide6.xml" Id="R5fed8405703c494b" /><Relationship Type="http://schemas.openxmlformats.org/officeDocument/2006/relationships/hyperlink" Target="/ppt/slides/slide7.xml" Id="Ra8e53b4179e84adb" /><Relationship Type="http://schemas.openxmlformats.org/officeDocument/2006/relationships/hyperlink" Target="/ppt/slides/slide8.xml" Id="R947647f3dde94180" /><Relationship Type="http://schemas.openxmlformats.org/officeDocument/2006/relationships/hyperlink" Target="/ppt/slides/slide13.xml" Id="Rb6bf40029940436a" /><Relationship Type="http://schemas.openxmlformats.org/officeDocument/2006/relationships/hyperlink" Target="/ppt/slides/slide6.xml" Id="R67aefea5faaa4957" /><Relationship Type="http://schemas.openxmlformats.org/officeDocument/2006/relationships/notesSlide" Target="/ppt/notesSlides/notesSlide11.xml" Id="Rfc6d54fa95c243d1"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39deff0536964fee" /><Relationship Type="http://schemas.openxmlformats.org/officeDocument/2006/relationships/hyperlink" Target="/ppt/slides/slide1.xml" Id="R94b4312f1fe24c80" /><Relationship Type="http://schemas.openxmlformats.org/officeDocument/2006/relationships/hyperlink" Target="/ppt/slides/slide2.xml" Id="Raac92064a6c7420f" /><Relationship Type="http://schemas.openxmlformats.org/officeDocument/2006/relationships/hyperlink" Target="/ppt/slides/slide3.xml" Id="R4465d3b9cff14316" /><Relationship Type="http://schemas.openxmlformats.org/officeDocument/2006/relationships/hyperlink" Target="/ppt/slides/slide4.xml" Id="Reb3f7acc06c64d24" /><Relationship Type="http://schemas.openxmlformats.org/officeDocument/2006/relationships/hyperlink" Target="/ppt/slides/slide5.xml" Id="Re00e272ce13e4673" /><Relationship Type="http://schemas.openxmlformats.org/officeDocument/2006/relationships/hyperlink" Target="/ppt/slides/slide6.xml" Id="R04f564e391664d2b" /><Relationship Type="http://schemas.openxmlformats.org/officeDocument/2006/relationships/hyperlink" Target="/ppt/slides/slide7.xml" Id="Rae39e15eb66b4d96" /><Relationship Type="http://schemas.openxmlformats.org/officeDocument/2006/relationships/hyperlink" Target="/ppt/slides/slide8.xml" Id="R9801aec8a5b148aa" /><Relationship Type="http://schemas.openxmlformats.org/officeDocument/2006/relationships/hyperlink" Target="/ppt/slides/slide13.xml" Id="R11bd37e25d0f4be9" /><Relationship Type="http://schemas.openxmlformats.org/officeDocument/2006/relationships/hyperlink" Target="/ppt/slides/slide7.xml" Id="Raaa580b6e67546d2" /><Relationship Type="http://schemas.openxmlformats.org/officeDocument/2006/relationships/notesSlide" Target="/ppt/notesSlides/notesSlide12.xml" Id="Rdb4d7021854d457b"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736cd99c21e24a0b" /><Relationship Type="http://schemas.openxmlformats.org/officeDocument/2006/relationships/hyperlink" Target="/ppt/slides/slide1.xml" Id="R450fbf2670594821" /><Relationship Type="http://schemas.openxmlformats.org/officeDocument/2006/relationships/hyperlink" Target="/ppt/slides/slide2.xml" Id="R6d28373a09d2493a" /><Relationship Type="http://schemas.openxmlformats.org/officeDocument/2006/relationships/hyperlink" Target="/ppt/slides/slide3.xml" Id="R6b914275a2e14113" /><Relationship Type="http://schemas.openxmlformats.org/officeDocument/2006/relationships/hyperlink" Target="/ppt/slides/slide4.xml" Id="R1abe88654e184498" /><Relationship Type="http://schemas.openxmlformats.org/officeDocument/2006/relationships/hyperlink" Target="/ppt/slides/slide5.xml" Id="R5fd641aa23454e41" /><Relationship Type="http://schemas.openxmlformats.org/officeDocument/2006/relationships/hyperlink" Target="/ppt/slides/slide6.xml" Id="R37e4f7b7299142b9" /><Relationship Type="http://schemas.openxmlformats.org/officeDocument/2006/relationships/hyperlink" Target="/ppt/slides/slide7.xml" Id="Rfd9db601838f4794" /><Relationship Type="http://schemas.openxmlformats.org/officeDocument/2006/relationships/hyperlink" Target="/ppt/slides/slide8.xml" Id="Rc9d5ae540f264fc7" /><Relationship Type="http://schemas.openxmlformats.org/officeDocument/2006/relationships/hyperlink" Target="/ppt/slides/slide13.xml" Id="R9c76f08cf5bd43da" /><Relationship Type="http://schemas.openxmlformats.org/officeDocument/2006/relationships/hyperlink" Target="/ppt/slides/slide14.xml" Id="Rce5a686e53af4ea9" /><Relationship Type="http://schemas.openxmlformats.org/officeDocument/2006/relationships/hyperlink" Target="/ppt/slides/slide15.xml" Id="Recf5706eb3f04463" /><Relationship Type="http://schemas.openxmlformats.org/officeDocument/2006/relationships/hyperlink" Target="W3L1_standard.pdf" TargetMode="External" Id="R2c2462c7d1d04804" /><Relationship Type="http://schemas.openxmlformats.org/officeDocument/2006/relationships/hyperlink" Target="W3L1_supported.pdf" TargetMode="External" Id="R39fb3a0fa67948c0" /><Relationship Type="http://schemas.openxmlformats.org/officeDocument/2006/relationships/hyperlink" Target="W3L1_depth.pdf" TargetMode="External" Id="R0ee952ae21e2486b" /><Relationship Type="http://schemas.openxmlformats.org/officeDocument/2006/relationships/hyperlink" Target="W3L1_Worksheet.docx" TargetMode="External" Id="Rd7eb9746793445ea" /><Relationship Type="http://schemas.openxmlformats.org/officeDocument/2006/relationships/hyperlink" Target="https://madebymatt.uk/Lessons/Science_Teesside/Launch/SCI_L_W3_L1_Microscopy.html" TargetMode="External" Id="R14b249a6d3e84312" /><Relationship Type="http://schemas.openxmlformats.org/officeDocument/2006/relationships/hyperlink" Target="/ppt/slides/slide16.xml" Id="R3e3a5c3b91f449e4" /><Relationship Type="http://schemas.openxmlformats.org/officeDocument/2006/relationships/notesSlide" Target="/ppt/notesSlides/notesSlide13.xml" Id="R8825fb173ffb4dc0"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2d08069129ab43d8" /><Relationship Type="http://schemas.openxmlformats.org/officeDocument/2006/relationships/hyperlink" Target="/ppt/slides/slide1.xml" Id="Rbf60cc3957574d89" /><Relationship Type="http://schemas.openxmlformats.org/officeDocument/2006/relationships/hyperlink" Target="/ppt/slides/slide2.xml" Id="R93fc205b1ce74143" /><Relationship Type="http://schemas.openxmlformats.org/officeDocument/2006/relationships/hyperlink" Target="/ppt/slides/slide3.xml" Id="R099d2203ae2f4bef" /><Relationship Type="http://schemas.openxmlformats.org/officeDocument/2006/relationships/hyperlink" Target="/ppt/slides/slide4.xml" Id="R8694511896504c90" /><Relationship Type="http://schemas.openxmlformats.org/officeDocument/2006/relationships/hyperlink" Target="/ppt/slides/slide5.xml" Id="Rbb630c6370344ff5" /><Relationship Type="http://schemas.openxmlformats.org/officeDocument/2006/relationships/hyperlink" Target="/ppt/slides/slide6.xml" Id="R5a62ee2f0ffa4aaa" /><Relationship Type="http://schemas.openxmlformats.org/officeDocument/2006/relationships/hyperlink" Target="/ppt/slides/slide7.xml" Id="R225d22aab43240c8" /><Relationship Type="http://schemas.openxmlformats.org/officeDocument/2006/relationships/hyperlink" Target="/ppt/slides/slide8.xml" Id="R220c8c7a8fae438b" /><Relationship Type="http://schemas.openxmlformats.org/officeDocument/2006/relationships/hyperlink" Target="/ppt/slides/slide13.xml" Id="Reeb020221eca432a" /><Relationship Type="http://schemas.openxmlformats.org/officeDocument/2006/relationships/image" Target="/ppt/media/image3.png" Id="R0b668332c0ea421f" /><Relationship Type="http://schemas.openxmlformats.org/officeDocument/2006/relationships/hyperlink" Target="/ppt/slides/slide7.xml" Id="Rde51478c4654420c" /><Relationship Type="http://schemas.openxmlformats.org/officeDocument/2006/relationships/notesSlide" Target="/ppt/notesSlides/notesSlide14.xml" Id="Rf00dc7b5e402454b"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a4b98aed9bb44865" /><Relationship Type="http://schemas.openxmlformats.org/officeDocument/2006/relationships/hyperlink" Target="/ppt/slides/slide1.xml" Id="R58223f5b563a4396" /><Relationship Type="http://schemas.openxmlformats.org/officeDocument/2006/relationships/hyperlink" Target="/ppt/slides/slide2.xml" Id="R71e33aefd97b4ebe" /><Relationship Type="http://schemas.openxmlformats.org/officeDocument/2006/relationships/hyperlink" Target="/ppt/slides/slide3.xml" Id="Rc82b669ab52c49fb" /><Relationship Type="http://schemas.openxmlformats.org/officeDocument/2006/relationships/hyperlink" Target="/ppt/slides/slide4.xml" Id="R286b16c2e9654826" /><Relationship Type="http://schemas.openxmlformats.org/officeDocument/2006/relationships/hyperlink" Target="/ppt/slides/slide5.xml" Id="R5c8d0a9349cc4cab" /><Relationship Type="http://schemas.openxmlformats.org/officeDocument/2006/relationships/hyperlink" Target="/ppt/slides/slide6.xml" Id="R3b29743fcde54d5a" /><Relationship Type="http://schemas.openxmlformats.org/officeDocument/2006/relationships/hyperlink" Target="/ppt/slides/slide7.xml" Id="R668d21e28d4b4f7f" /><Relationship Type="http://schemas.openxmlformats.org/officeDocument/2006/relationships/hyperlink" Target="/ppt/slides/slide8.xml" Id="Rb5d954d829bc43bb" /><Relationship Type="http://schemas.openxmlformats.org/officeDocument/2006/relationships/hyperlink" Target="/ppt/slides/slide13.xml" Id="Rd6b0e7d4fcd04eaf" /><Relationship Type="http://schemas.openxmlformats.org/officeDocument/2006/relationships/image" Target="/ppt/media/image4.png" Id="R7777d6df72034c41" /><Relationship Type="http://schemas.openxmlformats.org/officeDocument/2006/relationships/hyperlink" Target="/ppt/slides/slide7.xml" Id="R9d072d548b294cbe" /><Relationship Type="http://schemas.openxmlformats.org/officeDocument/2006/relationships/notesSlide" Target="/ppt/notesSlides/notesSlide15.xml" Id="R13f73b5357eb45fd"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1dce596205b746df" /><Relationship Type="http://schemas.openxmlformats.org/officeDocument/2006/relationships/hyperlink" Target="/ppt/slides/slide1.xml" Id="R5b78249bdb184ca6" /><Relationship Type="http://schemas.openxmlformats.org/officeDocument/2006/relationships/hyperlink" Target="/ppt/slides/slide2.xml" Id="R2b7857363d4941f6" /><Relationship Type="http://schemas.openxmlformats.org/officeDocument/2006/relationships/hyperlink" Target="/ppt/slides/slide3.xml" Id="R79b1a418aa2f42c7" /><Relationship Type="http://schemas.openxmlformats.org/officeDocument/2006/relationships/hyperlink" Target="/ppt/slides/slide4.xml" Id="R0c45280c031b4da7" /><Relationship Type="http://schemas.openxmlformats.org/officeDocument/2006/relationships/hyperlink" Target="/ppt/slides/slide5.xml" Id="R2c9f5d0276c5498f" /><Relationship Type="http://schemas.openxmlformats.org/officeDocument/2006/relationships/hyperlink" Target="/ppt/slides/slide6.xml" Id="R654bdd34676f41f9" /><Relationship Type="http://schemas.openxmlformats.org/officeDocument/2006/relationships/hyperlink" Target="/ppt/slides/slide7.xml" Id="R7a4836a3235d4a0b" /><Relationship Type="http://schemas.openxmlformats.org/officeDocument/2006/relationships/hyperlink" Target="/ppt/slides/slide8.xml" Id="Rf78d943abb364fed" /><Relationship Type="http://schemas.openxmlformats.org/officeDocument/2006/relationships/hyperlink" Target="/ppt/slides/slide13.xml" Id="R6c74189c31804ba7" /><Relationship Type="http://schemas.openxmlformats.org/officeDocument/2006/relationships/image" Target="/ppt/media/image5.png" Id="R92d8e42288534e96" /><Relationship Type="http://schemas.openxmlformats.org/officeDocument/2006/relationships/hyperlink" Target="https://www.youtube.com/watch?v=L5StAE_uuxM" TargetMode="External" Id="Rcccdedd790464c6d" /><Relationship Type="http://schemas.openxmlformats.org/officeDocument/2006/relationships/notesSlide" Target="/ppt/notesSlides/notesSlide16.xml" Id="Rb373af46abb94ab8"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725e9eb20fb643ab" /><Relationship Type="http://schemas.openxmlformats.org/officeDocument/2006/relationships/hyperlink" Target="/ppt/slides/slide1.xml" Id="Ra90043e951f244fc" /><Relationship Type="http://schemas.openxmlformats.org/officeDocument/2006/relationships/hyperlink" Target="/ppt/slides/slide2.xml" Id="R34ad3ab0b4d54c0f" /><Relationship Type="http://schemas.openxmlformats.org/officeDocument/2006/relationships/hyperlink" Target="/ppt/slides/slide3.xml" Id="R1a63ec67c59d4c86" /><Relationship Type="http://schemas.openxmlformats.org/officeDocument/2006/relationships/hyperlink" Target="/ppt/slides/slide4.xml" Id="R1b6674a7684f4abf" /><Relationship Type="http://schemas.openxmlformats.org/officeDocument/2006/relationships/hyperlink" Target="/ppt/slides/slide5.xml" Id="R65a9cdc9642a4351" /><Relationship Type="http://schemas.openxmlformats.org/officeDocument/2006/relationships/hyperlink" Target="/ppt/slides/slide6.xml" Id="R3e9d71a517db46e0" /><Relationship Type="http://schemas.openxmlformats.org/officeDocument/2006/relationships/hyperlink" Target="/ppt/slides/slide7.xml" Id="R1a403938ebf14131" /><Relationship Type="http://schemas.openxmlformats.org/officeDocument/2006/relationships/hyperlink" Target="/ppt/slides/slide8.xml" Id="R223db01f15ae4dec" /><Relationship Type="http://schemas.openxmlformats.org/officeDocument/2006/relationships/hyperlink" Target="/ppt/slides/slide13.xml" Id="R9545ee5ded524b93" /><Relationship Type="http://schemas.openxmlformats.org/officeDocument/2006/relationships/image" Target="/ppt/media/image6.png" Id="R5124153a8f4045dc" /><Relationship Type="http://schemas.openxmlformats.org/officeDocument/2006/relationships/hyperlink" Target="/ppt/slides/slide3.xml" Id="Rdfd888aa80404429" /><Relationship Type="http://schemas.openxmlformats.org/officeDocument/2006/relationships/notesSlide" Target="/ppt/notesSlides/notesSlide17.xml" Id="Ra3c9fc46e0c14810"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d45ccf6a35f24c12" /><Relationship Type="http://schemas.openxmlformats.org/officeDocument/2006/relationships/hyperlink" Target="/ppt/slides/slide1.xml" Id="R80f0ec4d6c5f4811" /><Relationship Type="http://schemas.openxmlformats.org/officeDocument/2006/relationships/hyperlink" Target="/ppt/slides/slide2.xml" Id="R147b5f3d10734876" /><Relationship Type="http://schemas.openxmlformats.org/officeDocument/2006/relationships/hyperlink" Target="/ppt/slides/slide3.xml" Id="R23709d651d454685" /><Relationship Type="http://schemas.openxmlformats.org/officeDocument/2006/relationships/hyperlink" Target="/ppt/slides/slide4.xml" Id="Rd14c8bbe4ad3414f" /><Relationship Type="http://schemas.openxmlformats.org/officeDocument/2006/relationships/hyperlink" Target="/ppt/slides/slide5.xml" Id="R43f5c279f2e44fe3" /><Relationship Type="http://schemas.openxmlformats.org/officeDocument/2006/relationships/hyperlink" Target="/ppt/slides/slide6.xml" Id="Rc5e359932d0646b3" /><Relationship Type="http://schemas.openxmlformats.org/officeDocument/2006/relationships/hyperlink" Target="/ppt/slides/slide7.xml" Id="R9137234ba457444e" /><Relationship Type="http://schemas.openxmlformats.org/officeDocument/2006/relationships/hyperlink" Target="/ppt/slides/slide8.xml" Id="R006b6abca5a1400e" /><Relationship Type="http://schemas.openxmlformats.org/officeDocument/2006/relationships/hyperlink" Target="/ppt/slides/slide13.xml" Id="R683b4332389e4a6c" /><Relationship Type="http://schemas.openxmlformats.org/officeDocument/2006/relationships/hyperlink" Target="/ppt/slides/slide9.xml" Id="R76cf1f6ac4954c9e" /><Relationship Type="http://schemas.openxmlformats.org/officeDocument/2006/relationships/notesSlide" Target="/ppt/notesSlides/notesSlide2.xml" Id="R0fcc75d657fc4951"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aa547808ff2844a7" /><Relationship Type="http://schemas.openxmlformats.org/officeDocument/2006/relationships/hyperlink" Target="/ppt/slides/slide1.xml" Id="R26300ea3ea9e4b2c" /><Relationship Type="http://schemas.openxmlformats.org/officeDocument/2006/relationships/hyperlink" Target="/ppt/slides/slide2.xml" Id="R444480a73e174aef" /><Relationship Type="http://schemas.openxmlformats.org/officeDocument/2006/relationships/hyperlink" Target="/ppt/slides/slide3.xml" Id="Rde5abc6b20c24553" /><Relationship Type="http://schemas.openxmlformats.org/officeDocument/2006/relationships/hyperlink" Target="/ppt/slides/slide4.xml" Id="R9b9f838ad76c4ab2" /><Relationship Type="http://schemas.openxmlformats.org/officeDocument/2006/relationships/hyperlink" Target="/ppt/slides/slide5.xml" Id="Rdc66550772604bc9" /><Relationship Type="http://schemas.openxmlformats.org/officeDocument/2006/relationships/hyperlink" Target="/ppt/slides/slide6.xml" Id="Rc1abe2963e424d69" /><Relationship Type="http://schemas.openxmlformats.org/officeDocument/2006/relationships/hyperlink" Target="/ppt/slides/slide7.xml" Id="Rc4abe9a6cf0a42db" /><Relationship Type="http://schemas.openxmlformats.org/officeDocument/2006/relationships/hyperlink" Target="/ppt/slides/slide8.xml" Id="R28ca788f69444ce3" /><Relationship Type="http://schemas.openxmlformats.org/officeDocument/2006/relationships/hyperlink" Target="/ppt/slides/slide13.xml" Id="Rb4e19dd32390416b" /><Relationship Type="http://schemas.openxmlformats.org/officeDocument/2006/relationships/hyperlink" Target="/ppt/slides/slide17.xml" Id="R4309a4aa902f4374" /><Relationship Type="http://schemas.openxmlformats.org/officeDocument/2006/relationships/hyperlink" Target="/ppt/slides/slide16.xml" Id="Rd45c1108648b4ace" /><Relationship Type="http://schemas.openxmlformats.org/officeDocument/2006/relationships/notesSlide" Target="/ppt/notesSlides/notesSlide3.xml" Id="R48f003a45d34444c"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03d39927290f42a1" /><Relationship Type="http://schemas.openxmlformats.org/officeDocument/2006/relationships/hyperlink" Target="/ppt/slides/slide1.xml" Id="R540e869836344efe" /><Relationship Type="http://schemas.openxmlformats.org/officeDocument/2006/relationships/hyperlink" Target="/ppt/slides/slide2.xml" Id="R4e89d6427b3a468c" /><Relationship Type="http://schemas.openxmlformats.org/officeDocument/2006/relationships/hyperlink" Target="/ppt/slides/slide3.xml" Id="R18270d8babab4c08" /><Relationship Type="http://schemas.openxmlformats.org/officeDocument/2006/relationships/hyperlink" Target="/ppt/slides/slide4.xml" Id="R29430b3e4aed400d" /><Relationship Type="http://schemas.openxmlformats.org/officeDocument/2006/relationships/hyperlink" Target="/ppt/slides/slide5.xml" Id="Rdde2f3ba77984e01" /><Relationship Type="http://schemas.openxmlformats.org/officeDocument/2006/relationships/hyperlink" Target="/ppt/slides/slide6.xml" Id="R674db84722a349e2" /><Relationship Type="http://schemas.openxmlformats.org/officeDocument/2006/relationships/hyperlink" Target="/ppt/slides/slide7.xml" Id="R7a5e31dbbf754d73" /><Relationship Type="http://schemas.openxmlformats.org/officeDocument/2006/relationships/hyperlink" Target="/ppt/slides/slide8.xml" Id="R13809cd4b37442fd" /><Relationship Type="http://schemas.openxmlformats.org/officeDocument/2006/relationships/hyperlink" Target="/ppt/slides/slide13.xml" Id="R25cbcc1b589c41ad" /><Relationship Type="http://schemas.openxmlformats.org/officeDocument/2006/relationships/hyperlink" Target="/ppt/slides/slide10.xml" Id="R5a08cc047a7a4524" /><Relationship Type="http://schemas.openxmlformats.org/officeDocument/2006/relationships/hyperlink" Target="/ppt/slides/slide10.xml" Id="R28475a42fdad46d2" /><Relationship Type="http://schemas.openxmlformats.org/officeDocument/2006/relationships/hyperlink" Target="/ppt/slides/slide10.xml" Id="R648b5fd7067d4b5c" /><Relationship Type="http://schemas.openxmlformats.org/officeDocument/2006/relationships/hyperlink" Target="/ppt/slides/slide10.xml" Id="Ra8c96d3157a34c04" /><Relationship Type="http://schemas.openxmlformats.org/officeDocument/2006/relationships/hyperlink" Target="/ppt/slides/slide10.xml" Id="Ra611e60ac2ce4fe1" /><Relationship Type="http://schemas.openxmlformats.org/officeDocument/2006/relationships/notesSlide" Target="/ppt/notesSlides/notesSlide4.xml" Id="R2ab106c3594f4f41"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b21bd31254d8473c" /><Relationship Type="http://schemas.openxmlformats.org/officeDocument/2006/relationships/hyperlink" Target="/ppt/slides/slide1.xml" Id="Rb6c089f09f5746f8" /><Relationship Type="http://schemas.openxmlformats.org/officeDocument/2006/relationships/hyperlink" Target="/ppt/slides/slide2.xml" Id="R03dd1118813242fd" /><Relationship Type="http://schemas.openxmlformats.org/officeDocument/2006/relationships/hyperlink" Target="/ppt/slides/slide3.xml" Id="R7b41511b2de64487" /><Relationship Type="http://schemas.openxmlformats.org/officeDocument/2006/relationships/hyperlink" Target="/ppt/slides/slide4.xml" Id="Ra816c73d5af6414d" /><Relationship Type="http://schemas.openxmlformats.org/officeDocument/2006/relationships/hyperlink" Target="/ppt/slides/slide5.xml" Id="R46032dd4d10d4226" /><Relationship Type="http://schemas.openxmlformats.org/officeDocument/2006/relationships/hyperlink" Target="/ppt/slides/slide6.xml" Id="Rcc9ef9451f3f4fcd" /><Relationship Type="http://schemas.openxmlformats.org/officeDocument/2006/relationships/hyperlink" Target="/ppt/slides/slide7.xml" Id="R971510f50aff4880" /><Relationship Type="http://schemas.openxmlformats.org/officeDocument/2006/relationships/hyperlink" Target="/ppt/slides/slide8.xml" Id="R4f27c5185de34d32" /><Relationship Type="http://schemas.openxmlformats.org/officeDocument/2006/relationships/hyperlink" Target="/ppt/slides/slide13.xml" Id="R68928fa7abef46a4" /><Relationship Type="http://schemas.openxmlformats.org/officeDocument/2006/relationships/image" Target="/ppt/media/image2.png" Id="Rcb63913c40de4630" /><Relationship Type="http://schemas.openxmlformats.org/officeDocument/2006/relationships/notesSlide" Target="/ppt/notesSlides/notesSlide5.xml" Id="R81ba77b32df74cfa"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dfacbf3a2d0a4667" /><Relationship Type="http://schemas.openxmlformats.org/officeDocument/2006/relationships/hyperlink" Target="/ppt/slides/slide1.xml" Id="R4b6876c982c04130" /><Relationship Type="http://schemas.openxmlformats.org/officeDocument/2006/relationships/hyperlink" Target="/ppt/slides/slide2.xml" Id="Re6fd5b1682bd4088" /><Relationship Type="http://schemas.openxmlformats.org/officeDocument/2006/relationships/hyperlink" Target="/ppt/slides/slide3.xml" Id="Rb8bff44f0c3b4fad" /><Relationship Type="http://schemas.openxmlformats.org/officeDocument/2006/relationships/hyperlink" Target="/ppt/slides/slide4.xml" Id="R34afdc581e954812" /><Relationship Type="http://schemas.openxmlformats.org/officeDocument/2006/relationships/hyperlink" Target="/ppt/slides/slide5.xml" Id="Ref27782d2e9d4239" /><Relationship Type="http://schemas.openxmlformats.org/officeDocument/2006/relationships/hyperlink" Target="/ppt/slides/slide6.xml" Id="R567e9f93b6a74fdd" /><Relationship Type="http://schemas.openxmlformats.org/officeDocument/2006/relationships/hyperlink" Target="/ppt/slides/slide7.xml" Id="R1c7ec675fc1c45dd" /><Relationship Type="http://schemas.openxmlformats.org/officeDocument/2006/relationships/hyperlink" Target="/ppt/slides/slide8.xml" Id="Rd4610eae06bd4a4e" /><Relationship Type="http://schemas.openxmlformats.org/officeDocument/2006/relationships/hyperlink" Target="/ppt/slides/slide13.xml" Id="Rcc9185b5c6854afe" /><Relationship Type="http://schemas.openxmlformats.org/officeDocument/2006/relationships/hyperlink" Target="/ppt/slides/slide11.xml" Id="Rce61576ab92f47d0" /><Relationship Type="http://schemas.openxmlformats.org/officeDocument/2006/relationships/notesSlide" Target="/ppt/notesSlides/notesSlide6.xml" Id="R75ff3f6e1dc3411d"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7a9003cf62564308" /><Relationship Type="http://schemas.openxmlformats.org/officeDocument/2006/relationships/hyperlink" Target="/ppt/slides/slide1.xml" Id="R6f72c2df98fd45ac" /><Relationship Type="http://schemas.openxmlformats.org/officeDocument/2006/relationships/hyperlink" Target="/ppt/slides/slide2.xml" Id="Rbe036e8a02f0486a" /><Relationship Type="http://schemas.openxmlformats.org/officeDocument/2006/relationships/hyperlink" Target="/ppt/slides/slide3.xml" Id="Rfad26034173245ff" /><Relationship Type="http://schemas.openxmlformats.org/officeDocument/2006/relationships/hyperlink" Target="/ppt/slides/slide4.xml" Id="R80544b39d1e04481" /><Relationship Type="http://schemas.openxmlformats.org/officeDocument/2006/relationships/hyperlink" Target="/ppt/slides/slide5.xml" Id="R7088ef91ff274311" /><Relationship Type="http://schemas.openxmlformats.org/officeDocument/2006/relationships/hyperlink" Target="/ppt/slides/slide6.xml" Id="Rbdd0684707fc4f08" /><Relationship Type="http://schemas.openxmlformats.org/officeDocument/2006/relationships/hyperlink" Target="/ppt/slides/slide7.xml" Id="Rc86286d9c9754cdc" /><Relationship Type="http://schemas.openxmlformats.org/officeDocument/2006/relationships/hyperlink" Target="/ppt/slides/slide8.xml" Id="R6223da621f294ab1" /><Relationship Type="http://schemas.openxmlformats.org/officeDocument/2006/relationships/hyperlink" Target="/ppt/slides/slide13.xml" Id="R7143d1064be84064" /><Relationship Type="http://schemas.openxmlformats.org/officeDocument/2006/relationships/hyperlink" Target="/ppt/slides/slide14.xml" Id="R39ac3f1e90de432e" /><Relationship Type="http://schemas.openxmlformats.org/officeDocument/2006/relationships/hyperlink" Target="/ppt/slides/slide12.xml" Id="R8089b8fa65c24c8b" /><Relationship Type="http://schemas.openxmlformats.org/officeDocument/2006/relationships/notesSlide" Target="/ppt/notesSlides/notesSlide7.xml" Id="R3196fee53e7445b5"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e93469b9d5b24875" /><Relationship Type="http://schemas.openxmlformats.org/officeDocument/2006/relationships/hyperlink" Target="/ppt/slides/slide1.xml" Id="R69c523a791f04f22" /><Relationship Type="http://schemas.openxmlformats.org/officeDocument/2006/relationships/hyperlink" Target="/ppt/slides/slide2.xml" Id="Rfcc046d36b094ae3" /><Relationship Type="http://schemas.openxmlformats.org/officeDocument/2006/relationships/hyperlink" Target="/ppt/slides/slide3.xml" Id="R2e7f725e002547d6" /><Relationship Type="http://schemas.openxmlformats.org/officeDocument/2006/relationships/hyperlink" Target="/ppt/slides/slide4.xml" Id="R6f6a07e2563549ad" /><Relationship Type="http://schemas.openxmlformats.org/officeDocument/2006/relationships/hyperlink" Target="/ppt/slides/slide5.xml" Id="R4d2cc1b8484d4377" /><Relationship Type="http://schemas.openxmlformats.org/officeDocument/2006/relationships/hyperlink" Target="/ppt/slides/slide6.xml" Id="Rb1e181ab9988489e" /><Relationship Type="http://schemas.openxmlformats.org/officeDocument/2006/relationships/hyperlink" Target="/ppt/slides/slide7.xml" Id="R1518f3ea7f4b4221" /><Relationship Type="http://schemas.openxmlformats.org/officeDocument/2006/relationships/hyperlink" Target="/ppt/slides/slide8.xml" Id="R87fdb11b8d4b446e" /><Relationship Type="http://schemas.openxmlformats.org/officeDocument/2006/relationships/hyperlink" Target="/ppt/slides/slide13.xml" Id="R3b405ac173ea486b" /><Relationship Type="http://schemas.openxmlformats.org/officeDocument/2006/relationships/notesSlide" Target="/ppt/notesSlides/notesSlide8.xml" Id="R743cad1c7c11413d"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0f8ffa62965145ee" /><Relationship Type="http://schemas.openxmlformats.org/officeDocument/2006/relationships/hyperlink" Target="/ppt/slides/slide1.xml" Id="Rb7a7a635053a45ac" /><Relationship Type="http://schemas.openxmlformats.org/officeDocument/2006/relationships/hyperlink" Target="/ppt/slides/slide2.xml" Id="R8221e1b5a0314ca3" /><Relationship Type="http://schemas.openxmlformats.org/officeDocument/2006/relationships/hyperlink" Target="/ppt/slides/slide3.xml" Id="Ra8ad841cd6044495" /><Relationship Type="http://schemas.openxmlformats.org/officeDocument/2006/relationships/hyperlink" Target="/ppt/slides/slide4.xml" Id="Rfbb1a51bb1cb46e7" /><Relationship Type="http://schemas.openxmlformats.org/officeDocument/2006/relationships/hyperlink" Target="/ppt/slides/slide5.xml" Id="Re638a678b28644f9" /><Relationship Type="http://schemas.openxmlformats.org/officeDocument/2006/relationships/hyperlink" Target="/ppt/slides/slide6.xml" Id="Rbf1ca844e5ca4b53" /><Relationship Type="http://schemas.openxmlformats.org/officeDocument/2006/relationships/hyperlink" Target="/ppt/slides/slide7.xml" Id="Rae1ee90b46c54efd" /><Relationship Type="http://schemas.openxmlformats.org/officeDocument/2006/relationships/hyperlink" Target="/ppt/slides/slide8.xml" Id="R3c4d0212263b4220" /><Relationship Type="http://schemas.openxmlformats.org/officeDocument/2006/relationships/hyperlink" Target="/ppt/slides/slide13.xml" Id="R9773699a7f9a4adc" /><Relationship Type="http://schemas.openxmlformats.org/officeDocument/2006/relationships/hyperlink" Target="/ppt/slides/slide2.xml" Id="Rde6bef90c6144e5f" /><Relationship Type="http://schemas.openxmlformats.org/officeDocument/2006/relationships/notesSlide" Target="/ppt/notesSlides/notesSlide9.xml" Id="R35fbb212187c4265" /></Relationships>
</file>

<file path=ppt/slides/slide1.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5" name="house-card">
            <a:extLst xmlns:a="http://schemas.openxmlformats.org/drawingml/2006/main">
              <a:ext uri="{FF2B5EF4-FFF2-40B4-BE49-F238E27FC236}">
                <a16:creationId xmlns:a16="http://schemas.microsoft.com/office/drawing/2014/main" id="{7DC27D54-59EF-46E9-BFA9-088FFF9F5954}"/>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E064025D-00AA-4371-8C2D-EE667FC7C9B7}"/>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97670C"/>
          </a:solidFill>
          <a:ln xmlns:a="http://schemas.openxmlformats.org/drawingml/2006/main" w="0">
            <a:noFill/>
          </a:ln>
        </p:spPr>
      </p:sp>
      <p:sp>
        <p:nvSpPr>
          <p:cNvPr id="3" name="copy-1">
            <a:extLst xmlns:a="http://schemas.openxmlformats.org/drawingml/2006/main">
              <a:ext uri="{FF2B5EF4-FFF2-40B4-BE49-F238E27FC236}">
                <a16:creationId xmlns:a16="http://schemas.microsoft.com/office/drawing/2014/main" id="{44E3ADFB-1891-42DA-917C-53BED137BF4D}"/>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2">
            <a:extLst xmlns:a="http://schemas.openxmlformats.org/drawingml/2006/main">
              <a:ext uri="{FF2B5EF4-FFF2-40B4-BE49-F238E27FC236}">
                <a16:creationId xmlns:a16="http://schemas.microsoft.com/office/drawing/2014/main" id="{01453859-E103-4509-AB3A-025368DE8D77}"/>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97670C"/>
                </a:solidFill>
                <a:latin typeface="Arial"/>
                <a:ea typeface="Arial"/>
                <a:cs typeface="Arial"/>
              </a:defRPr>
            </a:pPr>
            <a:r>
              <a:rPr sz="1425" b="1">
                <a:solidFill>
                  <a:srgbClr val="97670C"/>
                </a:solidFill>
                <a:latin typeface="Arial"/>
                <a:ea typeface="Arial"/>
                <a:cs typeface="Arial"/>
              </a:rPr>
              <a:t>Arrival  ·  3 min</a:t>
            </a:r>
          </a:p>
        </p:txBody>
      </p:sp>
      <p:sp>
        <p:nvSpPr>
          <p:cNvPr id="5" name="copy-3">
            <a:extLst xmlns:a="http://schemas.openxmlformats.org/drawingml/2006/main">
              <a:ext uri="{FF2B5EF4-FFF2-40B4-BE49-F238E27FC236}">
                <a16:creationId xmlns:a16="http://schemas.microsoft.com/office/drawing/2014/main" id="{BF5CE703-060C-4564-89C6-E01638ED55DB}"/>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Microscopy</a:t>
            </a:r>
          </a:p>
        </p:txBody>
      </p:sp>
      <p:sp>
        <p:nvSpPr>
          <p:cNvPr id="6" name="heading-rule">
            <a:extLst xmlns:a="http://schemas.openxmlformats.org/drawingml/2006/main">
              <a:ext uri="{FF2B5EF4-FFF2-40B4-BE49-F238E27FC236}">
                <a16:creationId xmlns:a16="http://schemas.microsoft.com/office/drawing/2014/main" id="{BCC33326-4312-4AFE-9F66-E6F7BC02F66C}"/>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f8da531353f547aa" action="ppaction://hlinksldjump"/>
            <a:extLst xmlns:a="http://schemas.openxmlformats.org/drawingml/2006/main">
              <a:ext uri="{FF2B5EF4-FFF2-40B4-BE49-F238E27FC236}">
                <a16:creationId xmlns:a16="http://schemas.microsoft.com/office/drawing/2014/main" id="{50331046-386C-46FC-B3FE-BCC270111293}"/>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Arrival</a:t>
            </a:r>
          </a:p>
        </p:txBody>
      </p:sp>
      <p:sp>
        <p:nvSpPr>
          <p:cNvPr id="8" name="goto:1">
            <a:hlinkClick xmlns:r="http://schemas.openxmlformats.org/officeDocument/2006/relationships" xmlns:a="http://schemas.openxmlformats.org/drawingml/2006/main" r:id="R9edd5b5a3e8549d3" action="ppaction://hlinksldjump"/>
            <a:extLst xmlns:a="http://schemas.openxmlformats.org/drawingml/2006/main">
              <a:ext uri="{FF2B5EF4-FFF2-40B4-BE49-F238E27FC236}">
                <a16:creationId xmlns:a16="http://schemas.microsoft.com/office/drawing/2014/main" id="{4D973A5B-76F4-40AD-95FF-562757B78005}"/>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c73b71556bf54ef1" action="ppaction://hlinksldjump"/>
            <a:extLst xmlns:a="http://schemas.openxmlformats.org/drawingml/2006/main">
              <a:ext uri="{FF2B5EF4-FFF2-40B4-BE49-F238E27FC236}">
                <a16:creationId xmlns:a16="http://schemas.microsoft.com/office/drawing/2014/main" id="{8E3AE7DF-E6A0-4972-AE61-089A4408713C}"/>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5be1626980964ac2" action="ppaction://hlinksldjump"/>
            <a:extLst xmlns:a="http://schemas.openxmlformats.org/drawingml/2006/main">
              <a:ext uri="{FF2B5EF4-FFF2-40B4-BE49-F238E27FC236}">
                <a16:creationId xmlns:a16="http://schemas.microsoft.com/office/drawing/2014/main" id="{A5CEB0C0-B436-4FE8-8548-0911593A64E4}"/>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87e59734676241eb" action="ppaction://hlinksldjump"/>
            <a:extLst xmlns:a="http://schemas.openxmlformats.org/drawingml/2006/main">
              <a:ext uri="{FF2B5EF4-FFF2-40B4-BE49-F238E27FC236}">
                <a16:creationId xmlns:a16="http://schemas.microsoft.com/office/drawing/2014/main" id="{2DD4F525-3571-40E2-B729-F8236BB9A065}"/>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e2754044b88a49c2" action="ppaction://hlinksldjump"/>
            <a:extLst xmlns:a="http://schemas.openxmlformats.org/drawingml/2006/main">
              <a:ext uri="{FF2B5EF4-FFF2-40B4-BE49-F238E27FC236}">
                <a16:creationId xmlns:a16="http://schemas.microsoft.com/office/drawing/2014/main" id="{4EC7BAC8-F043-499C-A891-8FB99A28E8EC}"/>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8ab56218e70e4827" action="ppaction://hlinksldjump"/>
            <a:extLst xmlns:a="http://schemas.openxmlformats.org/drawingml/2006/main">
              <a:ext uri="{FF2B5EF4-FFF2-40B4-BE49-F238E27FC236}">
                <a16:creationId xmlns:a16="http://schemas.microsoft.com/office/drawing/2014/main" id="{AE3ED5E5-2FDA-45E2-9A66-600AD4DFDC86}"/>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2b68e3e9d85b450d" action="ppaction://hlinksldjump"/>
            <a:extLst xmlns:a="http://schemas.openxmlformats.org/drawingml/2006/main">
              <a:ext uri="{FF2B5EF4-FFF2-40B4-BE49-F238E27FC236}">
                <a16:creationId xmlns:a16="http://schemas.microsoft.com/office/drawing/2014/main" id="{4056B276-BB2B-448C-B415-17B6659B99C5}"/>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ffc16343451d48d0" action="ppaction://hlinksldjump"/>
            <a:extLst xmlns:a="http://schemas.openxmlformats.org/drawingml/2006/main">
              <a:ext uri="{FF2B5EF4-FFF2-40B4-BE49-F238E27FC236}">
                <a16:creationId xmlns:a16="http://schemas.microsoft.com/office/drawing/2014/main" id="{AB9EAC3B-F210-4F75-99D4-77CD034D6A28}"/>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4">
            <a:extLst xmlns:a="http://schemas.openxmlformats.org/drawingml/2006/main">
              <a:ext uri="{FF2B5EF4-FFF2-40B4-BE49-F238E27FC236}">
                <a16:creationId xmlns:a16="http://schemas.microsoft.com/office/drawing/2014/main" id="{13338245-0BF6-4DAF-8939-8F03B83375B6}"/>
              </a:ext>
            </a:extLst>
          </p:cNvPr>
          <p:cNvSpPr>
            <a:spLocks xmlns:a="http://schemas.openxmlformats.org/drawingml/2006/main" noGrp="1"/>
          </p:cNvSpPr>
          <p:nvPr/>
        </p:nvSpPr>
        <p:spPr>
          <a:xfrm xmlns:a="http://schemas.openxmlformats.org/drawingml/2006/main">
            <a:off x="666750" y="1819275"/>
            <a:ext cx="6191250" cy="971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250" b="1">
                <a:solidFill>
                  <a:srgbClr val="1F2937"/>
                </a:solidFill>
                <a:latin typeface="Arial"/>
                <a:ea typeface="Arial"/>
                <a:cs typeface="Arial"/>
              </a:defRPr>
            </a:pPr>
            <a:r>
              <a:rPr sz="2250" b="1">
                <a:solidFill>
                  <a:srgbClr val="1F2937"/>
                </a:solidFill>
                <a:latin typeface="Arial"/>
                <a:ea typeface="Arial"/>
                <a:cs typeface="Arial"/>
              </a:rPr>
              <a:t>I can use a light microscope model and explain the difference between magnification and resolution.</a:t>
            </a:r>
          </a:p>
        </p:txBody>
      </p:sp>
      <p:sp>
        <p:nvSpPr>
          <p:cNvPr id="17" name="copy-5">
            <a:extLst xmlns:a="http://schemas.openxmlformats.org/drawingml/2006/main">
              <a:ext uri="{FF2B5EF4-FFF2-40B4-BE49-F238E27FC236}">
                <a16:creationId xmlns:a16="http://schemas.microsoft.com/office/drawing/2014/main" id="{0E7CD1A0-2504-447A-8B1B-030261FA8885}"/>
              </a:ext>
            </a:extLst>
          </p:cNvPr>
          <p:cNvSpPr>
            <a:spLocks xmlns:a="http://schemas.openxmlformats.org/drawingml/2006/main" noGrp="1"/>
          </p:cNvSpPr>
          <p:nvPr/>
        </p:nvSpPr>
        <p:spPr>
          <a:xfrm xmlns:a="http://schemas.openxmlformats.org/drawingml/2006/main">
            <a:off x="666750" y="3076575"/>
            <a:ext cx="6191250" cy="361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526170"/>
                </a:solidFill>
                <a:latin typeface="Arial"/>
                <a:ea typeface="Arial"/>
                <a:cs typeface="Arial"/>
              </a:defRPr>
            </a:pPr>
            <a:r>
              <a:rPr sz="1950" b="0">
                <a:solidFill>
                  <a:srgbClr val="526170"/>
                </a:solidFill>
                <a:latin typeface="Arial"/>
                <a:ea typeface="Arial"/>
                <a:cs typeface="Arial"/>
              </a:rPr>
              <a:t>Notice. Recall. Be ready to explain.</a:t>
            </a:r>
          </a:p>
        </p:txBody>
      </p:sp>
      <p:sp>
        <p:nvSpPr>
          <p:cNvPr id="18" name="copy-6">
            <a:extLst xmlns:a="http://schemas.openxmlformats.org/drawingml/2006/main">
              <a:ext uri="{FF2B5EF4-FFF2-40B4-BE49-F238E27FC236}">
                <a16:creationId xmlns:a16="http://schemas.microsoft.com/office/drawing/2014/main" id="{EC18C909-6222-4698-968D-229B7B6FF028}"/>
              </a:ext>
            </a:extLst>
          </p:cNvPr>
          <p:cNvSpPr>
            <a:spLocks xmlns:a="http://schemas.openxmlformats.org/drawingml/2006/main" noGrp="1"/>
          </p:cNvSpPr>
          <p:nvPr/>
        </p:nvSpPr>
        <p:spPr>
          <a:xfrm xmlns:a="http://schemas.openxmlformats.org/drawingml/2006/main">
            <a:off x="666750" y="349567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1">
                <a:solidFill>
                  <a:srgbClr val="97670C"/>
                </a:solidFill>
                <a:latin typeface="Arial"/>
                <a:ea typeface="Arial"/>
                <a:cs typeface="Arial"/>
              </a:defRPr>
            </a:pPr>
            <a:r>
              <a:rPr sz="1950" b="1">
                <a:solidFill>
                  <a:srgbClr val="97670C"/>
                </a:solidFill>
                <a:latin typeface="Arial"/>
                <a:ea typeface="Arial"/>
                <a:cs typeface="Arial"/>
              </a:rPr>
              <a:t>1</a:t>
            </a:r>
          </a:p>
        </p:txBody>
      </p:sp>
      <p:sp>
        <p:nvSpPr>
          <p:cNvPr id="19" name="copy-7">
            <a:extLst xmlns:a="http://schemas.openxmlformats.org/drawingml/2006/main">
              <a:ext uri="{FF2B5EF4-FFF2-40B4-BE49-F238E27FC236}">
                <a16:creationId xmlns:a16="http://schemas.microsoft.com/office/drawing/2014/main" id="{2F1E1DA0-83F0-4383-9015-5C6314C44BE6}"/>
              </a:ext>
            </a:extLst>
          </p:cNvPr>
          <p:cNvSpPr>
            <a:spLocks xmlns:a="http://schemas.openxmlformats.org/drawingml/2006/main" noGrp="1"/>
          </p:cNvSpPr>
          <p:nvPr/>
        </p:nvSpPr>
        <p:spPr>
          <a:xfrm xmlns:a="http://schemas.openxmlformats.org/drawingml/2006/main">
            <a:off x="1162050" y="3495675"/>
            <a:ext cx="569595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What tool could help us see cells that are too small for the eye?</a:t>
            </a:r>
          </a:p>
        </p:txBody>
      </p:sp>
      <p:sp>
        <p:nvSpPr>
          <p:cNvPr id="20" name="copy-8">
            <a:extLst xmlns:a="http://schemas.openxmlformats.org/drawingml/2006/main">
              <a:ext uri="{FF2B5EF4-FFF2-40B4-BE49-F238E27FC236}">
                <a16:creationId xmlns:a16="http://schemas.microsoft.com/office/drawing/2014/main" id="{45F67C58-7DF6-4D54-9488-E84A5823EB1D}"/>
              </a:ext>
            </a:extLst>
          </p:cNvPr>
          <p:cNvSpPr>
            <a:spLocks xmlns:a="http://schemas.openxmlformats.org/drawingml/2006/main" noGrp="1"/>
          </p:cNvSpPr>
          <p:nvPr/>
        </p:nvSpPr>
        <p:spPr>
          <a:xfrm xmlns:a="http://schemas.openxmlformats.org/drawingml/2006/main">
            <a:off x="666750" y="439102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1">
                <a:solidFill>
                  <a:srgbClr val="97670C"/>
                </a:solidFill>
                <a:latin typeface="Arial"/>
                <a:ea typeface="Arial"/>
                <a:cs typeface="Arial"/>
              </a:defRPr>
            </a:pPr>
            <a:r>
              <a:rPr sz="1950" b="1">
                <a:solidFill>
                  <a:srgbClr val="97670C"/>
                </a:solidFill>
                <a:latin typeface="Arial"/>
                <a:ea typeface="Arial"/>
                <a:cs typeface="Arial"/>
              </a:rPr>
              <a:t>2</a:t>
            </a:r>
          </a:p>
        </p:txBody>
      </p:sp>
      <p:sp>
        <p:nvSpPr>
          <p:cNvPr id="21" name="copy-9">
            <a:extLst xmlns:a="http://schemas.openxmlformats.org/drawingml/2006/main">
              <a:ext uri="{FF2B5EF4-FFF2-40B4-BE49-F238E27FC236}">
                <a16:creationId xmlns:a16="http://schemas.microsoft.com/office/drawing/2014/main" id="{7651DAB0-1080-4CEC-B794-D5BAD10ECD65}"/>
              </a:ext>
            </a:extLst>
          </p:cNvPr>
          <p:cNvSpPr>
            <a:spLocks xmlns:a="http://schemas.openxmlformats.org/drawingml/2006/main" noGrp="1"/>
          </p:cNvSpPr>
          <p:nvPr/>
        </p:nvSpPr>
        <p:spPr>
          <a:xfrm xmlns:a="http://schemas.openxmlformats.org/drawingml/2006/main">
            <a:off x="1162050" y="4391025"/>
            <a:ext cx="569595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What might make an image look bigger?</a:t>
            </a:r>
          </a:p>
        </p:txBody>
      </p:sp>
      <p:sp>
        <p:nvSpPr>
          <p:cNvPr id="22" name="visual-ground">
            <a:extLst xmlns:a="http://schemas.openxmlformats.org/drawingml/2006/main">
              <a:ext uri="{FF2B5EF4-FFF2-40B4-BE49-F238E27FC236}">
                <a16:creationId xmlns:a16="http://schemas.microsoft.com/office/drawing/2014/main" id="{3A69165F-D6A8-4B72-81FE-170B2E77AA3A}"/>
              </a:ext>
            </a:extLst>
          </p:cNvPr>
          <p:cNvSpPr>
            <a:spLocks xmlns:a="http://schemas.openxmlformats.org/drawingml/2006/main" noGrp="1"/>
          </p:cNvSpPr>
          <p:nvPr/>
        </p:nvSpPr>
        <p:spPr>
          <a:xfrm xmlns:a="http://schemas.openxmlformats.org/drawingml/2006/main">
            <a:off x="7334250" y="1857375"/>
            <a:ext cx="4048125" cy="2857500"/>
          </a:xfrm>
          <a:prstGeom xmlns:a="http://schemas.openxmlformats.org/drawingml/2006/main" prst="roundRect">
            <a:avLst>
              <a:gd name="adj" fmla="val 3333"/>
            </a:avLst>
          </a:prstGeom>
          <a:solidFill xmlns:a="http://schemas.openxmlformats.org/drawingml/2006/main">
            <a:srgbClr val="FAF8FC"/>
          </a:solidFill>
          <a:ln xmlns:a="http://schemas.openxmlformats.org/drawingml/2006/main" w="9525">
            <a:solidFill>
              <a:srgbClr val="D9D0E2"/>
            </a:solidFill>
            <a:prstDash val="solid"/>
          </a:ln>
        </p:spPr>
      </p:sp>
      <p:pic>
        <p:nvPicPr>
          <p:cNvPr id="49" name="W3L1 scientific resource, slide 1"/>
          <p:cNvPicPr>
            <a:picLocks xmlns:a="http://schemas.openxmlformats.org/drawingml/2006/main" noChangeAspect="1"/>
          </p:cNvPicPr>
          <p:nvPr/>
        </p:nvPicPr>
        <p:blipFill>
          <a:blip xmlns:r="http://schemas.openxmlformats.org/officeDocument/2006/relationships" xmlns:a="http://schemas.openxmlformats.org/drawingml/2006/main" r:embed="Rceeca42d83114e24"/>
          <a:stretch xmlns:a="http://schemas.openxmlformats.org/drawingml/2006/main"/>
        </p:blipFill>
        <p:spPr>
          <a:xfrm xmlns:a="http://schemas.openxmlformats.org/drawingml/2006/main">
            <a:off x="7986713" y="1895475"/>
            <a:ext cx="2743200" cy="2743200"/>
          </a:xfrm>
          <a:prstGeom xmlns:a="http://schemas.openxmlformats.org/drawingml/2006/main" prst="rect">
            <a:avLst/>
          </a:prstGeom>
        </p:spPr>
      </p:pic>
      <p:sp>
        <p:nvSpPr>
          <p:cNvPr id="24" name="goto:8">
            <a:hlinkClick xmlns:r="http://schemas.openxmlformats.org/officeDocument/2006/relationships" xmlns:a="http://schemas.openxmlformats.org/drawingml/2006/main" r:id="R916c7ce26a044521" action="ppaction://hlinksldjump"/>
            <a:extLst xmlns:a="http://schemas.openxmlformats.org/drawingml/2006/main">
              <a:ext uri="{FF2B5EF4-FFF2-40B4-BE49-F238E27FC236}">
                <a16:creationId xmlns:a16="http://schemas.microsoft.com/office/drawing/2014/main" id="{40B07259-47F3-4A7A-BFAE-9F560A7EB686}"/>
              </a:ext>
            </a:extLst>
          </p:cNvPr>
          <p:cNvSpPr>
            <a:spLocks xmlns:a="http://schemas.openxmlformats.org/drawingml/2006/main" noGrp="1"/>
          </p:cNvSpPr>
          <p:nvPr/>
        </p:nvSpPr>
        <p:spPr>
          <a:xfrm xmlns:a="http://schemas.openxmlformats.org/drawingml/2006/main">
            <a:off x="7477125" y="5219700"/>
            <a:ext cx="26193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Retrieval answers</a:t>
            </a:r>
          </a:p>
        </p:txBody>
      </p:sp>
    </p:spTree>
    <p:extLst>
      <p:ext uri="{BB962C8B-B14F-4D97-AF65-F5344CB8AC3E}">
        <p14:creationId xmlns:p14="http://schemas.microsoft.com/office/powerpoint/2010/main" val="701999200"/>
      </p:ext>
    </p:extLst>
  </p:cSld>
</p:sld>
</file>

<file path=ppt/slides/slide10.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0" name="house-card">
            <a:extLst xmlns:a="http://schemas.openxmlformats.org/drawingml/2006/main">
              <a:ext uri="{FF2B5EF4-FFF2-40B4-BE49-F238E27FC236}">
                <a16:creationId xmlns:a16="http://schemas.microsoft.com/office/drawing/2014/main" id="{D7CE1E52-6C7B-4105-BF59-5917F5D03E00}"/>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7E4C3596-3952-496A-B9C5-CE8281B5E73A}"/>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75">
            <a:extLst xmlns:a="http://schemas.openxmlformats.org/drawingml/2006/main">
              <a:ext uri="{FF2B5EF4-FFF2-40B4-BE49-F238E27FC236}">
                <a16:creationId xmlns:a16="http://schemas.microsoft.com/office/drawing/2014/main" id="{8E5F9392-0D0B-4E88-A4FF-1995E2BB4ED4}"/>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76">
            <a:extLst xmlns:a="http://schemas.openxmlformats.org/drawingml/2006/main">
              <a:ext uri="{FF2B5EF4-FFF2-40B4-BE49-F238E27FC236}">
                <a16:creationId xmlns:a16="http://schemas.microsoft.com/office/drawing/2014/main" id="{A4E80806-74D6-4D0D-B0F8-C06CC3D571A8}"/>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77">
            <a:extLst xmlns:a="http://schemas.openxmlformats.org/drawingml/2006/main">
              <a:ext uri="{FF2B5EF4-FFF2-40B4-BE49-F238E27FC236}">
                <a16:creationId xmlns:a16="http://schemas.microsoft.com/office/drawing/2014/main" id="{BC9D20DB-E5FF-4DC0-B10C-60C5A0E7D34E}"/>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Check the deciding clue</a:t>
            </a:r>
          </a:p>
        </p:txBody>
      </p:sp>
      <p:sp>
        <p:nvSpPr>
          <p:cNvPr id="6" name="heading-rule">
            <a:extLst xmlns:a="http://schemas.openxmlformats.org/drawingml/2006/main">
              <a:ext uri="{FF2B5EF4-FFF2-40B4-BE49-F238E27FC236}">
                <a16:creationId xmlns:a16="http://schemas.microsoft.com/office/drawing/2014/main" id="{51A8A2F8-4AB0-4278-BBB4-36CA0EFAED8E}"/>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ec3f4b2c78af4d26" action="ppaction://hlinksldjump"/>
            <a:extLst xmlns:a="http://schemas.openxmlformats.org/drawingml/2006/main">
              <a:ext uri="{FF2B5EF4-FFF2-40B4-BE49-F238E27FC236}">
                <a16:creationId xmlns:a16="http://schemas.microsoft.com/office/drawing/2014/main" id="{678C2B78-D49E-4D5F-82BA-E50220CB550F}"/>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38afddf626064bc5" action="ppaction://hlinksldjump"/>
            <a:extLst xmlns:a="http://schemas.openxmlformats.org/drawingml/2006/main">
              <a:ext uri="{FF2B5EF4-FFF2-40B4-BE49-F238E27FC236}">
                <a16:creationId xmlns:a16="http://schemas.microsoft.com/office/drawing/2014/main" id="{0F5203A5-D645-42EC-9B9C-949BAB1DE89E}"/>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d563f66722d048e7" action="ppaction://hlinksldjump"/>
            <a:extLst xmlns:a="http://schemas.openxmlformats.org/drawingml/2006/main">
              <a:ext uri="{FF2B5EF4-FFF2-40B4-BE49-F238E27FC236}">
                <a16:creationId xmlns:a16="http://schemas.microsoft.com/office/drawing/2014/main" id="{7BEE0AE4-999D-493A-94B7-A82FB3BFDE3F}"/>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b70e756b948f48b2" action="ppaction://hlinksldjump"/>
            <a:extLst xmlns:a="http://schemas.openxmlformats.org/drawingml/2006/main">
              <a:ext uri="{FF2B5EF4-FFF2-40B4-BE49-F238E27FC236}">
                <a16:creationId xmlns:a16="http://schemas.microsoft.com/office/drawing/2014/main" id="{D057B1E6-0C13-4B7F-B550-F834975A13CA}"/>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609c7cfea0554015" action="ppaction://hlinksldjump"/>
            <a:extLst xmlns:a="http://schemas.openxmlformats.org/drawingml/2006/main">
              <a:ext uri="{FF2B5EF4-FFF2-40B4-BE49-F238E27FC236}">
                <a16:creationId xmlns:a16="http://schemas.microsoft.com/office/drawing/2014/main" id="{30968645-BA51-49B2-9FDD-026C8F1C981C}"/>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20179cc69b1c473d" action="ppaction://hlinksldjump"/>
            <a:extLst xmlns:a="http://schemas.openxmlformats.org/drawingml/2006/main">
              <a:ext uri="{FF2B5EF4-FFF2-40B4-BE49-F238E27FC236}">
                <a16:creationId xmlns:a16="http://schemas.microsoft.com/office/drawing/2014/main" id="{9A77463A-3054-47AA-A65D-BBFF96D45943}"/>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8f5dfd26848847f5" action="ppaction://hlinksldjump"/>
            <a:extLst xmlns:a="http://schemas.openxmlformats.org/drawingml/2006/main">
              <a:ext uri="{FF2B5EF4-FFF2-40B4-BE49-F238E27FC236}">
                <a16:creationId xmlns:a16="http://schemas.microsoft.com/office/drawing/2014/main" id="{A1147608-9A8A-41A4-836B-E204F40FF8E0}"/>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db1bc7a4f609421c" action="ppaction://hlinksldjump"/>
            <a:extLst xmlns:a="http://schemas.openxmlformats.org/drawingml/2006/main">
              <a:ext uri="{FF2B5EF4-FFF2-40B4-BE49-F238E27FC236}">
                <a16:creationId xmlns:a16="http://schemas.microsoft.com/office/drawing/2014/main" id="{57C0A44D-C014-4BF9-8F27-23B6E88C5773}"/>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859c3f14204a4ce2" action="ppaction://hlinksldjump"/>
            <a:extLst xmlns:a="http://schemas.openxmlformats.org/drawingml/2006/main">
              <a:ext uri="{FF2B5EF4-FFF2-40B4-BE49-F238E27FC236}">
                <a16:creationId xmlns:a16="http://schemas.microsoft.com/office/drawing/2014/main" id="{DF3F727C-A175-4EA3-8CA3-431B2F60A900}"/>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78">
            <a:extLst xmlns:a="http://schemas.openxmlformats.org/drawingml/2006/main">
              <a:ext uri="{FF2B5EF4-FFF2-40B4-BE49-F238E27FC236}">
                <a16:creationId xmlns:a16="http://schemas.microsoft.com/office/drawing/2014/main" id="{8F781B37-1B5A-4921-8D54-E0A0B5986848}"/>
              </a:ext>
            </a:extLst>
          </p:cNvPr>
          <p:cNvSpPr>
            <a:spLocks xmlns:a="http://schemas.openxmlformats.org/drawingml/2006/main" noGrp="1"/>
          </p:cNvSpPr>
          <p:nvPr/>
        </p:nvSpPr>
        <p:spPr>
          <a:xfrm xmlns:a="http://schemas.openxmlformats.org/drawingml/2006/main">
            <a:off x="714375" y="2000250"/>
            <a:ext cx="10572750" cy="1304925"/>
          </a:xfrm>
          <a:prstGeom xmlns:a="http://schemas.openxmlformats.org/drawingml/2006/main" prst="roundRect">
            <a:avLst>
              <a:gd name="adj" fmla="val 10219"/>
            </a:avLst>
          </a:prstGeom>
          <a:solidFill xmlns:a="http://schemas.openxmlformats.org/drawingml/2006/main">
            <a:srgbClr val="F0EAF6"/>
          </a:solidFill>
          <a:ln xmlns:a="http://schemas.openxmlformats.org/drawingml/2006/main" w="9525">
            <a:solidFill>
              <a:srgbClr val="D9D0E2"/>
            </a:solidFill>
            <a:prstDash val="solid"/>
          </a:ln>
        </p:spPr>
        <p:txBody>
          <a:bodyPr xmlns:a="http://schemas.openxmlformats.org/drawingml/2006/main" wrap="square" lIns="209550" tIns="114300" rIns="209550" bIns="114300" anchor="t">
            <a:noAutofit/>
          </a:bodyPr>
          <a:lstStyle xmlns:a="http://schemas.openxmlformats.org/drawingml/2006/main"/>
          <a:p xmlns:a="http://schemas.openxmlformats.org/drawingml/2006/main">
            <a:pPr algn="l">
              <a:lnSpc>
                <a:spcPct val="110000"/>
              </a:lnSpc>
              <a:buNone/>
              <a:defRPr sz="3150" b="1">
                <a:solidFill>
                  <a:srgbClr val="5E417D"/>
                </a:solidFill>
                <a:latin typeface="Arial"/>
                <a:ea typeface="Arial"/>
                <a:cs typeface="Arial"/>
              </a:defRPr>
            </a:pPr>
            <a:r>
              <a:rPr sz="3150" b="1">
                <a:solidFill>
                  <a:srgbClr val="5E417D"/>
                </a:solidFill>
                <a:latin typeface="Arial"/>
                <a:ea typeface="Arial"/>
                <a:cs typeface="Arial"/>
              </a:rPr>
              <a:t>×400</a:t>
            </a:r>
          </a:p>
        </p:txBody>
      </p:sp>
      <p:sp>
        <p:nvSpPr>
          <p:cNvPr id="17" name="copy-79">
            <a:extLst xmlns:a="http://schemas.openxmlformats.org/drawingml/2006/main">
              <a:ext uri="{FF2B5EF4-FFF2-40B4-BE49-F238E27FC236}">
                <a16:creationId xmlns:a16="http://schemas.microsoft.com/office/drawing/2014/main" id="{1445ACD9-2939-48EC-9150-9D50C2C3B32F}"/>
              </a:ext>
            </a:extLst>
          </p:cNvPr>
          <p:cNvSpPr>
            <a:spLocks xmlns:a="http://schemas.openxmlformats.org/drawingml/2006/main" noGrp="1"/>
          </p:cNvSpPr>
          <p:nvPr/>
        </p:nvSpPr>
        <p:spPr>
          <a:xfrm xmlns:a="http://schemas.openxmlformats.org/drawingml/2006/main">
            <a:off x="714375" y="3571875"/>
            <a:ext cx="10572750" cy="952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250" b="0">
                <a:solidFill>
                  <a:srgbClr val="1F2937"/>
                </a:solidFill>
                <a:latin typeface="Arial"/>
                <a:ea typeface="Arial"/>
                <a:cs typeface="Arial"/>
              </a:defRPr>
            </a:pPr>
            <a:r>
              <a:rPr sz="2250" b="0">
                <a:solidFill>
                  <a:srgbClr val="1F2937"/>
                </a:solidFill>
                <a:latin typeface="Arial"/>
                <a:ea typeface="Arial"/>
                <a:cs typeface="Arial"/>
              </a:rPr>
              <a:t>Correct relationship. Now state which two lens values were multiplied.</a:t>
            </a:r>
          </a:p>
        </p:txBody>
      </p:sp>
      <p:sp>
        <p:nvSpPr>
          <p:cNvPr id="18" name="copy-80">
            <a:extLst xmlns:a="http://schemas.openxmlformats.org/drawingml/2006/main">
              <a:ext uri="{FF2B5EF4-FFF2-40B4-BE49-F238E27FC236}">
                <a16:creationId xmlns:a16="http://schemas.microsoft.com/office/drawing/2014/main" id="{13097490-3E11-4395-9821-D3F945A0A122}"/>
              </a:ext>
            </a:extLst>
          </p:cNvPr>
          <p:cNvSpPr>
            <a:spLocks xmlns:a="http://schemas.openxmlformats.org/drawingml/2006/main" noGrp="1"/>
          </p:cNvSpPr>
          <p:nvPr/>
        </p:nvSpPr>
        <p:spPr>
          <a:xfrm xmlns:a="http://schemas.openxmlformats.org/drawingml/2006/main">
            <a:off x="714375" y="4752975"/>
            <a:ext cx="1047750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526170"/>
                </a:solidFill>
                <a:latin typeface="Arial"/>
                <a:ea typeface="Arial"/>
                <a:cs typeface="Arial"/>
              </a:defRPr>
            </a:pPr>
            <a:r>
              <a:rPr sz="2025" b="0">
                <a:solidFill>
                  <a:srgbClr val="526170"/>
                </a:solidFill>
                <a:latin typeface="Arial"/>
                <a:ea typeface="Arial"/>
                <a:cs typeface="Arial"/>
              </a:rPr>
              <a:t>Compare your reason. Correct one step if needed.</a:t>
            </a:r>
          </a:p>
        </p:txBody>
      </p:sp>
      <p:sp>
        <p:nvSpPr>
          <p:cNvPr id="19" name="goto:3">
            <a:hlinkClick xmlns:r="http://schemas.openxmlformats.org/officeDocument/2006/relationships" xmlns:a="http://schemas.openxmlformats.org/drawingml/2006/main" r:id="R741cd1c1e2324231" action="ppaction://hlinksldjump"/>
            <a:extLst xmlns:a="http://schemas.openxmlformats.org/drawingml/2006/main">
              <a:ext uri="{FF2B5EF4-FFF2-40B4-BE49-F238E27FC236}">
                <a16:creationId xmlns:a16="http://schemas.microsoft.com/office/drawing/2014/main" id="{1E0E74FA-A7B1-42CC-902A-85E5F351C436}"/>
              </a:ext>
            </a:extLst>
          </p:cNvPr>
          <p:cNvSpPr>
            <a:spLocks xmlns:a="http://schemas.openxmlformats.org/drawingml/2006/main" noGrp="1"/>
          </p:cNvSpPr>
          <p:nvPr/>
        </p:nvSpPr>
        <p:spPr>
          <a:xfrm xmlns:a="http://schemas.openxmlformats.org/drawingml/2006/main">
            <a:off x="8067675" y="556260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We Do</a:t>
            </a:r>
          </a:p>
        </p:txBody>
      </p:sp>
    </p:spTree>
    <p:extLst>
      <p:ext uri="{BB962C8B-B14F-4D97-AF65-F5344CB8AC3E}">
        <p14:creationId xmlns:p14="http://schemas.microsoft.com/office/powerpoint/2010/main" val="1739580558"/>
      </p:ext>
    </p:extLst>
  </p:cSld>
</p:sld>
</file>

<file path=ppt/slides/slide11.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8" name="house-card">
            <a:extLst xmlns:a="http://schemas.openxmlformats.org/drawingml/2006/main">
              <a:ext uri="{FF2B5EF4-FFF2-40B4-BE49-F238E27FC236}">
                <a16:creationId xmlns:a16="http://schemas.microsoft.com/office/drawing/2014/main" id="{2412ED5F-63A2-4BC8-AE56-E24D524D93E1}"/>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EA3292A0-09C9-41F4-91C6-A27ADE095853}"/>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81">
            <a:extLst xmlns:a="http://schemas.openxmlformats.org/drawingml/2006/main">
              <a:ext uri="{FF2B5EF4-FFF2-40B4-BE49-F238E27FC236}">
                <a16:creationId xmlns:a16="http://schemas.microsoft.com/office/drawing/2014/main" id="{09DBF36B-F594-457B-AE7C-5F9E7A7A3716}"/>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82">
            <a:extLst xmlns:a="http://schemas.openxmlformats.org/drawingml/2006/main">
              <a:ext uri="{FF2B5EF4-FFF2-40B4-BE49-F238E27FC236}">
                <a16:creationId xmlns:a16="http://schemas.microsoft.com/office/drawing/2014/main" id="{355E8C1F-EA6C-48E7-B03E-E3ED74EA63E3}"/>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83">
            <a:extLst xmlns:a="http://schemas.openxmlformats.org/drawingml/2006/main">
              <a:ext uri="{FF2B5EF4-FFF2-40B4-BE49-F238E27FC236}">
                <a16:creationId xmlns:a16="http://schemas.microsoft.com/office/drawing/2014/main" id="{0F42F4B9-1617-4D9E-AE66-58E6DBECE728}"/>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Our shared reasoning</a:t>
            </a:r>
          </a:p>
        </p:txBody>
      </p:sp>
      <p:sp>
        <p:nvSpPr>
          <p:cNvPr id="6" name="heading-rule">
            <a:extLst xmlns:a="http://schemas.openxmlformats.org/drawingml/2006/main">
              <a:ext uri="{FF2B5EF4-FFF2-40B4-BE49-F238E27FC236}">
                <a16:creationId xmlns:a16="http://schemas.microsoft.com/office/drawing/2014/main" id="{1E13D86D-1E7F-49D6-B49C-5A0DC24A64BC}"/>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71b1eecc44a64348" action="ppaction://hlinksldjump"/>
            <a:extLst xmlns:a="http://schemas.openxmlformats.org/drawingml/2006/main">
              <a:ext uri="{FF2B5EF4-FFF2-40B4-BE49-F238E27FC236}">
                <a16:creationId xmlns:a16="http://schemas.microsoft.com/office/drawing/2014/main" id="{A0328013-4BAB-4AC4-B0F7-6A8D7E7F817B}"/>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dbeb04d1171e49ff" action="ppaction://hlinksldjump"/>
            <a:extLst xmlns:a="http://schemas.openxmlformats.org/drawingml/2006/main">
              <a:ext uri="{FF2B5EF4-FFF2-40B4-BE49-F238E27FC236}">
                <a16:creationId xmlns:a16="http://schemas.microsoft.com/office/drawing/2014/main" id="{FEDF82DB-2F9F-432C-9172-E80CE1D2EF66}"/>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3b692bdd39f942d6" action="ppaction://hlinksldjump"/>
            <a:extLst xmlns:a="http://schemas.openxmlformats.org/drawingml/2006/main">
              <a:ext uri="{FF2B5EF4-FFF2-40B4-BE49-F238E27FC236}">
                <a16:creationId xmlns:a16="http://schemas.microsoft.com/office/drawing/2014/main" id="{66AEF204-BE63-46CB-B7B4-5A0920237A35}"/>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19346c3faf2443cf" action="ppaction://hlinksldjump"/>
            <a:extLst xmlns:a="http://schemas.openxmlformats.org/drawingml/2006/main">
              <a:ext uri="{FF2B5EF4-FFF2-40B4-BE49-F238E27FC236}">
                <a16:creationId xmlns:a16="http://schemas.microsoft.com/office/drawing/2014/main" id="{B093F600-1DA5-4CE9-AD0F-44D8B951A616}"/>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32413ab956a5439a" action="ppaction://hlinksldjump"/>
            <a:extLst xmlns:a="http://schemas.openxmlformats.org/drawingml/2006/main">
              <a:ext uri="{FF2B5EF4-FFF2-40B4-BE49-F238E27FC236}">
                <a16:creationId xmlns:a16="http://schemas.microsoft.com/office/drawing/2014/main" id="{6662459D-4ADA-426A-84D5-51997B21D4DB}"/>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5fed8405703c494b" action="ppaction://hlinksldjump"/>
            <a:extLst xmlns:a="http://schemas.openxmlformats.org/drawingml/2006/main">
              <a:ext uri="{FF2B5EF4-FFF2-40B4-BE49-F238E27FC236}">
                <a16:creationId xmlns:a16="http://schemas.microsoft.com/office/drawing/2014/main" id="{09DA245B-4902-402B-B759-F1B8FE286DC6}"/>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a8e53b4179e84adb" action="ppaction://hlinksldjump"/>
            <a:extLst xmlns:a="http://schemas.openxmlformats.org/drawingml/2006/main">
              <a:ext uri="{FF2B5EF4-FFF2-40B4-BE49-F238E27FC236}">
                <a16:creationId xmlns:a16="http://schemas.microsoft.com/office/drawing/2014/main" id="{E8C5C3D7-7E8F-4693-9CAF-196B9BE6F8FE}"/>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947647f3dde94180" action="ppaction://hlinksldjump"/>
            <a:extLst xmlns:a="http://schemas.openxmlformats.org/drawingml/2006/main">
              <a:ext uri="{FF2B5EF4-FFF2-40B4-BE49-F238E27FC236}">
                <a16:creationId xmlns:a16="http://schemas.microsoft.com/office/drawing/2014/main" id="{74DEE87B-8E03-4038-A582-F7FB3AF0C196}"/>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b6bf40029940436a" action="ppaction://hlinksldjump"/>
            <a:extLst xmlns:a="http://schemas.openxmlformats.org/drawingml/2006/main">
              <a:ext uri="{FF2B5EF4-FFF2-40B4-BE49-F238E27FC236}">
                <a16:creationId xmlns:a16="http://schemas.microsoft.com/office/drawing/2014/main" id="{94D85060-9F05-43A9-B66F-92BA78FEFE32}"/>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84">
            <a:extLst xmlns:a="http://schemas.openxmlformats.org/drawingml/2006/main">
              <a:ext uri="{FF2B5EF4-FFF2-40B4-BE49-F238E27FC236}">
                <a16:creationId xmlns:a16="http://schemas.microsoft.com/office/drawing/2014/main" id="{686350A3-5662-44DE-B1BC-97227E7D8A1A}"/>
              </a:ext>
            </a:extLst>
          </p:cNvPr>
          <p:cNvSpPr>
            <a:spLocks xmlns:a="http://schemas.openxmlformats.org/drawingml/2006/main" noGrp="1"/>
          </p:cNvSpPr>
          <p:nvPr/>
        </p:nvSpPr>
        <p:spPr>
          <a:xfrm xmlns:a="http://schemas.openxmlformats.org/drawingml/2006/main">
            <a:off x="723900" y="2028825"/>
            <a:ext cx="10525125" cy="2905125"/>
          </a:xfrm>
          <a:prstGeom xmlns:a="http://schemas.openxmlformats.org/drawingml/2006/main" prst="roundRect">
            <a:avLst>
              <a:gd name="adj" fmla="val 4590"/>
            </a:avLst>
          </a:prstGeom>
          <a:solidFill xmlns:a="http://schemas.openxmlformats.org/drawingml/2006/main">
            <a:srgbClr val="FAF8FC"/>
          </a:solidFill>
          <a:ln xmlns:a="http://schemas.openxmlformats.org/drawingml/2006/main" w="9525">
            <a:solidFill>
              <a:srgbClr val="D9D0E2"/>
            </a:solidFill>
            <a:prstDash val="solid"/>
          </a:ln>
        </p:spPr>
        <p:txBody>
          <a:bodyPr xmlns:a="http://schemas.openxmlformats.org/drawingml/2006/main" wrap="square" lIns="209550" tIns="152400" rIns="209550" bIns="152400" anchor="t">
            <a:noAutofit/>
          </a:bodyPr>
          <a:lstStyle xmlns:a="http://schemas.openxmlformats.org/drawingml/2006/main"/>
          <a:p xmlns:a="http://schemas.openxmlformats.org/drawingml/2006/main">
            <a:pPr algn="l">
              <a:lnSpc>
                <a:spcPct val="110000"/>
              </a:lnSpc>
              <a:buNone/>
              <a:defRPr sz="2250" b="0">
                <a:solidFill>
                  <a:srgbClr val="101C38"/>
                </a:solidFill>
                <a:latin typeface="Arial"/>
                <a:ea typeface="Arial"/>
                <a:cs typeface="Arial"/>
              </a:defRPr>
            </a:pPr>
            <a:r>
              <a:rPr sz="2250" b="0">
                <a:solidFill>
                  <a:srgbClr val="101C38"/>
                </a:solidFill>
                <a:latin typeface="Arial"/>
                <a:ea typeface="Arial"/>
                <a:cs typeface="Arial"/>
              </a:rPr>
              <a:t>With a ×10 eyepiece: ×4 gives ×40; ×40 gives ×400. The field of view shrinks. A larger image is not automatically clearer.</a:t>
            </a:r>
          </a:p>
        </p:txBody>
      </p:sp>
      <p:sp>
        <p:nvSpPr>
          <p:cNvPr id="17" name="goto:5">
            <a:hlinkClick xmlns:r="http://schemas.openxmlformats.org/officeDocument/2006/relationships" xmlns:a="http://schemas.openxmlformats.org/drawingml/2006/main" r:id="R67aefea5faaa4957" action="ppaction://hlinksldjump"/>
            <a:extLst xmlns:a="http://schemas.openxmlformats.org/drawingml/2006/main">
              <a:ext uri="{FF2B5EF4-FFF2-40B4-BE49-F238E27FC236}">
                <a16:creationId xmlns:a16="http://schemas.microsoft.com/office/drawing/2014/main" id="{24841089-111B-436C-AE12-76A60233E349}"/>
              </a:ext>
            </a:extLst>
          </p:cNvPr>
          <p:cNvSpPr>
            <a:spLocks xmlns:a="http://schemas.openxmlformats.org/drawingml/2006/main" noGrp="1"/>
          </p:cNvSpPr>
          <p:nvPr/>
        </p:nvSpPr>
        <p:spPr>
          <a:xfrm xmlns:a="http://schemas.openxmlformats.org/drawingml/2006/main">
            <a:off x="7762875" y="5562600"/>
            <a:ext cx="35433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shared task</a:t>
            </a:r>
          </a:p>
        </p:txBody>
      </p:sp>
    </p:spTree>
    <p:extLst>
      <p:ext uri="{BB962C8B-B14F-4D97-AF65-F5344CB8AC3E}">
        <p14:creationId xmlns:p14="http://schemas.microsoft.com/office/powerpoint/2010/main" val="1474832537"/>
      </p:ext>
    </p:extLst>
  </p:cSld>
</p:sld>
</file>

<file path=ppt/slides/slide12.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DE21BC96-C076-455E-B5F2-EE71402ACFC2}"/>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8E66ECA6-CDE7-4EBA-AA56-DFF9CE9AE68A}"/>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85">
            <a:extLst xmlns:a="http://schemas.openxmlformats.org/drawingml/2006/main">
              <a:ext uri="{FF2B5EF4-FFF2-40B4-BE49-F238E27FC236}">
                <a16:creationId xmlns:a16="http://schemas.microsoft.com/office/drawing/2014/main" id="{6C259443-0F9A-491F-87BB-DD6E4817B394}"/>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86">
            <a:extLst xmlns:a="http://schemas.openxmlformats.org/drawingml/2006/main">
              <a:ext uri="{FF2B5EF4-FFF2-40B4-BE49-F238E27FC236}">
                <a16:creationId xmlns:a16="http://schemas.microsoft.com/office/drawing/2014/main" id="{BF9E7B64-0B2E-4B6F-AE80-DAEB254AC057}"/>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87">
            <a:extLst xmlns:a="http://schemas.openxmlformats.org/drawingml/2006/main">
              <a:ext uri="{FF2B5EF4-FFF2-40B4-BE49-F238E27FC236}">
                <a16:creationId xmlns:a16="http://schemas.microsoft.com/office/drawing/2014/main" id="{6052967B-F7E0-427F-A449-DB6188BDB978}"/>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450" b="1">
                <a:solidFill>
                  <a:srgbClr val="101C38"/>
                </a:solidFill>
                <a:latin typeface="Arial"/>
                <a:ea typeface="Arial"/>
                <a:cs typeface="Arial"/>
              </a:defRPr>
            </a:pPr>
            <a:r>
              <a:rPr sz="3450" b="1">
                <a:solidFill>
                  <a:srgbClr val="101C38"/>
                </a:solidFill>
                <a:latin typeface="Arial"/>
                <a:ea typeface="Arial"/>
                <a:cs typeface="Arial"/>
              </a:rPr>
              <a:t>Compare after your first attempt</a:t>
            </a:r>
          </a:p>
        </p:txBody>
      </p:sp>
      <p:sp>
        <p:nvSpPr>
          <p:cNvPr id="6" name="heading-rule">
            <a:extLst xmlns:a="http://schemas.openxmlformats.org/drawingml/2006/main">
              <a:ext uri="{FF2B5EF4-FFF2-40B4-BE49-F238E27FC236}">
                <a16:creationId xmlns:a16="http://schemas.microsoft.com/office/drawing/2014/main" id="{01EF3D89-F461-421D-B90A-5EE31780FD5E}"/>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94b4312f1fe24c80" action="ppaction://hlinksldjump"/>
            <a:extLst xmlns:a="http://schemas.openxmlformats.org/drawingml/2006/main">
              <a:ext uri="{FF2B5EF4-FFF2-40B4-BE49-F238E27FC236}">
                <a16:creationId xmlns:a16="http://schemas.microsoft.com/office/drawing/2014/main" id="{A4CFE1C1-87A8-48FD-81A8-368ADE13F981}"/>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aac92064a6c7420f" action="ppaction://hlinksldjump"/>
            <a:extLst xmlns:a="http://schemas.openxmlformats.org/drawingml/2006/main">
              <a:ext uri="{FF2B5EF4-FFF2-40B4-BE49-F238E27FC236}">
                <a16:creationId xmlns:a16="http://schemas.microsoft.com/office/drawing/2014/main" id="{6A7C575D-7DF3-4669-9BEB-CEC61293FB2A}"/>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4465d3b9cff14316" action="ppaction://hlinksldjump"/>
            <a:extLst xmlns:a="http://schemas.openxmlformats.org/drawingml/2006/main">
              <a:ext uri="{FF2B5EF4-FFF2-40B4-BE49-F238E27FC236}">
                <a16:creationId xmlns:a16="http://schemas.microsoft.com/office/drawing/2014/main" id="{E2F22098-D205-4607-A1EB-562763705E32}"/>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eb3f7acc06c64d24" action="ppaction://hlinksldjump"/>
            <a:extLst xmlns:a="http://schemas.openxmlformats.org/drawingml/2006/main">
              <a:ext uri="{FF2B5EF4-FFF2-40B4-BE49-F238E27FC236}">
                <a16:creationId xmlns:a16="http://schemas.microsoft.com/office/drawing/2014/main" id="{B53A9ECA-65F9-4B87-96D4-5AB612E51035}"/>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e00e272ce13e4673" action="ppaction://hlinksldjump"/>
            <a:extLst xmlns:a="http://schemas.openxmlformats.org/drawingml/2006/main">
              <a:ext uri="{FF2B5EF4-FFF2-40B4-BE49-F238E27FC236}">
                <a16:creationId xmlns:a16="http://schemas.microsoft.com/office/drawing/2014/main" id="{1D9DA609-6996-483C-8A8E-84F5F7BA5956}"/>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04f564e391664d2b" action="ppaction://hlinksldjump"/>
            <a:extLst xmlns:a="http://schemas.openxmlformats.org/drawingml/2006/main">
              <a:ext uri="{FF2B5EF4-FFF2-40B4-BE49-F238E27FC236}">
                <a16:creationId xmlns:a16="http://schemas.microsoft.com/office/drawing/2014/main" id="{57BFEFEF-9B62-46E3-9611-FEF8A2C2DC35}"/>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ae39e15eb66b4d96" action="ppaction://hlinksldjump"/>
            <a:extLst xmlns:a="http://schemas.openxmlformats.org/drawingml/2006/main">
              <a:ext uri="{FF2B5EF4-FFF2-40B4-BE49-F238E27FC236}">
                <a16:creationId xmlns:a16="http://schemas.microsoft.com/office/drawing/2014/main" id="{967CD241-F4F4-446E-95EC-706EB794F4B6}"/>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9801aec8a5b148aa" action="ppaction://hlinksldjump"/>
            <a:extLst xmlns:a="http://schemas.openxmlformats.org/drawingml/2006/main">
              <a:ext uri="{FF2B5EF4-FFF2-40B4-BE49-F238E27FC236}">
                <a16:creationId xmlns:a16="http://schemas.microsoft.com/office/drawing/2014/main" id="{389FB8C4-6C9B-4438-8604-EA32774C525C}"/>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11bd37e25d0f4be9" action="ppaction://hlinksldjump"/>
            <a:extLst xmlns:a="http://schemas.openxmlformats.org/drawingml/2006/main">
              <a:ext uri="{FF2B5EF4-FFF2-40B4-BE49-F238E27FC236}">
                <a16:creationId xmlns:a16="http://schemas.microsoft.com/office/drawing/2014/main" id="{65926954-FA2C-4385-AEBF-3B16207B0B35}"/>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88">
            <a:extLst xmlns:a="http://schemas.openxmlformats.org/drawingml/2006/main">
              <a:ext uri="{FF2B5EF4-FFF2-40B4-BE49-F238E27FC236}">
                <a16:creationId xmlns:a16="http://schemas.microsoft.com/office/drawing/2014/main" id="{A8678087-23CD-4213-8D3F-E856CEAFD11C}"/>
              </a:ext>
            </a:extLst>
          </p:cNvPr>
          <p:cNvSpPr>
            <a:spLocks xmlns:a="http://schemas.openxmlformats.org/drawingml/2006/main" noGrp="1"/>
          </p:cNvSpPr>
          <p:nvPr/>
        </p:nvSpPr>
        <p:spPr>
          <a:xfrm xmlns:a="http://schemas.openxmlformats.org/drawingml/2006/main">
            <a:off x="723900" y="1990725"/>
            <a:ext cx="10515600" cy="2819400"/>
          </a:xfrm>
          <a:prstGeom xmlns:a="http://schemas.openxmlformats.org/drawingml/2006/main" prst="roundRect">
            <a:avLst>
              <a:gd name="adj" fmla="val 4730"/>
            </a:avLst>
          </a:prstGeom>
          <a:solidFill xmlns:a="http://schemas.openxmlformats.org/drawingml/2006/main">
            <a:srgbClr val="FAF8FC"/>
          </a:solidFill>
          <a:ln xmlns:a="http://schemas.openxmlformats.org/drawingml/2006/main" w="9525">
            <a:solidFill>
              <a:srgbClr val="D9D0E2"/>
            </a:solidFill>
            <a:prstDash val="solid"/>
          </a:ln>
        </p:spPr>
        <p:txBody>
          <a:bodyPr xmlns:a="http://schemas.openxmlformats.org/drawingml/2006/main" wrap="square" lIns="209550" tIns="152400" rIns="209550" bIns="152400" anchor="t">
            <a:noAutofit/>
          </a:bodyPr>
          <a:lstStyle xmlns:a="http://schemas.openxmlformats.org/drawingml/2006/main"/>
          <a:p xmlns:a="http://schemas.openxmlformats.org/drawingml/2006/main">
            <a:pPr algn="l">
              <a:lnSpc>
                <a:spcPct val="110000"/>
              </a:lnSpc>
              <a:buNone/>
              <a:defRPr sz="2250" b="0">
                <a:solidFill>
                  <a:srgbClr val="101C38"/>
                </a:solidFill>
                <a:latin typeface="Arial"/>
                <a:ea typeface="Arial"/>
                <a:cs typeface="Arial"/>
              </a:defRPr>
            </a:pPr>
            <a:r>
              <a:rPr sz="2250" b="0">
                <a:solidFill>
                  <a:srgbClr val="101C38"/>
                </a:solidFill>
                <a:latin typeface="Arial"/>
                <a:ea typeface="Arial"/>
                <a:cs typeface="Arial"/>
              </a:rPr>
              <a:t>The total magnification changes from ×40 to ×400 because 10 × 40 = 400. The field of view becomes smaller, so less of the specimen is visible. The image appears larger, but improved resolution depends on the optics and focus, not magnification alone. The digital model does not reproduce real specimen preparation or optical limits.</a:t>
            </a:r>
          </a:p>
        </p:txBody>
      </p:sp>
      <p:sp>
        <p:nvSpPr>
          <p:cNvPr id="17" name="copy-89">
            <a:extLst xmlns:a="http://schemas.openxmlformats.org/drawingml/2006/main">
              <a:ext uri="{FF2B5EF4-FFF2-40B4-BE49-F238E27FC236}">
                <a16:creationId xmlns:a16="http://schemas.microsoft.com/office/drawing/2014/main" id="{0F7713B5-04F6-4C59-A323-CFABFC5BAADD}"/>
              </a:ext>
            </a:extLst>
          </p:cNvPr>
          <p:cNvSpPr>
            <a:spLocks xmlns:a="http://schemas.openxmlformats.org/drawingml/2006/main" noGrp="1"/>
          </p:cNvSpPr>
          <p:nvPr/>
        </p:nvSpPr>
        <p:spPr>
          <a:xfrm xmlns:a="http://schemas.openxmlformats.org/drawingml/2006/main">
            <a:off x="723900" y="5038725"/>
            <a:ext cx="10477500" cy="4286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75" b="0">
                <a:solidFill>
                  <a:srgbClr val="526170"/>
                </a:solidFill>
                <a:latin typeface="Arial"/>
                <a:ea typeface="Arial"/>
                <a:cs typeface="Arial"/>
              </a:defRPr>
            </a:pPr>
            <a:r>
              <a:rPr sz="1875" b="0">
                <a:solidFill>
                  <a:srgbClr val="526170"/>
                </a:solidFill>
                <a:latin typeface="Arial"/>
                <a:ea typeface="Arial"/>
                <a:cs typeface="Arial"/>
              </a:rPr>
              <a:t>Use the model to improve your explanation in your own words.</a:t>
            </a:r>
          </a:p>
        </p:txBody>
      </p:sp>
      <p:sp>
        <p:nvSpPr>
          <p:cNvPr id="18" name="goto:6">
            <a:hlinkClick xmlns:r="http://schemas.openxmlformats.org/officeDocument/2006/relationships" xmlns:a="http://schemas.openxmlformats.org/drawingml/2006/main" r:id="Raaa580b6e67546d2" action="ppaction://hlinksldjump"/>
            <a:extLst xmlns:a="http://schemas.openxmlformats.org/drawingml/2006/main">
              <a:ext uri="{FF2B5EF4-FFF2-40B4-BE49-F238E27FC236}">
                <a16:creationId xmlns:a16="http://schemas.microsoft.com/office/drawing/2014/main" id="{5A55B47D-FC27-4830-8F8F-5E8F607862B7}"/>
              </a:ext>
            </a:extLst>
          </p:cNvPr>
          <p:cNvSpPr>
            <a:spLocks xmlns:a="http://schemas.openxmlformats.org/drawingml/2006/main" noGrp="1"/>
          </p:cNvSpPr>
          <p:nvPr/>
        </p:nvSpPr>
        <p:spPr>
          <a:xfrm xmlns:a="http://schemas.openxmlformats.org/drawingml/2006/main">
            <a:off x="7086600" y="5591175"/>
            <a:ext cx="423862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independent task</a:t>
            </a:r>
          </a:p>
        </p:txBody>
      </p:sp>
    </p:spTree>
    <p:extLst>
      <p:ext uri="{BB962C8B-B14F-4D97-AF65-F5344CB8AC3E}">
        <p14:creationId xmlns:p14="http://schemas.microsoft.com/office/powerpoint/2010/main" val="1351031744"/>
      </p:ext>
    </p:extLst>
  </p:cSld>
</p:sld>
</file>

<file path=ppt/slides/slide13.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6" name="house-card">
            <a:extLst xmlns:a="http://schemas.openxmlformats.org/drawingml/2006/main">
              <a:ext uri="{FF2B5EF4-FFF2-40B4-BE49-F238E27FC236}">
                <a16:creationId xmlns:a16="http://schemas.microsoft.com/office/drawing/2014/main" id="{F2F0F1EB-7D95-48E9-BC9A-8B8A147972F7}"/>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655891D1-5150-4541-8CC2-31E8E982A14C}"/>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90">
            <a:extLst xmlns:a="http://schemas.openxmlformats.org/drawingml/2006/main">
              <a:ext uri="{FF2B5EF4-FFF2-40B4-BE49-F238E27FC236}">
                <a16:creationId xmlns:a16="http://schemas.microsoft.com/office/drawing/2014/main" id="{4BD53AA6-93EC-426A-BF9D-ACA5E006A4CA}"/>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91">
            <a:extLst xmlns:a="http://schemas.openxmlformats.org/drawingml/2006/main">
              <a:ext uri="{FF2B5EF4-FFF2-40B4-BE49-F238E27FC236}">
                <a16:creationId xmlns:a16="http://schemas.microsoft.com/office/drawing/2014/main" id="{24EA2CF7-CB23-4ABE-A2AC-74C087581068}"/>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92">
            <a:extLst xmlns:a="http://schemas.openxmlformats.org/drawingml/2006/main">
              <a:ext uri="{FF2B5EF4-FFF2-40B4-BE49-F238E27FC236}">
                <a16:creationId xmlns:a16="http://schemas.microsoft.com/office/drawing/2014/main" id="{6A0A0730-E9E9-46C1-811B-16EDA8ACAB37}"/>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Your lesson resources</a:t>
            </a:r>
          </a:p>
        </p:txBody>
      </p:sp>
      <p:sp>
        <p:nvSpPr>
          <p:cNvPr id="6" name="heading-rule">
            <a:extLst xmlns:a="http://schemas.openxmlformats.org/drawingml/2006/main">
              <a:ext uri="{FF2B5EF4-FFF2-40B4-BE49-F238E27FC236}">
                <a16:creationId xmlns:a16="http://schemas.microsoft.com/office/drawing/2014/main" id="{4175CF16-4A3A-4BB6-BE72-BF18B4A84994}"/>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450fbf2670594821" action="ppaction://hlinksldjump"/>
            <a:extLst xmlns:a="http://schemas.openxmlformats.org/drawingml/2006/main">
              <a:ext uri="{FF2B5EF4-FFF2-40B4-BE49-F238E27FC236}">
                <a16:creationId xmlns:a16="http://schemas.microsoft.com/office/drawing/2014/main" id="{27BFD785-6E92-4B95-AA56-5C7FE2D4FD00}"/>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6d28373a09d2493a" action="ppaction://hlinksldjump"/>
            <a:extLst xmlns:a="http://schemas.openxmlformats.org/drawingml/2006/main">
              <a:ext uri="{FF2B5EF4-FFF2-40B4-BE49-F238E27FC236}">
                <a16:creationId xmlns:a16="http://schemas.microsoft.com/office/drawing/2014/main" id="{4200B62D-D240-4C9A-9702-ECD7C224C794}"/>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6b914275a2e14113" action="ppaction://hlinksldjump"/>
            <a:extLst xmlns:a="http://schemas.openxmlformats.org/drawingml/2006/main">
              <a:ext uri="{FF2B5EF4-FFF2-40B4-BE49-F238E27FC236}">
                <a16:creationId xmlns:a16="http://schemas.microsoft.com/office/drawing/2014/main" id="{1CF67249-29D0-4B44-9804-DDAA9C9009F7}"/>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1abe88654e184498" action="ppaction://hlinksldjump"/>
            <a:extLst xmlns:a="http://schemas.openxmlformats.org/drawingml/2006/main">
              <a:ext uri="{FF2B5EF4-FFF2-40B4-BE49-F238E27FC236}">
                <a16:creationId xmlns:a16="http://schemas.microsoft.com/office/drawing/2014/main" id="{B85CC3F1-FA12-41EA-AB0D-AC8DEBCA45A9}"/>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5fd641aa23454e41" action="ppaction://hlinksldjump"/>
            <a:extLst xmlns:a="http://schemas.openxmlformats.org/drawingml/2006/main">
              <a:ext uri="{FF2B5EF4-FFF2-40B4-BE49-F238E27FC236}">
                <a16:creationId xmlns:a16="http://schemas.microsoft.com/office/drawing/2014/main" id="{C93EC7B9-F85F-4E62-A4CE-7482E3956102}"/>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37e4f7b7299142b9" action="ppaction://hlinksldjump"/>
            <a:extLst xmlns:a="http://schemas.openxmlformats.org/drawingml/2006/main">
              <a:ext uri="{FF2B5EF4-FFF2-40B4-BE49-F238E27FC236}">
                <a16:creationId xmlns:a16="http://schemas.microsoft.com/office/drawing/2014/main" id="{B824224F-1ACE-4585-B5AF-E621ADC3D2B4}"/>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fd9db601838f4794" action="ppaction://hlinksldjump"/>
            <a:extLst xmlns:a="http://schemas.openxmlformats.org/drawingml/2006/main">
              <a:ext uri="{FF2B5EF4-FFF2-40B4-BE49-F238E27FC236}">
                <a16:creationId xmlns:a16="http://schemas.microsoft.com/office/drawing/2014/main" id="{5A26B709-F332-4720-AF40-26818A4D85B7}"/>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c9d5ae540f264fc7" action="ppaction://hlinksldjump"/>
            <a:extLst xmlns:a="http://schemas.openxmlformats.org/drawingml/2006/main">
              <a:ext uri="{FF2B5EF4-FFF2-40B4-BE49-F238E27FC236}">
                <a16:creationId xmlns:a16="http://schemas.microsoft.com/office/drawing/2014/main" id="{A93FAD05-56D6-41D8-A971-06A75E0A0D7F}"/>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9c76f08cf5bd43da" action="ppaction://hlinksldjump"/>
            <a:extLst xmlns:a="http://schemas.openxmlformats.org/drawingml/2006/main">
              <a:ext uri="{FF2B5EF4-FFF2-40B4-BE49-F238E27FC236}">
                <a16:creationId xmlns:a16="http://schemas.microsoft.com/office/drawing/2014/main" id="{90840AC2-0F7C-4309-B79D-E43911F756AB}"/>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93">
            <a:extLst xmlns:a="http://schemas.openxmlformats.org/drawingml/2006/main">
              <a:ext uri="{FF2B5EF4-FFF2-40B4-BE49-F238E27FC236}">
                <a16:creationId xmlns:a16="http://schemas.microsoft.com/office/drawing/2014/main" id="{AAC70D64-1051-4132-BFD9-9D6D39621E90}"/>
              </a:ext>
            </a:extLst>
          </p:cNvPr>
          <p:cNvSpPr>
            <a:spLocks xmlns:a="http://schemas.openxmlformats.org/drawingml/2006/main" noGrp="1"/>
          </p:cNvSpPr>
          <p:nvPr/>
        </p:nvSpPr>
        <p:spPr>
          <a:xfrm xmlns:a="http://schemas.openxmlformats.org/drawingml/2006/main">
            <a:off x="723900" y="1914525"/>
            <a:ext cx="10525125" cy="4667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1F2937"/>
                </a:solidFill>
                <a:latin typeface="Arial"/>
                <a:ea typeface="Arial"/>
                <a:cs typeface="Arial"/>
              </a:defRPr>
            </a:pPr>
            <a:r>
              <a:rPr sz="2175" b="1">
                <a:solidFill>
                  <a:srgbClr val="1F2937"/>
                </a:solidFill>
                <a:latin typeface="Arial"/>
                <a:ea typeface="Arial"/>
                <a:cs typeface="Arial"/>
              </a:rPr>
              <a:t>Worksheet pages are stored inside this PowerPoint.</a:t>
            </a:r>
          </a:p>
        </p:txBody>
      </p:sp>
      <p:sp>
        <p:nvSpPr>
          <p:cNvPr id="17" name="goto:13">
            <a:hlinkClick xmlns:r="http://schemas.openxmlformats.org/officeDocument/2006/relationships" xmlns:a="http://schemas.openxmlformats.org/drawingml/2006/main" r:id="Rce5a686e53af4ea9" action="ppaction://hlinksldjump"/>
            <a:extLst xmlns:a="http://schemas.openxmlformats.org/drawingml/2006/main">
              <a:ext uri="{FF2B5EF4-FFF2-40B4-BE49-F238E27FC236}">
                <a16:creationId xmlns:a16="http://schemas.microsoft.com/office/drawing/2014/main" id="{61E6017C-C213-4F36-A6CA-1F6FF5FD4504}"/>
              </a:ext>
            </a:extLst>
          </p:cNvPr>
          <p:cNvSpPr>
            <a:spLocks xmlns:a="http://schemas.openxmlformats.org/drawingml/2006/main" noGrp="1"/>
          </p:cNvSpPr>
          <p:nvPr/>
        </p:nvSpPr>
        <p:spPr>
          <a:xfrm xmlns:a="http://schemas.openxmlformats.org/drawingml/2006/main">
            <a:off x="742950" y="268605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Worksheet · page 1</a:t>
            </a:r>
          </a:p>
        </p:txBody>
      </p:sp>
      <p:sp>
        <p:nvSpPr>
          <p:cNvPr id="18" name="goto:14">
            <a:hlinkClick xmlns:r="http://schemas.openxmlformats.org/officeDocument/2006/relationships" xmlns:a="http://schemas.openxmlformats.org/drawingml/2006/main" r:id="Recf5706eb3f04463" action="ppaction://hlinksldjump"/>
            <a:extLst xmlns:a="http://schemas.openxmlformats.org/drawingml/2006/main">
              <a:ext uri="{FF2B5EF4-FFF2-40B4-BE49-F238E27FC236}">
                <a16:creationId xmlns:a16="http://schemas.microsoft.com/office/drawing/2014/main" id="{84D03249-4C99-43D5-87CE-BBF72E465688}"/>
              </a:ext>
            </a:extLst>
          </p:cNvPr>
          <p:cNvSpPr>
            <a:spLocks xmlns:a="http://schemas.openxmlformats.org/drawingml/2006/main" noGrp="1"/>
          </p:cNvSpPr>
          <p:nvPr/>
        </p:nvSpPr>
        <p:spPr>
          <a:xfrm xmlns:a="http://schemas.openxmlformats.org/drawingml/2006/main">
            <a:off x="6115050" y="268605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Worksheet · page 2</a:t>
            </a:r>
          </a:p>
        </p:txBody>
      </p:sp>
      <p:sp>
        <p:nvSpPr>
          <p:cNvPr id="19" name="url:W3L1_standard.pdf">
            <a:hlinkClick xmlns:r="http://schemas.openxmlformats.org/officeDocument/2006/relationships" xmlns:a="http://schemas.openxmlformats.org/drawingml/2006/main" r:id="R2c2462c7d1d04804"/>
            <a:extLst xmlns:a="http://schemas.openxmlformats.org/drawingml/2006/main">
              <a:ext uri="{FF2B5EF4-FFF2-40B4-BE49-F238E27FC236}">
                <a16:creationId xmlns:a16="http://schemas.microsoft.com/office/drawing/2014/main" id="{45AD15FC-0D4E-4C35-B251-89D9DA53D463}"/>
              </a:ext>
            </a:extLst>
          </p:cNvPr>
          <p:cNvSpPr>
            <a:spLocks xmlns:a="http://schemas.openxmlformats.org/drawingml/2006/main" noGrp="1"/>
          </p:cNvSpPr>
          <p:nvPr/>
        </p:nvSpPr>
        <p:spPr>
          <a:xfrm xmlns:a="http://schemas.openxmlformats.org/drawingml/2006/main">
            <a:off x="742950" y="340995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Standard PDF</a:t>
            </a:r>
          </a:p>
        </p:txBody>
      </p:sp>
      <p:sp>
        <p:nvSpPr>
          <p:cNvPr id="20" name="url:W3L1_supported.pdf">
            <a:hlinkClick xmlns:r="http://schemas.openxmlformats.org/officeDocument/2006/relationships" xmlns:a="http://schemas.openxmlformats.org/drawingml/2006/main" r:id="R39fb3a0fa67948c0"/>
            <a:extLst xmlns:a="http://schemas.openxmlformats.org/drawingml/2006/main">
              <a:ext uri="{FF2B5EF4-FFF2-40B4-BE49-F238E27FC236}">
                <a16:creationId xmlns:a16="http://schemas.microsoft.com/office/drawing/2014/main" id="{D92CA5A6-54CE-4D42-9C08-94E7BB7765DF}"/>
              </a:ext>
            </a:extLst>
          </p:cNvPr>
          <p:cNvSpPr>
            <a:spLocks xmlns:a="http://schemas.openxmlformats.org/drawingml/2006/main" noGrp="1"/>
          </p:cNvSpPr>
          <p:nvPr/>
        </p:nvSpPr>
        <p:spPr>
          <a:xfrm xmlns:a="http://schemas.openxmlformats.org/drawingml/2006/main">
            <a:off x="4314825" y="340995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Supported PDF</a:t>
            </a:r>
          </a:p>
        </p:txBody>
      </p:sp>
      <p:sp>
        <p:nvSpPr>
          <p:cNvPr id="21" name="url:W3L1_depth.pdf">
            <a:hlinkClick xmlns:r="http://schemas.openxmlformats.org/officeDocument/2006/relationships" xmlns:a="http://schemas.openxmlformats.org/drawingml/2006/main" r:id="R0ee952ae21e2486b"/>
            <a:extLst xmlns:a="http://schemas.openxmlformats.org/drawingml/2006/main">
              <a:ext uri="{FF2B5EF4-FFF2-40B4-BE49-F238E27FC236}">
                <a16:creationId xmlns:a16="http://schemas.microsoft.com/office/drawing/2014/main" id="{8406E532-5C30-4D1D-B899-4B5078A1C574}"/>
              </a:ext>
            </a:extLst>
          </p:cNvPr>
          <p:cNvSpPr>
            <a:spLocks xmlns:a="http://schemas.openxmlformats.org/drawingml/2006/main" noGrp="1"/>
          </p:cNvSpPr>
          <p:nvPr/>
        </p:nvSpPr>
        <p:spPr>
          <a:xfrm xmlns:a="http://schemas.openxmlformats.org/drawingml/2006/main">
            <a:off x="7886700" y="340995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Depth PDF</a:t>
            </a:r>
          </a:p>
        </p:txBody>
      </p:sp>
      <p:sp>
        <p:nvSpPr>
          <p:cNvPr id="22" name="url:W3L1_Worksheet.docx">
            <a:hlinkClick xmlns:r="http://schemas.openxmlformats.org/officeDocument/2006/relationships" xmlns:a="http://schemas.openxmlformats.org/drawingml/2006/main" r:id="Rd7eb9746793445ea"/>
            <a:extLst xmlns:a="http://schemas.openxmlformats.org/drawingml/2006/main">
              <a:ext uri="{FF2B5EF4-FFF2-40B4-BE49-F238E27FC236}">
                <a16:creationId xmlns:a16="http://schemas.microsoft.com/office/drawing/2014/main" id="{75DDBDFF-B7AD-4EFB-83AA-B0890D80D89B}"/>
              </a:ext>
            </a:extLst>
          </p:cNvPr>
          <p:cNvSpPr>
            <a:spLocks xmlns:a="http://schemas.openxmlformats.org/drawingml/2006/main" noGrp="1"/>
          </p:cNvSpPr>
          <p:nvPr/>
        </p:nvSpPr>
        <p:spPr>
          <a:xfrm xmlns:a="http://schemas.openxmlformats.org/drawingml/2006/main">
            <a:off x="742950" y="413385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Editable Word worksheet</a:t>
            </a:r>
          </a:p>
        </p:txBody>
      </p:sp>
      <p:sp>
        <p:nvSpPr>
          <p:cNvPr id="23" name="url:https://madebymatt.uk/Lessons/Science_Teesside/Launch/SCI_L_W3_L1_Microscopy.html">
            <a:hlinkClick xmlns:r="http://schemas.openxmlformats.org/officeDocument/2006/relationships" xmlns:a="http://schemas.openxmlformats.org/drawingml/2006/main" r:id="R14b249a6d3e84312"/>
            <a:extLst xmlns:a="http://schemas.openxmlformats.org/drawingml/2006/main">
              <a:ext uri="{FF2B5EF4-FFF2-40B4-BE49-F238E27FC236}">
                <a16:creationId xmlns:a16="http://schemas.microsoft.com/office/drawing/2014/main" id="{BB27F410-74D4-4F25-855D-B2126F548061}"/>
              </a:ext>
            </a:extLst>
          </p:cNvPr>
          <p:cNvSpPr>
            <a:spLocks xmlns:a="http://schemas.openxmlformats.org/drawingml/2006/main" noGrp="1"/>
          </p:cNvSpPr>
          <p:nvPr/>
        </p:nvSpPr>
        <p:spPr>
          <a:xfrm xmlns:a="http://schemas.openxmlformats.org/drawingml/2006/main">
            <a:off x="6115050" y="4133850"/>
            <a:ext cx="50101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Open online lesson / model</a:t>
            </a:r>
          </a:p>
        </p:txBody>
      </p:sp>
      <p:sp>
        <p:nvSpPr>
          <p:cNvPr id="24" name="copy-94">
            <a:extLst xmlns:a="http://schemas.openxmlformats.org/drawingml/2006/main">
              <a:ext uri="{FF2B5EF4-FFF2-40B4-BE49-F238E27FC236}">
                <a16:creationId xmlns:a16="http://schemas.microsoft.com/office/drawing/2014/main" id="{754CE1A1-DE2F-4578-BED1-751677A6DB0B}"/>
              </a:ext>
            </a:extLst>
          </p:cNvPr>
          <p:cNvSpPr>
            <a:spLocks xmlns:a="http://schemas.openxmlformats.org/drawingml/2006/main" noGrp="1"/>
          </p:cNvSpPr>
          <p:nvPr/>
        </p:nvSpPr>
        <p:spPr>
          <a:xfrm xmlns:a="http://schemas.openxmlformats.org/drawingml/2006/main">
            <a:off x="762000" y="4857750"/>
            <a:ext cx="103822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526170"/>
                </a:solidFill>
                <a:latin typeface="Arial"/>
                <a:ea typeface="Arial"/>
                <a:cs typeface="Arial"/>
              </a:defRPr>
            </a:pPr>
            <a:r>
              <a:rPr sz="1800" b="0">
                <a:solidFill>
                  <a:srgbClr val="526170"/>
                </a:solidFill>
                <a:latin typeface="Arial"/>
                <a:ea typeface="Arial"/>
                <a:cs typeface="Arial"/>
              </a:rPr>
              <a:t>Named files are in this week’s folder. Online lesson and video need internet.</a:t>
            </a:r>
          </a:p>
        </p:txBody>
      </p:sp>
      <p:sp>
        <p:nvSpPr>
          <p:cNvPr id="25" name="goto:15">
            <a:hlinkClick xmlns:r="http://schemas.openxmlformats.org/officeDocument/2006/relationships" xmlns:a="http://schemas.openxmlformats.org/drawingml/2006/main" r:id="R3e3a5c3b91f449e4" action="ppaction://hlinksldjump"/>
            <a:extLst xmlns:a="http://schemas.openxmlformats.org/drawingml/2006/main">
              <a:ext uri="{FF2B5EF4-FFF2-40B4-BE49-F238E27FC236}">
                <a16:creationId xmlns:a16="http://schemas.microsoft.com/office/drawing/2014/main" id="{BAD9F0BC-7AA8-4D01-B272-4D7E5C614276}"/>
              </a:ext>
            </a:extLst>
          </p:cNvPr>
          <p:cNvSpPr>
            <a:spLocks xmlns:a="http://schemas.openxmlformats.org/drawingml/2006/main" noGrp="1"/>
          </p:cNvSpPr>
          <p:nvPr/>
        </p:nvSpPr>
        <p:spPr>
          <a:xfrm xmlns:a="http://schemas.openxmlformats.org/drawingml/2006/main">
            <a:off x="742950" y="556260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Optional concept video</a:t>
            </a:r>
          </a:p>
        </p:txBody>
      </p:sp>
    </p:spTree>
    <p:extLst>
      <p:ext uri="{BB962C8B-B14F-4D97-AF65-F5344CB8AC3E}">
        <p14:creationId xmlns:p14="http://schemas.microsoft.com/office/powerpoint/2010/main" val="1105488012"/>
      </p:ext>
    </p:extLst>
  </p:cSld>
</p:sld>
</file>

<file path=ppt/slides/slide14.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0EA131EF-DE54-4405-8C59-FAE74C323982}"/>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EFF0B93D-F7DA-4D23-B88E-790C303DF62F}"/>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95">
            <a:extLst xmlns:a="http://schemas.openxmlformats.org/drawingml/2006/main">
              <a:ext uri="{FF2B5EF4-FFF2-40B4-BE49-F238E27FC236}">
                <a16:creationId xmlns:a16="http://schemas.microsoft.com/office/drawing/2014/main" id="{3E20E2EF-F6F9-4B39-9D7A-FA1BB1A724E8}"/>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96">
            <a:extLst xmlns:a="http://schemas.openxmlformats.org/drawingml/2006/main">
              <a:ext uri="{FF2B5EF4-FFF2-40B4-BE49-F238E27FC236}">
                <a16:creationId xmlns:a16="http://schemas.microsoft.com/office/drawing/2014/main" id="{BF80F6DC-21F8-4ECD-9969-4FE9C9E986C4}"/>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97">
            <a:extLst xmlns:a="http://schemas.openxmlformats.org/drawingml/2006/main">
              <a:ext uri="{FF2B5EF4-FFF2-40B4-BE49-F238E27FC236}">
                <a16:creationId xmlns:a16="http://schemas.microsoft.com/office/drawing/2014/main" id="{202F6854-0B87-4815-B6C3-C3564A566AED}"/>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Worksheet · page 1</a:t>
            </a:r>
          </a:p>
        </p:txBody>
      </p:sp>
      <p:sp>
        <p:nvSpPr>
          <p:cNvPr id="6" name="heading-rule">
            <a:extLst xmlns:a="http://schemas.openxmlformats.org/drawingml/2006/main">
              <a:ext uri="{FF2B5EF4-FFF2-40B4-BE49-F238E27FC236}">
                <a16:creationId xmlns:a16="http://schemas.microsoft.com/office/drawing/2014/main" id="{27BB4D05-8C3D-445D-B593-78E26A45359B}"/>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bf60cc3957574d89" action="ppaction://hlinksldjump"/>
            <a:extLst xmlns:a="http://schemas.openxmlformats.org/drawingml/2006/main">
              <a:ext uri="{FF2B5EF4-FFF2-40B4-BE49-F238E27FC236}">
                <a16:creationId xmlns:a16="http://schemas.microsoft.com/office/drawing/2014/main" id="{4681EBB4-1D0F-4640-9532-6C9CB5F7BA69}"/>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93fc205b1ce74143" action="ppaction://hlinksldjump"/>
            <a:extLst xmlns:a="http://schemas.openxmlformats.org/drawingml/2006/main">
              <a:ext uri="{FF2B5EF4-FFF2-40B4-BE49-F238E27FC236}">
                <a16:creationId xmlns:a16="http://schemas.microsoft.com/office/drawing/2014/main" id="{E6ACB276-AA89-477A-A1C7-0E22B393EC2B}"/>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099d2203ae2f4bef" action="ppaction://hlinksldjump"/>
            <a:extLst xmlns:a="http://schemas.openxmlformats.org/drawingml/2006/main">
              <a:ext uri="{FF2B5EF4-FFF2-40B4-BE49-F238E27FC236}">
                <a16:creationId xmlns:a16="http://schemas.microsoft.com/office/drawing/2014/main" id="{F3E57D77-A227-4FE6-9F31-9636AEC6D725}"/>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8694511896504c90" action="ppaction://hlinksldjump"/>
            <a:extLst xmlns:a="http://schemas.openxmlformats.org/drawingml/2006/main">
              <a:ext uri="{FF2B5EF4-FFF2-40B4-BE49-F238E27FC236}">
                <a16:creationId xmlns:a16="http://schemas.microsoft.com/office/drawing/2014/main" id="{C77B1C69-E3E7-4B47-B0D0-735E1381B830}"/>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bb630c6370344ff5" action="ppaction://hlinksldjump"/>
            <a:extLst xmlns:a="http://schemas.openxmlformats.org/drawingml/2006/main">
              <a:ext uri="{FF2B5EF4-FFF2-40B4-BE49-F238E27FC236}">
                <a16:creationId xmlns:a16="http://schemas.microsoft.com/office/drawing/2014/main" id="{DD25BF31-A256-4E46-9371-13F48BC105D0}"/>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5a62ee2f0ffa4aaa" action="ppaction://hlinksldjump"/>
            <a:extLst xmlns:a="http://schemas.openxmlformats.org/drawingml/2006/main">
              <a:ext uri="{FF2B5EF4-FFF2-40B4-BE49-F238E27FC236}">
                <a16:creationId xmlns:a16="http://schemas.microsoft.com/office/drawing/2014/main" id="{5BC1A07D-7A72-4F22-8054-1CAA00582243}"/>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225d22aab43240c8" action="ppaction://hlinksldjump"/>
            <a:extLst xmlns:a="http://schemas.openxmlformats.org/drawingml/2006/main">
              <a:ext uri="{FF2B5EF4-FFF2-40B4-BE49-F238E27FC236}">
                <a16:creationId xmlns:a16="http://schemas.microsoft.com/office/drawing/2014/main" id="{2B10F651-A4E1-414B-8953-E9F6F846C000}"/>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220c8c7a8fae438b" action="ppaction://hlinksldjump"/>
            <a:extLst xmlns:a="http://schemas.openxmlformats.org/drawingml/2006/main">
              <a:ext uri="{FF2B5EF4-FFF2-40B4-BE49-F238E27FC236}">
                <a16:creationId xmlns:a16="http://schemas.microsoft.com/office/drawing/2014/main" id="{1952A54E-790B-4539-85CC-54CB75C4295F}"/>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eeb020221eca432a" action="ppaction://hlinksldjump"/>
            <a:extLst xmlns:a="http://schemas.openxmlformats.org/drawingml/2006/main">
              <a:ext uri="{FF2B5EF4-FFF2-40B4-BE49-F238E27FC236}">
                <a16:creationId xmlns:a16="http://schemas.microsoft.com/office/drawing/2014/main" id="{C67BCF49-DE9F-4E30-9E4B-4F90A62101F8}"/>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pic>
        <p:nvPicPr>
          <p:cNvPr id="36" name="W3L1 scientific resource, slide 14"/>
          <p:cNvPicPr>
            <a:picLocks xmlns:a="http://schemas.openxmlformats.org/drawingml/2006/main" noChangeAspect="1"/>
          </p:cNvPicPr>
          <p:nvPr/>
        </p:nvPicPr>
        <p:blipFill>
          <a:blip xmlns:r="http://schemas.openxmlformats.org/officeDocument/2006/relationships" xmlns:a="http://schemas.openxmlformats.org/drawingml/2006/main" r:embed="R0b668332c0ea421f"/>
          <a:stretch xmlns:a="http://schemas.openxmlformats.org/drawingml/2006/main"/>
        </p:blipFill>
        <p:spPr>
          <a:xfrm xmlns:a="http://schemas.openxmlformats.org/drawingml/2006/main">
            <a:off x="5367151" y="1809750"/>
            <a:ext cx="4839074" cy="3495675"/>
          </a:xfrm>
          <a:prstGeom xmlns:a="http://schemas.openxmlformats.org/drawingml/2006/main" prst="rect">
            <a:avLst/>
          </a:prstGeom>
        </p:spPr>
      </p:pic>
      <p:sp>
        <p:nvSpPr>
          <p:cNvPr id="17" name="copy-98">
            <a:extLst xmlns:a="http://schemas.openxmlformats.org/drawingml/2006/main">
              <a:ext uri="{FF2B5EF4-FFF2-40B4-BE49-F238E27FC236}">
                <a16:creationId xmlns:a16="http://schemas.microsoft.com/office/drawing/2014/main" id="{7320EEFD-5176-4FB1-9CC9-9F70B2328FC4}"/>
              </a:ext>
            </a:extLst>
          </p:cNvPr>
          <p:cNvSpPr>
            <a:spLocks xmlns:a="http://schemas.openxmlformats.org/drawingml/2006/main" noGrp="1"/>
          </p:cNvSpPr>
          <p:nvPr/>
        </p:nvSpPr>
        <p:spPr>
          <a:xfrm xmlns:a="http://schemas.openxmlformats.org/drawingml/2006/main">
            <a:off x="714375" y="2476500"/>
            <a:ext cx="2952750" cy="1314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Use your printed copy.</a:t>
            </a:r>
          </a:p>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Keep the first attempt.</a:t>
            </a:r>
          </a:p>
        </p:txBody>
      </p:sp>
      <p:sp>
        <p:nvSpPr>
          <p:cNvPr id="18" name="goto:6">
            <a:hlinkClick xmlns:r="http://schemas.openxmlformats.org/officeDocument/2006/relationships" xmlns:a="http://schemas.openxmlformats.org/drawingml/2006/main" r:id="Rde51478c4654420c" action="ppaction://hlinksldjump"/>
            <a:extLst xmlns:a="http://schemas.openxmlformats.org/drawingml/2006/main">
              <a:ext uri="{FF2B5EF4-FFF2-40B4-BE49-F238E27FC236}">
                <a16:creationId xmlns:a16="http://schemas.microsoft.com/office/drawing/2014/main" id="{A2B0955D-683A-453E-A65D-39E21F8E0644}"/>
              </a:ext>
            </a:extLst>
          </p:cNvPr>
          <p:cNvSpPr>
            <a:spLocks xmlns:a="http://schemas.openxmlformats.org/drawingml/2006/main" noGrp="1"/>
          </p:cNvSpPr>
          <p:nvPr/>
        </p:nvSpPr>
        <p:spPr>
          <a:xfrm xmlns:a="http://schemas.openxmlformats.org/drawingml/2006/main">
            <a:off x="8001000" y="5476875"/>
            <a:ext cx="328612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task</a:t>
            </a:r>
          </a:p>
        </p:txBody>
      </p:sp>
    </p:spTree>
    <p:extLst>
      <p:ext uri="{BB962C8B-B14F-4D97-AF65-F5344CB8AC3E}">
        <p14:creationId xmlns:p14="http://schemas.microsoft.com/office/powerpoint/2010/main" val="247405119"/>
      </p:ext>
    </p:extLst>
  </p:cSld>
</p:sld>
</file>

<file path=ppt/slides/slide15.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49E194E0-A74C-427E-A275-6E45B8D29EDF}"/>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9E288354-3B96-415D-B2C1-54EC068B7E1A}"/>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99">
            <a:extLst xmlns:a="http://schemas.openxmlformats.org/drawingml/2006/main">
              <a:ext uri="{FF2B5EF4-FFF2-40B4-BE49-F238E27FC236}">
                <a16:creationId xmlns:a16="http://schemas.microsoft.com/office/drawing/2014/main" id="{50761F44-3F93-4E90-987F-E290B257E24A}"/>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100">
            <a:extLst xmlns:a="http://schemas.openxmlformats.org/drawingml/2006/main">
              <a:ext uri="{FF2B5EF4-FFF2-40B4-BE49-F238E27FC236}">
                <a16:creationId xmlns:a16="http://schemas.microsoft.com/office/drawing/2014/main" id="{F59CD3F3-C318-4845-A720-6BEC9A3A3EB4}"/>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01">
            <a:extLst xmlns:a="http://schemas.openxmlformats.org/drawingml/2006/main">
              <a:ext uri="{FF2B5EF4-FFF2-40B4-BE49-F238E27FC236}">
                <a16:creationId xmlns:a16="http://schemas.microsoft.com/office/drawing/2014/main" id="{CEC7C7A9-561A-4ADD-AAB0-B1FA5FAEC0E1}"/>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Worksheet · page 2</a:t>
            </a:r>
          </a:p>
        </p:txBody>
      </p:sp>
      <p:sp>
        <p:nvSpPr>
          <p:cNvPr id="6" name="heading-rule">
            <a:extLst xmlns:a="http://schemas.openxmlformats.org/drawingml/2006/main">
              <a:ext uri="{FF2B5EF4-FFF2-40B4-BE49-F238E27FC236}">
                <a16:creationId xmlns:a16="http://schemas.microsoft.com/office/drawing/2014/main" id="{F0168CC6-CCA3-4C26-9E03-F2F184E92E7C}"/>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58223f5b563a4396" action="ppaction://hlinksldjump"/>
            <a:extLst xmlns:a="http://schemas.openxmlformats.org/drawingml/2006/main">
              <a:ext uri="{FF2B5EF4-FFF2-40B4-BE49-F238E27FC236}">
                <a16:creationId xmlns:a16="http://schemas.microsoft.com/office/drawing/2014/main" id="{F52FE797-A727-49B1-880E-8AA0D4DAFC4E}"/>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71e33aefd97b4ebe" action="ppaction://hlinksldjump"/>
            <a:extLst xmlns:a="http://schemas.openxmlformats.org/drawingml/2006/main">
              <a:ext uri="{FF2B5EF4-FFF2-40B4-BE49-F238E27FC236}">
                <a16:creationId xmlns:a16="http://schemas.microsoft.com/office/drawing/2014/main" id="{51DAD925-6495-49FB-A4A5-267294DBA287}"/>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c82b669ab52c49fb" action="ppaction://hlinksldjump"/>
            <a:extLst xmlns:a="http://schemas.openxmlformats.org/drawingml/2006/main">
              <a:ext uri="{FF2B5EF4-FFF2-40B4-BE49-F238E27FC236}">
                <a16:creationId xmlns:a16="http://schemas.microsoft.com/office/drawing/2014/main" id="{92E3B9C2-B3F4-450B-A4EF-6CF5AB914AFC}"/>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286b16c2e9654826" action="ppaction://hlinksldjump"/>
            <a:extLst xmlns:a="http://schemas.openxmlformats.org/drawingml/2006/main">
              <a:ext uri="{FF2B5EF4-FFF2-40B4-BE49-F238E27FC236}">
                <a16:creationId xmlns:a16="http://schemas.microsoft.com/office/drawing/2014/main" id="{09164A01-5341-4A17-9E14-AECD04679999}"/>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5c8d0a9349cc4cab" action="ppaction://hlinksldjump"/>
            <a:extLst xmlns:a="http://schemas.openxmlformats.org/drawingml/2006/main">
              <a:ext uri="{FF2B5EF4-FFF2-40B4-BE49-F238E27FC236}">
                <a16:creationId xmlns:a16="http://schemas.microsoft.com/office/drawing/2014/main" id="{20F8A8D8-1961-4FAE-BE10-8F8F66AE9C48}"/>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3b29743fcde54d5a" action="ppaction://hlinksldjump"/>
            <a:extLst xmlns:a="http://schemas.openxmlformats.org/drawingml/2006/main">
              <a:ext uri="{FF2B5EF4-FFF2-40B4-BE49-F238E27FC236}">
                <a16:creationId xmlns:a16="http://schemas.microsoft.com/office/drawing/2014/main" id="{D842572A-078E-46F3-B362-A63FF370A16C}"/>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668d21e28d4b4f7f" action="ppaction://hlinksldjump"/>
            <a:extLst xmlns:a="http://schemas.openxmlformats.org/drawingml/2006/main">
              <a:ext uri="{FF2B5EF4-FFF2-40B4-BE49-F238E27FC236}">
                <a16:creationId xmlns:a16="http://schemas.microsoft.com/office/drawing/2014/main" id="{79998812-DFC8-4A50-8130-F2182842E4DD}"/>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b5d954d829bc43bb" action="ppaction://hlinksldjump"/>
            <a:extLst xmlns:a="http://schemas.openxmlformats.org/drawingml/2006/main">
              <a:ext uri="{FF2B5EF4-FFF2-40B4-BE49-F238E27FC236}">
                <a16:creationId xmlns:a16="http://schemas.microsoft.com/office/drawing/2014/main" id="{CD4D79CC-8BD9-4FD2-9175-4AFD4E550988}"/>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d6b0e7d4fcd04eaf" action="ppaction://hlinksldjump"/>
            <a:extLst xmlns:a="http://schemas.openxmlformats.org/drawingml/2006/main">
              <a:ext uri="{FF2B5EF4-FFF2-40B4-BE49-F238E27FC236}">
                <a16:creationId xmlns:a16="http://schemas.microsoft.com/office/drawing/2014/main" id="{E24B0A8B-F42B-4B74-AA82-0020FBABDDF0}"/>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pic>
        <p:nvPicPr>
          <p:cNvPr id="36" name="W3L1 scientific resource, slide 15"/>
          <p:cNvPicPr>
            <a:picLocks xmlns:a="http://schemas.openxmlformats.org/drawingml/2006/main" noChangeAspect="1"/>
          </p:cNvPicPr>
          <p:nvPr/>
        </p:nvPicPr>
        <p:blipFill>
          <a:blip xmlns:r="http://schemas.openxmlformats.org/officeDocument/2006/relationships" xmlns:a="http://schemas.openxmlformats.org/drawingml/2006/main" r:embed="R7777d6df72034c41"/>
          <a:stretch xmlns:a="http://schemas.openxmlformats.org/drawingml/2006/main"/>
        </p:blipFill>
        <p:spPr>
          <a:xfrm xmlns:a="http://schemas.openxmlformats.org/drawingml/2006/main">
            <a:off x="5555637" y="1809750"/>
            <a:ext cx="4462101" cy="3495675"/>
          </a:xfrm>
          <a:prstGeom xmlns:a="http://schemas.openxmlformats.org/drawingml/2006/main" prst="rect">
            <a:avLst/>
          </a:prstGeom>
        </p:spPr>
      </p:pic>
      <p:sp>
        <p:nvSpPr>
          <p:cNvPr id="17" name="copy-102">
            <a:extLst xmlns:a="http://schemas.openxmlformats.org/drawingml/2006/main">
              <a:ext uri="{FF2B5EF4-FFF2-40B4-BE49-F238E27FC236}">
                <a16:creationId xmlns:a16="http://schemas.microsoft.com/office/drawing/2014/main" id="{3AA9723D-0C7B-4E88-AA9E-8661C7E51595}"/>
              </a:ext>
            </a:extLst>
          </p:cNvPr>
          <p:cNvSpPr>
            <a:spLocks xmlns:a="http://schemas.openxmlformats.org/drawingml/2006/main" noGrp="1"/>
          </p:cNvSpPr>
          <p:nvPr/>
        </p:nvSpPr>
        <p:spPr>
          <a:xfrm xmlns:a="http://schemas.openxmlformats.org/drawingml/2006/main">
            <a:off x="714375" y="2476500"/>
            <a:ext cx="2952750" cy="1314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Continuation is optional.</a:t>
            </a:r>
          </a:p>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Improve the same work.</a:t>
            </a:r>
          </a:p>
        </p:txBody>
      </p:sp>
      <p:sp>
        <p:nvSpPr>
          <p:cNvPr id="18" name="goto:6">
            <a:hlinkClick xmlns:r="http://schemas.openxmlformats.org/officeDocument/2006/relationships" xmlns:a="http://schemas.openxmlformats.org/drawingml/2006/main" r:id="R9d072d548b294cbe" action="ppaction://hlinksldjump"/>
            <a:extLst xmlns:a="http://schemas.openxmlformats.org/drawingml/2006/main">
              <a:ext uri="{FF2B5EF4-FFF2-40B4-BE49-F238E27FC236}">
                <a16:creationId xmlns:a16="http://schemas.microsoft.com/office/drawing/2014/main" id="{CA3C0E05-15DE-495F-96B5-CC098034E427}"/>
              </a:ext>
            </a:extLst>
          </p:cNvPr>
          <p:cNvSpPr>
            <a:spLocks xmlns:a="http://schemas.openxmlformats.org/drawingml/2006/main" noGrp="1"/>
          </p:cNvSpPr>
          <p:nvPr/>
        </p:nvSpPr>
        <p:spPr>
          <a:xfrm xmlns:a="http://schemas.openxmlformats.org/drawingml/2006/main">
            <a:off x="8001000" y="5476875"/>
            <a:ext cx="328612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task</a:t>
            </a:r>
          </a:p>
        </p:txBody>
      </p:sp>
    </p:spTree>
    <p:extLst>
      <p:ext uri="{BB962C8B-B14F-4D97-AF65-F5344CB8AC3E}">
        <p14:creationId xmlns:p14="http://schemas.microsoft.com/office/powerpoint/2010/main" val="630958293"/>
      </p:ext>
    </p:extLst>
  </p:cSld>
</p:sld>
</file>

<file path=ppt/slides/slide16.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2" name="house-card">
            <a:extLst xmlns:a="http://schemas.openxmlformats.org/drawingml/2006/main">
              <a:ext uri="{FF2B5EF4-FFF2-40B4-BE49-F238E27FC236}">
                <a16:creationId xmlns:a16="http://schemas.microsoft.com/office/drawing/2014/main" id="{210C8F03-5483-4B94-8C10-1A5748269722}"/>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41F1ABC1-B0AB-4698-9025-2CA5444CD133}"/>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03">
            <a:extLst xmlns:a="http://schemas.openxmlformats.org/drawingml/2006/main">
              <a:ext uri="{FF2B5EF4-FFF2-40B4-BE49-F238E27FC236}">
                <a16:creationId xmlns:a16="http://schemas.microsoft.com/office/drawing/2014/main" id="{AFF6B3DA-7742-42E1-B384-6FDBE939C61F}"/>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104">
            <a:extLst xmlns:a="http://schemas.openxmlformats.org/drawingml/2006/main">
              <a:ext uri="{FF2B5EF4-FFF2-40B4-BE49-F238E27FC236}">
                <a16:creationId xmlns:a16="http://schemas.microsoft.com/office/drawing/2014/main" id="{450F115D-582A-4BBF-AB17-B10312B26755}"/>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05">
            <a:extLst xmlns:a="http://schemas.openxmlformats.org/drawingml/2006/main">
              <a:ext uri="{FF2B5EF4-FFF2-40B4-BE49-F238E27FC236}">
                <a16:creationId xmlns:a16="http://schemas.microsoft.com/office/drawing/2014/main" id="{88317A0C-C74C-427E-A063-D7A0CD13B330}"/>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Watch, pause and explain</a:t>
            </a:r>
          </a:p>
        </p:txBody>
      </p:sp>
      <p:sp>
        <p:nvSpPr>
          <p:cNvPr id="6" name="heading-rule">
            <a:extLst xmlns:a="http://schemas.openxmlformats.org/drawingml/2006/main">
              <a:ext uri="{FF2B5EF4-FFF2-40B4-BE49-F238E27FC236}">
                <a16:creationId xmlns:a16="http://schemas.microsoft.com/office/drawing/2014/main" id="{1F9281E5-66DF-4A97-9789-4864A1B04CF9}"/>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5b78249bdb184ca6" action="ppaction://hlinksldjump"/>
            <a:extLst xmlns:a="http://schemas.openxmlformats.org/drawingml/2006/main">
              <a:ext uri="{FF2B5EF4-FFF2-40B4-BE49-F238E27FC236}">
                <a16:creationId xmlns:a16="http://schemas.microsoft.com/office/drawing/2014/main" id="{5250349D-2B28-40B5-86F0-99B6BEE62691}"/>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2b7857363d4941f6" action="ppaction://hlinksldjump"/>
            <a:extLst xmlns:a="http://schemas.openxmlformats.org/drawingml/2006/main">
              <a:ext uri="{FF2B5EF4-FFF2-40B4-BE49-F238E27FC236}">
                <a16:creationId xmlns:a16="http://schemas.microsoft.com/office/drawing/2014/main" id="{937B74A5-EDF4-4243-9FA4-12FF85A3479A}"/>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79b1a418aa2f42c7" action="ppaction://hlinksldjump"/>
            <a:extLst xmlns:a="http://schemas.openxmlformats.org/drawingml/2006/main">
              <a:ext uri="{FF2B5EF4-FFF2-40B4-BE49-F238E27FC236}">
                <a16:creationId xmlns:a16="http://schemas.microsoft.com/office/drawing/2014/main" id="{2D1B6F11-2D9D-4055-8F69-603960EF0CC6}"/>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0c45280c031b4da7" action="ppaction://hlinksldjump"/>
            <a:extLst xmlns:a="http://schemas.openxmlformats.org/drawingml/2006/main">
              <a:ext uri="{FF2B5EF4-FFF2-40B4-BE49-F238E27FC236}">
                <a16:creationId xmlns:a16="http://schemas.microsoft.com/office/drawing/2014/main" id="{B685DB39-F439-4690-994A-7B12A3ECFA47}"/>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2c9f5d0276c5498f" action="ppaction://hlinksldjump"/>
            <a:extLst xmlns:a="http://schemas.openxmlformats.org/drawingml/2006/main">
              <a:ext uri="{FF2B5EF4-FFF2-40B4-BE49-F238E27FC236}">
                <a16:creationId xmlns:a16="http://schemas.microsoft.com/office/drawing/2014/main" id="{373C56A5-1843-4F3D-B893-D4BAA42BE125}"/>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654bdd34676f41f9" action="ppaction://hlinksldjump"/>
            <a:extLst xmlns:a="http://schemas.openxmlformats.org/drawingml/2006/main">
              <a:ext uri="{FF2B5EF4-FFF2-40B4-BE49-F238E27FC236}">
                <a16:creationId xmlns:a16="http://schemas.microsoft.com/office/drawing/2014/main" id="{EB44B22E-8858-4399-8DB3-1D8235F8FFD0}"/>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7a4836a3235d4a0b" action="ppaction://hlinksldjump"/>
            <a:extLst xmlns:a="http://schemas.openxmlformats.org/drawingml/2006/main">
              <a:ext uri="{FF2B5EF4-FFF2-40B4-BE49-F238E27FC236}">
                <a16:creationId xmlns:a16="http://schemas.microsoft.com/office/drawing/2014/main" id="{DD34D0BF-1870-45CD-A168-7CD2333074C8}"/>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f78d943abb364fed" action="ppaction://hlinksldjump"/>
            <a:extLst xmlns:a="http://schemas.openxmlformats.org/drawingml/2006/main">
              <a:ext uri="{FF2B5EF4-FFF2-40B4-BE49-F238E27FC236}">
                <a16:creationId xmlns:a16="http://schemas.microsoft.com/office/drawing/2014/main" id="{029B401C-5E0F-48A7-9BAF-D5124D16E5BF}"/>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6c74189c31804ba7" action="ppaction://hlinksldjump"/>
            <a:extLst xmlns:a="http://schemas.openxmlformats.org/drawingml/2006/main">
              <a:ext uri="{FF2B5EF4-FFF2-40B4-BE49-F238E27FC236}">
                <a16:creationId xmlns:a16="http://schemas.microsoft.com/office/drawing/2014/main" id="{CE063819-7D7F-4049-8F5E-5B359EEFC426}"/>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visual-ground">
            <a:extLst xmlns:a="http://schemas.openxmlformats.org/drawingml/2006/main">
              <a:ext uri="{FF2B5EF4-FFF2-40B4-BE49-F238E27FC236}">
                <a16:creationId xmlns:a16="http://schemas.microsoft.com/office/drawing/2014/main" id="{A477E047-2C63-4F6B-8A98-5D8B3D06ECF2}"/>
              </a:ext>
            </a:extLst>
          </p:cNvPr>
          <p:cNvSpPr>
            <a:spLocks xmlns:a="http://schemas.openxmlformats.org/drawingml/2006/main" noGrp="1"/>
          </p:cNvSpPr>
          <p:nvPr/>
        </p:nvSpPr>
        <p:spPr>
          <a:xfrm xmlns:a="http://schemas.openxmlformats.org/drawingml/2006/main">
            <a:off x="7086600" y="2057400"/>
            <a:ext cx="4219575" cy="3009900"/>
          </a:xfrm>
          <a:prstGeom xmlns:a="http://schemas.openxmlformats.org/drawingml/2006/main" prst="roundRect">
            <a:avLst>
              <a:gd name="adj" fmla="val 3165"/>
            </a:avLst>
          </a:prstGeom>
          <a:solidFill xmlns:a="http://schemas.openxmlformats.org/drawingml/2006/main">
            <a:srgbClr val="101C38"/>
          </a:solidFill>
          <a:ln xmlns:a="http://schemas.openxmlformats.org/drawingml/2006/main" w="9525">
            <a:solidFill>
              <a:srgbClr val="D9D0E2"/>
            </a:solidFill>
            <a:prstDash val="solid"/>
          </a:ln>
        </p:spPr>
      </p:sp>
      <p:pic>
        <p:nvPicPr>
          <p:cNvPr id="40" name="W3L1 scientific resource, slide 16"/>
          <p:cNvPicPr>
            <a:picLocks xmlns:a="http://schemas.openxmlformats.org/drawingml/2006/main" noChangeAspect="1"/>
          </p:cNvPicPr>
          <p:nvPr/>
        </p:nvPicPr>
        <p:blipFill>
          <a:blip xmlns:r="http://schemas.openxmlformats.org/officeDocument/2006/relationships" xmlns:a="http://schemas.openxmlformats.org/drawingml/2006/main" r:embed="R92d8e42288534e96"/>
          <a:stretch xmlns:a="http://schemas.openxmlformats.org/drawingml/2006/main"/>
        </p:blipFill>
        <p:spPr>
          <a:xfrm xmlns:a="http://schemas.openxmlformats.org/drawingml/2006/main">
            <a:off x="7162800" y="2418457"/>
            <a:ext cx="4067175" cy="2287786"/>
          </a:xfrm>
          <a:prstGeom xmlns:a="http://schemas.openxmlformats.org/drawingml/2006/main" prst="rect">
            <a:avLst/>
          </a:prstGeom>
        </p:spPr>
      </p:pic>
      <p:sp>
        <p:nvSpPr>
          <p:cNvPr id="18" name="copy-106">
            <a:extLst xmlns:a="http://schemas.openxmlformats.org/drawingml/2006/main">
              <a:ext uri="{FF2B5EF4-FFF2-40B4-BE49-F238E27FC236}">
                <a16:creationId xmlns:a16="http://schemas.microsoft.com/office/drawing/2014/main" id="{8A97E536-EEB9-45CE-BB7B-D5F075FEA25B}"/>
              </a:ext>
            </a:extLst>
          </p:cNvPr>
          <p:cNvSpPr>
            <a:spLocks xmlns:a="http://schemas.openxmlformats.org/drawingml/2006/main" noGrp="1"/>
          </p:cNvSpPr>
          <p:nvPr/>
        </p:nvSpPr>
        <p:spPr>
          <a:xfrm xmlns:a="http://schemas.openxmlformats.org/drawingml/2006/main">
            <a:off x="714375" y="2038350"/>
            <a:ext cx="59055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625" b="1">
                <a:solidFill>
                  <a:srgbClr val="1F2937"/>
                </a:solidFill>
                <a:latin typeface="Arial"/>
                <a:ea typeface="Arial"/>
                <a:cs typeface="Arial"/>
              </a:defRPr>
            </a:pPr>
            <a:r>
              <a:rPr sz="2625" b="1">
                <a:solidFill>
                  <a:srgbClr val="1F2937"/>
                </a:solidFill>
                <a:latin typeface="Arial"/>
                <a:ea typeface="Arial"/>
                <a:cs typeface="Arial"/>
              </a:rPr>
              <a:t>Microscopy</a:t>
            </a:r>
          </a:p>
        </p:txBody>
      </p:sp>
      <p:sp>
        <p:nvSpPr>
          <p:cNvPr id="19" name="copy-107">
            <a:extLst xmlns:a="http://schemas.openxmlformats.org/drawingml/2006/main">
              <a:ext uri="{FF2B5EF4-FFF2-40B4-BE49-F238E27FC236}">
                <a16:creationId xmlns:a16="http://schemas.microsoft.com/office/drawing/2014/main" id="{054AC1B5-7D45-4783-8E82-9AE25B83A620}"/>
              </a:ext>
            </a:extLst>
          </p:cNvPr>
          <p:cNvSpPr>
            <a:spLocks xmlns:a="http://schemas.openxmlformats.org/drawingml/2006/main" noGrp="1"/>
          </p:cNvSpPr>
          <p:nvPr/>
        </p:nvSpPr>
        <p:spPr>
          <a:xfrm xmlns:a="http://schemas.openxmlformats.org/drawingml/2006/main">
            <a:off x="714375" y="2838450"/>
            <a:ext cx="5905500" cy="1362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What is the difference between making an image bigger and resolving more detail?</a:t>
            </a:r>
          </a:p>
        </p:txBody>
      </p:sp>
      <p:sp>
        <p:nvSpPr>
          <p:cNvPr id="20" name="url:https://www.youtube.com/watch?v=L5StAE_uuxM">
            <a:hlinkClick xmlns:r="http://schemas.openxmlformats.org/officeDocument/2006/relationships" xmlns:a="http://schemas.openxmlformats.org/drawingml/2006/main" r:id="Rcccdedd790464c6d"/>
            <a:extLst xmlns:a="http://schemas.openxmlformats.org/drawingml/2006/main">
              <a:ext uri="{FF2B5EF4-FFF2-40B4-BE49-F238E27FC236}">
                <a16:creationId xmlns:a16="http://schemas.microsoft.com/office/drawing/2014/main" id="{3215FDD0-E309-451C-8D36-C6F74F88C531}"/>
              </a:ext>
            </a:extLst>
          </p:cNvPr>
          <p:cNvSpPr>
            <a:spLocks xmlns:a="http://schemas.openxmlformats.org/drawingml/2006/main" noGrp="1"/>
          </p:cNvSpPr>
          <p:nvPr/>
        </p:nvSpPr>
        <p:spPr>
          <a:xfrm xmlns:a="http://schemas.openxmlformats.org/drawingml/2006/main">
            <a:off x="714375" y="4495800"/>
            <a:ext cx="60483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Play freesciencelessons video</a:t>
            </a:r>
          </a:p>
        </p:txBody>
      </p:sp>
      <p:sp>
        <p:nvSpPr>
          <p:cNvPr id="21" name="copy-108">
            <a:extLst xmlns:a="http://schemas.openxmlformats.org/drawingml/2006/main">
              <a:ext uri="{FF2B5EF4-FFF2-40B4-BE49-F238E27FC236}">
                <a16:creationId xmlns:a16="http://schemas.microsoft.com/office/drawing/2014/main" id="{9D85355E-D708-47E7-9252-D981A4CBA7D9}"/>
              </a:ext>
            </a:extLst>
          </p:cNvPr>
          <p:cNvSpPr>
            <a:spLocks xmlns:a="http://schemas.openxmlformats.org/drawingml/2006/main" noGrp="1"/>
          </p:cNvSpPr>
          <p:nvPr/>
        </p:nvSpPr>
        <p:spPr>
          <a:xfrm xmlns:a="http://schemas.openxmlformats.org/drawingml/2006/main">
            <a:off x="714375" y="5276850"/>
            <a:ext cx="10429875"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526170"/>
                </a:solidFill>
                <a:latin typeface="Arial"/>
                <a:ea typeface="Arial"/>
                <a:cs typeface="Arial"/>
              </a:defRPr>
            </a:pPr>
            <a:r>
              <a:rPr sz="1800" b="0">
                <a:solidFill>
                  <a:srgbClr val="526170"/>
                </a:solidFill>
                <a:latin typeface="Arial"/>
                <a:ea typeface="Arial"/>
                <a:cs typeface="Arial"/>
              </a:rPr>
              <a:t>No connection? Use the still model and explain the same question.</a:t>
            </a:r>
          </a:p>
        </p:txBody>
      </p:sp>
    </p:spTree>
    <p:extLst>
      <p:ext uri="{BB962C8B-B14F-4D97-AF65-F5344CB8AC3E}">
        <p14:creationId xmlns:p14="http://schemas.microsoft.com/office/powerpoint/2010/main" val="1327287538"/>
      </p:ext>
    </p:extLst>
  </p:cSld>
</p:sld>
</file>

<file path=ppt/slides/slide17.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1627BC51-5A6B-46C1-8408-496CF151649D}"/>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5A191A39-8505-4CBF-8231-EFFFBA9B4A9C}"/>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09">
            <a:extLst xmlns:a="http://schemas.openxmlformats.org/drawingml/2006/main">
              <a:ext uri="{FF2B5EF4-FFF2-40B4-BE49-F238E27FC236}">
                <a16:creationId xmlns:a16="http://schemas.microsoft.com/office/drawing/2014/main" id="{889B3779-7AEC-49DC-8A8A-A7224AB4A4FD}"/>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110">
            <a:extLst xmlns:a="http://schemas.openxmlformats.org/drawingml/2006/main">
              <a:ext uri="{FF2B5EF4-FFF2-40B4-BE49-F238E27FC236}">
                <a16:creationId xmlns:a16="http://schemas.microsoft.com/office/drawing/2014/main" id="{98CA0BD7-1982-41A3-AA1F-CB08BB0D46D1}"/>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11">
            <a:extLst xmlns:a="http://schemas.openxmlformats.org/drawingml/2006/main">
              <a:ext uri="{FF2B5EF4-FFF2-40B4-BE49-F238E27FC236}">
                <a16:creationId xmlns:a16="http://schemas.microsoft.com/office/drawing/2014/main" id="{96F49E06-4630-4D41-B7BB-4CD316003104}"/>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Look closely at the model</a:t>
            </a:r>
          </a:p>
        </p:txBody>
      </p:sp>
      <p:sp>
        <p:nvSpPr>
          <p:cNvPr id="6" name="heading-rule">
            <a:extLst xmlns:a="http://schemas.openxmlformats.org/drawingml/2006/main">
              <a:ext uri="{FF2B5EF4-FFF2-40B4-BE49-F238E27FC236}">
                <a16:creationId xmlns:a16="http://schemas.microsoft.com/office/drawing/2014/main" id="{761F8CB8-B1DD-486B-A808-F1CA92EA638C}"/>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a90043e951f244fc" action="ppaction://hlinksldjump"/>
            <a:extLst xmlns:a="http://schemas.openxmlformats.org/drawingml/2006/main">
              <a:ext uri="{FF2B5EF4-FFF2-40B4-BE49-F238E27FC236}">
                <a16:creationId xmlns:a16="http://schemas.microsoft.com/office/drawing/2014/main" id="{43ACA4B5-0E1B-4709-A99C-504A302B5268}"/>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34ad3ab0b4d54c0f" action="ppaction://hlinksldjump"/>
            <a:extLst xmlns:a="http://schemas.openxmlformats.org/drawingml/2006/main">
              <a:ext uri="{FF2B5EF4-FFF2-40B4-BE49-F238E27FC236}">
                <a16:creationId xmlns:a16="http://schemas.microsoft.com/office/drawing/2014/main" id="{EB05A99E-EC84-41C2-9950-0DC36185D812}"/>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1a63ec67c59d4c86" action="ppaction://hlinksldjump"/>
            <a:extLst xmlns:a="http://schemas.openxmlformats.org/drawingml/2006/main">
              <a:ext uri="{FF2B5EF4-FFF2-40B4-BE49-F238E27FC236}">
                <a16:creationId xmlns:a16="http://schemas.microsoft.com/office/drawing/2014/main" id="{6BCB2C1B-6D79-4309-A30B-28AD96165E80}"/>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1b6674a7684f4abf" action="ppaction://hlinksldjump"/>
            <a:extLst xmlns:a="http://schemas.openxmlformats.org/drawingml/2006/main">
              <a:ext uri="{FF2B5EF4-FFF2-40B4-BE49-F238E27FC236}">
                <a16:creationId xmlns:a16="http://schemas.microsoft.com/office/drawing/2014/main" id="{8DD188D2-D64E-4BBF-B875-FA8F62C9FB63}"/>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65a9cdc9642a4351" action="ppaction://hlinksldjump"/>
            <a:extLst xmlns:a="http://schemas.openxmlformats.org/drawingml/2006/main">
              <a:ext uri="{FF2B5EF4-FFF2-40B4-BE49-F238E27FC236}">
                <a16:creationId xmlns:a16="http://schemas.microsoft.com/office/drawing/2014/main" id="{10FCDCBF-826B-455C-AF28-AA964F574FC3}"/>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3e9d71a517db46e0" action="ppaction://hlinksldjump"/>
            <a:extLst xmlns:a="http://schemas.openxmlformats.org/drawingml/2006/main">
              <a:ext uri="{FF2B5EF4-FFF2-40B4-BE49-F238E27FC236}">
                <a16:creationId xmlns:a16="http://schemas.microsoft.com/office/drawing/2014/main" id="{916FBE82-ED18-4429-A11F-F3B7676D6A8A}"/>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1a403938ebf14131" action="ppaction://hlinksldjump"/>
            <a:extLst xmlns:a="http://schemas.openxmlformats.org/drawingml/2006/main">
              <a:ext uri="{FF2B5EF4-FFF2-40B4-BE49-F238E27FC236}">
                <a16:creationId xmlns:a16="http://schemas.microsoft.com/office/drawing/2014/main" id="{4581A6E2-1FA3-4078-A2F0-BB9BB0FACD91}"/>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223db01f15ae4dec" action="ppaction://hlinksldjump"/>
            <a:extLst xmlns:a="http://schemas.openxmlformats.org/drawingml/2006/main">
              <a:ext uri="{FF2B5EF4-FFF2-40B4-BE49-F238E27FC236}">
                <a16:creationId xmlns:a16="http://schemas.microsoft.com/office/drawing/2014/main" id="{4E55C107-7734-4110-9A20-53D9C3F2B4D7}"/>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9545ee5ded524b93" action="ppaction://hlinksldjump"/>
            <a:extLst xmlns:a="http://schemas.openxmlformats.org/drawingml/2006/main">
              <a:ext uri="{FF2B5EF4-FFF2-40B4-BE49-F238E27FC236}">
                <a16:creationId xmlns:a16="http://schemas.microsoft.com/office/drawing/2014/main" id="{82CB626F-55BE-4F3F-AAA8-C24564B86A85}"/>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pic>
        <p:nvPicPr>
          <p:cNvPr id="36" name="W3L1 scientific resource, slide 17"/>
          <p:cNvPicPr>
            <a:picLocks xmlns:a="http://schemas.openxmlformats.org/drawingml/2006/main" noChangeAspect="1"/>
          </p:cNvPicPr>
          <p:nvPr/>
        </p:nvPicPr>
        <p:blipFill>
          <a:blip xmlns:r="http://schemas.openxmlformats.org/officeDocument/2006/relationships" xmlns:a="http://schemas.openxmlformats.org/drawingml/2006/main" r:embed="R5124153a8f4045dc"/>
          <a:stretch xmlns:a="http://schemas.openxmlformats.org/drawingml/2006/main"/>
        </p:blipFill>
        <p:spPr>
          <a:xfrm xmlns:a="http://schemas.openxmlformats.org/drawingml/2006/main">
            <a:off x="2200910" y="1752600"/>
            <a:ext cx="7599680" cy="3562350"/>
          </a:xfrm>
          <a:prstGeom xmlns:a="http://schemas.openxmlformats.org/drawingml/2006/main" prst="rect">
            <a:avLst/>
          </a:prstGeom>
        </p:spPr>
      </p:pic>
      <p:sp>
        <p:nvSpPr>
          <p:cNvPr id="17" name="copy-112">
            <a:extLst xmlns:a="http://schemas.openxmlformats.org/drawingml/2006/main">
              <a:ext uri="{FF2B5EF4-FFF2-40B4-BE49-F238E27FC236}">
                <a16:creationId xmlns:a16="http://schemas.microsoft.com/office/drawing/2014/main" id="{BD836CF4-60FC-4DCF-B6B8-5C7F86E74656}"/>
              </a:ext>
            </a:extLst>
          </p:cNvPr>
          <p:cNvSpPr>
            <a:spLocks xmlns:a="http://schemas.openxmlformats.org/drawingml/2006/main" noGrp="1"/>
          </p:cNvSpPr>
          <p:nvPr/>
        </p:nvSpPr>
        <p:spPr>
          <a:xfrm xmlns:a="http://schemas.openxmlformats.org/drawingml/2006/main">
            <a:off x="762000" y="5486400"/>
            <a:ext cx="7143750" cy="4857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725" b="0">
                <a:solidFill>
                  <a:srgbClr val="526170"/>
                </a:solidFill>
                <a:latin typeface="Arial"/>
                <a:ea typeface="Arial"/>
                <a:cs typeface="Arial"/>
              </a:defRPr>
            </a:pPr>
            <a:r>
              <a:rPr sz="1725" b="0">
                <a:solidFill>
                  <a:srgbClr val="526170"/>
                </a:solidFill>
                <a:latin typeface="Arial"/>
                <a:ea typeface="Arial"/>
                <a:cs typeface="Arial"/>
              </a:rPr>
              <a:t>A model illustration: use the stated data for calculations.</a:t>
            </a:r>
          </a:p>
        </p:txBody>
      </p:sp>
      <p:sp>
        <p:nvSpPr>
          <p:cNvPr id="18" name="goto:2">
            <a:hlinkClick xmlns:r="http://schemas.openxmlformats.org/officeDocument/2006/relationships" xmlns:a="http://schemas.openxmlformats.org/drawingml/2006/main" r:id="Rdfd888aa80404429" action="ppaction://hlinksldjump"/>
            <a:extLst xmlns:a="http://schemas.openxmlformats.org/drawingml/2006/main">
              <a:ext uri="{FF2B5EF4-FFF2-40B4-BE49-F238E27FC236}">
                <a16:creationId xmlns:a16="http://schemas.microsoft.com/office/drawing/2014/main" id="{1E3F5CFC-74CB-406D-A025-0BD63AF7F30B}"/>
              </a:ext>
            </a:extLst>
          </p:cNvPr>
          <p:cNvSpPr>
            <a:spLocks xmlns:a="http://schemas.openxmlformats.org/drawingml/2006/main" noGrp="1"/>
          </p:cNvSpPr>
          <p:nvPr/>
        </p:nvSpPr>
        <p:spPr>
          <a:xfrm xmlns:a="http://schemas.openxmlformats.org/drawingml/2006/main">
            <a:off x="8372475" y="5524500"/>
            <a:ext cx="28860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I Do</a:t>
            </a:r>
          </a:p>
        </p:txBody>
      </p:sp>
    </p:spTree>
    <p:extLst>
      <p:ext uri="{BB962C8B-B14F-4D97-AF65-F5344CB8AC3E}">
        <p14:creationId xmlns:p14="http://schemas.microsoft.com/office/powerpoint/2010/main" val="35686861"/>
      </p:ext>
    </p:extLst>
  </p:cSld>
</p:sld>
</file>

<file path=ppt/slides/slide2.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4" name="house-card">
            <a:extLst xmlns:a="http://schemas.openxmlformats.org/drawingml/2006/main">
              <a:ext uri="{FF2B5EF4-FFF2-40B4-BE49-F238E27FC236}">
                <a16:creationId xmlns:a16="http://schemas.microsoft.com/office/drawing/2014/main" id="{362C0FFB-9518-42B7-93A7-579623450738}"/>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4C6119E5-2EF2-4B92-A1C1-C3A84B828B93}"/>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315F8B"/>
          </a:solidFill>
          <a:ln xmlns:a="http://schemas.openxmlformats.org/drawingml/2006/main" w="0">
            <a:noFill/>
          </a:ln>
        </p:spPr>
      </p:sp>
      <p:sp>
        <p:nvSpPr>
          <p:cNvPr id="3" name="copy-10">
            <a:extLst xmlns:a="http://schemas.openxmlformats.org/drawingml/2006/main">
              <a:ext uri="{FF2B5EF4-FFF2-40B4-BE49-F238E27FC236}">
                <a16:creationId xmlns:a16="http://schemas.microsoft.com/office/drawing/2014/main" id="{44F07AC9-D698-486C-B9A5-7E89998FA807}"/>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11">
            <a:extLst xmlns:a="http://schemas.openxmlformats.org/drawingml/2006/main">
              <a:ext uri="{FF2B5EF4-FFF2-40B4-BE49-F238E27FC236}">
                <a16:creationId xmlns:a16="http://schemas.microsoft.com/office/drawing/2014/main" id="{7E174F44-2C7A-42E5-9DF3-4F3BD724405C}"/>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315F8B"/>
                </a:solidFill>
                <a:latin typeface="Arial"/>
                <a:ea typeface="Arial"/>
                <a:cs typeface="Arial"/>
              </a:defRPr>
            </a:pPr>
            <a:r>
              <a:rPr sz="1425" b="1">
                <a:solidFill>
                  <a:srgbClr val="315F8B"/>
                </a:solidFill>
                <a:latin typeface="Arial"/>
                <a:ea typeface="Arial"/>
                <a:cs typeface="Arial"/>
              </a:rPr>
              <a:t>Starter  ·  4 min</a:t>
            </a:r>
          </a:p>
        </p:txBody>
      </p:sp>
      <p:sp>
        <p:nvSpPr>
          <p:cNvPr id="5" name="copy-12">
            <a:extLst xmlns:a="http://schemas.openxmlformats.org/drawingml/2006/main">
              <a:ext uri="{FF2B5EF4-FFF2-40B4-BE49-F238E27FC236}">
                <a16:creationId xmlns:a16="http://schemas.microsoft.com/office/drawing/2014/main" id="{C568CED8-0486-403E-8754-2D28F84F6042}"/>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Make a prediction</a:t>
            </a:r>
          </a:p>
        </p:txBody>
      </p:sp>
      <p:sp>
        <p:nvSpPr>
          <p:cNvPr id="6" name="heading-rule">
            <a:extLst xmlns:a="http://schemas.openxmlformats.org/drawingml/2006/main">
              <a:ext uri="{FF2B5EF4-FFF2-40B4-BE49-F238E27FC236}">
                <a16:creationId xmlns:a16="http://schemas.microsoft.com/office/drawing/2014/main" id="{4787F8A6-BAF7-47C1-BF99-8B9C69C0E9DF}"/>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80f0ec4d6c5f4811" action="ppaction://hlinksldjump"/>
            <a:extLst xmlns:a="http://schemas.openxmlformats.org/drawingml/2006/main">
              <a:ext uri="{FF2B5EF4-FFF2-40B4-BE49-F238E27FC236}">
                <a16:creationId xmlns:a16="http://schemas.microsoft.com/office/drawing/2014/main" id="{E4FC27A0-2092-4E80-86D0-5A16C4297ED0}"/>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147b5f3d10734876" action="ppaction://hlinksldjump"/>
            <a:extLst xmlns:a="http://schemas.openxmlformats.org/drawingml/2006/main">
              <a:ext uri="{FF2B5EF4-FFF2-40B4-BE49-F238E27FC236}">
                <a16:creationId xmlns:a16="http://schemas.microsoft.com/office/drawing/2014/main" id="{E8377C56-D4A9-4015-BA16-41D713EDE2E4}"/>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Starter</a:t>
            </a:r>
          </a:p>
        </p:txBody>
      </p:sp>
      <p:sp>
        <p:nvSpPr>
          <p:cNvPr id="9" name="goto:2">
            <a:hlinkClick xmlns:r="http://schemas.openxmlformats.org/officeDocument/2006/relationships" xmlns:a="http://schemas.openxmlformats.org/drawingml/2006/main" r:id="R23709d651d454685" action="ppaction://hlinksldjump"/>
            <a:extLst xmlns:a="http://schemas.openxmlformats.org/drawingml/2006/main">
              <a:ext uri="{FF2B5EF4-FFF2-40B4-BE49-F238E27FC236}">
                <a16:creationId xmlns:a16="http://schemas.microsoft.com/office/drawing/2014/main" id="{72349D7C-6F68-4DA8-BB3C-F8BE2BB5E690}"/>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d14c8bbe4ad3414f" action="ppaction://hlinksldjump"/>
            <a:extLst xmlns:a="http://schemas.openxmlformats.org/drawingml/2006/main">
              <a:ext uri="{FF2B5EF4-FFF2-40B4-BE49-F238E27FC236}">
                <a16:creationId xmlns:a16="http://schemas.microsoft.com/office/drawing/2014/main" id="{9B31433A-57B9-4CCE-962C-7BA1E79323F3}"/>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43f5c279f2e44fe3" action="ppaction://hlinksldjump"/>
            <a:extLst xmlns:a="http://schemas.openxmlformats.org/drawingml/2006/main">
              <a:ext uri="{FF2B5EF4-FFF2-40B4-BE49-F238E27FC236}">
                <a16:creationId xmlns:a16="http://schemas.microsoft.com/office/drawing/2014/main" id="{11D53777-788F-4B7C-A80E-EC712C0E9A55}"/>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c5e359932d0646b3" action="ppaction://hlinksldjump"/>
            <a:extLst xmlns:a="http://schemas.openxmlformats.org/drawingml/2006/main">
              <a:ext uri="{FF2B5EF4-FFF2-40B4-BE49-F238E27FC236}">
                <a16:creationId xmlns:a16="http://schemas.microsoft.com/office/drawing/2014/main" id="{919E1C54-E8DC-4402-8E57-CA4DD71FF5CC}"/>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9137234ba457444e" action="ppaction://hlinksldjump"/>
            <a:extLst xmlns:a="http://schemas.openxmlformats.org/drawingml/2006/main">
              <a:ext uri="{FF2B5EF4-FFF2-40B4-BE49-F238E27FC236}">
                <a16:creationId xmlns:a16="http://schemas.microsoft.com/office/drawing/2014/main" id="{E4BE3386-E8A9-4E34-8AB3-4538C39B069B}"/>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006b6abca5a1400e" action="ppaction://hlinksldjump"/>
            <a:extLst xmlns:a="http://schemas.openxmlformats.org/drawingml/2006/main">
              <a:ext uri="{FF2B5EF4-FFF2-40B4-BE49-F238E27FC236}">
                <a16:creationId xmlns:a16="http://schemas.microsoft.com/office/drawing/2014/main" id="{2C21BC33-C7BD-4883-8502-6FF2118E27EE}"/>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683b4332389e4a6c" action="ppaction://hlinksldjump"/>
            <a:extLst xmlns:a="http://schemas.openxmlformats.org/drawingml/2006/main">
              <a:ext uri="{FF2B5EF4-FFF2-40B4-BE49-F238E27FC236}">
                <a16:creationId xmlns:a16="http://schemas.microsoft.com/office/drawing/2014/main" id="{5A22F226-8721-4D35-8150-D63E9BF47B6D}"/>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13">
            <a:extLst xmlns:a="http://schemas.openxmlformats.org/drawingml/2006/main">
              <a:ext uri="{FF2B5EF4-FFF2-40B4-BE49-F238E27FC236}">
                <a16:creationId xmlns:a16="http://schemas.microsoft.com/office/drawing/2014/main" id="{FF5AE4A9-EE77-46AC-99FC-70A053FA022A}"/>
              </a:ext>
            </a:extLst>
          </p:cNvPr>
          <p:cNvSpPr>
            <a:spLocks xmlns:a="http://schemas.openxmlformats.org/drawingml/2006/main" noGrp="1"/>
          </p:cNvSpPr>
          <p:nvPr/>
        </p:nvSpPr>
        <p:spPr>
          <a:xfrm xmlns:a="http://schemas.openxmlformats.org/drawingml/2006/main">
            <a:off x="666750" y="1866900"/>
            <a:ext cx="10668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325" b="1">
                <a:solidFill>
                  <a:srgbClr val="1F2937"/>
                </a:solidFill>
                <a:latin typeface="Arial"/>
                <a:ea typeface="Arial"/>
                <a:cs typeface="Arial"/>
              </a:defRPr>
            </a:pPr>
            <a:r>
              <a:rPr sz="2325" b="1">
                <a:solidFill>
                  <a:srgbClr val="1F2937"/>
                </a:solidFill>
                <a:latin typeface="Arial"/>
                <a:ea typeface="Arial"/>
                <a:cs typeface="Arial"/>
              </a:rPr>
              <a:t>A cell image becomes larger but stays blurred. Has its resolution improved? Commit a view before the model opens.</a:t>
            </a:r>
          </a:p>
        </p:txBody>
      </p:sp>
      <p:sp>
        <p:nvSpPr>
          <p:cNvPr id="17" name="choice">
            <a:extLst xmlns:a="http://schemas.openxmlformats.org/drawingml/2006/main">
              <a:ext uri="{FF2B5EF4-FFF2-40B4-BE49-F238E27FC236}">
                <a16:creationId xmlns:a16="http://schemas.microsoft.com/office/drawing/2014/main" id="{7F22DC5B-CEED-4B61-8E15-EBB77A0F285D}"/>
              </a:ext>
            </a:extLst>
          </p:cNvPr>
          <p:cNvSpPr>
            <a:spLocks xmlns:a="http://schemas.openxmlformats.org/drawingml/2006/main" noGrp="1"/>
          </p:cNvSpPr>
          <p:nvPr/>
        </p:nvSpPr>
        <p:spPr>
          <a:xfrm xmlns:a="http://schemas.openxmlformats.org/drawingml/2006/main">
            <a:off x="666750" y="3124200"/>
            <a:ext cx="10668000" cy="581025"/>
          </a:xfrm>
          <a:prstGeom xmlns:a="http://schemas.openxmlformats.org/drawingml/2006/main" prst="roundRect">
            <a:avLst>
              <a:gd name="adj" fmla="val 16393"/>
            </a:avLst>
          </a:prstGeom>
          <a:solidFill xmlns:a="http://schemas.openxmlformats.org/drawingml/2006/main">
            <a:srgbClr val="E4EBEE"/>
          </a:solidFill>
          <a:ln xmlns:a="http://schemas.openxmlformats.org/drawingml/2006/main" w="9525">
            <a:solidFill>
              <a:srgbClr val="C6D3DA"/>
            </a:solidFill>
          </a:ln>
        </p:spPr>
      </p:sp>
      <p:sp>
        <p:nvSpPr>
          <p:cNvPr id="18" name="copy-14">
            <a:extLst xmlns:a="http://schemas.openxmlformats.org/drawingml/2006/main">
              <a:ext uri="{FF2B5EF4-FFF2-40B4-BE49-F238E27FC236}">
                <a16:creationId xmlns:a16="http://schemas.microsoft.com/office/drawing/2014/main" id="{364E7AE3-F747-4A45-9A5B-8B9F4939A2F3}"/>
              </a:ext>
            </a:extLst>
          </p:cNvPr>
          <p:cNvSpPr>
            <a:spLocks xmlns:a="http://schemas.openxmlformats.org/drawingml/2006/main" noGrp="1"/>
          </p:cNvSpPr>
          <p:nvPr/>
        </p:nvSpPr>
        <p:spPr>
          <a:xfrm xmlns:a="http://schemas.openxmlformats.org/drawingml/2006/main">
            <a:off x="847725" y="3248025"/>
            <a:ext cx="102679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A  Yes — bigger always means clearer</a:t>
            </a:r>
          </a:p>
        </p:txBody>
      </p:sp>
      <p:sp>
        <p:nvSpPr>
          <p:cNvPr id="19" name="choice">
            <a:extLst xmlns:a="http://schemas.openxmlformats.org/drawingml/2006/main">
              <a:ext uri="{FF2B5EF4-FFF2-40B4-BE49-F238E27FC236}">
                <a16:creationId xmlns:a16="http://schemas.microsoft.com/office/drawing/2014/main" id="{739DFC02-EA0C-48EB-A3D7-943873CBEFE7}"/>
              </a:ext>
            </a:extLst>
          </p:cNvPr>
          <p:cNvSpPr>
            <a:spLocks xmlns:a="http://schemas.openxmlformats.org/drawingml/2006/main" noGrp="1"/>
          </p:cNvSpPr>
          <p:nvPr/>
        </p:nvSpPr>
        <p:spPr>
          <a:xfrm xmlns:a="http://schemas.openxmlformats.org/drawingml/2006/main">
            <a:off x="666750" y="3819525"/>
            <a:ext cx="10668000" cy="581025"/>
          </a:xfrm>
          <a:prstGeom xmlns:a="http://schemas.openxmlformats.org/drawingml/2006/main" prst="roundRect">
            <a:avLst>
              <a:gd name="adj" fmla="val 16393"/>
            </a:avLst>
          </a:prstGeom>
          <a:solidFill xmlns:a="http://schemas.openxmlformats.org/drawingml/2006/main">
            <a:srgbClr val="E4EBEE"/>
          </a:solidFill>
          <a:ln xmlns:a="http://schemas.openxmlformats.org/drawingml/2006/main" w="9525">
            <a:solidFill>
              <a:srgbClr val="C6D3DA"/>
            </a:solidFill>
          </a:ln>
        </p:spPr>
      </p:sp>
      <p:sp>
        <p:nvSpPr>
          <p:cNvPr id="20" name="copy-15">
            <a:extLst xmlns:a="http://schemas.openxmlformats.org/drawingml/2006/main">
              <a:ext uri="{FF2B5EF4-FFF2-40B4-BE49-F238E27FC236}">
                <a16:creationId xmlns:a16="http://schemas.microsoft.com/office/drawing/2014/main" id="{5BCE2D73-A68F-4513-91BF-ED6FB83C759A}"/>
              </a:ext>
            </a:extLst>
          </p:cNvPr>
          <p:cNvSpPr>
            <a:spLocks xmlns:a="http://schemas.openxmlformats.org/drawingml/2006/main" noGrp="1"/>
          </p:cNvSpPr>
          <p:nvPr/>
        </p:nvSpPr>
        <p:spPr>
          <a:xfrm xmlns:a="http://schemas.openxmlformats.org/drawingml/2006/main">
            <a:off x="847725" y="3943350"/>
            <a:ext cx="102679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B  No — size and detail are different</a:t>
            </a:r>
          </a:p>
        </p:txBody>
      </p:sp>
      <p:sp>
        <p:nvSpPr>
          <p:cNvPr id="21" name="choice">
            <a:extLst xmlns:a="http://schemas.openxmlformats.org/drawingml/2006/main">
              <a:ext uri="{FF2B5EF4-FFF2-40B4-BE49-F238E27FC236}">
                <a16:creationId xmlns:a16="http://schemas.microsoft.com/office/drawing/2014/main" id="{227D4A9A-1063-4DF3-8A1E-7B1101AAF907}"/>
              </a:ext>
            </a:extLst>
          </p:cNvPr>
          <p:cNvSpPr>
            <a:spLocks xmlns:a="http://schemas.openxmlformats.org/drawingml/2006/main" noGrp="1"/>
          </p:cNvSpPr>
          <p:nvPr/>
        </p:nvSpPr>
        <p:spPr>
          <a:xfrm xmlns:a="http://schemas.openxmlformats.org/drawingml/2006/main">
            <a:off x="666750" y="4514850"/>
            <a:ext cx="10668000" cy="581025"/>
          </a:xfrm>
          <a:prstGeom xmlns:a="http://schemas.openxmlformats.org/drawingml/2006/main" prst="roundRect">
            <a:avLst>
              <a:gd name="adj" fmla="val 16393"/>
            </a:avLst>
          </a:prstGeom>
          <a:solidFill xmlns:a="http://schemas.openxmlformats.org/drawingml/2006/main">
            <a:srgbClr val="E4EBEE"/>
          </a:solidFill>
          <a:ln xmlns:a="http://schemas.openxmlformats.org/drawingml/2006/main" w="9525">
            <a:solidFill>
              <a:srgbClr val="C6D3DA"/>
            </a:solidFill>
          </a:ln>
        </p:spPr>
      </p:sp>
      <p:sp>
        <p:nvSpPr>
          <p:cNvPr id="22" name="copy-16">
            <a:extLst xmlns:a="http://schemas.openxmlformats.org/drawingml/2006/main">
              <a:ext uri="{FF2B5EF4-FFF2-40B4-BE49-F238E27FC236}">
                <a16:creationId xmlns:a16="http://schemas.microsoft.com/office/drawing/2014/main" id="{C105D61C-C9E3-4995-89C5-6011925B3999}"/>
              </a:ext>
            </a:extLst>
          </p:cNvPr>
          <p:cNvSpPr>
            <a:spLocks xmlns:a="http://schemas.openxmlformats.org/drawingml/2006/main" noGrp="1"/>
          </p:cNvSpPr>
          <p:nvPr/>
        </p:nvSpPr>
        <p:spPr>
          <a:xfrm xmlns:a="http://schemas.openxmlformats.org/drawingml/2006/main">
            <a:off x="847725" y="4638675"/>
            <a:ext cx="102679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C  Not sure yet — I need evidence</a:t>
            </a:r>
          </a:p>
        </p:txBody>
      </p:sp>
      <p:sp>
        <p:nvSpPr>
          <p:cNvPr id="23" name="goto:8">
            <a:hlinkClick xmlns:r="http://schemas.openxmlformats.org/officeDocument/2006/relationships" xmlns:a="http://schemas.openxmlformats.org/drawingml/2006/main" r:id="R76cf1f6ac4954c9e" action="ppaction://hlinksldjump"/>
            <a:extLst xmlns:a="http://schemas.openxmlformats.org/drawingml/2006/main">
              <a:ext uri="{FF2B5EF4-FFF2-40B4-BE49-F238E27FC236}">
                <a16:creationId xmlns:a16="http://schemas.microsoft.com/office/drawing/2014/main" id="{1CA5010C-20D6-43D5-8446-91330288D4BD}"/>
              </a:ext>
            </a:extLst>
          </p:cNvPr>
          <p:cNvSpPr>
            <a:spLocks xmlns:a="http://schemas.openxmlformats.org/drawingml/2006/main" noGrp="1"/>
          </p:cNvSpPr>
          <p:nvPr/>
        </p:nvSpPr>
        <p:spPr>
          <a:xfrm xmlns:a="http://schemas.openxmlformats.org/drawingml/2006/main">
            <a:off x="8334375" y="5410200"/>
            <a:ext cx="29527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Commit, then check</a:t>
            </a:r>
          </a:p>
        </p:txBody>
      </p:sp>
    </p:spTree>
    <p:extLst>
      <p:ext uri="{BB962C8B-B14F-4D97-AF65-F5344CB8AC3E}">
        <p14:creationId xmlns:p14="http://schemas.microsoft.com/office/powerpoint/2010/main" val="408186537"/>
      </p:ext>
    </p:extLst>
  </p:cSld>
</p:sld>
</file>

<file path=ppt/slides/slide3.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6" name="house-card">
            <a:extLst xmlns:a="http://schemas.openxmlformats.org/drawingml/2006/main">
              <a:ext uri="{FF2B5EF4-FFF2-40B4-BE49-F238E27FC236}">
                <a16:creationId xmlns:a16="http://schemas.microsoft.com/office/drawing/2014/main" id="{A1DC1261-73DF-4F88-819D-A6600F52C796}"/>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3CA7D9C2-14B4-4A81-A5E0-BADA4E4F96DB}"/>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7">
            <a:extLst xmlns:a="http://schemas.openxmlformats.org/drawingml/2006/main">
              <a:ext uri="{FF2B5EF4-FFF2-40B4-BE49-F238E27FC236}">
                <a16:creationId xmlns:a16="http://schemas.microsoft.com/office/drawing/2014/main" id="{AAC6FC85-DA17-4042-97F1-66F67F896166}"/>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18">
            <a:extLst xmlns:a="http://schemas.openxmlformats.org/drawingml/2006/main">
              <a:ext uri="{FF2B5EF4-FFF2-40B4-BE49-F238E27FC236}">
                <a16:creationId xmlns:a16="http://schemas.microsoft.com/office/drawing/2014/main" id="{11B12BB5-AE23-4FC6-AC4E-FB0B50A01851}"/>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I Do  ·  5 min</a:t>
            </a:r>
          </a:p>
        </p:txBody>
      </p:sp>
      <p:sp>
        <p:nvSpPr>
          <p:cNvPr id="5" name="copy-19">
            <a:extLst xmlns:a="http://schemas.openxmlformats.org/drawingml/2006/main">
              <a:ext uri="{FF2B5EF4-FFF2-40B4-BE49-F238E27FC236}">
                <a16:creationId xmlns:a16="http://schemas.microsoft.com/office/drawing/2014/main" id="{AD499B1B-5DA9-45DD-8968-F7F73205599D}"/>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Watch the model</a:t>
            </a:r>
          </a:p>
        </p:txBody>
      </p:sp>
      <p:sp>
        <p:nvSpPr>
          <p:cNvPr id="6" name="heading-rule">
            <a:extLst xmlns:a="http://schemas.openxmlformats.org/drawingml/2006/main">
              <a:ext uri="{FF2B5EF4-FFF2-40B4-BE49-F238E27FC236}">
                <a16:creationId xmlns:a16="http://schemas.microsoft.com/office/drawing/2014/main" id="{A5EAD3E7-1C12-455B-891C-B8563963A51D}"/>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26300ea3ea9e4b2c" action="ppaction://hlinksldjump"/>
            <a:extLst xmlns:a="http://schemas.openxmlformats.org/drawingml/2006/main">
              <a:ext uri="{FF2B5EF4-FFF2-40B4-BE49-F238E27FC236}">
                <a16:creationId xmlns:a16="http://schemas.microsoft.com/office/drawing/2014/main" id="{8FE818C2-EA2A-4582-997A-DD90B0F62C70}"/>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444480a73e174aef" action="ppaction://hlinksldjump"/>
            <a:extLst xmlns:a="http://schemas.openxmlformats.org/drawingml/2006/main">
              <a:ext uri="{FF2B5EF4-FFF2-40B4-BE49-F238E27FC236}">
                <a16:creationId xmlns:a16="http://schemas.microsoft.com/office/drawing/2014/main" id="{E6FC0304-66FD-4ACA-A3DE-B12DE31F66DF}"/>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de5abc6b20c24553" action="ppaction://hlinksldjump"/>
            <a:extLst xmlns:a="http://schemas.openxmlformats.org/drawingml/2006/main">
              <a:ext uri="{FF2B5EF4-FFF2-40B4-BE49-F238E27FC236}">
                <a16:creationId xmlns:a16="http://schemas.microsoft.com/office/drawing/2014/main" id="{022B222B-F3CE-44C2-9CD1-CDE799797211}"/>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I Do</a:t>
            </a:r>
          </a:p>
        </p:txBody>
      </p:sp>
      <p:sp>
        <p:nvSpPr>
          <p:cNvPr id="10" name="goto:3">
            <a:hlinkClick xmlns:r="http://schemas.openxmlformats.org/officeDocument/2006/relationships" xmlns:a="http://schemas.openxmlformats.org/drawingml/2006/main" r:id="R9b9f838ad76c4ab2" action="ppaction://hlinksldjump"/>
            <a:extLst xmlns:a="http://schemas.openxmlformats.org/drawingml/2006/main">
              <a:ext uri="{FF2B5EF4-FFF2-40B4-BE49-F238E27FC236}">
                <a16:creationId xmlns:a16="http://schemas.microsoft.com/office/drawing/2014/main" id="{55F19C08-D443-4FF0-9DB6-7A0DBFAC95CD}"/>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dc66550772604bc9" action="ppaction://hlinksldjump"/>
            <a:extLst xmlns:a="http://schemas.openxmlformats.org/drawingml/2006/main">
              <a:ext uri="{FF2B5EF4-FFF2-40B4-BE49-F238E27FC236}">
                <a16:creationId xmlns:a16="http://schemas.microsoft.com/office/drawing/2014/main" id="{C1499C72-9D36-4D09-85F3-A8BFEF071B60}"/>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c1abe2963e424d69" action="ppaction://hlinksldjump"/>
            <a:extLst xmlns:a="http://schemas.openxmlformats.org/drawingml/2006/main">
              <a:ext uri="{FF2B5EF4-FFF2-40B4-BE49-F238E27FC236}">
                <a16:creationId xmlns:a16="http://schemas.microsoft.com/office/drawing/2014/main" id="{D259C37D-4A28-453D-9AC3-BBBBA72C929D}"/>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c4abe9a6cf0a42db" action="ppaction://hlinksldjump"/>
            <a:extLst xmlns:a="http://schemas.openxmlformats.org/drawingml/2006/main">
              <a:ext uri="{FF2B5EF4-FFF2-40B4-BE49-F238E27FC236}">
                <a16:creationId xmlns:a16="http://schemas.microsoft.com/office/drawing/2014/main" id="{05413FB4-9605-4A8D-A1C4-8B864440EC46}"/>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28ca788f69444ce3" action="ppaction://hlinksldjump"/>
            <a:extLst xmlns:a="http://schemas.openxmlformats.org/drawingml/2006/main">
              <a:ext uri="{FF2B5EF4-FFF2-40B4-BE49-F238E27FC236}">
                <a16:creationId xmlns:a16="http://schemas.microsoft.com/office/drawing/2014/main" id="{5C8997C6-7542-4E53-8E7B-22628E325844}"/>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b4e19dd32390416b" action="ppaction://hlinksldjump"/>
            <a:extLst xmlns:a="http://schemas.openxmlformats.org/drawingml/2006/main">
              <a:ext uri="{FF2B5EF4-FFF2-40B4-BE49-F238E27FC236}">
                <a16:creationId xmlns:a16="http://schemas.microsoft.com/office/drawing/2014/main" id="{67DEC117-1E76-4276-B77F-91381647BEB9}"/>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20">
            <a:extLst xmlns:a="http://schemas.openxmlformats.org/drawingml/2006/main">
              <a:ext uri="{FF2B5EF4-FFF2-40B4-BE49-F238E27FC236}">
                <a16:creationId xmlns:a16="http://schemas.microsoft.com/office/drawing/2014/main" id="{6512BD8F-F812-440E-8568-FCBC19C6770C}"/>
              </a:ext>
            </a:extLst>
          </p:cNvPr>
          <p:cNvSpPr>
            <a:spLocks xmlns:a="http://schemas.openxmlformats.org/drawingml/2006/main" noGrp="1"/>
          </p:cNvSpPr>
          <p:nvPr/>
        </p:nvSpPr>
        <p:spPr>
          <a:xfrm xmlns:a="http://schemas.openxmlformats.org/drawingml/2006/main">
            <a:off x="666750" y="20002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7A5C9E"/>
                </a:solidFill>
                <a:latin typeface="Arial"/>
                <a:ea typeface="Arial"/>
                <a:cs typeface="Arial"/>
              </a:defRPr>
            </a:pPr>
            <a:r>
              <a:rPr sz="2100" b="1">
                <a:solidFill>
                  <a:srgbClr val="7A5C9E"/>
                </a:solidFill>
                <a:latin typeface="Arial"/>
                <a:ea typeface="Arial"/>
                <a:cs typeface="Arial"/>
              </a:rPr>
              <a:t>1</a:t>
            </a:r>
          </a:p>
        </p:txBody>
      </p:sp>
      <p:sp>
        <p:nvSpPr>
          <p:cNvPr id="17" name="copy-21">
            <a:extLst xmlns:a="http://schemas.openxmlformats.org/drawingml/2006/main">
              <a:ext uri="{FF2B5EF4-FFF2-40B4-BE49-F238E27FC236}">
                <a16:creationId xmlns:a16="http://schemas.microsoft.com/office/drawing/2014/main" id="{0DF17E78-8C18-44BC-8DD4-5CCE66D3EF74}"/>
              </a:ext>
            </a:extLst>
          </p:cNvPr>
          <p:cNvSpPr>
            <a:spLocks xmlns:a="http://schemas.openxmlformats.org/drawingml/2006/main" noGrp="1"/>
          </p:cNvSpPr>
          <p:nvPr/>
        </p:nvSpPr>
        <p:spPr>
          <a:xfrm xmlns:a="http://schemas.openxmlformats.org/drawingml/2006/main">
            <a:off x="1162050" y="2000250"/>
            <a:ext cx="588645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Begin on the lowest-power objective so the specimen is easier to find.</a:t>
            </a:r>
          </a:p>
        </p:txBody>
      </p:sp>
      <p:sp>
        <p:nvSpPr>
          <p:cNvPr id="18" name="copy-22">
            <a:extLst xmlns:a="http://schemas.openxmlformats.org/drawingml/2006/main">
              <a:ext uri="{FF2B5EF4-FFF2-40B4-BE49-F238E27FC236}">
                <a16:creationId xmlns:a16="http://schemas.microsoft.com/office/drawing/2014/main" id="{4E018A2A-7EAA-40C3-B3B0-F9F36CDA4BDC}"/>
              </a:ext>
            </a:extLst>
          </p:cNvPr>
          <p:cNvSpPr>
            <a:spLocks xmlns:a="http://schemas.openxmlformats.org/drawingml/2006/main" noGrp="1"/>
          </p:cNvSpPr>
          <p:nvPr/>
        </p:nvSpPr>
        <p:spPr>
          <a:xfrm xmlns:a="http://schemas.openxmlformats.org/drawingml/2006/main">
            <a:off x="666750" y="31051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7A5C9E"/>
                </a:solidFill>
                <a:latin typeface="Arial"/>
                <a:ea typeface="Arial"/>
                <a:cs typeface="Arial"/>
              </a:defRPr>
            </a:pPr>
            <a:r>
              <a:rPr sz="2100" b="1">
                <a:solidFill>
                  <a:srgbClr val="7A5C9E"/>
                </a:solidFill>
                <a:latin typeface="Arial"/>
                <a:ea typeface="Arial"/>
                <a:cs typeface="Arial"/>
              </a:rPr>
              <a:t>2</a:t>
            </a:r>
          </a:p>
        </p:txBody>
      </p:sp>
      <p:sp>
        <p:nvSpPr>
          <p:cNvPr id="19" name="copy-23">
            <a:extLst xmlns:a="http://schemas.openxmlformats.org/drawingml/2006/main">
              <a:ext uri="{FF2B5EF4-FFF2-40B4-BE49-F238E27FC236}">
                <a16:creationId xmlns:a16="http://schemas.microsoft.com/office/drawing/2014/main" id="{BB9E34F3-16B2-4025-ACE8-E00FF42FB151}"/>
              </a:ext>
            </a:extLst>
          </p:cNvPr>
          <p:cNvSpPr>
            <a:spLocks xmlns:a="http://schemas.openxmlformats.org/drawingml/2006/main" noGrp="1"/>
          </p:cNvSpPr>
          <p:nvPr/>
        </p:nvSpPr>
        <p:spPr>
          <a:xfrm xmlns:a="http://schemas.openxmlformats.org/drawingml/2006/main">
            <a:off x="1162050" y="3105150"/>
            <a:ext cx="588645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Use coarse focus only at low power, then fine focus. Use fine focus only at high power.</a:t>
            </a:r>
          </a:p>
        </p:txBody>
      </p:sp>
      <p:sp>
        <p:nvSpPr>
          <p:cNvPr id="20" name="copy-24">
            <a:extLst xmlns:a="http://schemas.openxmlformats.org/drawingml/2006/main">
              <a:ext uri="{FF2B5EF4-FFF2-40B4-BE49-F238E27FC236}">
                <a16:creationId xmlns:a16="http://schemas.microsoft.com/office/drawing/2014/main" id="{BDE3D7B1-4C69-4E04-AFF5-E4C56DA00CBE}"/>
              </a:ext>
            </a:extLst>
          </p:cNvPr>
          <p:cNvSpPr>
            <a:spLocks xmlns:a="http://schemas.openxmlformats.org/drawingml/2006/main" noGrp="1"/>
          </p:cNvSpPr>
          <p:nvPr/>
        </p:nvSpPr>
        <p:spPr>
          <a:xfrm xmlns:a="http://schemas.openxmlformats.org/drawingml/2006/main">
            <a:off x="666750" y="42100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7A5C9E"/>
                </a:solidFill>
                <a:latin typeface="Arial"/>
                <a:ea typeface="Arial"/>
                <a:cs typeface="Arial"/>
              </a:defRPr>
            </a:pPr>
            <a:r>
              <a:rPr sz="2100" b="1">
                <a:solidFill>
                  <a:srgbClr val="7A5C9E"/>
                </a:solidFill>
                <a:latin typeface="Arial"/>
                <a:ea typeface="Arial"/>
                <a:cs typeface="Arial"/>
              </a:rPr>
              <a:t>3</a:t>
            </a:r>
          </a:p>
        </p:txBody>
      </p:sp>
      <p:sp>
        <p:nvSpPr>
          <p:cNvPr id="21" name="copy-25">
            <a:extLst xmlns:a="http://schemas.openxmlformats.org/drawingml/2006/main">
              <a:ext uri="{FF2B5EF4-FFF2-40B4-BE49-F238E27FC236}">
                <a16:creationId xmlns:a16="http://schemas.microsoft.com/office/drawing/2014/main" id="{07CC70A1-C2B5-440F-B7D0-94D0EF5CE0E6}"/>
              </a:ext>
            </a:extLst>
          </p:cNvPr>
          <p:cNvSpPr>
            <a:spLocks xmlns:a="http://schemas.openxmlformats.org/drawingml/2006/main" noGrp="1"/>
          </p:cNvSpPr>
          <p:nvPr/>
        </p:nvSpPr>
        <p:spPr>
          <a:xfrm xmlns:a="http://schemas.openxmlformats.org/drawingml/2006/main">
            <a:off x="1162050" y="4210050"/>
            <a:ext cx="588645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Total magnification equals eyepiece magnification multiplied by objective magnification.</a:t>
            </a:r>
          </a:p>
        </p:txBody>
      </p:sp>
      <p:sp>
        <p:nvSpPr>
          <p:cNvPr id="22" name="visual-ground">
            <a:extLst xmlns:a="http://schemas.openxmlformats.org/drawingml/2006/main">
              <a:ext uri="{FF2B5EF4-FFF2-40B4-BE49-F238E27FC236}">
                <a16:creationId xmlns:a16="http://schemas.microsoft.com/office/drawing/2014/main" id="{E8019C2D-B4A8-4F2A-9990-2FAE40D77764}"/>
              </a:ext>
            </a:extLst>
          </p:cNvPr>
          <p:cNvSpPr>
            <a:spLocks xmlns:a="http://schemas.openxmlformats.org/drawingml/2006/main" noGrp="1"/>
          </p:cNvSpPr>
          <p:nvPr/>
        </p:nvSpPr>
        <p:spPr>
          <a:xfrm xmlns:a="http://schemas.openxmlformats.org/drawingml/2006/main">
            <a:off x="7524750" y="1943100"/>
            <a:ext cx="3905250" cy="2724150"/>
          </a:xfrm>
          <a:prstGeom xmlns:a="http://schemas.openxmlformats.org/drawingml/2006/main" prst="roundRect">
            <a:avLst>
              <a:gd name="adj" fmla="val 3497"/>
            </a:avLst>
          </a:prstGeom>
          <a:solidFill xmlns:a="http://schemas.openxmlformats.org/drawingml/2006/main">
            <a:srgbClr val="FAF8FC"/>
          </a:solidFill>
          <a:ln xmlns:a="http://schemas.openxmlformats.org/drawingml/2006/main" w="9525">
            <a:solidFill>
              <a:srgbClr val="D9D0E2"/>
            </a:solidFill>
            <a:prstDash val="solid"/>
          </a:ln>
        </p:spPr>
      </p:sp>
      <p:sp>
        <p:nvSpPr>
          <p:cNvPr id="24" name="goto:16">
            <a:hlinkClick xmlns:r="http://schemas.openxmlformats.org/officeDocument/2006/relationships" xmlns:a="http://schemas.openxmlformats.org/drawingml/2006/main" r:id="R4309a4aa902f4374" action="ppaction://hlinksldjump"/>
            <a:extLst xmlns:a="http://schemas.openxmlformats.org/drawingml/2006/main">
              <a:ext uri="{FF2B5EF4-FFF2-40B4-BE49-F238E27FC236}">
                <a16:creationId xmlns:a16="http://schemas.microsoft.com/office/drawing/2014/main" id="{87791586-8861-4FE6-95BD-8020667455B1}"/>
              </a:ext>
            </a:extLst>
          </p:cNvPr>
          <p:cNvSpPr>
            <a:spLocks xmlns:a="http://schemas.openxmlformats.org/drawingml/2006/main" noGrp="1"/>
          </p:cNvSpPr>
          <p:nvPr/>
        </p:nvSpPr>
        <p:spPr>
          <a:xfrm xmlns:a="http://schemas.openxmlformats.org/drawingml/2006/main">
            <a:off x="7629525" y="4838700"/>
            <a:ext cx="37909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View labelled diagram</a:t>
            </a:r>
          </a:p>
        </p:txBody>
      </p:sp>
      <p:sp>
        <p:nvSpPr>
          <p:cNvPr id="25" name="goto:15">
            <a:hlinkClick xmlns:r="http://schemas.openxmlformats.org/officeDocument/2006/relationships" xmlns:a="http://schemas.openxmlformats.org/drawingml/2006/main" r:id="Rd45c1108648b4ace" action="ppaction://hlinksldjump"/>
            <a:extLst xmlns:a="http://schemas.openxmlformats.org/drawingml/2006/main">
              <a:ext uri="{FF2B5EF4-FFF2-40B4-BE49-F238E27FC236}">
                <a16:creationId xmlns:a16="http://schemas.microsoft.com/office/drawing/2014/main" id="{EB05CC3B-8C34-401B-81E2-4715A6EE0884}"/>
              </a:ext>
            </a:extLst>
          </p:cNvPr>
          <p:cNvSpPr>
            <a:spLocks xmlns:a="http://schemas.openxmlformats.org/drawingml/2006/main" noGrp="1"/>
          </p:cNvSpPr>
          <p:nvPr/>
        </p:nvSpPr>
        <p:spPr>
          <a:xfrm xmlns:a="http://schemas.openxmlformats.org/drawingml/2006/main">
            <a:off x="8115300" y="5410200"/>
            <a:ext cx="30480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Optional video</a:t>
            </a:r>
          </a:p>
        </p:txBody>
      </p:sp>
      <p:sp>
        <p:nvSpPr>
          <p:cNvPr id="27" name="model-title">
            <a:extLst xmlns:a="http://schemas.openxmlformats.org/drawingml/2006/main">
              <a:ext uri="{FF2B5EF4-FFF2-40B4-BE49-F238E27FC236}">
                <a16:creationId xmlns:a16="http://schemas.microsoft.com/office/drawing/2014/main" id="{B7290BF4-E0FC-49F9-BE88-804B5C964F24}"/>
              </a:ext>
            </a:extLst>
          </p:cNvPr>
          <p:cNvSpPr>
            <a:spLocks xmlns:a="http://schemas.openxmlformats.org/drawingml/2006/main" noGrp="1"/>
          </p:cNvSpPr>
          <p:nvPr/>
        </p:nvSpPr>
        <p:spPr>
          <a:xfrm xmlns:a="http://schemas.openxmlformats.org/drawingml/2006/main">
            <a:off x="7734300" y="2057400"/>
            <a:ext cx="34861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725" b="1">
                <a:solidFill>
                  <a:srgbClr val="5E417D"/>
                </a:solidFill>
                <a:latin typeface="Arial"/>
                <a:ea typeface="Arial"/>
                <a:cs typeface="Arial"/>
              </a:defRPr>
            </a:pPr>
            <a:r>
              <a:rPr sz="1725" b="1">
                <a:solidFill>
                  <a:srgbClr val="5E417D"/>
                </a:solidFill>
                <a:latin typeface="Arial"/>
                <a:ea typeface="Arial"/>
                <a:cs typeface="Arial"/>
              </a:rPr>
              <a:t>Two lenses magnify</a:t>
            </a:r>
          </a:p>
        </p:txBody>
      </p:sp>
      <p:sp>
        <p:nvSpPr>
          <p:cNvPr id="28" name="eyepiece">
            <a:extLst xmlns:a="http://schemas.openxmlformats.org/drawingml/2006/main">
              <a:ext uri="{FF2B5EF4-FFF2-40B4-BE49-F238E27FC236}">
                <a16:creationId xmlns:a16="http://schemas.microsoft.com/office/drawing/2014/main" id="{71294F4E-4E4B-4646-9497-16AFAE33F65E}"/>
              </a:ext>
            </a:extLst>
          </p:cNvPr>
          <p:cNvSpPr>
            <a:spLocks xmlns:a="http://schemas.openxmlformats.org/drawingml/2006/main" noGrp="1"/>
          </p:cNvSpPr>
          <p:nvPr/>
        </p:nvSpPr>
        <p:spPr>
          <a:xfrm xmlns:a="http://schemas.openxmlformats.org/drawingml/2006/main">
            <a:off x="7734300" y="2543175"/>
            <a:ext cx="1619250" cy="2762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275" b="1">
                <a:solidFill>
                  <a:srgbClr val="526176"/>
                </a:solidFill>
                <a:latin typeface="Arial"/>
                <a:ea typeface="Arial"/>
                <a:cs typeface="Arial"/>
              </a:defRPr>
            </a:pPr>
            <a:r>
              <a:rPr sz="1275" b="1">
                <a:solidFill>
                  <a:srgbClr val="526176"/>
                </a:solidFill>
                <a:latin typeface="Arial"/>
                <a:ea typeface="Arial"/>
                <a:cs typeface="Arial"/>
              </a:rPr>
              <a:t>EYEPIECE</a:t>
            </a:r>
          </a:p>
        </p:txBody>
      </p:sp>
      <p:sp>
        <p:nvSpPr>
          <p:cNvPr id="29" name="objective">
            <a:extLst xmlns:a="http://schemas.openxmlformats.org/drawingml/2006/main">
              <a:ext uri="{FF2B5EF4-FFF2-40B4-BE49-F238E27FC236}">
                <a16:creationId xmlns:a16="http://schemas.microsoft.com/office/drawing/2014/main" id="{60D8F795-C41C-4E05-B175-1232D8C62C67}"/>
              </a:ext>
            </a:extLst>
          </p:cNvPr>
          <p:cNvSpPr>
            <a:spLocks xmlns:a="http://schemas.openxmlformats.org/drawingml/2006/main" noGrp="1"/>
          </p:cNvSpPr>
          <p:nvPr/>
        </p:nvSpPr>
        <p:spPr>
          <a:xfrm xmlns:a="http://schemas.openxmlformats.org/drawingml/2006/main">
            <a:off x="9563100" y="2543175"/>
            <a:ext cx="1657350" cy="2762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275" b="1">
                <a:solidFill>
                  <a:srgbClr val="526176"/>
                </a:solidFill>
                <a:latin typeface="Arial"/>
                <a:ea typeface="Arial"/>
                <a:cs typeface="Arial"/>
              </a:defRPr>
            </a:pPr>
            <a:r>
              <a:rPr sz="1275" b="1">
                <a:solidFill>
                  <a:srgbClr val="526176"/>
                </a:solidFill>
                <a:latin typeface="Arial"/>
                <a:ea typeface="Arial"/>
                <a:cs typeface="Arial"/>
              </a:rPr>
              <a:t>OBJECTIVE</a:t>
            </a:r>
          </a:p>
        </p:txBody>
      </p:sp>
      <p:sp>
        <p:nvSpPr>
          <p:cNvPr id="30" name="lens-ten">
            <a:extLst xmlns:a="http://schemas.openxmlformats.org/drawingml/2006/main">
              <a:ext uri="{FF2B5EF4-FFF2-40B4-BE49-F238E27FC236}">
                <a16:creationId xmlns:a16="http://schemas.microsoft.com/office/drawing/2014/main" id="{3A8940F0-0352-4AE7-B827-DB60BD55A028}"/>
              </a:ext>
            </a:extLst>
          </p:cNvPr>
          <p:cNvSpPr>
            <a:spLocks xmlns:a="http://schemas.openxmlformats.org/drawingml/2006/main" noGrp="1"/>
          </p:cNvSpPr>
          <p:nvPr/>
        </p:nvSpPr>
        <p:spPr>
          <a:xfrm xmlns:a="http://schemas.openxmlformats.org/drawingml/2006/main">
            <a:off x="7734300" y="2895600"/>
            <a:ext cx="1524000" cy="476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3300" b="1">
                <a:solidFill>
                  <a:srgbClr val="5E417D"/>
                </a:solidFill>
                <a:latin typeface="Arial"/>
                <a:ea typeface="Arial"/>
                <a:cs typeface="Arial"/>
              </a:defRPr>
            </a:pPr>
            <a:r>
              <a:rPr sz="3300" b="1">
                <a:solidFill>
                  <a:srgbClr val="5E417D"/>
                </a:solidFill>
                <a:latin typeface="Arial"/>
                <a:ea typeface="Arial"/>
                <a:cs typeface="Arial"/>
              </a:rPr>
              <a:t>×10</a:t>
            </a:r>
          </a:p>
        </p:txBody>
      </p:sp>
      <p:sp>
        <p:nvSpPr>
          <p:cNvPr id="31" name="lens-four">
            <a:extLst xmlns:a="http://schemas.openxmlformats.org/drawingml/2006/main">
              <a:ext uri="{FF2B5EF4-FFF2-40B4-BE49-F238E27FC236}">
                <a16:creationId xmlns:a16="http://schemas.microsoft.com/office/drawing/2014/main" id="{AFDE9970-9008-4E7D-9907-A3EE467FB78A}"/>
              </a:ext>
            </a:extLst>
          </p:cNvPr>
          <p:cNvSpPr>
            <a:spLocks xmlns:a="http://schemas.openxmlformats.org/drawingml/2006/main" noGrp="1"/>
          </p:cNvSpPr>
          <p:nvPr/>
        </p:nvSpPr>
        <p:spPr>
          <a:xfrm xmlns:a="http://schemas.openxmlformats.org/drawingml/2006/main">
            <a:off x="9639300" y="2895600"/>
            <a:ext cx="1524000" cy="476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3300" b="1">
                <a:solidFill>
                  <a:srgbClr val="5E417D"/>
                </a:solidFill>
                <a:latin typeface="Arial"/>
                <a:ea typeface="Arial"/>
                <a:cs typeface="Arial"/>
              </a:defRPr>
            </a:pPr>
            <a:r>
              <a:rPr sz="3300" b="1">
                <a:solidFill>
                  <a:srgbClr val="5E417D"/>
                </a:solidFill>
                <a:latin typeface="Arial"/>
                <a:ea typeface="Arial"/>
                <a:cs typeface="Arial"/>
              </a:rPr>
              <a:t>×4</a:t>
            </a:r>
          </a:p>
        </p:txBody>
      </p:sp>
      <p:sp>
        <p:nvSpPr>
          <p:cNvPr id="32" name="times">
            <a:extLst xmlns:a="http://schemas.openxmlformats.org/drawingml/2006/main">
              <a:ext uri="{FF2B5EF4-FFF2-40B4-BE49-F238E27FC236}">
                <a16:creationId xmlns:a16="http://schemas.microsoft.com/office/drawing/2014/main" id="{9F831CA1-F94E-44F8-94C4-2229A9101855}"/>
              </a:ext>
            </a:extLst>
          </p:cNvPr>
          <p:cNvSpPr>
            <a:spLocks xmlns:a="http://schemas.openxmlformats.org/drawingml/2006/main" noGrp="1"/>
          </p:cNvSpPr>
          <p:nvPr/>
        </p:nvSpPr>
        <p:spPr>
          <a:xfrm xmlns:a="http://schemas.openxmlformats.org/drawingml/2006/main">
            <a:off x="9315450" y="2905125"/>
            <a:ext cx="32385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2550" b="0">
                <a:solidFill>
                  <a:srgbClr val="526176"/>
                </a:solidFill>
                <a:latin typeface="Arial"/>
                <a:ea typeface="Arial"/>
                <a:cs typeface="Arial"/>
              </a:defRPr>
            </a:pPr>
            <a:r>
              <a:rPr sz="2550" b="0">
                <a:solidFill>
                  <a:srgbClr val="526176"/>
                </a:solidFill>
                <a:latin typeface="Arial"/>
                <a:ea typeface="Arial"/>
                <a:cs typeface="Arial"/>
              </a:rPr>
              <a:t>×</a:t>
            </a:r>
          </a:p>
        </p:txBody>
      </p:sp>
      <p:sp>
        <p:nvSpPr>
          <p:cNvPr id="33" name="model-rule">
            <a:extLst xmlns:a="http://schemas.openxmlformats.org/drawingml/2006/main">
              <a:ext uri="{FF2B5EF4-FFF2-40B4-BE49-F238E27FC236}">
                <a16:creationId xmlns:a16="http://schemas.microsoft.com/office/drawing/2014/main" id="{45994301-7BB7-442C-B534-5BD5C82EADA6}"/>
              </a:ext>
            </a:extLst>
          </p:cNvPr>
          <p:cNvSpPr>
            <a:spLocks xmlns:a="http://schemas.openxmlformats.org/drawingml/2006/main" noGrp="1"/>
          </p:cNvSpPr>
          <p:nvPr/>
        </p:nvSpPr>
        <p:spPr>
          <a:xfrm xmlns:a="http://schemas.openxmlformats.org/drawingml/2006/main">
            <a:off x="7896225" y="3533775"/>
            <a:ext cx="3162300" cy="19050"/>
          </a:xfrm>
          <a:prstGeom xmlns:a="http://schemas.openxmlformats.org/drawingml/2006/main" prst="rect">
            <a:avLst/>
          </a:prstGeom>
          <a:solidFill xmlns:a="http://schemas.openxmlformats.org/drawingml/2006/main">
            <a:srgbClr val="D9D0E2"/>
          </a:solidFill>
          <a:ln xmlns:a="http://schemas.openxmlformats.org/drawingml/2006/main" w="0">
            <a:noFill/>
            <a:prstDash val="solid"/>
          </a:ln>
        </p:spPr>
      </p:sp>
      <p:sp>
        <p:nvSpPr>
          <p:cNvPr id="34" name="total">
            <a:extLst xmlns:a="http://schemas.openxmlformats.org/drawingml/2006/main">
              <a:ext uri="{FF2B5EF4-FFF2-40B4-BE49-F238E27FC236}">
                <a16:creationId xmlns:a16="http://schemas.microsoft.com/office/drawing/2014/main" id="{A45BA9C4-318D-4007-AC10-305B9FDFA3BC}"/>
              </a:ext>
            </a:extLst>
          </p:cNvPr>
          <p:cNvSpPr>
            <a:spLocks xmlns:a="http://schemas.openxmlformats.org/drawingml/2006/main" noGrp="1"/>
          </p:cNvSpPr>
          <p:nvPr/>
        </p:nvSpPr>
        <p:spPr>
          <a:xfrm xmlns:a="http://schemas.openxmlformats.org/drawingml/2006/main">
            <a:off x="7705725" y="3695700"/>
            <a:ext cx="35433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500" b="0">
                <a:solidFill>
                  <a:srgbClr val="526176"/>
                </a:solidFill>
                <a:latin typeface="Arial"/>
                <a:ea typeface="Arial"/>
                <a:cs typeface="Arial"/>
              </a:defRPr>
            </a:pPr>
            <a:r>
              <a:rPr sz="1500" b="0">
                <a:solidFill>
                  <a:srgbClr val="526176"/>
                </a:solidFill>
                <a:latin typeface="Arial"/>
                <a:ea typeface="Arial"/>
                <a:cs typeface="Arial"/>
              </a:rPr>
              <a:t>Total magnification</a:t>
            </a:r>
          </a:p>
        </p:txBody>
      </p:sp>
      <p:sp>
        <p:nvSpPr>
          <p:cNvPr id="35" name="forty">
            <a:extLst xmlns:a="http://schemas.openxmlformats.org/drawingml/2006/main">
              <a:ext uri="{FF2B5EF4-FFF2-40B4-BE49-F238E27FC236}">
                <a16:creationId xmlns:a16="http://schemas.microsoft.com/office/drawing/2014/main" id="{EE440C89-0C31-4E38-B1F2-0DAE91968943}"/>
              </a:ext>
            </a:extLst>
          </p:cNvPr>
          <p:cNvSpPr>
            <a:spLocks xmlns:a="http://schemas.openxmlformats.org/drawingml/2006/main" noGrp="1"/>
          </p:cNvSpPr>
          <p:nvPr/>
        </p:nvSpPr>
        <p:spPr>
          <a:xfrm xmlns:a="http://schemas.openxmlformats.org/drawingml/2006/main">
            <a:off x="7705725" y="3990975"/>
            <a:ext cx="3543300" cy="476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3300" b="1">
                <a:solidFill>
                  <a:srgbClr val="101C38"/>
                </a:solidFill>
                <a:latin typeface="Arial"/>
                <a:ea typeface="Arial"/>
                <a:cs typeface="Arial"/>
              </a:defRPr>
            </a:pPr>
            <a:r>
              <a:rPr sz="3300" b="1">
                <a:solidFill>
                  <a:srgbClr val="101C38"/>
                </a:solidFill>
                <a:latin typeface="Arial"/>
                <a:ea typeface="Arial"/>
                <a:cs typeface="Arial"/>
              </a:rPr>
              <a:t>×40</a:t>
            </a:r>
          </a:p>
        </p:txBody>
      </p:sp>
    </p:spTree>
    <p:extLst>
      <p:ext uri="{BB962C8B-B14F-4D97-AF65-F5344CB8AC3E}">
        <p14:creationId xmlns:p14="http://schemas.microsoft.com/office/powerpoint/2010/main" val="1326242044"/>
      </p:ext>
    </p:extLst>
  </p:cSld>
</p:sld>
</file>

<file path=ppt/slides/slide4.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88E40BC9-73B9-4184-B549-CEF6B1199D8F}"/>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2F7C96FC-2042-4888-A118-43D62E306AEB}"/>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A54077"/>
          </a:solidFill>
          <a:ln xmlns:a="http://schemas.openxmlformats.org/drawingml/2006/main" w="0">
            <a:noFill/>
          </a:ln>
        </p:spPr>
      </p:sp>
      <p:sp>
        <p:nvSpPr>
          <p:cNvPr id="3" name="copy-26">
            <a:extLst xmlns:a="http://schemas.openxmlformats.org/drawingml/2006/main">
              <a:ext uri="{FF2B5EF4-FFF2-40B4-BE49-F238E27FC236}">
                <a16:creationId xmlns:a16="http://schemas.microsoft.com/office/drawing/2014/main" id="{040E85B8-FE2C-48EF-89D1-B2B965FE4D09}"/>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27">
            <a:extLst xmlns:a="http://schemas.openxmlformats.org/drawingml/2006/main">
              <a:ext uri="{FF2B5EF4-FFF2-40B4-BE49-F238E27FC236}">
                <a16:creationId xmlns:a16="http://schemas.microsoft.com/office/drawing/2014/main" id="{916C8659-D368-4F9D-A184-084F3DC96E15}"/>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A54077"/>
                </a:solidFill>
                <a:latin typeface="Arial"/>
                <a:ea typeface="Arial"/>
                <a:cs typeface="Arial"/>
              </a:defRPr>
            </a:pPr>
            <a:r>
              <a:rPr sz="1425" b="1">
                <a:solidFill>
                  <a:srgbClr val="A54077"/>
                </a:solidFill>
                <a:latin typeface="Arial"/>
                <a:ea typeface="Arial"/>
                <a:cs typeface="Arial"/>
              </a:rPr>
              <a:t>We Do  ·  5 min</a:t>
            </a:r>
          </a:p>
        </p:txBody>
      </p:sp>
      <p:sp>
        <p:nvSpPr>
          <p:cNvPr id="5" name="copy-28">
            <a:extLst xmlns:a="http://schemas.openxmlformats.org/drawingml/2006/main">
              <a:ext uri="{FF2B5EF4-FFF2-40B4-BE49-F238E27FC236}">
                <a16:creationId xmlns:a16="http://schemas.microsoft.com/office/drawing/2014/main" id="{A7C9E936-070B-4CA5-B14D-52999A915444}"/>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Choose and justify</a:t>
            </a:r>
          </a:p>
        </p:txBody>
      </p:sp>
      <p:sp>
        <p:nvSpPr>
          <p:cNvPr id="6" name="heading-rule">
            <a:extLst xmlns:a="http://schemas.openxmlformats.org/drawingml/2006/main">
              <a:ext uri="{FF2B5EF4-FFF2-40B4-BE49-F238E27FC236}">
                <a16:creationId xmlns:a16="http://schemas.microsoft.com/office/drawing/2014/main" id="{5C437905-E7FD-42D8-BA01-9BF48BBEC336}"/>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540e869836344efe" action="ppaction://hlinksldjump"/>
            <a:extLst xmlns:a="http://schemas.openxmlformats.org/drawingml/2006/main">
              <a:ext uri="{FF2B5EF4-FFF2-40B4-BE49-F238E27FC236}">
                <a16:creationId xmlns:a16="http://schemas.microsoft.com/office/drawing/2014/main" id="{3F2D621C-B968-410A-AEED-3D32381D0653}"/>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4e89d6427b3a468c" action="ppaction://hlinksldjump"/>
            <a:extLst xmlns:a="http://schemas.openxmlformats.org/drawingml/2006/main">
              <a:ext uri="{FF2B5EF4-FFF2-40B4-BE49-F238E27FC236}">
                <a16:creationId xmlns:a16="http://schemas.microsoft.com/office/drawing/2014/main" id="{C1310BCF-7B81-44AA-8EF0-F33B95E53936}"/>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18270d8babab4c08" action="ppaction://hlinksldjump"/>
            <a:extLst xmlns:a="http://schemas.openxmlformats.org/drawingml/2006/main">
              <a:ext uri="{FF2B5EF4-FFF2-40B4-BE49-F238E27FC236}">
                <a16:creationId xmlns:a16="http://schemas.microsoft.com/office/drawing/2014/main" id="{989B53A6-827D-4CD9-8808-A757224F664D}"/>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29430b3e4aed400d" action="ppaction://hlinksldjump"/>
            <a:extLst xmlns:a="http://schemas.openxmlformats.org/drawingml/2006/main">
              <a:ext uri="{FF2B5EF4-FFF2-40B4-BE49-F238E27FC236}">
                <a16:creationId xmlns:a16="http://schemas.microsoft.com/office/drawing/2014/main" id="{4BEB1A80-147F-4A84-BF50-83393FDF19D3}"/>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We Do</a:t>
            </a:r>
          </a:p>
        </p:txBody>
      </p:sp>
      <p:sp>
        <p:nvSpPr>
          <p:cNvPr id="11" name="goto:4">
            <a:hlinkClick xmlns:r="http://schemas.openxmlformats.org/officeDocument/2006/relationships" xmlns:a="http://schemas.openxmlformats.org/drawingml/2006/main" r:id="Rdde2f3ba77984e01" action="ppaction://hlinksldjump"/>
            <a:extLst xmlns:a="http://schemas.openxmlformats.org/drawingml/2006/main">
              <a:ext uri="{FF2B5EF4-FFF2-40B4-BE49-F238E27FC236}">
                <a16:creationId xmlns:a16="http://schemas.microsoft.com/office/drawing/2014/main" id="{A7F30411-C594-4D00-8441-C8C393C9CD7F}"/>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674db84722a349e2" action="ppaction://hlinksldjump"/>
            <a:extLst xmlns:a="http://schemas.openxmlformats.org/drawingml/2006/main">
              <a:ext uri="{FF2B5EF4-FFF2-40B4-BE49-F238E27FC236}">
                <a16:creationId xmlns:a16="http://schemas.microsoft.com/office/drawing/2014/main" id="{8C83575F-1B1B-44BC-963E-5BA4946C9C10}"/>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7a5e31dbbf754d73" action="ppaction://hlinksldjump"/>
            <a:extLst xmlns:a="http://schemas.openxmlformats.org/drawingml/2006/main">
              <a:ext uri="{FF2B5EF4-FFF2-40B4-BE49-F238E27FC236}">
                <a16:creationId xmlns:a16="http://schemas.microsoft.com/office/drawing/2014/main" id="{0352230E-0418-410C-9FCC-F793C96BF3E6}"/>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13809cd4b37442fd" action="ppaction://hlinksldjump"/>
            <a:extLst xmlns:a="http://schemas.openxmlformats.org/drawingml/2006/main">
              <a:ext uri="{FF2B5EF4-FFF2-40B4-BE49-F238E27FC236}">
                <a16:creationId xmlns:a16="http://schemas.microsoft.com/office/drawing/2014/main" id="{1CAE08E2-BA63-45E5-A487-C63AE4D9F542}"/>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25cbcc1b589c41ad" action="ppaction://hlinksldjump"/>
            <a:extLst xmlns:a="http://schemas.openxmlformats.org/drawingml/2006/main">
              <a:ext uri="{FF2B5EF4-FFF2-40B4-BE49-F238E27FC236}">
                <a16:creationId xmlns:a16="http://schemas.microsoft.com/office/drawing/2014/main" id="{C412D953-A591-4254-9E9A-BF1DD75C34DC}"/>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29">
            <a:extLst xmlns:a="http://schemas.openxmlformats.org/drawingml/2006/main">
              <a:ext uri="{FF2B5EF4-FFF2-40B4-BE49-F238E27FC236}">
                <a16:creationId xmlns:a16="http://schemas.microsoft.com/office/drawing/2014/main" id="{E9987D4E-099B-4DF6-9E0B-8C3AC9A6627A}"/>
              </a:ext>
            </a:extLst>
          </p:cNvPr>
          <p:cNvSpPr>
            <a:spLocks xmlns:a="http://schemas.openxmlformats.org/drawingml/2006/main" noGrp="1"/>
          </p:cNvSpPr>
          <p:nvPr/>
        </p:nvSpPr>
        <p:spPr>
          <a:xfrm xmlns:a="http://schemas.openxmlformats.org/drawingml/2006/main">
            <a:off x="666750" y="1876425"/>
            <a:ext cx="10668000" cy="106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325" b="1">
                <a:solidFill>
                  <a:srgbClr val="1F2937"/>
                </a:solidFill>
                <a:latin typeface="Arial"/>
                <a:ea typeface="Arial"/>
                <a:cs typeface="Arial"/>
              </a:defRPr>
            </a:pPr>
            <a:r>
              <a:rPr sz="2325" b="1">
                <a:solidFill>
                  <a:srgbClr val="1F2937"/>
                </a:solidFill>
                <a:latin typeface="Arial"/>
                <a:ea typeface="Arial"/>
                <a:cs typeface="Arial"/>
              </a:rPr>
              <a:t>A microscope uses a ×10 eyepiece and a ×40 objective. What is the total magnification?</a:t>
            </a:r>
          </a:p>
        </p:txBody>
      </p:sp>
      <p:sp>
        <p:nvSpPr>
          <p:cNvPr id="17" name="goto:9">
            <a:hlinkClick xmlns:r="http://schemas.openxmlformats.org/officeDocument/2006/relationships" xmlns:a="http://schemas.openxmlformats.org/drawingml/2006/main" r:id="R5a08cc047a7a4524" action="ppaction://hlinksldjump"/>
            <a:extLst xmlns:a="http://schemas.openxmlformats.org/drawingml/2006/main">
              <a:ext uri="{FF2B5EF4-FFF2-40B4-BE49-F238E27FC236}">
                <a16:creationId xmlns:a16="http://schemas.microsoft.com/office/drawing/2014/main" id="{A33E3FCF-3439-43E1-AF65-B9243E2E7733}"/>
              </a:ext>
            </a:extLst>
          </p:cNvPr>
          <p:cNvSpPr>
            <a:spLocks xmlns:a="http://schemas.openxmlformats.org/drawingml/2006/main" noGrp="1"/>
          </p:cNvSpPr>
          <p:nvPr/>
        </p:nvSpPr>
        <p:spPr>
          <a:xfrm xmlns:a="http://schemas.openxmlformats.org/drawingml/2006/main">
            <a:off x="666750" y="31051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A  ×50</a:t>
            </a:r>
          </a:p>
        </p:txBody>
      </p:sp>
      <p:sp>
        <p:nvSpPr>
          <p:cNvPr id="18" name="goto:9">
            <a:hlinkClick xmlns:r="http://schemas.openxmlformats.org/officeDocument/2006/relationships" xmlns:a="http://schemas.openxmlformats.org/drawingml/2006/main" r:id="R28475a42fdad46d2" action="ppaction://hlinksldjump"/>
            <a:extLst xmlns:a="http://schemas.openxmlformats.org/drawingml/2006/main">
              <a:ext uri="{FF2B5EF4-FFF2-40B4-BE49-F238E27FC236}">
                <a16:creationId xmlns:a16="http://schemas.microsoft.com/office/drawing/2014/main" id="{09A471DF-2442-49ED-86EB-3945C87D781C}"/>
              </a:ext>
            </a:extLst>
          </p:cNvPr>
          <p:cNvSpPr>
            <a:spLocks xmlns:a="http://schemas.openxmlformats.org/drawingml/2006/main" noGrp="1"/>
          </p:cNvSpPr>
          <p:nvPr/>
        </p:nvSpPr>
        <p:spPr>
          <a:xfrm xmlns:a="http://schemas.openxmlformats.org/drawingml/2006/main">
            <a:off x="6143625" y="31051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B  ×400</a:t>
            </a:r>
          </a:p>
        </p:txBody>
      </p:sp>
      <p:sp>
        <p:nvSpPr>
          <p:cNvPr id="19" name="goto:9">
            <a:hlinkClick xmlns:r="http://schemas.openxmlformats.org/officeDocument/2006/relationships" xmlns:a="http://schemas.openxmlformats.org/drawingml/2006/main" r:id="R648b5fd7067d4b5c" action="ppaction://hlinksldjump"/>
            <a:extLst xmlns:a="http://schemas.openxmlformats.org/drawingml/2006/main">
              <a:ext uri="{FF2B5EF4-FFF2-40B4-BE49-F238E27FC236}">
                <a16:creationId xmlns:a16="http://schemas.microsoft.com/office/drawing/2014/main" id="{E439F6EF-74B8-4796-99FB-AEE5D8C0EDA2}"/>
              </a:ext>
            </a:extLst>
          </p:cNvPr>
          <p:cNvSpPr>
            <a:spLocks xmlns:a="http://schemas.openxmlformats.org/drawingml/2006/main" noGrp="1"/>
          </p:cNvSpPr>
          <p:nvPr/>
        </p:nvSpPr>
        <p:spPr>
          <a:xfrm xmlns:a="http://schemas.openxmlformats.org/drawingml/2006/main">
            <a:off x="666750" y="40576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C  ×4</a:t>
            </a:r>
          </a:p>
        </p:txBody>
      </p:sp>
      <p:sp>
        <p:nvSpPr>
          <p:cNvPr id="20" name="goto:9">
            <a:hlinkClick xmlns:r="http://schemas.openxmlformats.org/officeDocument/2006/relationships" xmlns:a="http://schemas.openxmlformats.org/drawingml/2006/main" r:id="Ra8c96d3157a34c04" action="ppaction://hlinksldjump"/>
            <a:extLst xmlns:a="http://schemas.openxmlformats.org/drawingml/2006/main">
              <a:ext uri="{FF2B5EF4-FFF2-40B4-BE49-F238E27FC236}">
                <a16:creationId xmlns:a16="http://schemas.microsoft.com/office/drawing/2014/main" id="{A721A703-5760-406A-BFEC-91189068C4EB}"/>
              </a:ext>
            </a:extLst>
          </p:cNvPr>
          <p:cNvSpPr>
            <a:spLocks xmlns:a="http://schemas.openxmlformats.org/drawingml/2006/main" noGrp="1"/>
          </p:cNvSpPr>
          <p:nvPr/>
        </p:nvSpPr>
        <p:spPr>
          <a:xfrm xmlns:a="http://schemas.openxmlformats.org/drawingml/2006/main">
            <a:off x="6143625" y="40576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D  ×4000</a:t>
            </a:r>
          </a:p>
        </p:txBody>
      </p:sp>
      <p:sp>
        <p:nvSpPr>
          <p:cNvPr id="21" name="copy-30">
            <a:extLst xmlns:a="http://schemas.openxmlformats.org/drawingml/2006/main">
              <a:ext uri="{FF2B5EF4-FFF2-40B4-BE49-F238E27FC236}">
                <a16:creationId xmlns:a16="http://schemas.microsoft.com/office/drawing/2014/main" id="{16FD4A0E-CFDC-4755-96E1-43EBF47AEC1D}"/>
              </a:ext>
            </a:extLst>
          </p:cNvPr>
          <p:cNvSpPr>
            <a:spLocks xmlns:a="http://schemas.openxmlformats.org/drawingml/2006/main" noGrp="1"/>
          </p:cNvSpPr>
          <p:nvPr/>
        </p:nvSpPr>
        <p:spPr>
          <a:xfrm xmlns:a="http://schemas.openxmlformats.org/drawingml/2006/main">
            <a:off x="714375" y="5076825"/>
            <a:ext cx="1000125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75" b="0">
                <a:solidFill>
                  <a:srgbClr val="526170"/>
                </a:solidFill>
                <a:latin typeface="Arial"/>
                <a:ea typeface="Arial"/>
                <a:cs typeface="Arial"/>
              </a:defRPr>
            </a:pPr>
            <a:r>
              <a:rPr sz="1875" b="0">
                <a:solidFill>
                  <a:srgbClr val="526170"/>
                </a:solidFill>
                <a:latin typeface="Arial"/>
                <a:ea typeface="Arial"/>
                <a:cs typeface="Arial"/>
              </a:rPr>
              <a:t>Give the deciding clue before checking.</a:t>
            </a:r>
          </a:p>
        </p:txBody>
      </p:sp>
      <p:sp>
        <p:nvSpPr>
          <p:cNvPr id="22" name="goto:9">
            <a:hlinkClick xmlns:r="http://schemas.openxmlformats.org/officeDocument/2006/relationships" xmlns:a="http://schemas.openxmlformats.org/drawingml/2006/main" r:id="Ra611e60ac2ce4fe1" action="ppaction://hlinksldjump"/>
            <a:extLst xmlns:a="http://schemas.openxmlformats.org/drawingml/2006/main">
              <a:ext uri="{FF2B5EF4-FFF2-40B4-BE49-F238E27FC236}">
                <a16:creationId xmlns:a16="http://schemas.microsoft.com/office/drawing/2014/main" id="{C5D62388-98E3-4200-B948-E4E550C2CC3F}"/>
              </a:ext>
            </a:extLst>
          </p:cNvPr>
          <p:cNvSpPr>
            <a:spLocks xmlns:a="http://schemas.openxmlformats.org/drawingml/2006/main" noGrp="1"/>
          </p:cNvSpPr>
          <p:nvPr/>
        </p:nvSpPr>
        <p:spPr>
          <a:xfrm xmlns:a="http://schemas.openxmlformats.org/drawingml/2006/main">
            <a:off x="8267700" y="5572125"/>
            <a:ext cx="30480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Check the reasoning</a:t>
            </a:r>
          </a:p>
        </p:txBody>
      </p:sp>
    </p:spTree>
    <p:extLst>
      <p:ext uri="{BB962C8B-B14F-4D97-AF65-F5344CB8AC3E}">
        <p14:creationId xmlns:p14="http://schemas.microsoft.com/office/powerpoint/2010/main" val="519259795"/>
      </p:ext>
    </p:extLst>
  </p:cSld>
</p:sld>
</file>

<file path=ppt/slides/slide5.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2A99A356-34D0-4124-8B28-CBD4FCF1F4F1}"/>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EFB98729-FC69-4651-BB34-34BA8C0FC3CA}"/>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31">
            <a:extLst xmlns:a="http://schemas.openxmlformats.org/drawingml/2006/main">
              <a:ext uri="{FF2B5EF4-FFF2-40B4-BE49-F238E27FC236}">
                <a16:creationId xmlns:a16="http://schemas.microsoft.com/office/drawing/2014/main" id="{3BEAACE9-C533-462B-9200-3DB917835388}"/>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32">
            <a:extLst xmlns:a="http://schemas.openxmlformats.org/drawingml/2006/main">
              <a:ext uri="{FF2B5EF4-FFF2-40B4-BE49-F238E27FC236}">
                <a16:creationId xmlns:a16="http://schemas.microsoft.com/office/drawing/2014/main" id="{3E1F1901-6087-47FE-8124-7A3C8A7FC30D}"/>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I Do 2  ·  4 min</a:t>
            </a:r>
          </a:p>
        </p:txBody>
      </p:sp>
      <p:sp>
        <p:nvSpPr>
          <p:cNvPr id="5" name="copy-33">
            <a:extLst xmlns:a="http://schemas.openxmlformats.org/drawingml/2006/main">
              <a:ext uri="{FF2B5EF4-FFF2-40B4-BE49-F238E27FC236}">
                <a16:creationId xmlns:a16="http://schemas.microsoft.com/office/drawing/2014/main" id="{776275B6-5044-498F-BF5A-30E027DF6CE9}"/>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Connect the science</a:t>
            </a:r>
          </a:p>
        </p:txBody>
      </p:sp>
      <p:sp>
        <p:nvSpPr>
          <p:cNvPr id="6" name="heading-rule">
            <a:extLst xmlns:a="http://schemas.openxmlformats.org/drawingml/2006/main">
              <a:ext uri="{FF2B5EF4-FFF2-40B4-BE49-F238E27FC236}">
                <a16:creationId xmlns:a16="http://schemas.microsoft.com/office/drawing/2014/main" id="{304CB11E-7B15-40BC-9CF0-3DD8CA58CAA5}"/>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b6c089f09f5746f8" action="ppaction://hlinksldjump"/>
            <a:extLst xmlns:a="http://schemas.openxmlformats.org/drawingml/2006/main">
              <a:ext uri="{FF2B5EF4-FFF2-40B4-BE49-F238E27FC236}">
                <a16:creationId xmlns:a16="http://schemas.microsoft.com/office/drawing/2014/main" id="{9EC1AB3A-DCA2-4E3D-B275-EA79B419A7BE}"/>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03dd1118813242fd" action="ppaction://hlinksldjump"/>
            <a:extLst xmlns:a="http://schemas.openxmlformats.org/drawingml/2006/main">
              <a:ext uri="{FF2B5EF4-FFF2-40B4-BE49-F238E27FC236}">
                <a16:creationId xmlns:a16="http://schemas.microsoft.com/office/drawing/2014/main" id="{A5881380-8C6B-425B-953A-79904AB3193D}"/>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7b41511b2de64487" action="ppaction://hlinksldjump"/>
            <a:extLst xmlns:a="http://schemas.openxmlformats.org/drawingml/2006/main">
              <a:ext uri="{FF2B5EF4-FFF2-40B4-BE49-F238E27FC236}">
                <a16:creationId xmlns:a16="http://schemas.microsoft.com/office/drawing/2014/main" id="{C30D67BF-DB96-4627-9FB4-1077D6B6E1A5}"/>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a816c73d5af6414d" action="ppaction://hlinksldjump"/>
            <a:extLst xmlns:a="http://schemas.openxmlformats.org/drawingml/2006/main">
              <a:ext uri="{FF2B5EF4-FFF2-40B4-BE49-F238E27FC236}">
                <a16:creationId xmlns:a16="http://schemas.microsoft.com/office/drawing/2014/main" id="{6390092C-66A0-4593-8CA1-E629EF50AD5C}"/>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46032dd4d10d4226" action="ppaction://hlinksldjump"/>
            <a:extLst xmlns:a="http://schemas.openxmlformats.org/drawingml/2006/main">
              <a:ext uri="{FF2B5EF4-FFF2-40B4-BE49-F238E27FC236}">
                <a16:creationId xmlns:a16="http://schemas.microsoft.com/office/drawing/2014/main" id="{A76302CC-2988-4AC1-A16C-0BCBE9F4067C}"/>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I Do 2</a:t>
            </a:r>
          </a:p>
        </p:txBody>
      </p:sp>
      <p:sp>
        <p:nvSpPr>
          <p:cNvPr id="12" name="goto:5">
            <a:hlinkClick xmlns:r="http://schemas.openxmlformats.org/officeDocument/2006/relationships" xmlns:a="http://schemas.openxmlformats.org/drawingml/2006/main" r:id="Rcc9ef9451f3f4fcd" action="ppaction://hlinksldjump"/>
            <a:extLst xmlns:a="http://schemas.openxmlformats.org/drawingml/2006/main">
              <a:ext uri="{FF2B5EF4-FFF2-40B4-BE49-F238E27FC236}">
                <a16:creationId xmlns:a16="http://schemas.microsoft.com/office/drawing/2014/main" id="{6ED62292-0A7C-4CD1-8014-422D0975DED8}"/>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971510f50aff4880" action="ppaction://hlinksldjump"/>
            <a:extLst xmlns:a="http://schemas.openxmlformats.org/drawingml/2006/main">
              <a:ext uri="{FF2B5EF4-FFF2-40B4-BE49-F238E27FC236}">
                <a16:creationId xmlns:a16="http://schemas.microsoft.com/office/drawing/2014/main" id="{2EE4142A-CEFB-44FD-96B4-7A2CE81CBD44}"/>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4f27c5185de34d32" action="ppaction://hlinksldjump"/>
            <a:extLst xmlns:a="http://schemas.openxmlformats.org/drawingml/2006/main">
              <a:ext uri="{FF2B5EF4-FFF2-40B4-BE49-F238E27FC236}">
                <a16:creationId xmlns:a16="http://schemas.microsoft.com/office/drawing/2014/main" id="{ADCA2C47-FE7A-4358-810F-8704976CFB17}"/>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68928fa7abef46a4" action="ppaction://hlinksldjump"/>
            <a:extLst xmlns:a="http://schemas.openxmlformats.org/drawingml/2006/main">
              <a:ext uri="{FF2B5EF4-FFF2-40B4-BE49-F238E27FC236}">
                <a16:creationId xmlns:a16="http://schemas.microsoft.com/office/drawing/2014/main" id="{C896D42C-563C-45CF-8BEB-574C49B26016}"/>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34">
            <a:extLst xmlns:a="http://schemas.openxmlformats.org/drawingml/2006/main">
              <a:ext uri="{FF2B5EF4-FFF2-40B4-BE49-F238E27FC236}">
                <a16:creationId xmlns:a16="http://schemas.microsoft.com/office/drawing/2014/main" id="{920476AA-03B2-462B-985A-4A1459628025}"/>
              </a:ext>
            </a:extLst>
          </p:cNvPr>
          <p:cNvSpPr>
            <a:spLocks xmlns:a="http://schemas.openxmlformats.org/drawingml/2006/main" noGrp="1"/>
          </p:cNvSpPr>
          <p:nvPr/>
        </p:nvSpPr>
        <p:spPr>
          <a:xfrm xmlns:a="http://schemas.openxmlformats.org/drawingml/2006/main">
            <a:off x="666750" y="18097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1</a:t>
            </a:r>
          </a:p>
        </p:txBody>
      </p:sp>
      <p:sp>
        <p:nvSpPr>
          <p:cNvPr id="17" name="copy-35">
            <a:extLst xmlns:a="http://schemas.openxmlformats.org/drawingml/2006/main">
              <a:ext uri="{FF2B5EF4-FFF2-40B4-BE49-F238E27FC236}">
                <a16:creationId xmlns:a16="http://schemas.microsoft.com/office/drawing/2014/main" id="{3D48D7CA-6540-402B-83BB-4B374F3C8FD9}"/>
              </a:ext>
            </a:extLst>
          </p:cNvPr>
          <p:cNvSpPr>
            <a:spLocks xmlns:a="http://schemas.openxmlformats.org/drawingml/2006/main" noGrp="1"/>
          </p:cNvSpPr>
          <p:nvPr/>
        </p:nvSpPr>
        <p:spPr>
          <a:xfrm xmlns:a="http://schemas.openxmlformats.org/drawingml/2006/main">
            <a:off x="1162050" y="1809750"/>
            <a:ext cx="10172700" cy="628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Magnification describes how many times larger the image appears.</a:t>
            </a:r>
          </a:p>
        </p:txBody>
      </p:sp>
      <p:sp>
        <p:nvSpPr>
          <p:cNvPr id="18" name="copy-36">
            <a:extLst xmlns:a="http://schemas.openxmlformats.org/drawingml/2006/main">
              <a:ext uri="{FF2B5EF4-FFF2-40B4-BE49-F238E27FC236}">
                <a16:creationId xmlns:a16="http://schemas.microsoft.com/office/drawing/2014/main" id="{C5484081-4125-4FBF-A555-122E6EB18DAB}"/>
              </a:ext>
            </a:extLst>
          </p:cNvPr>
          <p:cNvSpPr>
            <a:spLocks xmlns:a="http://schemas.openxmlformats.org/drawingml/2006/main" noGrp="1"/>
          </p:cNvSpPr>
          <p:nvPr/>
        </p:nvSpPr>
        <p:spPr>
          <a:xfrm xmlns:a="http://schemas.openxmlformats.org/drawingml/2006/main">
            <a:off x="666750" y="247650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2</a:t>
            </a:r>
          </a:p>
        </p:txBody>
      </p:sp>
      <p:sp>
        <p:nvSpPr>
          <p:cNvPr id="19" name="copy-37">
            <a:extLst xmlns:a="http://schemas.openxmlformats.org/drawingml/2006/main">
              <a:ext uri="{FF2B5EF4-FFF2-40B4-BE49-F238E27FC236}">
                <a16:creationId xmlns:a16="http://schemas.microsoft.com/office/drawing/2014/main" id="{72A1951A-A1AE-4E2B-99AB-436E7A1265C3}"/>
              </a:ext>
            </a:extLst>
          </p:cNvPr>
          <p:cNvSpPr>
            <a:spLocks xmlns:a="http://schemas.openxmlformats.org/drawingml/2006/main" noGrp="1"/>
          </p:cNvSpPr>
          <p:nvPr/>
        </p:nvSpPr>
        <p:spPr>
          <a:xfrm xmlns:a="http://schemas.openxmlformats.org/drawingml/2006/main">
            <a:off x="1162050" y="2476500"/>
            <a:ext cx="10172700" cy="628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Resolution describes whether two close points can be seen as separate detail.</a:t>
            </a:r>
          </a:p>
        </p:txBody>
      </p:sp>
      <p:sp>
        <p:nvSpPr>
          <p:cNvPr id="20" name="copy-38">
            <a:extLst xmlns:a="http://schemas.openxmlformats.org/drawingml/2006/main">
              <a:ext uri="{FF2B5EF4-FFF2-40B4-BE49-F238E27FC236}">
                <a16:creationId xmlns:a16="http://schemas.microsoft.com/office/drawing/2014/main" id="{C18A941A-687E-40DB-BD96-3AB48BD04124}"/>
              </a:ext>
            </a:extLst>
          </p:cNvPr>
          <p:cNvSpPr>
            <a:spLocks xmlns:a="http://schemas.openxmlformats.org/drawingml/2006/main" noGrp="1"/>
          </p:cNvSpPr>
          <p:nvPr/>
        </p:nvSpPr>
        <p:spPr>
          <a:xfrm xmlns:a="http://schemas.openxmlformats.org/drawingml/2006/main">
            <a:off x="666750" y="31432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3</a:t>
            </a:r>
          </a:p>
        </p:txBody>
      </p:sp>
      <p:sp>
        <p:nvSpPr>
          <p:cNvPr id="21" name="copy-39">
            <a:extLst xmlns:a="http://schemas.openxmlformats.org/drawingml/2006/main">
              <a:ext uri="{FF2B5EF4-FFF2-40B4-BE49-F238E27FC236}">
                <a16:creationId xmlns:a16="http://schemas.microsoft.com/office/drawing/2014/main" id="{3CAA76D8-2C9C-4E28-BD78-A8ABEFDE6229}"/>
              </a:ext>
            </a:extLst>
          </p:cNvPr>
          <p:cNvSpPr>
            <a:spLocks xmlns:a="http://schemas.openxmlformats.org/drawingml/2006/main" noGrp="1"/>
          </p:cNvSpPr>
          <p:nvPr/>
        </p:nvSpPr>
        <p:spPr>
          <a:xfrm xmlns:a="http://schemas.openxmlformats.org/drawingml/2006/main">
            <a:off x="1162050" y="3143250"/>
            <a:ext cx="10172700" cy="628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A larger image is not automatically a more detailed image.</a:t>
            </a:r>
          </a:p>
        </p:txBody>
      </p:sp>
      <p:pic>
        <p:nvPicPr>
          <p:cNvPr id="46" name="W3L1 scientific resource, slide 5"/>
          <p:cNvPicPr>
            <a:picLocks xmlns:a="http://schemas.openxmlformats.org/drawingml/2006/main" noChangeAspect="1"/>
          </p:cNvPicPr>
          <p:nvPr/>
        </p:nvPicPr>
        <p:blipFill>
          <a:blip xmlns:r="http://schemas.openxmlformats.org/officeDocument/2006/relationships" xmlns:a="http://schemas.openxmlformats.org/drawingml/2006/main" r:embed="Rcb63913c40de4630"/>
          <a:stretch xmlns:a="http://schemas.openxmlformats.org/drawingml/2006/main"/>
        </p:blipFill>
        <p:spPr>
          <a:xfrm xmlns:a="http://schemas.openxmlformats.org/drawingml/2006/main">
            <a:off x="2508166" y="3905250"/>
            <a:ext cx="7051842" cy="2009775"/>
          </a:xfrm>
          <a:prstGeom xmlns:a="http://schemas.openxmlformats.org/drawingml/2006/main" prst="rect">
            <a:avLst/>
          </a:prstGeom>
        </p:spPr>
      </p:pic>
    </p:spTree>
    <p:extLst>
      <p:ext uri="{BB962C8B-B14F-4D97-AF65-F5344CB8AC3E}">
        <p14:creationId xmlns:p14="http://schemas.microsoft.com/office/powerpoint/2010/main" val="1932437060"/>
      </p:ext>
    </p:extLst>
  </p:cSld>
</p:sld>
</file>

<file path=ppt/slides/slide6.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4" name="house-card">
            <a:extLst xmlns:a="http://schemas.openxmlformats.org/drawingml/2006/main">
              <a:ext uri="{FF2B5EF4-FFF2-40B4-BE49-F238E27FC236}">
                <a16:creationId xmlns:a16="http://schemas.microsoft.com/office/drawing/2014/main" id="{816FA4E8-E855-4972-A305-494290D57A35}"/>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698C610F-E415-4ECD-97CF-FA611D9C5347}"/>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A54077"/>
          </a:solidFill>
          <a:ln xmlns:a="http://schemas.openxmlformats.org/drawingml/2006/main" w="0">
            <a:noFill/>
          </a:ln>
        </p:spPr>
      </p:sp>
      <p:sp>
        <p:nvSpPr>
          <p:cNvPr id="3" name="copy-40">
            <a:extLst xmlns:a="http://schemas.openxmlformats.org/drawingml/2006/main">
              <a:ext uri="{FF2B5EF4-FFF2-40B4-BE49-F238E27FC236}">
                <a16:creationId xmlns:a16="http://schemas.microsoft.com/office/drawing/2014/main" id="{12395110-87E9-4403-A4E5-2EDFB6BAC1F6}"/>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41">
            <a:extLst xmlns:a="http://schemas.openxmlformats.org/drawingml/2006/main">
              <a:ext uri="{FF2B5EF4-FFF2-40B4-BE49-F238E27FC236}">
                <a16:creationId xmlns:a16="http://schemas.microsoft.com/office/drawing/2014/main" id="{BBBBD002-FC99-4CC1-9201-082FA81390B6}"/>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A54077"/>
                </a:solidFill>
                <a:latin typeface="Arial"/>
                <a:ea typeface="Arial"/>
                <a:cs typeface="Arial"/>
              </a:defRPr>
            </a:pPr>
            <a:r>
              <a:rPr sz="1425" b="1">
                <a:solidFill>
                  <a:srgbClr val="A54077"/>
                </a:solidFill>
                <a:latin typeface="Arial"/>
                <a:ea typeface="Arial"/>
                <a:cs typeface="Arial"/>
              </a:rPr>
              <a:t>We Do 2 · Task  ·  6 min</a:t>
            </a:r>
          </a:p>
        </p:txBody>
      </p:sp>
      <p:sp>
        <p:nvSpPr>
          <p:cNvPr id="5" name="copy-42">
            <a:extLst xmlns:a="http://schemas.openxmlformats.org/drawingml/2006/main">
              <a:ext uri="{FF2B5EF4-FFF2-40B4-BE49-F238E27FC236}">
                <a16:creationId xmlns:a16="http://schemas.microsoft.com/office/drawing/2014/main" id="{E40E9E70-3DA8-4C73-B65C-BFD828B98C9B}"/>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Lens detective</a:t>
            </a:r>
          </a:p>
        </p:txBody>
      </p:sp>
      <p:sp>
        <p:nvSpPr>
          <p:cNvPr id="6" name="heading-rule">
            <a:extLst xmlns:a="http://schemas.openxmlformats.org/drawingml/2006/main">
              <a:ext uri="{FF2B5EF4-FFF2-40B4-BE49-F238E27FC236}">
                <a16:creationId xmlns:a16="http://schemas.microsoft.com/office/drawing/2014/main" id="{A5263DC4-49E1-4171-86BF-1C36FCEC0CD6}"/>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4b6876c982c04130" action="ppaction://hlinksldjump"/>
            <a:extLst xmlns:a="http://schemas.openxmlformats.org/drawingml/2006/main">
              <a:ext uri="{FF2B5EF4-FFF2-40B4-BE49-F238E27FC236}">
                <a16:creationId xmlns:a16="http://schemas.microsoft.com/office/drawing/2014/main" id="{F5A1B816-5DD5-4C7E-96BB-1AF73C89CF74}"/>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e6fd5b1682bd4088" action="ppaction://hlinksldjump"/>
            <a:extLst xmlns:a="http://schemas.openxmlformats.org/drawingml/2006/main">
              <a:ext uri="{FF2B5EF4-FFF2-40B4-BE49-F238E27FC236}">
                <a16:creationId xmlns:a16="http://schemas.microsoft.com/office/drawing/2014/main" id="{B60C76B2-AB25-43E9-9617-3682C264E47E}"/>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b8bff44f0c3b4fad" action="ppaction://hlinksldjump"/>
            <a:extLst xmlns:a="http://schemas.openxmlformats.org/drawingml/2006/main">
              <a:ext uri="{FF2B5EF4-FFF2-40B4-BE49-F238E27FC236}">
                <a16:creationId xmlns:a16="http://schemas.microsoft.com/office/drawing/2014/main" id="{428E8DF3-13E4-4311-9589-31DC351C5F05}"/>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34afdc581e954812" action="ppaction://hlinksldjump"/>
            <a:extLst xmlns:a="http://schemas.openxmlformats.org/drawingml/2006/main">
              <a:ext uri="{FF2B5EF4-FFF2-40B4-BE49-F238E27FC236}">
                <a16:creationId xmlns:a16="http://schemas.microsoft.com/office/drawing/2014/main" id="{5315D9DC-9502-40C1-9134-D219B979F042}"/>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ef27782d2e9d4239" action="ppaction://hlinksldjump"/>
            <a:extLst xmlns:a="http://schemas.openxmlformats.org/drawingml/2006/main">
              <a:ext uri="{FF2B5EF4-FFF2-40B4-BE49-F238E27FC236}">
                <a16:creationId xmlns:a16="http://schemas.microsoft.com/office/drawing/2014/main" id="{7013BD7D-E083-42D4-9F2D-C71BD6E1547A}"/>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567e9f93b6a74fdd" action="ppaction://hlinksldjump"/>
            <a:extLst xmlns:a="http://schemas.openxmlformats.org/drawingml/2006/main">
              <a:ext uri="{FF2B5EF4-FFF2-40B4-BE49-F238E27FC236}">
                <a16:creationId xmlns:a16="http://schemas.microsoft.com/office/drawing/2014/main" id="{2F70BF88-9514-4D68-995F-5F5373B26328}"/>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We Do 2</a:t>
            </a:r>
          </a:p>
        </p:txBody>
      </p:sp>
      <p:sp>
        <p:nvSpPr>
          <p:cNvPr id="13" name="goto:6">
            <a:hlinkClick xmlns:r="http://schemas.openxmlformats.org/officeDocument/2006/relationships" xmlns:a="http://schemas.openxmlformats.org/drawingml/2006/main" r:id="R1c7ec675fc1c45dd" action="ppaction://hlinksldjump"/>
            <a:extLst xmlns:a="http://schemas.openxmlformats.org/drawingml/2006/main">
              <a:ext uri="{FF2B5EF4-FFF2-40B4-BE49-F238E27FC236}">
                <a16:creationId xmlns:a16="http://schemas.microsoft.com/office/drawing/2014/main" id="{1C88DA12-DC27-4621-B65F-F133C706C6CA}"/>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d4610eae06bd4a4e" action="ppaction://hlinksldjump"/>
            <a:extLst xmlns:a="http://schemas.openxmlformats.org/drawingml/2006/main">
              <a:ext uri="{FF2B5EF4-FFF2-40B4-BE49-F238E27FC236}">
                <a16:creationId xmlns:a16="http://schemas.microsoft.com/office/drawing/2014/main" id="{97296D5C-20CE-400C-8B67-3A0B406F9399}"/>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cc9185b5c6854afe" action="ppaction://hlinksldjump"/>
            <a:extLst xmlns:a="http://schemas.openxmlformats.org/drawingml/2006/main">
              <a:ext uri="{FF2B5EF4-FFF2-40B4-BE49-F238E27FC236}">
                <a16:creationId xmlns:a16="http://schemas.microsoft.com/office/drawing/2014/main" id="{334952AA-9092-44FA-8731-757BBC61ABB5}"/>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43">
            <a:extLst xmlns:a="http://schemas.openxmlformats.org/drawingml/2006/main">
              <a:ext uri="{FF2B5EF4-FFF2-40B4-BE49-F238E27FC236}">
                <a16:creationId xmlns:a16="http://schemas.microsoft.com/office/drawing/2014/main" id="{85D419B7-3022-4955-BAF2-6DACBBF06C55}"/>
              </a:ext>
            </a:extLst>
          </p:cNvPr>
          <p:cNvSpPr>
            <a:spLocks xmlns:a="http://schemas.openxmlformats.org/drawingml/2006/main" noGrp="1"/>
          </p:cNvSpPr>
          <p:nvPr/>
        </p:nvSpPr>
        <p:spPr>
          <a:xfrm xmlns:a="http://schemas.openxmlformats.org/drawingml/2006/main">
            <a:off x="666750" y="1847850"/>
            <a:ext cx="1066800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1F2937"/>
                </a:solidFill>
                <a:latin typeface="Arial"/>
                <a:ea typeface="Arial"/>
                <a:cs typeface="Arial"/>
              </a:defRPr>
            </a:pPr>
            <a:r>
              <a:rPr sz="2100" b="1">
                <a:solidFill>
                  <a:srgbClr val="1F2937"/>
                </a:solidFill>
                <a:latin typeface="Arial"/>
                <a:ea typeface="Arial"/>
                <a:cs typeface="Arial"/>
              </a:rPr>
              <a:t>Choose the first safe step. Then predict what changes at higher power.</a:t>
            </a:r>
          </a:p>
        </p:txBody>
      </p:sp>
      <p:sp>
        <p:nvSpPr>
          <p:cNvPr id="17" name="copy-44">
            <a:extLst xmlns:a="http://schemas.openxmlformats.org/drawingml/2006/main">
              <a:ext uri="{FF2B5EF4-FFF2-40B4-BE49-F238E27FC236}">
                <a16:creationId xmlns:a16="http://schemas.microsoft.com/office/drawing/2014/main" id="{7B5313C4-5AD1-42C3-890C-95B5B45646D3}"/>
              </a:ext>
            </a:extLst>
          </p:cNvPr>
          <p:cNvSpPr>
            <a:spLocks xmlns:a="http://schemas.openxmlformats.org/drawingml/2006/main" noGrp="1"/>
          </p:cNvSpPr>
          <p:nvPr/>
        </p:nvSpPr>
        <p:spPr>
          <a:xfrm xmlns:a="http://schemas.openxmlformats.org/drawingml/2006/main">
            <a:off x="704850" y="278130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A54077"/>
                </a:solidFill>
                <a:latin typeface="Arial"/>
                <a:ea typeface="Arial"/>
                <a:cs typeface="Arial"/>
              </a:defRPr>
            </a:pPr>
            <a:r>
              <a:rPr sz="2100" b="1">
                <a:solidFill>
                  <a:srgbClr val="A54077"/>
                </a:solidFill>
                <a:latin typeface="Arial"/>
                <a:ea typeface="Arial"/>
                <a:cs typeface="Arial"/>
              </a:rPr>
              <a:t>1</a:t>
            </a:r>
          </a:p>
        </p:txBody>
      </p:sp>
      <p:sp>
        <p:nvSpPr>
          <p:cNvPr id="18" name="copy-45">
            <a:extLst xmlns:a="http://schemas.openxmlformats.org/drawingml/2006/main">
              <a:ext uri="{FF2B5EF4-FFF2-40B4-BE49-F238E27FC236}">
                <a16:creationId xmlns:a16="http://schemas.microsoft.com/office/drawing/2014/main" id="{984F6802-90CF-47E0-9336-C5BF2AE9CA31}"/>
              </a:ext>
            </a:extLst>
          </p:cNvPr>
          <p:cNvSpPr>
            <a:spLocks xmlns:a="http://schemas.openxmlformats.org/drawingml/2006/main" noGrp="1"/>
          </p:cNvSpPr>
          <p:nvPr/>
        </p:nvSpPr>
        <p:spPr>
          <a:xfrm xmlns:a="http://schemas.openxmlformats.org/drawingml/2006/main">
            <a:off x="1200150" y="2781300"/>
            <a:ext cx="998220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Start at ×4 objective.</a:t>
            </a:r>
          </a:p>
        </p:txBody>
      </p:sp>
      <p:sp>
        <p:nvSpPr>
          <p:cNvPr id="19" name="copy-46">
            <a:extLst xmlns:a="http://schemas.openxmlformats.org/drawingml/2006/main">
              <a:ext uri="{FF2B5EF4-FFF2-40B4-BE49-F238E27FC236}">
                <a16:creationId xmlns:a16="http://schemas.microsoft.com/office/drawing/2014/main" id="{6200098D-BEDE-4A78-8DC3-F787423B2DE7}"/>
              </a:ext>
            </a:extLst>
          </p:cNvPr>
          <p:cNvSpPr>
            <a:spLocks xmlns:a="http://schemas.openxmlformats.org/drawingml/2006/main" noGrp="1"/>
          </p:cNvSpPr>
          <p:nvPr/>
        </p:nvSpPr>
        <p:spPr>
          <a:xfrm xmlns:a="http://schemas.openxmlformats.org/drawingml/2006/main">
            <a:off x="704850" y="35623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A54077"/>
                </a:solidFill>
                <a:latin typeface="Arial"/>
                <a:ea typeface="Arial"/>
                <a:cs typeface="Arial"/>
              </a:defRPr>
            </a:pPr>
            <a:r>
              <a:rPr sz="2100" b="1">
                <a:solidFill>
                  <a:srgbClr val="A54077"/>
                </a:solidFill>
                <a:latin typeface="Arial"/>
                <a:ea typeface="Arial"/>
                <a:cs typeface="Arial"/>
              </a:rPr>
              <a:t>2</a:t>
            </a:r>
          </a:p>
        </p:txBody>
      </p:sp>
      <p:sp>
        <p:nvSpPr>
          <p:cNvPr id="20" name="copy-47">
            <a:extLst xmlns:a="http://schemas.openxmlformats.org/drawingml/2006/main">
              <a:ext uri="{FF2B5EF4-FFF2-40B4-BE49-F238E27FC236}">
                <a16:creationId xmlns:a16="http://schemas.microsoft.com/office/drawing/2014/main" id="{E0403A99-C736-4840-9748-5FB71933C3E7}"/>
              </a:ext>
            </a:extLst>
          </p:cNvPr>
          <p:cNvSpPr>
            <a:spLocks xmlns:a="http://schemas.openxmlformats.org/drawingml/2006/main" noGrp="1"/>
          </p:cNvSpPr>
          <p:nvPr/>
        </p:nvSpPr>
        <p:spPr>
          <a:xfrm xmlns:a="http://schemas.openxmlformats.org/drawingml/2006/main">
            <a:off x="1200150" y="3562350"/>
            <a:ext cx="998220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Find and centre the specimen.</a:t>
            </a:r>
          </a:p>
        </p:txBody>
      </p:sp>
      <p:sp>
        <p:nvSpPr>
          <p:cNvPr id="21" name="copy-48">
            <a:extLst xmlns:a="http://schemas.openxmlformats.org/drawingml/2006/main">
              <a:ext uri="{FF2B5EF4-FFF2-40B4-BE49-F238E27FC236}">
                <a16:creationId xmlns:a16="http://schemas.microsoft.com/office/drawing/2014/main" id="{BDCC2B49-97AB-4DB2-9995-568B314C8791}"/>
              </a:ext>
            </a:extLst>
          </p:cNvPr>
          <p:cNvSpPr>
            <a:spLocks xmlns:a="http://schemas.openxmlformats.org/drawingml/2006/main" noGrp="1"/>
          </p:cNvSpPr>
          <p:nvPr/>
        </p:nvSpPr>
        <p:spPr>
          <a:xfrm xmlns:a="http://schemas.openxmlformats.org/drawingml/2006/main">
            <a:off x="704850" y="434340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A54077"/>
                </a:solidFill>
                <a:latin typeface="Arial"/>
                <a:ea typeface="Arial"/>
                <a:cs typeface="Arial"/>
              </a:defRPr>
            </a:pPr>
            <a:r>
              <a:rPr sz="2100" b="1">
                <a:solidFill>
                  <a:srgbClr val="A54077"/>
                </a:solidFill>
                <a:latin typeface="Arial"/>
                <a:ea typeface="Arial"/>
                <a:cs typeface="Arial"/>
              </a:rPr>
              <a:t>3</a:t>
            </a:r>
          </a:p>
        </p:txBody>
      </p:sp>
      <p:sp>
        <p:nvSpPr>
          <p:cNvPr id="22" name="copy-49">
            <a:extLst xmlns:a="http://schemas.openxmlformats.org/drawingml/2006/main">
              <a:ext uri="{FF2B5EF4-FFF2-40B4-BE49-F238E27FC236}">
                <a16:creationId xmlns:a16="http://schemas.microsoft.com/office/drawing/2014/main" id="{A846FB1A-3B78-4158-9B3C-7DAB3F250173}"/>
              </a:ext>
            </a:extLst>
          </p:cNvPr>
          <p:cNvSpPr>
            <a:spLocks xmlns:a="http://schemas.openxmlformats.org/drawingml/2006/main" noGrp="1"/>
          </p:cNvSpPr>
          <p:nvPr/>
        </p:nvSpPr>
        <p:spPr>
          <a:xfrm xmlns:a="http://schemas.openxmlformats.org/drawingml/2006/main">
            <a:off x="1200150" y="4343400"/>
            <a:ext cx="998220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Focus, then increase power.</a:t>
            </a:r>
          </a:p>
        </p:txBody>
      </p:sp>
      <p:sp>
        <p:nvSpPr>
          <p:cNvPr id="23" name="goto:10">
            <a:hlinkClick xmlns:r="http://schemas.openxmlformats.org/officeDocument/2006/relationships" xmlns:a="http://schemas.openxmlformats.org/drawingml/2006/main" r:id="Rce61576ab92f47d0" action="ppaction://hlinksldjump"/>
            <a:extLst xmlns:a="http://schemas.openxmlformats.org/drawingml/2006/main">
              <a:ext uri="{FF2B5EF4-FFF2-40B4-BE49-F238E27FC236}">
                <a16:creationId xmlns:a16="http://schemas.microsoft.com/office/drawing/2014/main" id="{8C1E339E-BF5C-47BE-AE56-9D1950F8BB93}"/>
              </a:ext>
            </a:extLst>
          </p:cNvPr>
          <p:cNvSpPr>
            <a:spLocks xmlns:a="http://schemas.openxmlformats.org/drawingml/2006/main" noGrp="1"/>
          </p:cNvSpPr>
          <p:nvPr/>
        </p:nvSpPr>
        <p:spPr>
          <a:xfrm xmlns:a="http://schemas.openxmlformats.org/drawingml/2006/main">
            <a:off x="7953375" y="5715000"/>
            <a:ext cx="33813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Reveal shared reasoning</a:t>
            </a:r>
          </a:p>
        </p:txBody>
      </p:sp>
    </p:spTree>
    <p:extLst>
      <p:ext uri="{BB962C8B-B14F-4D97-AF65-F5344CB8AC3E}">
        <p14:creationId xmlns:p14="http://schemas.microsoft.com/office/powerpoint/2010/main" val="1421705330"/>
      </p:ext>
    </p:extLst>
  </p:cSld>
</p:sld>
</file>

<file path=ppt/slides/slide7.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EE88BC73-6C2A-40F0-AA01-CF50086984D6}"/>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47F68EE1-3135-4E2A-8F1A-5606821FA359}"/>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97670C"/>
          </a:solidFill>
          <a:ln xmlns:a="http://schemas.openxmlformats.org/drawingml/2006/main" w="0">
            <a:noFill/>
          </a:ln>
        </p:spPr>
      </p:sp>
      <p:sp>
        <p:nvSpPr>
          <p:cNvPr id="3" name="copy-50">
            <a:extLst xmlns:a="http://schemas.openxmlformats.org/drawingml/2006/main">
              <a:ext uri="{FF2B5EF4-FFF2-40B4-BE49-F238E27FC236}">
                <a16:creationId xmlns:a16="http://schemas.microsoft.com/office/drawing/2014/main" id="{B1571F21-3F58-42D2-A2C1-3AD87DF2132F}"/>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51">
            <a:extLst xmlns:a="http://schemas.openxmlformats.org/drawingml/2006/main">
              <a:ext uri="{FF2B5EF4-FFF2-40B4-BE49-F238E27FC236}">
                <a16:creationId xmlns:a16="http://schemas.microsoft.com/office/drawing/2014/main" id="{E7BE3E3D-4A69-4439-A8BD-DC868BF5C94A}"/>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97670C"/>
                </a:solidFill>
                <a:latin typeface="Arial"/>
                <a:ea typeface="Arial"/>
                <a:cs typeface="Arial"/>
              </a:defRPr>
            </a:pPr>
            <a:r>
              <a:rPr sz="1425" b="1">
                <a:solidFill>
                  <a:srgbClr val="97670C"/>
                </a:solidFill>
                <a:latin typeface="Arial"/>
                <a:ea typeface="Arial"/>
                <a:cs typeface="Arial"/>
              </a:rPr>
              <a:t>Independent Task  ·  10 min</a:t>
            </a:r>
          </a:p>
        </p:txBody>
      </p:sp>
      <p:sp>
        <p:nvSpPr>
          <p:cNvPr id="5" name="copy-52">
            <a:extLst xmlns:a="http://schemas.openxmlformats.org/drawingml/2006/main">
              <a:ext uri="{FF2B5EF4-FFF2-40B4-BE49-F238E27FC236}">
                <a16:creationId xmlns:a16="http://schemas.microsoft.com/office/drawing/2014/main" id="{F637C617-E260-4B42-A639-AB1941D17F35}"/>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Your independent evidence</a:t>
            </a:r>
          </a:p>
        </p:txBody>
      </p:sp>
      <p:sp>
        <p:nvSpPr>
          <p:cNvPr id="6" name="heading-rule">
            <a:extLst xmlns:a="http://schemas.openxmlformats.org/drawingml/2006/main">
              <a:ext uri="{FF2B5EF4-FFF2-40B4-BE49-F238E27FC236}">
                <a16:creationId xmlns:a16="http://schemas.microsoft.com/office/drawing/2014/main" id="{701D6CA0-F995-4481-BCD3-6BBEAFFC85E7}"/>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6f72c2df98fd45ac" action="ppaction://hlinksldjump"/>
            <a:extLst xmlns:a="http://schemas.openxmlformats.org/drawingml/2006/main">
              <a:ext uri="{FF2B5EF4-FFF2-40B4-BE49-F238E27FC236}">
                <a16:creationId xmlns:a16="http://schemas.microsoft.com/office/drawing/2014/main" id="{7E215172-47E5-4C1D-B7B6-3151FB29655B}"/>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be036e8a02f0486a" action="ppaction://hlinksldjump"/>
            <a:extLst xmlns:a="http://schemas.openxmlformats.org/drawingml/2006/main">
              <a:ext uri="{FF2B5EF4-FFF2-40B4-BE49-F238E27FC236}">
                <a16:creationId xmlns:a16="http://schemas.microsoft.com/office/drawing/2014/main" id="{F2579BC9-8E23-41CA-95EB-CAB51ACF7DD6}"/>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fad26034173245ff" action="ppaction://hlinksldjump"/>
            <a:extLst xmlns:a="http://schemas.openxmlformats.org/drawingml/2006/main">
              <a:ext uri="{FF2B5EF4-FFF2-40B4-BE49-F238E27FC236}">
                <a16:creationId xmlns:a16="http://schemas.microsoft.com/office/drawing/2014/main" id="{0E327623-9DDF-4E70-88E8-647ABEFA4CFF}"/>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80544b39d1e04481" action="ppaction://hlinksldjump"/>
            <a:extLst xmlns:a="http://schemas.openxmlformats.org/drawingml/2006/main">
              <a:ext uri="{FF2B5EF4-FFF2-40B4-BE49-F238E27FC236}">
                <a16:creationId xmlns:a16="http://schemas.microsoft.com/office/drawing/2014/main" id="{DBB2F526-1931-4BA2-99CB-1DB16532970F}"/>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7088ef91ff274311" action="ppaction://hlinksldjump"/>
            <a:extLst xmlns:a="http://schemas.openxmlformats.org/drawingml/2006/main">
              <a:ext uri="{FF2B5EF4-FFF2-40B4-BE49-F238E27FC236}">
                <a16:creationId xmlns:a16="http://schemas.microsoft.com/office/drawing/2014/main" id="{5C7962A7-CE49-4670-967E-E7C33C140F2A}"/>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bdd0684707fc4f08" action="ppaction://hlinksldjump"/>
            <a:extLst xmlns:a="http://schemas.openxmlformats.org/drawingml/2006/main">
              <a:ext uri="{FF2B5EF4-FFF2-40B4-BE49-F238E27FC236}">
                <a16:creationId xmlns:a16="http://schemas.microsoft.com/office/drawing/2014/main" id="{2795E7F6-8E76-4CA3-8588-49FA65442D69}"/>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c86286d9c9754cdc" action="ppaction://hlinksldjump"/>
            <a:extLst xmlns:a="http://schemas.openxmlformats.org/drawingml/2006/main">
              <a:ext uri="{FF2B5EF4-FFF2-40B4-BE49-F238E27FC236}">
                <a16:creationId xmlns:a16="http://schemas.microsoft.com/office/drawing/2014/main" id="{775E44D7-6532-4EFD-9940-03ED3F0F75F2}"/>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Independent</a:t>
            </a:r>
          </a:p>
        </p:txBody>
      </p:sp>
      <p:sp>
        <p:nvSpPr>
          <p:cNvPr id="14" name="goto:7">
            <a:hlinkClick xmlns:r="http://schemas.openxmlformats.org/officeDocument/2006/relationships" xmlns:a="http://schemas.openxmlformats.org/drawingml/2006/main" r:id="R6223da621f294ab1" action="ppaction://hlinksldjump"/>
            <a:extLst xmlns:a="http://schemas.openxmlformats.org/drawingml/2006/main">
              <a:ext uri="{FF2B5EF4-FFF2-40B4-BE49-F238E27FC236}">
                <a16:creationId xmlns:a16="http://schemas.microsoft.com/office/drawing/2014/main" id="{06B6A91E-6923-46C1-A4C9-127BC974640E}"/>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7143d1064be84064" action="ppaction://hlinksldjump"/>
            <a:extLst xmlns:a="http://schemas.openxmlformats.org/drawingml/2006/main">
              <a:ext uri="{FF2B5EF4-FFF2-40B4-BE49-F238E27FC236}">
                <a16:creationId xmlns:a16="http://schemas.microsoft.com/office/drawing/2014/main" id="{AFCC2B21-0BB4-4DC4-912B-C0C51CAD5D43}"/>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53">
            <a:extLst xmlns:a="http://schemas.openxmlformats.org/drawingml/2006/main">
              <a:ext uri="{FF2B5EF4-FFF2-40B4-BE49-F238E27FC236}">
                <a16:creationId xmlns:a16="http://schemas.microsoft.com/office/drawing/2014/main" id="{F0D1E61A-E455-4320-9478-B6C6CE279CD2}"/>
              </a:ext>
            </a:extLst>
          </p:cNvPr>
          <p:cNvSpPr>
            <a:spLocks xmlns:a="http://schemas.openxmlformats.org/drawingml/2006/main" noGrp="1"/>
          </p:cNvSpPr>
          <p:nvPr/>
        </p:nvSpPr>
        <p:spPr>
          <a:xfrm xmlns:a="http://schemas.openxmlformats.org/drawingml/2006/main">
            <a:off x="685800" y="1952625"/>
            <a:ext cx="10572750" cy="1381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250" b="1">
                <a:solidFill>
                  <a:srgbClr val="1F2937"/>
                </a:solidFill>
                <a:latin typeface="Arial"/>
                <a:ea typeface="Arial"/>
                <a:cs typeface="Arial"/>
              </a:defRPr>
            </a:pPr>
            <a:r>
              <a:rPr sz="2250" b="1">
                <a:solidFill>
                  <a:srgbClr val="1F2937"/>
                </a:solidFill>
                <a:latin typeface="Arial"/>
                <a:ea typeface="Arial"/>
                <a:cs typeface="Arial"/>
              </a:rPr>
              <a:t>A pupil changes from a ×4 objective to a ×40 objective while keeping a ×10 eyepiece. Explain the change in total magnification, field of view and visible detail. Include one limitation of the digital model.</a:t>
            </a:r>
          </a:p>
        </p:txBody>
      </p:sp>
      <p:sp>
        <p:nvSpPr>
          <p:cNvPr id="17" name="support-ground">
            <a:extLst xmlns:a="http://schemas.openxmlformats.org/drawingml/2006/main">
              <a:ext uri="{FF2B5EF4-FFF2-40B4-BE49-F238E27FC236}">
                <a16:creationId xmlns:a16="http://schemas.microsoft.com/office/drawing/2014/main" id="{C44C93EF-6427-4D87-B425-08BE6B699763}"/>
              </a:ext>
            </a:extLst>
          </p:cNvPr>
          <p:cNvSpPr>
            <a:spLocks xmlns:a="http://schemas.openxmlformats.org/drawingml/2006/main" noGrp="1"/>
          </p:cNvSpPr>
          <p:nvPr/>
        </p:nvSpPr>
        <p:spPr>
          <a:xfrm xmlns:a="http://schemas.openxmlformats.org/drawingml/2006/main">
            <a:off x="685800" y="3505200"/>
            <a:ext cx="10572750" cy="1181100"/>
          </a:xfrm>
          <a:prstGeom xmlns:a="http://schemas.openxmlformats.org/drawingml/2006/main" prst="roundRect">
            <a:avLst>
              <a:gd name="adj" fmla="val 8065"/>
            </a:avLst>
          </a:prstGeom>
          <a:solidFill xmlns:a="http://schemas.openxmlformats.org/drawingml/2006/main">
            <a:srgbClr val="F6EED9"/>
          </a:solidFill>
          <a:ln xmlns:a="http://schemas.openxmlformats.org/drawingml/2006/main" w="0">
            <a:noFill/>
          </a:ln>
        </p:spPr>
      </p:sp>
      <p:sp>
        <p:nvSpPr>
          <p:cNvPr id="18" name="copy-54">
            <a:extLst xmlns:a="http://schemas.openxmlformats.org/drawingml/2006/main">
              <a:ext uri="{FF2B5EF4-FFF2-40B4-BE49-F238E27FC236}">
                <a16:creationId xmlns:a16="http://schemas.microsoft.com/office/drawing/2014/main" id="{6D467EF6-28A9-4412-A4A6-4B10A93C6A11}"/>
              </a:ext>
            </a:extLst>
          </p:cNvPr>
          <p:cNvSpPr>
            <a:spLocks xmlns:a="http://schemas.openxmlformats.org/drawingml/2006/main" noGrp="1"/>
          </p:cNvSpPr>
          <p:nvPr/>
        </p:nvSpPr>
        <p:spPr>
          <a:xfrm xmlns:a="http://schemas.openxmlformats.org/drawingml/2006/main">
            <a:off x="847725" y="3638550"/>
            <a:ext cx="102870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650" b="1">
                <a:solidFill>
                  <a:srgbClr val="1F2937"/>
                </a:solidFill>
                <a:latin typeface="Arial"/>
                <a:ea typeface="Arial"/>
                <a:cs typeface="Arial"/>
              </a:defRPr>
            </a:pPr>
            <a:r>
              <a:rPr sz="1650" b="1">
                <a:solidFill>
                  <a:srgbClr val="1F2937"/>
                </a:solidFill>
                <a:latin typeface="Arial"/>
                <a:ea typeface="Arial"/>
                <a:cs typeface="Arial"/>
              </a:rPr>
              <a:t>Optional support</a:t>
            </a:r>
          </a:p>
        </p:txBody>
      </p:sp>
      <p:sp>
        <p:nvSpPr>
          <p:cNvPr id="19" name="copy-55">
            <a:extLst xmlns:a="http://schemas.openxmlformats.org/drawingml/2006/main">
              <a:ext uri="{FF2B5EF4-FFF2-40B4-BE49-F238E27FC236}">
                <a16:creationId xmlns:a16="http://schemas.microsoft.com/office/drawing/2014/main" id="{84F7CEB8-2290-4E79-9597-33C9D55AE8DE}"/>
              </a:ext>
            </a:extLst>
          </p:cNvPr>
          <p:cNvSpPr>
            <a:spLocks xmlns:a="http://schemas.openxmlformats.org/drawingml/2006/main" noGrp="1"/>
          </p:cNvSpPr>
          <p:nvPr/>
        </p:nvSpPr>
        <p:spPr>
          <a:xfrm xmlns:a="http://schemas.openxmlformats.org/drawingml/2006/main">
            <a:off x="847725" y="4029075"/>
            <a:ext cx="10220325" cy="581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1F2937"/>
                </a:solidFill>
                <a:latin typeface="Arial"/>
                <a:ea typeface="Arial"/>
                <a:cs typeface="Arial"/>
              </a:defRPr>
            </a:pPr>
            <a:r>
              <a:rPr sz="1800" b="0">
                <a:solidFill>
                  <a:srgbClr val="1F2937"/>
                </a:solidFill>
                <a:latin typeface="Arial"/>
                <a:ea typeface="Arial"/>
                <a:cs typeface="Arial"/>
              </a:rPr>
              <a:t>Total magnification = eyepiece × objective. A bigger image is not always a clearer image. Describe what you can see before you explain it.</a:t>
            </a:r>
          </a:p>
        </p:txBody>
      </p:sp>
      <p:sp>
        <p:nvSpPr>
          <p:cNvPr id="20" name="copy-56">
            <a:extLst xmlns:a="http://schemas.openxmlformats.org/drawingml/2006/main">
              <a:ext uri="{FF2B5EF4-FFF2-40B4-BE49-F238E27FC236}">
                <a16:creationId xmlns:a16="http://schemas.microsoft.com/office/drawing/2014/main" id="{7BE6E93F-3943-41D0-B9BD-312CEAA10BD7}"/>
              </a:ext>
            </a:extLst>
          </p:cNvPr>
          <p:cNvSpPr>
            <a:spLocks xmlns:a="http://schemas.openxmlformats.org/drawingml/2006/main" noGrp="1"/>
          </p:cNvSpPr>
          <p:nvPr/>
        </p:nvSpPr>
        <p:spPr>
          <a:xfrm xmlns:a="http://schemas.openxmlformats.org/drawingml/2006/main">
            <a:off x="714375" y="4953000"/>
            <a:ext cx="1047750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75" b="0">
                <a:solidFill>
                  <a:srgbClr val="526170"/>
                </a:solidFill>
                <a:latin typeface="Arial"/>
                <a:ea typeface="Arial"/>
                <a:cs typeface="Arial"/>
              </a:defRPr>
            </a:pPr>
            <a:r>
              <a:rPr sz="1875" b="0">
                <a:solidFill>
                  <a:srgbClr val="526170"/>
                </a:solidFill>
                <a:latin typeface="Arial"/>
                <a:ea typeface="Arial"/>
                <a:cs typeface="Arial"/>
              </a:rPr>
              <a:t>Make one precise correction to the same work after feedback.</a:t>
            </a:r>
          </a:p>
        </p:txBody>
      </p:sp>
      <p:sp>
        <p:nvSpPr>
          <p:cNvPr id="21" name="goto:13">
            <a:hlinkClick xmlns:r="http://schemas.openxmlformats.org/officeDocument/2006/relationships" xmlns:a="http://schemas.openxmlformats.org/drawingml/2006/main" r:id="R39ac3f1e90de432e" action="ppaction://hlinksldjump"/>
            <a:extLst xmlns:a="http://schemas.openxmlformats.org/drawingml/2006/main">
              <a:ext uri="{FF2B5EF4-FFF2-40B4-BE49-F238E27FC236}">
                <a16:creationId xmlns:a16="http://schemas.microsoft.com/office/drawing/2014/main" id="{C3E56DC2-9DCF-4A72-970F-C294FE0DE5E2}"/>
              </a:ext>
            </a:extLst>
          </p:cNvPr>
          <p:cNvSpPr>
            <a:spLocks xmlns:a="http://schemas.openxmlformats.org/drawingml/2006/main" noGrp="1"/>
          </p:cNvSpPr>
          <p:nvPr/>
        </p:nvSpPr>
        <p:spPr>
          <a:xfrm xmlns:a="http://schemas.openxmlformats.org/drawingml/2006/main">
            <a:off x="714375" y="5524500"/>
            <a:ext cx="4000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Open worksheet pages</a:t>
            </a:r>
          </a:p>
        </p:txBody>
      </p:sp>
      <p:sp>
        <p:nvSpPr>
          <p:cNvPr id="22" name="goto:11">
            <a:hlinkClick xmlns:r="http://schemas.openxmlformats.org/officeDocument/2006/relationships" xmlns:a="http://schemas.openxmlformats.org/drawingml/2006/main" r:id="R8089b8fa65c24c8b" action="ppaction://hlinksldjump"/>
            <a:extLst xmlns:a="http://schemas.openxmlformats.org/drawingml/2006/main">
              <a:ext uri="{FF2B5EF4-FFF2-40B4-BE49-F238E27FC236}">
                <a16:creationId xmlns:a16="http://schemas.microsoft.com/office/drawing/2014/main" id="{135B2203-DE8F-40F0-B1A1-2034485AF110}"/>
              </a:ext>
            </a:extLst>
          </p:cNvPr>
          <p:cNvSpPr>
            <a:spLocks xmlns:a="http://schemas.openxmlformats.org/drawingml/2006/main" noGrp="1"/>
          </p:cNvSpPr>
          <p:nvPr/>
        </p:nvSpPr>
        <p:spPr>
          <a:xfrm xmlns:a="http://schemas.openxmlformats.org/drawingml/2006/main">
            <a:off x="7524750" y="5524500"/>
            <a:ext cx="37147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Model after first attempt</a:t>
            </a:r>
          </a:p>
        </p:txBody>
      </p:sp>
    </p:spTree>
    <p:extLst>
      <p:ext uri="{BB962C8B-B14F-4D97-AF65-F5344CB8AC3E}">
        <p14:creationId xmlns:p14="http://schemas.microsoft.com/office/powerpoint/2010/main" val="1836808596"/>
      </p:ext>
    </p:extLst>
  </p:cSld>
</p:sld>
</file>

<file path=ppt/slides/slide8.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9EEA6126-2673-4165-9FD7-639CDF1FFA8C}"/>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81DB3A30-3221-4A31-853C-3F7B4859A674}"/>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287360"/>
          </a:solidFill>
          <a:ln xmlns:a="http://schemas.openxmlformats.org/drawingml/2006/main" w="0">
            <a:noFill/>
          </a:ln>
        </p:spPr>
      </p:sp>
      <p:sp>
        <p:nvSpPr>
          <p:cNvPr id="3" name="copy-57">
            <a:extLst xmlns:a="http://schemas.openxmlformats.org/drawingml/2006/main">
              <a:ext uri="{FF2B5EF4-FFF2-40B4-BE49-F238E27FC236}">
                <a16:creationId xmlns:a16="http://schemas.microsoft.com/office/drawing/2014/main" id="{0D39CD5C-6CBE-43E3-B876-5A4BF3911CF4}"/>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58">
            <a:extLst xmlns:a="http://schemas.openxmlformats.org/drawingml/2006/main">
              <a:ext uri="{FF2B5EF4-FFF2-40B4-BE49-F238E27FC236}">
                <a16:creationId xmlns:a16="http://schemas.microsoft.com/office/drawing/2014/main" id="{91A9C796-0368-4DBF-BC36-C81B4635B54D}"/>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287360"/>
                </a:solidFill>
                <a:latin typeface="Arial"/>
                <a:ea typeface="Arial"/>
                <a:cs typeface="Arial"/>
              </a:defRPr>
            </a:pPr>
            <a:r>
              <a:rPr sz="1425" b="1">
                <a:solidFill>
                  <a:srgbClr val="287360"/>
                </a:solidFill>
                <a:latin typeface="Arial"/>
                <a:ea typeface="Arial"/>
                <a:cs typeface="Arial"/>
              </a:rPr>
              <a:t>Exit  ·  3 min</a:t>
            </a:r>
          </a:p>
        </p:txBody>
      </p:sp>
      <p:sp>
        <p:nvSpPr>
          <p:cNvPr id="5" name="copy-59">
            <a:extLst xmlns:a="http://schemas.openxmlformats.org/drawingml/2006/main">
              <a:ext uri="{FF2B5EF4-FFF2-40B4-BE49-F238E27FC236}">
                <a16:creationId xmlns:a16="http://schemas.microsoft.com/office/drawing/2014/main" id="{F925E0FC-8BAA-4DD8-BB4C-3A56C820D735}"/>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450" b="1">
                <a:solidFill>
                  <a:srgbClr val="101C38"/>
                </a:solidFill>
                <a:latin typeface="Arial"/>
                <a:ea typeface="Arial"/>
                <a:cs typeface="Arial"/>
              </a:defRPr>
            </a:pPr>
            <a:r>
              <a:rPr sz="3450" b="1">
                <a:solidFill>
                  <a:srgbClr val="101C38"/>
                </a:solidFill>
                <a:latin typeface="Arial"/>
                <a:ea typeface="Arial"/>
                <a:cs typeface="Arial"/>
              </a:rPr>
              <a:t>What changed in your thinking?</a:t>
            </a:r>
          </a:p>
        </p:txBody>
      </p:sp>
      <p:sp>
        <p:nvSpPr>
          <p:cNvPr id="6" name="heading-rule">
            <a:extLst xmlns:a="http://schemas.openxmlformats.org/drawingml/2006/main">
              <a:ext uri="{FF2B5EF4-FFF2-40B4-BE49-F238E27FC236}">
                <a16:creationId xmlns:a16="http://schemas.microsoft.com/office/drawing/2014/main" id="{1278F98A-77A7-4495-ADCF-9C9E44C494C4}"/>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69c523a791f04f22" action="ppaction://hlinksldjump"/>
            <a:extLst xmlns:a="http://schemas.openxmlformats.org/drawingml/2006/main">
              <a:ext uri="{FF2B5EF4-FFF2-40B4-BE49-F238E27FC236}">
                <a16:creationId xmlns:a16="http://schemas.microsoft.com/office/drawing/2014/main" id="{7132FD4E-06F4-4659-92C0-B23AA3A22300}"/>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fcc046d36b094ae3" action="ppaction://hlinksldjump"/>
            <a:extLst xmlns:a="http://schemas.openxmlformats.org/drawingml/2006/main">
              <a:ext uri="{FF2B5EF4-FFF2-40B4-BE49-F238E27FC236}">
                <a16:creationId xmlns:a16="http://schemas.microsoft.com/office/drawing/2014/main" id="{360EF032-ED27-40A2-8453-26DE1C72D6B0}"/>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2e7f725e002547d6" action="ppaction://hlinksldjump"/>
            <a:extLst xmlns:a="http://schemas.openxmlformats.org/drawingml/2006/main">
              <a:ext uri="{FF2B5EF4-FFF2-40B4-BE49-F238E27FC236}">
                <a16:creationId xmlns:a16="http://schemas.microsoft.com/office/drawing/2014/main" id="{ECAEDB1B-927B-46B7-A94C-8744EF7B4FCF}"/>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6f6a07e2563549ad" action="ppaction://hlinksldjump"/>
            <a:extLst xmlns:a="http://schemas.openxmlformats.org/drawingml/2006/main">
              <a:ext uri="{FF2B5EF4-FFF2-40B4-BE49-F238E27FC236}">
                <a16:creationId xmlns:a16="http://schemas.microsoft.com/office/drawing/2014/main" id="{F763890D-F450-4947-BF26-C1E272458085}"/>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4d2cc1b8484d4377" action="ppaction://hlinksldjump"/>
            <a:extLst xmlns:a="http://schemas.openxmlformats.org/drawingml/2006/main">
              <a:ext uri="{FF2B5EF4-FFF2-40B4-BE49-F238E27FC236}">
                <a16:creationId xmlns:a16="http://schemas.microsoft.com/office/drawing/2014/main" id="{08DA0B24-DD19-4D8D-8289-3EFED4B8BF17}"/>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b1e181ab9988489e" action="ppaction://hlinksldjump"/>
            <a:extLst xmlns:a="http://schemas.openxmlformats.org/drawingml/2006/main">
              <a:ext uri="{FF2B5EF4-FFF2-40B4-BE49-F238E27FC236}">
                <a16:creationId xmlns:a16="http://schemas.microsoft.com/office/drawing/2014/main" id="{1A282D5C-4FDD-457E-B53B-D3F19D4B0884}"/>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1518f3ea7f4b4221" action="ppaction://hlinksldjump"/>
            <a:extLst xmlns:a="http://schemas.openxmlformats.org/drawingml/2006/main">
              <a:ext uri="{FF2B5EF4-FFF2-40B4-BE49-F238E27FC236}">
                <a16:creationId xmlns:a16="http://schemas.microsoft.com/office/drawing/2014/main" id="{4C07AB8D-EA35-453F-993A-10D8CF3A8F81}"/>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87fdb11b8d4b446e" action="ppaction://hlinksldjump"/>
            <a:extLst xmlns:a="http://schemas.openxmlformats.org/drawingml/2006/main">
              <a:ext uri="{FF2B5EF4-FFF2-40B4-BE49-F238E27FC236}">
                <a16:creationId xmlns:a16="http://schemas.microsoft.com/office/drawing/2014/main" id="{83B6F428-DB09-4590-9325-D845C2D937A9}"/>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Exit</a:t>
            </a:r>
          </a:p>
        </p:txBody>
      </p:sp>
      <p:sp>
        <p:nvSpPr>
          <p:cNvPr id="15" name="goto:12">
            <a:hlinkClick xmlns:r="http://schemas.openxmlformats.org/officeDocument/2006/relationships" xmlns:a="http://schemas.openxmlformats.org/drawingml/2006/main" r:id="R3b405ac173ea486b" action="ppaction://hlinksldjump"/>
            <a:extLst xmlns:a="http://schemas.openxmlformats.org/drawingml/2006/main">
              <a:ext uri="{FF2B5EF4-FFF2-40B4-BE49-F238E27FC236}">
                <a16:creationId xmlns:a16="http://schemas.microsoft.com/office/drawing/2014/main" id="{376B3EA1-556B-4BA6-AFFB-46346C1E6B74}"/>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60">
            <a:extLst xmlns:a="http://schemas.openxmlformats.org/drawingml/2006/main">
              <a:ext uri="{FF2B5EF4-FFF2-40B4-BE49-F238E27FC236}">
                <a16:creationId xmlns:a16="http://schemas.microsoft.com/office/drawing/2014/main" id="{30AB8840-C901-428F-9330-02485F79D43A}"/>
              </a:ext>
            </a:extLst>
          </p:cNvPr>
          <p:cNvSpPr>
            <a:spLocks xmlns:a="http://schemas.openxmlformats.org/drawingml/2006/main" noGrp="1"/>
          </p:cNvSpPr>
          <p:nvPr/>
        </p:nvSpPr>
        <p:spPr>
          <a:xfrm xmlns:a="http://schemas.openxmlformats.org/drawingml/2006/main">
            <a:off x="685800" y="2028825"/>
            <a:ext cx="10572750" cy="1238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625" b="1">
                <a:solidFill>
                  <a:srgbClr val="1F2937"/>
                </a:solidFill>
                <a:latin typeface="Arial"/>
                <a:ea typeface="Arial"/>
                <a:cs typeface="Arial"/>
              </a:defRPr>
            </a:pPr>
            <a:r>
              <a:rPr sz="2625" b="1">
                <a:solidFill>
                  <a:srgbClr val="1F2937"/>
                </a:solidFill>
                <a:latin typeface="Arial"/>
                <a:ea typeface="Arial"/>
                <a:cs typeface="Arial"/>
              </a:rPr>
              <a:t>In one sentence, explain why a bigger image is not always a better-resolved image.</a:t>
            </a:r>
          </a:p>
        </p:txBody>
      </p:sp>
      <p:sp>
        <p:nvSpPr>
          <p:cNvPr id="17" name="copy-61">
            <a:extLst xmlns:a="http://schemas.openxmlformats.org/drawingml/2006/main">
              <a:ext uri="{FF2B5EF4-FFF2-40B4-BE49-F238E27FC236}">
                <a16:creationId xmlns:a16="http://schemas.microsoft.com/office/drawing/2014/main" id="{614CDCB3-71F0-4D33-A01B-221ADFA04D03}"/>
              </a:ext>
            </a:extLst>
          </p:cNvPr>
          <p:cNvSpPr>
            <a:spLocks xmlns:a="http://schemas.openxmlformats.org/drawingml/2006/main" noGrp="1"/>
          </p:cNvSpPr>
          <p:nvPr/>
        </p:nvSpPr>
        <p:spPr>
          <a:xfrm xmlns:a="http://schemas.openxmlformats.org/drawingml/2006/main">
            <a:off x="704850" y="362902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287360"/>
                </a:solidFill>
                <a:latin typeface="Arial"/>
                <a:ea typeface="Arial"/>
                <a:cs typeface="Arial"/>
              </a:defRPr>
            </a:pPr>
            <a:r>
              <a:rPr sz="2175" b="1">
                <a:solidFill>
                  <a:srgbClr val="287360"/>
                </a:solidFill>
                <a:latin typeface="Arial"/>
                <a:ea typeface="Arial"/>
                <a:cs typeface="Arial"/>
              </a:rPr>
              <a:t>1</a:t>
            </a:r>
          </a:p>
        </p:txBody>
      </p:sp>
      <p:sp>
        <p:nvSpPr>
          <p:cNvPr id="18" name="copy-62">
            <a:extLst xmlns:a="http://schemas.openxmlformats.org/drawingml/2006/main">
              <a:ext uri="{FF2B5EF4-FFF2-40B4-BE49-F238E27FC236}">
                <a16:creationId xmlns:a16="http://schemas.microsoft.com/office/drawing/2014/main" id="{1D9B0EE6-F3D6-42DC-9C49-BB66AB7695F1}"/>
              </a:ext>
            </a:extLst>
          </p:cNvPr>
          <p:cNvSpPr>
            <a:spLocks xmlns:a="http://schemas.openxmlformats.org/drawingml/2006/main" noGrp="1"/>
          </p:cNvSpPr>
          <p:nvPr/>
        </p:nvSpPr>
        <p:spPr>
          <a:xfrm xmlns:a="http://schemas.openxmlformats.org/drawingml/2006/main">
            <a:off x="1200150" y="3629025"/>
            <a:ext cx="9886950" cy="542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Point to one improvement in your work.</a:t>
            </a:r>
          </a:p>
        </p:txBody>
      </p:sp>
      <p:sp>
        <p:nvSpPr>
          <p:cNvPr id="19" name="copy-63">
            <a:extLst xmlns:a="http://schemas.openxmlformats.org/drawingml/2006/main">
              <a:ext uri="{FF2B5EF4-FFF2-40B4-BE49-F238E27FC236}">
                <a16:creationId xmlns:a16="http://schemas.microsoft.com/office/drawing/2014/main" id="{BB648C2C-6EAC-4AF5-B39A-F845909A2535}"/>
              </a:ext>
            </a:extLst>
          </p:cNvPr>
          <p:cNvSpPr>
            <a:spLocks xmlns:a="http://schemas.openxmlformats.org/drawingml/2006/main" noGrp="1"/>
          </p:cNvSpPr>
          <p:nvPr/>
        </p:nvSpPr>
        <p:spPr>
          <a:xfrm xmlns:a="http://schemas.openxmlformats.org/drawingml/2006/main">
            <a:off x="704850" y="42862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287360"/>
                </a:solidFill>
                <a:latin typeface="Arial"/>
                <a:ea typeface="Arial"/>
                <a:cs typeface="Arial"/>
              </a:defRPr>
            </a:pPr>
            <a:r>
              <a:rPr sz="2175" b="1">
                <a:solidFill>
                  <a:srgbClr val="287360"/>
                </a:solidFill>
                <a:latin typeface="Arial"/>
                <a:ea typeface="Arial"/>
                <a:cs typeface="Arial"/>
              </a:rPr>
              <a:t>2</a:t>
            </a:r>
          </a:p>
        </p:txBody>
      </p:sp>
      <p:sp>
        <p:nvSpPr>
          <p:cNvPr id="20" name="copy-64">
            <a:extLst xmlns:a="http://schemas.openxmlformats.org/drawingml/2006/main">
              <a:ext uri="{FF2B5EF4-FFF2-40B4-BE49-F238E27FC236}">
                <a16:creationId xmlns:a16="http://schemas.microsoft.com/office/drawing/2014/main" id="{6830EAB1-C57B-4080-B0C4-58B5CEF41A63}"/>
              </a:ext>
            </a:extLst>
          </p:cNvPr>
          <p:cNvSpPr>
            <a:spLocks xmlns:a="http://schemas.openxmlformats.org/drawingml/2006/main" noGrp="1"/>
          </p:cNvSpPr>
          <p:nvPr/>
        </p:nvSpPr>
        <p:spPr>
          <a:xfrm xmlns:a="http://schemas.openxmlformats.org/drawingml/2006/main">
            <a:off x="1200150" y="4286250"/>
            <a:ext cx="9886950" cy="542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Choose what you want to revisit.</a:t>
            </a:r>
          </a:p>
        </p:txBody>
      </p:sp>
      <p:sp>
        <p:nvSpPr>
          <p:cNvPr id="21" name="copy-65">
            <a:extLst xmlns:a="http://schemas.openxmlformats.org/drawingml/2006/main">
              <a:ext uri="{FF2B5EF4-FFF2-40B4-BE49-F238E27FC236}">
                <a16:creationId xmlns:a16="http://schemas.microsoft.com/office/drawing/2014/main" id="{11CA523D-B18F-4598-BD61-3E3A77FD92C9}"/>
              </a:ext>
            </a:extLst>
          </p:cNvPr>
          <p:cNvSpPr>
            <a:spLocks xmlns:a="http://schemas.openxmlformats.org/drawingml/2006/main" noGrp="1"/>
          </p:cNvSpPr>
          <p:nvPr/>
        </p:nvSpPr>
        <p:spPr>
          <a:xfrm xmlns:a="http://schemas.openxmlformats.org/drawingml/2006/main">
            <a:off x="704850" y="494347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287360"/>
                </a:solidFill>
                <a:latin typeface="Arial"/>
                <a:ea typeface="Arial"/>
                <a:cs typeface="Arial"/>
              </a:defRPr>
            </a:pPr>
            <a:r>
              <a:rPr sz="2175" b="1">
                <a:solidFill>
                  <a:srgbClr val="287360"/>
                </a:solidFill>
                <a:latin typeface="Arial"/>
                <a:ea typeface="Arial"/>
                <a:cs typeface="Arial"/>
              </a:rPr>
              <a:t>3</a:t>
            </a:r>
          </a:p>
        </p:txBody>
      </p:sp>
      <p:sp>
        <p:nvSpPr>
          <p:cNvPr id="22" name="copy-66">
            <a:extLst xmlns:a="http://schemas.openxmlformats.org/drawingml/2006/main">
              <a:ext uri="{FF2B5EF4-FFF2-40B4-BE49-F238E27FC236}">
                <a16:creationId xmlns:a16="http://schemas.microsoft.com/office/drawing/2014/main" id="{200E2582-45CC-4719-AEBF-3AF4BA9CABF3}"/>
              </a:ext>
            </a:extLst>
          </p:cNvPr>
          <p:cNvSpPr>
            <a:spLocks xmlns:a="http://schemas.openxmlformats.org/drawingml/2006/main" noGrp="1"/>
          </p:cNvSpPr>
          <p:nvPr/>
        </p:nvSpPr>
        <p:spPr>
          <a:xfrm xmlns:a="http://schemas.openxmlformats.org/drawingml/2006/main">
            <a:off x="1200150" y="4943475"/>
            <a:ext cx="9886950" cy="542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Tell your teacher; agree the next step together.</a:t>
            </a:r>
          </a:p>
        </p:txBody>
      </p:sp>
    </p:spTree>
    <p:extLst>
      <p:ext uri="{BB962C8B-B14F-4D97-AF65-F5344CB8AC3E}">
        <p14:creationId xmlns:p14="http://schemas.microsoft.com/office/powerpoint/2010/main" val="1551923145"/>
      </p:ext>
    </p:extLst>
  </p:cSld>
</p:sld>
</file>

<file path=ppt/slides/slide9.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9FC87411-8B53-45C9-8CB5-281E79FD268D}"/>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9D606330-85F5-47E3-BCF0-AC52F94F5CF2}"/>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67">
            <a:extLst xmlns:a="http://schemas.openxmlformats.org/drawingml/2006/main">
              <a:ext uri="{FF2B5EF4-FFF2-40B4-BE49-F238E27FC236}">
                <a16:creationId xmlns:a16="http://schemas.microsoft.com/office/drawing/2014/main" id="{22861BCA-A909-412B-AB13-2CCB32C264AB}"/>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W3L1</a:t>
            </a:r>
          </a:p>
        </p:txBody>
      </p:sp>
      <p:sp>
        <p:nvSpPr>
          <p:cNvPr id="4" name="copy-68">
            <a:extLst xmlns:a="http://schemas.openxmlformats.org/drawingml/2006/main">
              <a:ext uri="{FF2B5EF4-FFF2-40B4-BE49-F238E27FC236}">
                <a16:creationId xmlns:a16="http://schemas.microsoft.com/office/drawing/2014/main" id="{C8E3DA00-7BC3-4A26-A9EB-AB6CF1E6A1B4}"/>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69">
            <a:extLst xmlns:a="http://schemas.openxmlformats.org/drawingml/2006/main">
              <a:ext uri="{FF2B5EF4-FFF2-40B4-BE49-F238E27FC236}">
                <a16:creationId xmlns:a16="http://schemas.microsoft.com/office/drawing/2014/main" id="{BC238E23-3F9A-41AE-83BA-CBA810676180}"/>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450" b="1">
                <a:solidFill>
                  <a:srgbClr val="101C38"/>
                </a:solidFill>
                <a:latin typeface="Arial"/>
                <a:ea typeface="Arial"/>
                <a:cs typeface="Arial"/>
              </a:defRPr>
            </a:pPr>
            <a:r>
              <a:rPr sz="3450" b="1">
                <a:solidFill>
                  <a:srgbClr val="101C38"/>
                </a:solidFill>
                <a:latin typeface="Arial"/>
                <a:ea typeface="Arial"/>
                <a:cs typeface="Arial"/>
              </a:rPr>
              <a:t>Retrieval and prediction check</a:t>
            </a:r>
          </a:p>
        </p:txBody>
      </p:sp>
      <p:sp>
        <p:nvSpPr>
          <p:cNvPr id="6" name="heading-rule">
            <a:extLst xmlns:a="http://schemas.openxmlformats.org/drawingml/2006/main">
              <a:ext uri="{FF2B5EF4-FFF2-40B4-BE49-F238E27FC236}">
                <a16:creationId xmlns:a16="http://schemas.microsoft.com/office/drawing/2014/main" id="{02EF788A-F6F4-4443-A7E5-F50628558A5D}"/>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b7a7a635053a45ac" action="ppaction://hlinksldjump"/>
            <a:extLst xmlns:a="http://schemas.openxmlformats.org/drawingml/2006/main">
              <a:ext uri="{FF2B5EF4-FFF2-40B4-BE49-F238E27FC236}">
                <a16:creationId xmlns:a16="http://schemas.microsoft.com/office/drawing/2014/main" id="{17D2D200-8118-41DD-8775-AB401F84AE52}"/>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8221e1b5a0314ca3" action="ppaction://hlinksldjump"/>
            <a:extLst xmlns:a="http://schemas.openxmlformats.org/drawingml/2006/main">
              <a:ext uri="{FF2B5EF4-FFF2-40B4-BE49-F238E27FC236}">
                <a16:creationId xmlns:a16="http://schemas.microsoft.com/office/drawing/2014/main" id="{ED7288AD-1E92-4937-A89D-8F34557BC476}"/>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a8ad841cd6044495" action="ppaction://hlinksldjump"/>
            <a:extLst xmlns:a="http://schemas.openxmlformats.org/drawingml/2006/main">
              <a:ext uri="{FF2B5EF4-FFF2-40B4-BE49-F238E27FC236}">
                <a16:creationId xmlns:a16="http://schemas.microsoft.com/office/drawing/2014/main" id="{8E14F1AC-C94A-46A8-85EA-8557D26D9CBA}"/>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fbb1a51bb1cb46e7" action="ppaction://hlinksldjump"/>
            <a:extLst xmlns:a="http://schemas.openxmlformats.org/drawingml/2006/main">
              <a:ext uri="{FF2B5EF4-FFF2-40B4-BE49-F238E27FC236}">
                <a16:creationId xmlns:a16="http://schemas.microsoft.com/office/drawing/2014/main" id="{F9E4C480-F615-4067-83EA-9708F0EFF77C}"/>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e638a678b28644f9" action="ppaction://hlinksldjump"/>
            <a:extLst xmlns:a="http://schemas.openxmlformats.org/drawingml/2006/main">
              <a:ext uri="{FF2B5EF4-FFF2-40B4-BE49-F238E27FC236}">
                <a16:creationId xmlns:a16="http://schemas.microsoft.com/office/drawing/2014/main" id="{B8466504-6210-41FD-AEF0-366B686036F7}"/>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bf1ca844e5ca4b53" action="ppaction://hlinksldjump"/>
            <a:extLst xmlns:a="http://schemas.openxmlformats.org/drawingml/2006/main">
              <a:ext uri="{FF2B5EF4-FFF2-40B4-BE49-F238E27FC236}">
                <a16:creationId xmlns:a16="http://schemas.microsoft.com/office/drawing/2014/main" id="{6C3B1A71-48D3-4F7C-BD1E-437DD1A0AC94}"/>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ae1ee90b46c54efd" action="ppaction://hlinksldjump"/>
            <a:extLst xmlns:a="http://schemas.openxmlformats.org/drawingml/2006/main">
              <a:ext uri="{FF2B5EF4-FFF2-40B4-BE49-F238E27FC236}">
                <a16:creationId xmlns:a16="http://schemas.microsoft.com/office/drawing/2014/main" id="{6AB042F0-B72C-42B3-8CE2-ED5FADD9FD6C}"/>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3c4d0212263b4220" action="ppaction://hlinksldjump"/>
            <a:extLst xmlns:a="http://schemas.openxmlformats.org/drawingml/2006/main">
              <a:ext uri="{FF2B5EF4-FFF2-40B4-BE49-F238E27FC236}">
                <a16:creationId xmlns:a16="http://schemas.microsoft.com/office/drawing/2014/main" id="{9E0DBB23-5CAB-40C6-A5C4-2D8CA8BA0A81}"/>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9773699a7f9a4adc" action="ppaction://hlinksldjump"/>
            <a:extLst xmlns:a="http://schemas.openxmlformats.org/drawingml/2006/main">
              <a:ext uri="{FF2B5EF4-FFF2-40B4-BE49-F238E27FC236}">
                <a16:creationId xmlns:a16="http://schemas.microsoft.com/office/drawing/2014/main" id="{574EC7B1-1F93-477F-A72D-D1E23F58DC5F}"/>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70">
            <a:extLst xmlns:a="http://schemas.openxmlformats.org/drawingml/2006/main">
              <a:ext uri="{FF2B5EF4-FFF2-40B4-BE49-F238E27FC236}">
                <a16:creationId xmlns:a16="http://schemas.microsoft.com/office/drawing/2014/main" id="{6932788D-74BD-466C-9A4F-F86DFFCA20FA}"/>
              </a:ext>
            </a:extLst>
          </p:cNvPr>
          <p:cNvSpPr>
            <a:spLocks xmlns:a="http://schemas.openxmlformats.org/drawingml/2006/main" noGrp="1"/>
          </p:cNvSpPr>
          <p:nvPr/>
        </p:nvSpPr>
        <p:spPr>
          <a:xfrm xmlns:a="http://schemas.openxmlformats.org/drawingml/2006/main">
            <a:off x="704850" y="18859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1</a:t>
            </a:r>
          </a:p>
        </p:txBody>
      </p:sp>
      <p:sp>
        <p:nvSpPr>
          <p:cNvPr id="17" name="copy-71">
            <a:extLst xmlns:a="http://schemas.openxmlformats.org/drawingml/2006/main">
              <a:ext uri="{FF2B5EF4-FFF2-40B4-BE49-F238E27FC236}">
                <a16:creationId xmlns:a16="http://schemas.microsoft.com/office/drawing/2014/main" id="{942C2E0A-1E6E-4E37-BA95-38B33E607DF7}"/>
              </a:ext>
            </a:extLst>
          </p:cNvPr>
          <p:cNvSpPr>
            <a:spLocks xmlns:a="http://schemas.openxmlformats.org/drawingml/2006/main" noGrp="1"/>
          </p:cNvSpPr>
          <p:nvPr/>
        </p:nvSpPr>
        <p:spPr>
          <a:xfrm xmlns:a="http://schemas.openxmlformats.org/drawingml/2006/main">
            <a:off x="1200150" y="1885950"/>
            <a:ext cx="998220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A microscope.</a:t>
            </a:r>
          </a:p>
        </p:txBody>
      </p:sp>
      <p:sp>
        <p:nvSpPr>
          <p:cNvPr id="18" name="copy-72">
            <a:extLst xmlns:a="http://schemas.openxmlformats.org/drawingml/2006/main">
              <a:ext uri="{FF2B5EF4-FFF2-40B4-BE49-F238E27FC236}">
                <a16:creationId xmlns:a16="http://schemas.microsoft.com/office/drawing/2014/main" id="{384B3AD0-0A38-4A43-A6E9-0D22FF6C3C6C}"/>
              </a:ext>
            </a:extLst>
          </p:cNvPr>
          <p:cNvSpPr>
            <a:spLocks xmlns:a="http://schemas.openxmlformats.org/drawingml/2006/main" noGrp="1"/>
          </p:cNvSpPr>
          <p:nvPr/>
        </p:nvSpPr>
        <p:spPr>
          <a:xfrm xmlns:a="http://schemas.openxmlformats.org/drawingml/2006/main">
            <a:off x="704850" y="26479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2</a:t>
            </a:r>
          </a:p>
        </p:txBody>
      </p:sp>
      <p:sp>
        <p:nvSpPr>
          <p:cNvPr id="19" name="copy-73">
            <a:extLst xmlns:a="http://schemas.openxmlformats.org/drawingml/2006/main">
              <a:ext uri="{FF2B5EF4-FFF2-40B4-BE49-F238E27FC236}">
                <a16:creationId xmlns:a16="http://schemas.microsoft.com/office/drawing/2014/main" id="{AF82A6F3-3498-478C-A9BC-AD2727FF62FE}"/>
              </a:ext>
            </a:extLst>
          </p:cNvPr>
          <p:cNvSpPr>
            <a:spLocks xmlns:a="http://schemas.openxmlformats.org/drawingml/2006/main" noGrp="1"/>
          </p:cNvSpPr>
          <p:nvPr/>
        </p:nvSpPr>
        <p:spPr>
          <a:xfrm xmlns:a="http://schemas.openxmlformats.org/drawingml/2006/main">
            <a:off x="1200150" y="2647950"/>
            <a:ext cx="998220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Greater magnification, e.g. a higher-power lens or enlarging a print.</a:t>
            </a:r>
          </a:p>
        </p:txBody>
      </p:sp>
      <p:sp>
        <p:nvSpPr>
          <p:cNvPr id="20" name="prediction-answer">
            <a:extLst xmlns:a="http://schemas.openxmlformats.org/drawingml/2006/main">
              <a:ext uri="{FF2B5EF4-FFF2-40B4-BE49-F238E27FC236}">
                <a16:creationId xmlns:a16="http://schemas.microsoft.com/office/drawing/2014/main" id="{975F020C-F350-4C6E-8CAE-05B132C98CDF}"/>
              </a:ext>
            </a:extLst>
          </p:cNvPr>
          <p:cNvSpPr>
            <a:spLocks xmlns:a="http://schemas.openxmlformats.org/drawingml/2006/main" noGrp="1"/>
          </p:cNvSpPr>
          <p:nvPr/>
        </p:nvSpPr>
        <p:spPr>
          <a:xfrm xmlns:a="http://schemas.openxmlformats.org/drawingml/2006/main">
            <a:off x="695325" y="4429125"/>
            <a:ext cx="10572750" cy="885825"/>
          </a:xfrm>
          <a:prstGeom xmlns:a="http://schemas.openxmlformats.org/drawingml/2006/main" prst="roundRect">
            <a:avLst>
              <a:gd name="adj" fmla="val 10753"/>
            </a:avLst>
          </a:prstGeom>
          <a:solidFill xmlns:a="http://schemas.openxmlformats.org/drawingml/2006/main">
            <a:srgbClr val="E8F2ED"/>
          </a:solidFill>
          <a:ln xmlns:a="http://schemas.openxmlformats.org/drawingml/2006/main" w="0">
            <a:noFill/>
          </a:ln>
        </p:spPr>
      </p:sp>
      <p:sp>
        <p:nvSpPr>
          <p:cNvPr id="21" name="copy-74">
            <a:extLst xmlns:a="http://schemas.openxmlformats.org/drawingml/2006/main">
              <a:ext uri="{FF2B5EF4-FFF2-40B4-BE49-F238E27FC236}">
                <a16:creationId xmlns:a16="http://schemas.microsoft.com/office/drawing/2014/main" id="{BE011059-3A02-43EB-B8A4-1471FF029DDF}"/>
              </a:ext>
            </a:extLst>
          </p:cNvPr>
          <p:cNvSpPr>
            <a:spLocks xmlns:a="http://schemas.openxmlformats.org/drawingml/2006/main" noGrp="1"/>
          </p:cNvSpPr>
          <p:nvPr/>
        </p:nvSpPr>
        <p:spPr>
          <a:xfrm xmlns:a="http://schemas.openxmlformats.org/drawingml/2006/main">
            <a:off x="847725" y="4619625"/>
            <a:ext cx="10191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1F2937"/>
                </a:solidFill>
                <a:latin typeface="Arial"/>
                <a:ea typeface="Arial"/>
                <a:cs typeface="Arial"/>
              </a:defRPr>
            </a:pPr>
            <a:r>
              <a:rPr sz="2175" b="1">
                <a:solidFill>
                  <a:srgbClr val="1F2937"/>
                </a:solidFill>
                <a:latin typeface="Arial"/>
                <a:ea typeface="Arial"/>
                <a:cs typeface="Arial"/>
              </a:rPr>
              <a:t>No — size and detail are different</a:t>
            </a:r>
          </a:p>
        </p:txBody>
      </p:sp>
      <p:sp>
        <p:nvSpPr>
          <p:cNvPr id="22" name="goto:1">
            <a:hlinkClick xmlns:r="http://schemas.openxmlformats.org/officeDocument/2006/relationships" xmlns:a="http://schemas.openxmlformats.org/drawingml/2006/main" r:id="Rde6bef90c6144e5f" action="ppaction://hlinksldjump"/>
            <a:extLst xmlns:a="http://schemas.openxmlformats.org/drawingml/2006/main">
              <a:ext uri="{FF2B5EF4-FFF2-40B4-BE49-F238E27FC236}">
                <a16:creationId xmlns:a16="http://schemas.microsoft.com/office/drawing/2014/main" id="{3C009A19-602C-4CA8-98D6-64171722FAD4}"/>
              </a:ext>
            </a:extLst>
          </p:cNvPr>
          <p:cNvSpPr>
            <a:spLocks xmlns:a="http://schemas.openxmlformats.org/drawingml/2006/main" noGrp="1"/>
          </p:cNvSpPr>
          <p:nvPr/>
        </p:nvSpPr>
        <p:spPr>
          <a:xfrm xmlns:a="http://schemas.openxmlformats.org/drawingml/2006/main">
            <a:off x="8001000" y="5581650"/>
            <a:ext cx="32956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Starter</a:t>
            </a:r>
          </a:p>
        </p:txBody>
      </p:sp>
    </p:spTree>
    <p:extLst>
      <p:ext uri="{BB962C8B-B14F-4D97-AF65-F5344CB8AC3E}">
        <p14:creationId xmlns:p14="http://schemas.microsoft.com/office/powerpoint/2010/main" val="2091682713"/>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2026-09-06T23:08:00.7470000Z</dcterms:created>
  <dcterms:modified xsi:type="dcterms:W3CDTF">2026-09-06T23:08:00.7470000Z</dcterms:modified>
</coreProperties>
</file>