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9ffcaee325f44834" /><Relationship Type="http://schemas.openxmlformats.org/officeDocument/2006/relationships/extended-properties" Target="/docProps/app.xml" Id="Rf5d446d41c73448b" /><Relationship Type="http://schemas.openxmlformats.org/officeDocument/2006/relationships/officeDocument" Target="/ppt/presentation.xml" Id="Rd511f1a405b4495c" /></Relationships>
</file>

<file path=ppt/presentation.xml><?xml version="1.0" encoding="utf-8"?>
<p:presentation xmlns:p="http://schemas.openxmlformats.org/presentationml/2006/main">
  <p:sldMasterIdLst>
    <p:sldMasterId xmlns:r="http://schemas.openxmlformats.org/officeDocument/2006/relationships" id="2147483648" r:id="R04b48ee385d247f5"/>
  </p:sldMasterIdLst>
  <p:notesMasterIdLst>
    <p:notesMasterId xmlns:r="http://schemas.openxmlformats.org/officeDocument/2006/relationships" r:id="Rafe2586e1beb499a"/>
  </p:notesMasterIdLst>
  <p:sldIdLst>
    <p:sldId xmlns:r="http://schemas.openxmlformats.org/officeDocument/2006/relationships" id="256" r:id="Rc3b20874f3594fb4"/>
    <p:sldId xmlns:r="http://schemas.openxmlformats.org/officeDocument/2006/relationships" id="257" r:id="R282bc72f233a48ca"/>
    <p:sldId xmlns:r="http://schemas.openxmlformats.org/officeDocument/2006/relationships" id="258" r:id="Rbaf4b63bf4a64d92"/>
    <p:sldId xmlns:r="http://schemas.openxmlformats.org/officeDocument/2006/relationships" id="259" r:id="Rd7268964f0b94b12"/>
    <p:sldId xmlns:r="http://schemas.openxmlformats.org/officeDocument/2006/relationships" id="260" r:id="R5b296c92be0b4065"/>
    <p:sldId xmlns:r="http://schemas.openxmlformats.org/officeDocument/2006/relationships" id="261" r:id="R707baf63a2d74a31"/>
    <p:sldId xmlns:r="http://schemas.openxmlformats.org/officeDocument/2006/relationships" id="262" r:id="Rc47f4f4dbbc14f40"/>
    <p:sldId xmlns:r="http://schemas.openxmlformats.org/officeDocument/2006/relationships" id="263" r:id="Redc9eb22cce949e8"/>
    <p:sldId xmlns:r="http://schemas.openxmlformats.org/officeDocument/2006/relationships" id="264" r:id="R82eb214326bf4540"/>
    <p:sldId xmlns:r="http://schemas.openxmlformats.org/officeDocument/2006/relationships" id="265" r:id="Rfbbefef4890a484c"/>
    <p:sldId xmlns:r="http://schemas.openxmlformats.org/officeDocument/2006/relationships" id="266" r:id="Re071f0e46c674bbe"/>
    <p:sldId xmlns:r="http://schemas.openxmlformats.org/officeDocument/2006/relationships" id="267" r:id="Rea788a6b91ae4dac"/>
    <p:sldId xmlns:r="http://schemas.openxmlformats.org/officeDocument/2006/relationships" id="268" r:id="R272b13f53da045f9"/>
    <p:sldId xmlns:r="http://schemas.openxmlformats.org/officeDocument/2006/relationships" id="269" r:id="R80469855f2684907"/>
    <p:sldId xmlns:r="http://schemas.openxmlformats.org/officeDocument/2006/relationships" id="270" r:id="R0a512e83b26a4043"/>
    <p:sldId xmlns:r="http://schemas.openxmlformats.org/officeDocument/2006/relationships" id="271" r:id="Rd75e9bb1e9aa4bc0"/>
    <p:sldId xmlns:r="http://schemas.openxmlformats.org/officeDocument/2006/relationships" id="272" r:id="R7bffbffa46c34265"/>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571e235b3eda400a" /><Relationship Type="http://schemas.openxmlformats.org/officeDocument/2006/relationships/slideMaster" Target="/ppt/slideMasters/slideMaster1.xml" Id="R04b48ee385d247f5" /><Relationship Type="http://schemas.openxmlformats.org/officeDocument/2006/relationships/notesMaster" Target="/ppt/notesMasters/notesMaster1.xml" Id="Rafe2586e1beb499a" /><Relationship Type="http://schemas.openxmlformats.org/officeDocument/2006/relationships/presProps" Target="/ppt/presProps.xml" Id="R21ab5ff2518b402e" /><Relationship Type="http://schemas.openxmlformats.org/officeDocument/2006/relationships/tableStyles" Target="/ppt/tableStyles.xml" Id="R65c05b67a5244a1b" /><Relationship Type="http://schemas.openxmlformats.org/officeDocument/2006/relationships/slide" Target="/ppt/slides/slide1.xml" Id="Rc3b20874f3594fb4" /><Relationship Type="http://schemas.openxmlformats.org/officeDocument/2006/relationships/slide" Target="/ppt/slides/slide2.xml" Id="R282bc72f233a48ca" /><Relationship Type="http://schemas.openxmlformats.org/officeDocument/2006/relationships/slide" Target="/ppt/slides/slide3.xml" Id="Rbaf4b63bf4a64d92" /><Relationship Type="http://schemas.openxmlformats.org/officeDocument/2006/relationships/slide" Target="/ppt/slides/slide4.xml" Id="Rd7268964f0b94b12" /><Relationship Type="http://schemas.openxmlformats.org/officeDocument/2006/relationships/slide" Target="/ppt/slides/slide5.xml" Id="R5b296c92be0b4065" /><Relationship Type="http://schemas.openxmlformats.org/officeDocument/2006/relationships/slide" Target="/ppt/slides/slide6.xml" Id="R707baf63a2d74a31" /><Relationship Type="http://schemas.openxmlformats.org/officeDocument/2006/relationships/slide" Target="/ppt/slides/slide7.xml" Id="Rc47f4f4dbbc14f40" /><Relationship Type="http://schemas.openxmlformats.org/officeDocument/2006/relationships/slide" Target="/ppt/slides/slide8.xml" Id="Redc9eb22cce949e8" /><Relationship Type="http://schemas.openxmlformats.org/officeDocument/2006/relationships/slide" Target="/ppt/slides/slide9.xml" Id="R82eb214326bf4540" /><Relationship Type="http://schemas.openxmlformats.org/officeDocument/2006/relationships/slide" Target="/ppt/slides/slide10.xml" Id="Rfbbefef4890a484c" /><Relationship Type="http://schemas.openxmlformats.org/officeDocument/2006/relationships/slide" Target="/ppt/slides/slide11.xml" Id="Re071f0e46c674bbe" /><Relationship Type="http://schemas.openxmlformats.org/officeDocument/2006/relationships/slide" Target="/ppt/slides/slide12.xml" Id="Rea788a6b91ae4dac" /><Relationship Type="http://schemas.openxmlformats.org/officeDocument/2006/relationships/slide" Target="/ppt/slides/slide13.xml" Id="R272b13f53da045f9" /><Relationship Type="http://schemas.openxmlformats.org/officeDocument/2006/relationships/slide" Target="/ppt/slides/slide14.xml" Id="R80469855f2684907" /><Relationship Type="http://schemas.openxmlformats.org/officeDocument/2006/relationships/slide" Target="/ppt/slides/slide15.xml" Id="R0a512e83b26a4043" /><Relationship Type="http://schemas.openxmlformats.org/officeDocument/2006/relationships/slide" Target="/ppt/slides/slide16.xml" Id="Rd75e9bb1e9aa4bc0" /><Relationship Type="http://schemas.openxmlformats.org/officeDocument/2006/relationships/slide" Target="/ppt/slides/slide17.xml" Id="R7bffbffa46c34265"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141060a95ec94932"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79e276d454348fd" /><Relationship Type="http://schemas.openxmlformats.org/officeDocument/2006/relationships/notesMaster" Target="/ppt/notesMasters/notesMaster1.xml" Id="R7e84453bc45c47ff"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605eb4b2b814f11" /><Relationship Type="http://schemas.openxmlformats.org/officeDocument/2006/relationships/notesMaster" Target="/ppt/notesMasters/notesMaster1.xml" Id="R784025c617cb4d68"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dad1e268e9c473b" /><Relationship Type="http://schemas.openxmlformats.org/officeDocument/2006/relationships/notesMaster" Target="/ppt/notesMasters/notesMaster1.xml" Id="R81c4e57838094206"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5c91975c6884ce1" /><Relationship Type="http://schemas.openxmlformats.org/officeDocument/2006/relationships/notesMaster" Target="/ppt/notesMasters/notesMaster1.xml" Id="Rdcc285c22d664966"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74d72994cbb74e33" /><Relationship Type="http://schemas.openxmlformats.org/officeDocument/2006/relationships/notesMaster" Target="/ppt/notesMasters/notesMaster1.xml" Id="Rd58c40696c8a4e26"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c8b82d8f839240cc" /><Relationship Type="http://schemas.openxmlformats.org/officeDocument/2006/relationships/notesMaster" Target="/ppt/notesMasters/notesMaster1.xml" Id="R9c703c761b3d47b7"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7f98f91e406c4f33" /><Relationship Type="http://schemas.openxmlformats.org/officeDocument/2006/relationships/notesMaster" Target="/ppt/notesMasters/notesMaster1.xml" Id="R543704cc430c4d50"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c70f93e3b2ca4f1b" /><Relationship Type="http://schemas.openxmlformats.org/officeDocument/2006/relationships/notesMaster" Target="/ppt/notesMasters/notesMaster1.xml" Id="R221d78b529e3454a"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6cbf8b41a03d4bfd" /><Relationship Type="http://schemas.openxmlformats.org/officeDocument/2006/relationships/notesMaster" Target="/ppt/notesMasters/notesMaster1.xml" Id="R04b2c6093e914230" /></Relationships>
</file>

<file path=ppt/notesSlides/_rels/notesSlide2.xml.rels>&#65279;<?xml version="1.0" encoding="utf-8"?><Relationships xmlns="http://schemas.openxmlformats.org/package/2006/relationships"><Relationship Type="http://schemas.openxmlformats.org/officeDocument/2006/relationships/slide" Target="/ppt/slides/slide2.xml" Id="Rdcdba01d2d2c42ab" /><Relationship Type="http://schemas.openxmlformats.org/officeDocument/2006/relationships/notesMaster" Target="/ppt/notesMasters/notesMaster1.xml" Id="R8009313a86414505" /></Relationships>
</file>

<file path=ppt/notesSlides/_rels/notesSlide3.xml.rels>&#65279;<?xml version="1.0" encoding="utf-8"?><Relationships xmlns="http://schemas.openxmlformats.org/package/2006/relationships"><Relationship Type="http://schemas.openxmlformats.org/officeDocument/2006/relationships/slide" Target="/ppt/slides/slide3.xml" Id="Rd96336e770d34eb3" /><Relationship Type="http://schemas.openxmlformats.org/officeDocument/2006/relationships/notesMaster" Target="/ppt/notesMasters/notesMaster1.xml" Id="R4183e53af7924a5d" /></Relationships>
</file>

<file path=ppt/notesSlides/_rels/notesSlide4.xml.rels>&#65279;<?xml version="1.0" encoding="utf-8"?><Relationships xmlns="http://schemas.openxmlformats.org/package/2006/relationships"><Relationship Type="http://schemas.openxmlformats.org/officeDocument/2006/relationships/slide" Target="/ppt/slides/slide4.xml" Id="R80e4fe57645f4081" /><Relationship Type="http://schemas.openxmlformats.org/officeDocument/2006/relationships/notesMaster" Target="/ppt/notesMasters/notesMaster1.xml" Id="Raf8dd449c6e24fb6" /></Relationships>
</file>

<file path=ppt/notesSlides/_rels/notesSlide5.xml.rels>&#65279;<?xml version="1.0" encoding="utf-8"?><Relationships xmlns="http://schemas.openxmlformats.org/package/2006/relationships"><Relationship Type="http://schemas.openxmlformats.org/officeDocument/2006/relationships/slide" Target="/ppt/slides/slide5.xml" Id="Rafe60fb81f384fc6" /><Relationship Type="http://schemas.openxmlformats.org/officeDocument/2006/relationships/notesMaster" Target="/ppt/notesMasters/notesMaster1.xml" Id="Rebe207522d9f486b" /></Relationships>
</file>

<file path=ppt/notesSlides/_rels/notesSlide6.xml.rels>&#65279;<?xml version="1.0" encoding="utf-8"?><Relationships xmlns="http://schemas.openxmlformats.org/package/2006/relationships"><Relationship Type="http://schemas.openxmlformats.org/officeDocument/2006/relationships/slide" Target="/ppt/slides/slide6.xml" Id="R54ac536218b14285" /><Relationship Type="http://schemas.openxmlformats.org/officeDocument/2006/relationships/notesMaster" Target="/ppt/notesMasters/notesMaster1.xml" Id="R7e7cd2dd382e414b" /></Relationships>
</file>

<file path=ppt/notesSlides/_rels/notesSlide7.xml.rels>&#65279;<?xml version="1.0" encoding="utf-8"?><Relationships xmlns="http://schemas.openxmlformats.org/package/2006/relationships"><Relationship Type="http://schemas.openxmlformats.org/officeDocument/2006/relationships/slide" Target="/ppt/slides/slide7.xml" Id="Rc650ec37f2384de8" /><Relationship Type="http://schemas.openxmlformats.org/officeDocument/2006/relationships/notesMaster" Target="/ppt/notesMasters/notesMaster1.xml" Id="Rfb548f4e2f804977" /></Relationships>
</file>

<file path=ppt/notesSlides/_rels/notesSlide8.xml.rels>&#65279;<?xml version="1.0" encoding="utf-8"?><Relationships xmlns="http://schemas.openxmlformats.org/package/2006/relationships"><Relationship Type="http://schemas.openxmlformats.org/officeDocument/2006/relationships/slide" Target="/ppt/slides/slide8.xml" Id="R7997151c57d84045" /><Relationship Type="http://schemas.openxmlformats.org/officeDocument/2006/relationships/notesMaster" Target="/ppt/notesMasters/notesMaster1.xml" Id="Rfa0dedef7eb74f5d" /></Relationships>
</file>

<file path=ppt/notesSlides/_rels/notesSlide9.xml.rels>&#65279;<?xml version="1.0" encoding="utf-8"?><Relationships xmlns="http://schemas.openxmlformats.org/package/2006/relationships"><Relationship Type="http://schemas.openxmlformats.org/officeDocument/2006/relationships/slide" Target="/ppt/slides/slide9.xml" Id="Rc26b80d580424d2c" /><Relationship Type="http://schemas.openxmlformats.org/officeDocument/2006/relationships/notesMaster" Target="/ppt/notesMasters/notesMaster1.xml" Id="R3fd520b8673d41a6"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Arrival, 3 minutes. Monday / Wednesday / Friday P1, 09:30–10:10. Use reveals within this slot; appendix slides are not added time.</a:t>
            </a:r>
          </a:p>
          <a:p xmlns:a="http://schemas.openxmlformats.org/drawingml/2006/main">
            <a:r>
              <a:t>Retrieval answers: To take up mineral ions when their concentration is lower outside than inside. | More membrane area for exchange/uptake at the same time. | Against-gradient uptake falls when respiration is inhibited, with suitable controls.</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could be consistent with diffusion and does not require active transport.</a:t>
            </a:r>
          </a:p>
          <a:p xmlns:a="http://schemas.openxmlformats.org/drawingml/2006/main">
            <a:r>
              <a:t>Correct: both direction and energy dependence support active transport.</a:t>
            </a:r>
          </a:p>
          <a:p xmlns:a="http://schemas.openxmlformats.org/drawingml/2006/main">
            <a:r>
              <a:t>All cells have membranes; this is not enough evidence.</a:t>
            </a:r>
          </a:p>
          <a:p xmlns:a="http://schemas.openxmlformats.org/drawingml/2006/main">
            <a:r>
              <a:t>Particle size alone does not identify the energy mechanism.</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Pupils should justify, compare and revise rather than copy a complete answer before trying.</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Staff guide includes question-by-question answers. Do not distribute this presentation as a secure assessment paper.</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File buttons use relative links for downloaded/synced folders. OneDrive preview may not resolve relative links. Use the embedded pages or open the named file in the week folder.</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at most 90 seconds within I Do. Pause on the first relevant example; ask for a reason. This is an optional concept clip, not evidence of practical completion.</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image: https://madebymatt.uk/Lessons/Science_Teesside/Launch/SCI_L_W6_L2_RootAndGut.html; existing vector illustration embedded for offline use.</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[Sources]</a:t>
            </a:r>
          </a:p>
          <a:p xmlns:a="http://schemas.openxmlformats.org/drawingml/2006/main">
            <a:r>
              <a:t>All model labels and the qualitative uptake-versus-oxygen graph retained from the original LAUNCH Science W6L2 slide17. Recreated as editable native shapes. Glucose uptake arrow corrected to point into a villus; the matching label arrow now points down.</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Starter, 4 minutes. Monday / Wednesday / Friday P1, 09:30–10:10. Use reveals within this slot; appendix slides are not added time.</a:t>
            </a:r>
          </a:p>
          <a:p xmlns:a="http://schemas.openxmlformats.org/drawingml/2006/main">
            <a:r>
              <a:t>Correct: Less respiration means less energy for active transport. Ask for the reason, then return to the original prediction.</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5 minutes. Monday / Wednesday / Friday P1, 09:30–10:10. Use reveals within this slot; appendix slides are not added time.</a:t>
            </a:r>
          </a:p>
          <a:p xmlns:a="http://schemas.openxmlformats.org/drawingml/2006/main">
            <a:r>
              <a:t>The Lab compares concentration data with oxygen/inhibitor evidence in two biological contexts.</a:t>
            </a:r>
          </a:p>
          <a:p xmlns:a="http://schemas.openxmlformats.org/drawingml/2006/main">
            <a:r>
              <a:t>Model limit: Class data may support a process. They do not show every transporter or process in a real organism.</a:t>
            </a:r>
          </a:p>
          <a:p xmlns:a="http://schemas.openxmlformats.org/drawingml/2006/main">
            <a:r>
              <a:t>Video replaces up to 90 seconds of explanation; use the still diagram if unavailable.</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5 minutes. Monday / Wednesday / Friday P1, 09:30–10:10. Use reveals within this slot; appendix slides are not added time.</a:t>
            </a:r>
          </a:p>
          <a:p xmlns:a="http://schemas.openxmlformats.org/drawingml/2006/main">
            <a:r>
              <a:t>A: Uptake occurs only when outside concentration is higher — This could be consistent with diffusion and does not require active transport.</a:t>
            </a:r>
          </a:p>
          <a:p xmlns:a="http://schemas.openxmlformats.org/drawingml/2006/main">
            <a:r>
              <a:t>B: Uptake continues against the gradient and falls when respiration is inhibited — Correct: both direction and energy dependence support active transport.</a:t>
            </a:r>
          </a:p>
          <a:p xmlns:a="http://schemas.openxmlformats.org/drawingml/2006/main">
            <a:r>
              <a:t>C: The cell has a membrane — All cells have membranes; this is not enough evidence.</a:t>
            </a:r>
          </a:p>
          <a:p xmlns:a="http://schemas.openxmlformats.org/drawingml/2006/main">
            <a:r>
              <a:t>D: The substance is small — Particle size alone does not identify the energy mechanism.</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2, 4 minutes. Monday / Wednesday / Friday P1, 09:30–10:10. Use reveals within this slot; appendix slides are not added time.</a:t>
            </a:r>
          </a:p>
          <a:p xmlns:a="http://schemas.openxmlformats.org/drawingml/2006/main">
            <a:r>
              <a:t>Class data may support a process. They do not show every transporter or process in a real organism.</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2 · Task, 6 minutes. Monday / Wednesday / Friday P1, 09:30–10:10. Use reveals within this slot; appendix slides are not added time.</a:t>
            </a:r>
          </a:p>
          <a:p xmlns:a="http://schemas.openxmlformats.org/drawingml/2006/main">
            <a:r>
              <a:t>Both movements are against the gradient; uptake falls when respiration is inhibited. Together these support active transport. Root hair or gut alone does not determine every transport mechanism.</a:t>
            </a:r>
          </a:p>
          <a:p xmlns:a="http://schemas.openxmlformats.org/drawingml/2006/main">
            <a:r>
              <a:t>Run the printed activity or this board; one route is enough.</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Independent Task, 10 minutes. Monday / Wednesday / Friday P1, 09:30–10:10. Use reveals within this slot; appendix slides are not added time.</a:t>
            </a:r>
          </a:p>
          <a:p xmlns:a="http://schemas.openxmlformats.org/drawingml/2006/main">
            <a:r>
              <a:t>Model answer: Glucose is moving from a lower concentration in the intestine to a higher concentration inside the epithelial cell, so diffusion alone cannot explain continued uptake. The fall when respiration is inhibited shows that the process needs cellular energy, supporting active transport. A large folded surface and membrane transport proteins increase opportunities for uptake; mitochondria support the energy demand.</a:t>
            </a:r>
          </a:p>
          <a:p xmlns:a="http://schemas.openxmlformats.org/drawingml/2006/main">
            <a:r>
              <a:t>Select only questions that fit the ten-minute slot. W7L3: Q2, Q3 and Q5 total 11 marks. The full paper needs a separate 25-minute slot.</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Exit, 3 minutes. Monday / Wednesday / Friday P1, 09:30–10:10. Use reveals within this slot; appendix slides are not added time.</a:t>
            </a:r>
          </a:p>
          <a:p xmlns:a="http://schemas.openxmlformats.org/drawingml/2006/main">
            <a:r>
              <a:t>Exit answer: Add how the feature changes area, transport capacity or energy supply, and how this affects uptake.</a:t>
            </a:r>
          </a:p>
          <a:p xmlns:a="http://schemas.openxmlformats.org/drawingml/2006/main">
            <a:r>
              <a:t>Receive the request, record the agreed next action and check it next lesson. Keep responses private when requested.</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only after an attempt; retain the pupil’s first view.</a:t>
            </a:r>
          </a:p>
          <a:p xmlns:a="http://schemas.openxmlformats.org/drawingml/2006/main">
            <a:r>
              <a:t>Core explanation: Use two clues: direction relative to the gradient and dependence on respiration. “Root hair” or “gut” alone does not determine every transport mechanism.</a:t>
            </a:r>
          </a:p>
          <a:p xmlns:a="http://schemas.openxmlformats.org/drawingml/2006/main">
            <a:r>
              <a:t>Watch for: The gut can use more than one transport mechanism. Here the stated against-gradient uptake and energy evidence support active transport.</a:t>
            </a:r>
          </a:p>
          <a:p xmlns:a="http://schemas.openxmlformats.org/drawingml/2006/main">
            <a:r>
              <a:t>Least help first: Ask whether concentration evidence alone is enough, then prompt for a second clue about energy or respiration.</a:t>
            </a:r>
          </a:p>
          <a:p xmlns:a="http://schemas.openxmlformats.org/drawingml/2006/main">
            <a:r>
              <a:t>Support cue: Use two clues: direction compared with the gradient, and what happens when respiration is reduced. Start: “This suggests ___ because…”</a:t>
            </a:r>
          </a:p>
          <a:p xmlns:a="http://schemas.openxmlformats.org/drawingml/2006/main">
            <a:r>
              <a:t>[Sources]</a:t>
            </a:r>
          </a:p>
          <a:p xmlns:a="http://schemas.openxmlformats.org/drawingml/2006/main">
            <a:r>
              <a:t>User-supplied LAUNCH W3–W7 pack: W6 slides 6–9 and root-hair explanation task.</a:t>
            </a:r>
          </a:p>
          <a:p xmlns:a="http://schemas.openxmlformats.org/drawingml/2006/main">
            <a:r>
              <a:t>Made by Matt LAUNCH Science draft, lesson-content.json, W6L2;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W6L2.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8f2c28ce2324883"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0e450730ae6b4bcd" /><Relationship Type="http://schemas.openxmlformats.org/officeDocument/2006/relationships/slideLayout" Target="/ppt/slideLayouts/slideLayout1.xml" Id="R2010fc02fa7844b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010fc02fa7844b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b1b3c900fb54031" /><Relationship Type="http://schemas.openxmlformats.org/officeDocument/2006/relationships/hyperlink" Target="/ppt/slides/slide1.xml" Id="R82717032ddb5422a" /><Relationship Type="http://schemas.openxmlformats.org/officeDocument/2006/relationships/hyperlink" Target="/ppt/slides/slide2.xml" Id="R5d47f7b8f822498b" /><Relationship Type="http://schemas.openxmlformats.org/officeDocument/2006/relationships/hyperlink" Target="/ppt/slides/slide3.xml" Id="R77f274240bfa48a0" /><Relationship Type="http://schemas.openxmlformats.org/officeDocument/2006/relationships/hyperlink" Target="/ppt/slides/slide4.xml" Id="R1f8808dcd8e34554" /><Relationship Type="http://schemas.openxmlformats.org/officeDocument/2006/relationships/hyperlink" Target="/ppt/slides/slide5.xml" Id="Ra6519ac435f949e0" /><Relationship Type="http://schemas.openxmlformats.org/officeDocument/2006/relationships/hyperlink" Target="/ppt/slides/slide6.xml" Id="R652b68ec2d194a33" /><Relationship Type="http://schemas.openxmlformats.org/officeDocument/2006/relationships/hyperlink" Target="/ppt/slides/slide7.xml" Id="R5869d2b945cb462d" /><Relationship Type="http://schemas.openxmlformats.org/officeDocument/2006/relationships/hyperlink" Target="/ppt/slides/slide8.xml" Id="R6a1d26ed98cb4de0" /><Relationship Type="http://schemas.openxmlformats.org/officeDocument/2006/relationships/hyperlink" Target="/ppt/slides/slide13.xml" Id="R410659cf660744b6" /><Relationship Type="http://schemas.openxmlformats.org/officeDocument/2006/relationships/image" Target="/ppt/media/image.png" Id="R25bc6232041f485e" /><Relationship Type="http://schemas.openxmlformats.org/officeDocument/2006/relationships/hyperlink" Target="/ppt/slides/slide9.xml" Id="R6b0ef34e57fa450b" /><Relationship Type="http://schemas.openxmlformats.org/officeDocument/2006/relationships/notesSlide" Target="/ppt/notesSlides/notesSlide1.xml" Id="R6e6caca1b97240b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f6744f2de40b41be" /><Relationship Type="http://schemas.openxmlformats.org/officeDocument/2006/relationships/hyperlink" Target="/ppt/slides/slide1.xml" Id="Rbace7a46b7514316" /><Relationship Type="http://schemas.openxmlformats.org/officeDocument/2006/relationships/hyperlink" Target="/ppt/slides/slide2.xml" Id="Rcade95a1f232431f" /><Relationship Type="http://schemas.openxmlformats.org/officeDocument/2006/relationships/hyperlink" Target="/ppt/slides/slide3.xml" Id="R84152eafea744007" /><Relationship Type="http://schemas.openxmlformats.org/officeDocument/2006/relationships/hyperlink" Target="/ppt/slides/slide4.xml" Id="R758790204fde43a4" /><Relationship Type="http://schemas.openxmlformats.org/officeDocument/2006/relationships/hyperlink" Target="/ppt/slides/slide5.xml" Id="Rce4c518ce8ba405b" /><Relationship Type="http://schemas.openxmlformats.org/officeDocument/2006/relationships/hyperlink" Target="/ppt/slides/slide6.xml" Id="R650794d02b314531" /><Relationship Type="http://schemas.openxmlformats.org/officeDocument/2006/relationships/hyperlink" Target="/ppt/slides/slide7.xml" Id="Red6aba3b4cdf4302" /><Relationship Type="http://schemas.openxmlformats.org/officeDocument/2006/relationships/hyperlink" Target="/ppt/slides/slide8.xml" Id="R74376450b53c43f5" /><Relationship Type="http://schemas.openxmlformats.org/officeDocument/2006/relationships/hyperlink" Target="/ppt/slides/slide13.xml" Id="R0a4ac894fb444699" /><Relationship Type="http://schemas.openxmlformats.org/officeDocument/2006/relationships/hyperlink" Target="/ppt/slides/slide4.xml" Id="R3435c0b84c4c4f5f" /><Relationship Type="http://schemas.openxmlformats.org/officeDocument/2006/relationships/notesSlide" Target="/ppt/notesSlides/notesSlide10.xml" Id="R5ead8511e824418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70706c0a4cc44011" /><Relationship Type="http://schemas.openxmlformats.org/officeDocument/2006/relationships/hyperlink" Target="/ppt/slides/slide1.xml" Id="Rde855c67682d4e6f" /><Relationship Type="http://schemas.openxmlformats.org/officeDocument/2006/relationships/hyperlink" Target="/ppt/slides/slide2.xml" Id="Redb29330624a44d5" /><Relationship Type="http://schemas.openxmlformats.org/officeDocument/2006/relationships/hyperlink" Target="/ppt/slides/slide3.xml" Id="Rf94136d158fd48a3" /><Relationship Type="http://schemas.openxmlformats.org/officeDocument/2006/relationships/hyperlink" Target="/ppt/slides/slide4.xml" Id="Ra5aa1502135c4715" /><Relationship Type="http://schemas.openxmlformats.org/officeDocument/2006/relationships/hyperlink" Target="/ppt/slides/slide5.xml" Id="Rf0e1d31fa6434ee2" /><Relationship Type="http://schemas.openxmlformats.org/officeDocument/2006/relationships/hyperlink" Target="/ppt/slides/slide6.xml" Id="Rdd01afabd3ec423f" /><Relationship Type="http://schemas.openxmlformats.org/officeDocument/2006/relationships/hyperlink" Target="/ppt/slides/slide7.xml" Id="R4636d4134596470b" /><Relationship Type="http://schemas.openxmlformats.org/officeDocument/2006/relationships/hyperlink" Target="/ppt/slides/slide8.xml" Id="Raf7fa44d59764bf3" /><Relationship Type="http://schemas.openxmlformats.org/officeDocument/2006/relationships/hyperlink" Target="/ppt/slides/slide13.xml" Id="R8e0da94458664268" /><Relationship Type="http://schemas.openxmlformats.org/officeDocument/2006/relationships/hyperlink" Target="/ppt/slides/slide6.xml" Id="Rca96a1462c704256" /><Relationship Type="http://schemas.openxmlformats.org/officeDocument/2006/relationships/notesSlide" Target="/ppt/notesSlides/notesSlide11.xml" Id="Ra16be5b0b8b04163"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4ea2c7d615348a6" /><Relationship Type="http://schemas.openxmlformats.org/officeDocument/2006/relationships/hyperlink" Target="/ppt/slides/slide1.xml" Id="R1db3332b89964e67" /><Relationship Type="http://schemas.openxmlformats.org/officeDocument/2006/relationships/hyperlink" Target="/ppt/slides/slide2.xml" Id="R4cb056dce81e486b" /><Relationship Type="http://schemas.openxmlformats.org/officeDocument/2006/relationships/hyperlink" Target="/ppt/slides/slide3.xml" Id="R0fcd92befd15423e" /><Relationship Type="http://schemas.openxmlformats.org/officeDocument/2006/relationships/hyperlink" Target="/ppt/slides/slide4.xml" Id="R6413a0ed05344132" /><Relationship Type="http://schemas.openxmlformats.org/officeDocument/2006/relationships/hyperlink" Target="/ppt/slides/slide5.xml" Id="R7c015b7e3e4947a8" /><Relationship Type="http://schemas.openxmlformats.org/officeDocument/2006/relationships/hyperlink" Target="/ppt/slides/slide6.xml" Id="R3eafaa6a19af41b9" /><Relationship Type="http://schemas.openxmlformats.org/officeDocument/2006/relationships/hyperlink" Target="/ppt/slides/slide7.xml" Id="Rdfe20394cac04131" /><Relationship Type="http://schemas.openxmlformats.org/officeDocument/2006/relationships/hyperlink" Target="/ppt/slides/slide8.xml" Id="Rf12fd608181d4971" /><Relationship Type="http://schemas.openxmlformats.org/officeDocument/2006/relationships/hyperlink" Target="/ppt/slides/slide13.xml" Id="Rb522ddb99a704332" /><Relationship Type="http://schemas.openxmlformats.org/officeDocument/2006/relationships/hyperlink" Target="/ppt/slides/slide7.xml" Id="R6702777e5faa4398" /><Relationship Type="http://schemas.openxmlformats.org/officeDocument/2006/relationships/notesSlide" Target="/ppt/notesSlides/notesSlide12.xml" Id="R29fd621915f34fa3"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8e9fc637db714ba5" /><Relationship Type="http://schemas.openxmlformats.org/officeDocument/2006/relationships/hyperlink" Target="/ppt/slides/slide1.xml" Id="R43b135e371da471a" /><Relationship Type="http://schemas.openxmlformats.org/officeDocument/2006/relationships/hyperlink" Target="/ppt/slides/slide2.xml" Id="R3d2983b37930468f" /><Relationship Type="http://schemas.openxmlformats.org/officeDocument/2006/relationships/hyperlink" Target="/ppt/slides/slide3.xml" Id="R1eaea179ee5743f7" /><Relationship Type="http://schemas.openxmlformats.org/officeDocument/2006/relationships/hyperlink" Target="/ppt/slides/slide4.xml" Id="Rf58206a3a6724b95" /><Relationship Type="http://schemas.openxmlformats.org/officeDocument/2006/relationships/hyperlink" Target="/ppt/slides/slide5.xml" Id="Rd47a83b9eead4fb5" /><Relationship Type="http://schemas.openxmlformats.org/officeDocument/2006/relationships/hyperlink" Target="/ppt/slides/slide6.xml" Id="R7ae947b5225a4e54" /><Relationship Type="http://schemas.openxmlformats.org/officeDocument/2006/relationships/hyperlink" Target="/ppt/slides/slide7.xml" Id="Rc72e48cfa8e9417a" /><Relationship Type="http://schemas.openxmlformats.org/officeDocument/2006/relationships/hyperlink" Target="/ppt/slides/slide8.xml" Id="R9b31373e2bb14c2a" /><Relationship Type="http://schemas.openxmlformats.org/officeDocument/2006/relationships/hyperlink" Target="/ppt/slides/slide13.xml" Id="R01aa2ccdc59b48bb" /><Relationship Type="http://schemas.openxmlformats.org/officeDocument/2006/relationships/hyperlink" Target="/ppt/slides/slide14.xml" Id="R794c94fc10ee44e0" /><Relationship Type="http://schemas.openxmlformats.org/officeDocument/2006/relationships/hyperlink" Target="/ppt/slides/slide15.xml" Id="Ra1d34fb657ce46d1" /><Relationship Type="http://schemas.openxmlformats.org/officeDocument/2006/relationships/hyperlink" Target="W6L2_standard.pdf" TargetMode="External" Id="R83f3fe7ab8d9444f" /><Relationship Type="http://schemas.openxmlformats.org/officeDocument/2006/relationships/hyperlink" Target="W6L2_supported.pdf" TargetMode="External" Id="R1f0fb795a06a4bdc" /><Relationship Type="http://schemas.openxmlformats.org/officeDocument/2006/relationships/hyperlink" Target="W6L2_depth.pdf" TargetMode="External" Id="Rae1eceee09574a85" /><Relationship Type="http://schemas.openxmlformats.org/officeDocument/2006/relationships/hyperlink" Target="W6L2_Worksheet.docx" TargetMode="External" Id="Rea42728155624ee8" /><Relationship Type="http://schemas.openxmlformats.org/officeDocument/2006/relationships/hyperlink" Target="https://madebymatt.uk/Lessons/Science_Teesside/Launch/SCI_L_W6_L2_RootAndGut.html" TargetMode="External" Id="R4837af6794784e21" /><Relationship Type="http://schemas.openxmlformats.org/officeDocument/2006/relationships/hyperlink" Target="/ppt/slides/slide16.xml" Id="Re9e4c6cf245f455c" /><Relationship Type="http://schemas.openxmlformats.org/officeDocument/2006/relationships/notesSlide" Target="/ppt/notesSlides/notesSlide13.xml" Id="R71ad0402c3fe4a6d"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8addf0fd2233440b" /><Relationship Type="http://schemas.openxmlformats.org/officeDocument/2006/relationships/hyperlink" Target="/ppt/slides/slide1.xml" Id="R90ecbfb70d314f7d" /><Relationship Type="http://schemas.openxmlformats.org/officeDocument/2006/relationships/hyperlink" Target="/ppt/slides/slide2.xml" Id="Ra6c413a7d8d84d3f" /><Relationship Type="http://schemas.openxmlformats.org/officeDocument/2006/relationships/hyperlink" Target="/ppt/slides/slide3.xml" Id="R8f7af1b3c30d45ff" /><Relationship Type="http://schemas.openxmlformats.org/officeDocument/2006/relationships/hyperlink" Target="/ppt/slides/slide4.xml" Id="R1cee604dbd394ffb" /><Relationship Type="http://schemas.openxmlformats.org/officeDocument/2006/relationships/hyperlink" Target="/ppt/slides/slide5.xml" Id="R1f5d47de15534a38" /><Relationship Type="http://schemas.openxmlformats.org/officeDocument/2006/relationships/hyperlink" Target="/ppt/slides/slide6.xml" Id="Re8e37ffe93454464" /><Relationship Type="http://schemas.openxmlformats.org/officeDocument/2006/relationships/hyperlink" Target="/ppt/slides/slide7.xml" Id="R7e2df245657e4016" /><Relationship Type="http://schemas.openxmlformats.org/officeDocument/2006/relationships/hyperlink" Target="/ppt/slides/slide8.xml" Id="R0d7239062fc242ed" /><Relationship Type="http://schemas.openxmlformats.org/officeDocument/2006/relationships/hyperlink" Target="/ppt/slides/slide13.xml" Id="R4d0a1e3b1b014a98" /><Relationship Type="http://schemas.openxmlformats.org/officeDocument/2006/relationships/image" Target="/ppt/media/image3.png" Id="R1e14118e566848aa" /><Relationship Type="http://schemas.openxmlformats.org/officeDocument/2006/relationships/hyperlink" Target="/ppt/slides/slide7.xml" Id="R390e6d68b02d44ea" /><Relationship Type="http://schemas.openxmlformats.org/officeDocument/2006/relationships/notesSlide" Target="/ppt/notesSlides/notesSlide14.xml" Id="R95cf97a2b0354c4f"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7e5b5068a6a44912" /><Relationship Type="http://schemas.openxmlformats.org/officeDocument/2006/relationships/hyperlink" Target="/ppt/slides/slide1.xml" Id="R8f8e5d5ec1324bd9" /><Relationship Type="http://schemas.openxmlformats.org/officeDocument/2006/relationships/hyperlink" Target="/ppt/slides/slide2.xml" Id="R26ab5a499df545cb" /><Relationship Type="http://schemas.openxmlformats.org/officeDocument/2006/relationships/hyperlink" Target="/ppt/slides/slide3.xml" Id="R2c95c30e3777447f" /><Relationship Type="http://schemas.openxmlformats.org/officeDocument/2006/relationships/hyperlink" Target="/ppt/slides/slide4.xml" Id="R68888e4391874c55" /><Relationship Type="http://schemas.openxmlformats.org/officeDocument/2006/relationships/hyperlink" Target="/ppt/slides/slide5.xml" Id="Re2794f6b1cc04f6a" /><Relationship Type="http://schemas.openxmlformats.org/officeDocument/2006/relationships/hyperlink" Target="/ppt/slides/slide6.xml" Id="R7613fe5d1e2b480f" /><Relationship Type="http://schemas.openxmlformats.org/officeDocument/2006/relationships/hyperlink" Target="/ppt/slides/slide7.xml" Id="R46ce6bb396ba410e" /><Relationship Type="http://schemas.openxmlformats.org/officeDocument/2006/relationships/hyperlink" Target="/ppt/slides/slide8.xml" Id="Rfded019784094a7c" /><Relationship Type="http://schemas.openxmlformats.org/officeDocument/2006/relationships/hyperlink" Target="/ppt/slides/slide13.xml" Id="R5ee3ff4a4b144cac" /><Relationship Type="http://schemas.openxmlformats.org/officeDocument/2006/relationships/image" Target="/ppt/media/image4.png" Id="R4c7f0b04c2944236" /><Relationship Type="http://schemas.openxmlformats.org/officeDocument/2006/relationships/hyperlink" Target="/ppt/slides/slide7.xml" Id="R8c15b0354336428d" /><Relationship Type="http://schemas.openxmlformats.org/officeDocument/2006/relationships/notesSlide" Target="/ppt/notesSlides/notesSlide15.xml" Id="Re292b5716ba9402a"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3524679da33c4bfa" /><Relationship Type="http://schemas.openxmlformats.org/officeDocument/2006/relationships/hyperlink" Target="/ppt/slides/slide1.xml" Id="Rb5c8beb1d0de42ff" /><Relationship Type="http://schemas.openxmlformats.org/officeDocument/2006/relationships/hyperlink" Target="/ppt/slides/slide2.xml" Id="Re69a2fb2ac97409e" /><Relationship Type="http://schemas.openxmlformats.org/officeDocument/2006/relationships/hyperlink" Target="/ppt/slides/slide3.xml" Id="R731182400ca5423f" /><Relationship Type="http://schemas.openxmlformats.org/officeDocument/2006/relationships/hyperlink" Target="/ppt/slides/slide4.xml" Id="R9e2fddc2ee7c4bbd" /><Relationship Type="http://schemas.openxmlformats.org/officeDocument/2006/relationships/hyperlink" Target="/ppt/slides/slide5.xml" Id="R37386947ab494468" /><Relationship Type="http://schemas.openxmlformats.org/officeDocument/2006/relationships/hyperlink" Target="/ppt/slides/slide6.xml" Id="Rae314c90453d47be" /><Relationship Type="http://schemas.openxmlformats.org/officeDocument/2006/relationships/hyperlink" Target="/ppt/slides/slide7.xml" Id="R4001682682bc416d" /><Relationship Type="http://schemas.openxmlformats.org/officeDocument/2006/relationships/hyperlink" Target="/ppt/slides/slide8.xml" Id="Ra5a1f7a8a1134f0e" /><Relationship Type="http://schemas.openxmlformats.org/officeDocument/2006/relationships/hyperlink" Target="/ppt/slides/slide13.xml" Id="Rbd9b427bf36b410c" /><Relationship Type="http://schemas.openxmlformats.org/officeDocument/2006/relationships/image" Target="/ppt/media/image5.png" Id="R6f7e451f22e442f2" /><Relationship Type="http://schemas.openxmlformats.org/officeDocument/2006/relationships/hyperlink" Target="https://www.youtube.com/watch?v=ECldVkp6Rw0" TargetMode="External" Id="R0f2bc7af9b4f45c8" /><Relationship Type="http://schemas.openxmlformats.org/officeDocument/2006/relationships/notesSlide" Target="/ppt/notesSlides/notesSlide16.xml" Id="Rf80c23f85d8d44be"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1f68804754dc4519" /><Relationship Type="http://schemas.openxmlformats.org/officeDocument/2006/relationships/hyperlink" Target="/ppt/slides/slide1.xml" Id="R6cd412a0bfbb414c" /><Relationship Type="http://schemas.openxmlformats.org/officeDocument/2006/relationships/hyperlink" Target="/ppt/slides/slide2.xml" Id="Rbed17391bb184913" /><Relationship Type="http://schemas.openxmlformats.org/officeDocument/2006/relationships/hyperlink" Target="/ppt/slides/slide3.xml" Id="R88afa1645c9f45b3" /><Relationship Type="http://schemas.openxmlformats.org/officeDocument/2006/relationships/hyperlink" Target="/ppt/slides/slide4.xml" Id="Rcda1060c865f4221" /><Relationship Type="http://schemas.openxmlformats.org/officeDocument/2006/relationships/hyperlink" Target="/ppt/slides/slide5.xml" Id="R8243d9a720cb49a9" /><Relationship Type="http://schemas.openxmlformats.org/officeDocument/2006/relationships/hyperlink" Target="/ppt/slides/slide6.xml" Id="R05f5957b84c14c44" /><Relationship Type="http://schemas.openxmlformats.org/officeDocument/2006/relationships/hyperlink" Target="/ppt/slides/slide7.xml" Id="Rfae5ae0686864209" /><Relationship Type="http://schemas.openxmlformats.org/officeDocument/2006/relationships/hyperlink" Target="/ppt/slides/slide8.xml" Id="Rff778285f7e048fa" /><Relationship Type="http://schemas.openxmlformats.org/officeDocument/2006/relationships/hyperlink" Target="/ppt/slides/slide13.xml" Id="Rcc60acd879f246ff" /><Relationship Type="http://schemas.openxmlformats.org/officeDocument/2006/relationships/hyperlink" Target="/ppt/slides/slide3.xml" Id="Rb45e929cdd334f9f" /><Relationship Type="http://schemas.openxmlformats.org/officeDocument/2006/relationships/notesSlide" Target="/ppt/notesSlides/notesSlide17.xml" Id="R611979974451418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275fc1292fc4b5f" /><Relationship Type="http://schemas.openxmlformats.org/officeDocument/2006/relationships/hyperlink" Target="/ppt/slides/slide1.xml" Id="Re579470f8bf74fdb" /><Relationship Type="http://schemas.openxmlformats.org/officeDocument/2006/relationships/hyperlink" Target="/ppt/slides/slide2.xml" Id="Re15619bd65d24c4a" /><Relationship Type="http://schemas.openxmlformats.org/officeDocument/2006/relationships/hyperlink" Target="/ppt/slides/slide3.xml" Id="Rfc76b9dcc6c44527" /><Relationship Type="http://schemas.openxmlformats.org/officeDocument/2006/relationships/hyperlink" Target="/ppt/slides/slide4.xml" Id="R84039e03c8f04855" /><Relationship Type="http://schemas.openxmlformats.org/officeDocument/2006/relationships/hyperlink" Target="/ppt/slides/slide5.xml" Id="R0412837041a1403e" /><Relationship Type="http://schemas.openxmlformats.org/officeDocument/2006/relationships/hyperlink" Target="/ppt/slides/slide6.xml" Id="R7e046340a5a24d3a" /><Relationship Type="http://schemas.openxmlformats.org/officeDocument/2006/relationships/hyperlink" Target="/ppt/slides/slide7.xml" Id="R60b64983984143f1" /><Relationship Type="http://schemas.openxmlformats.org/officeDocument/2006/relationships/hyperlink" Target="/ppt/slides/slide8.xml" Id="R1bcc3c773fdd4785" /><Relationship Type="http://schemas.openxmlformats.org/officeDocument/2006/relationships/hyperlink" Target="/ppt/slides/slide13.xml" Id="R8498842d58c8487e" /><Relationship Type="http://schemas.openxmlformats.org/officeDocument/2006/relationships/hyperlink" Target="/ppt/slides/slide9.xml" Id="Re97cbbcbb51f4abf" /><Relationship Type="http://schemas.openxmlformats.org/officeDocument/2006/relationships/notesSlide" Target="/ppt/notesSlides/notesSlide2.xml" Id="Rab6efe858c24488e"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9a13eb9245bf46ca" /><Relationship Type="http://schemas.openxmlformats.org/officeDocument/2006/relationships/hyperlink" Target="/ppt/slides/slide1.xml" Id="R349d61f603284253" /><Relationship Type="http://schemas.openxmlformats.org/officeDocument/2006/relationships/hyperlink" Target="/ppt/slides/slide2.xml" Id="Refaef5c8252b4275" /><Relationship Type="http://schemas.openxmlformats.org/officeDocument/2006/relationships/hyperlink" Target="/ppt/slides/slide3.xml" Id="Rea639ab2c79a4f28" /><Relationship Type="http://schemas.openxmlformats.org/officeDocument/2006/relationships/hyperlink" Target="/ppt/slides/slide4.xml" Id="R9fc82a5138e9405d" /><Relationship Type="http://schemas.openxmlformats.org/officeDocument/2006/relationships/hyperlink" Target="/ppt/slides/slide5.xml" Id="R198fd119a6204100" /><Relationship Type="http://schemas.openxmlformats.org/officeDocument/2006/relationships/hyperlink" Target="/ppt/slides/slide6.xml" Id="R628fad1026a74627" /><Relationship Type="http://schemas.openxmlformats.org/officeDocument/2006/relationships/hyperlink" Target="/ppt/slides/slide7.xml" Id="Rf495deb281a7456d" /><Relationship Type="http://schemas.openxmlformats.org/officeDocument/2006/relationships/hyperlink" Target="/ppt/slides/slide8.xml" Id="R07e1552473f7437c" /><Relationship Type="http://schemas.openxmlformats.org/officeDocument/2006/relationships/hyperlink" Target="/ppt/slides/slide13.xml" Id="R6260c6af58a34880" /><Relationship Type="http://schemas.openxmlformats.org/officeDocument/2006/relationships/hyperlink" Target="/ppt/slides/slide17.xml" Id="R024dee99c9c24185" /><Relationship Type="http://schemas.openxmlformats.org/officeDocument/2006/relationships/hyperlink" Target="/ppt/slides/slide16.xml" Id="Rf6a5d2ae83064402" /><Relationship Type="http://schemas.openxmlformats.org/officeDocument/2006/relationships/notesSlide" Target="/ppt/notesSlides/notesSlide3.xml" Id="R750c4e72f516456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a471bdcbd28d436b" /><Relationship Type="http://schemas.openxmlformats.org/officeDocument/2006/relationships/hyperlink" Target="/ppt/slides/slide1.xml" Id="R4494f951d60f4b45" /><Relationship Type="http://schemas.openxmlformats.org/officeDocument/2006/relationships/hyperlink" Target="/ppt/slides/slide2.xml" Id="R483d14f7b77e47d8" /><Relationship Type="http://schemas.openxmlformats.org/officeDocument/2006/relationships/hyperlink" Target="/ppt/slides/slide3.xml" Id="R380bcc08dc354fff" /><Relationship Type="http://schemas.openxmlformats.org/officeDocument/2006/relationships/hyperlink" Target="/ppt/slides/slide4.xml" Id="Rea3aa842f9b440b7" /><Relationship Type="http://schemas.openxmlformats.org/officeDocument/2006/relationships/hyperlink" Target="/ppt/slides/slide5.xml" Id="Rdebe4072e94c45c5" /><Relationship Type="http://schemas.openxmlformats.org/officeDocument/2006/relationships/hyperlink" Target="/ppt/slides/slide6.xml" Id="R733e294bd5df4d5c" /><Relationship Type="http://schemas.openxmlformats.org/officeDocument/2006/relationships/hyperlink" Target="/ppt/slides/slide7.xml" Id="R529bdd99f2f4463f" /><Relationship Type="http://schemas.openxmlformats.org/officeDocument/2006/relationships/hyperlink" Target="/ppt/slides/slide8.xml" Id="R7f12a17438364c27" /><Relationship Type="http://schemas.openxmlformats.org/officeDocument/2006/relationships/hyperlink" Target="/ppt/slides/slide13.xml" Id="R195f64d2782e4bdd" /><Relationship Type="http://schemas.openxmlformats.org/officeDocument/2006/relationships/hyperlink" Target="/ppt/slides/slide10.xml" Id="Rd526b342491c4293" /><Relationship Type="http://schemas.openxmlformats.org/officeDocument/2006/relationships/hyperlink" Target="/ppt/slides/slide10.xml" Id="R9b1fbcb560cd4ee6" /><Relationship Type="http://schemas.openxmlformats.org/officeDocument/2006/relationships/hyperlink" Target="/ppt/slides/slide10.xml" Id="Re69fc3eb66b942f8" /><Relationship Type="http://schemas.openxmlformats.org/officeDocument/2006/relationships/hyperlink" Target="/ppt/slides/slide10.xml" Id="R1fe0497f239840ca" /><Relationship Type="http://schemas.openxmlformats.org/officeDocument/2006/relationships/hyperlink" Target="/ppt/slides/slide10.xml" Id="R2ba34af303b74eb8" /><Relationship Type="http://schemas.openxmlformats.org/officeDocument/2006/relationships/notesSlide" Target="/ppt/notesSlides/notesSlide4.xml" Id="Rf009a1806cc54846"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23fe825feb4e4a70" /><Relationship Type="http://schemas.openxmlformats.org/officeDocument/2006/relationships/hyperlink" Target="/ppt/slides/slide1.xml" Id="R78a5075118004dc7" /><Relationship Type="http://schemas.openxmlformats.org/officeDocument/2006/relationships/hyperlink" Target="/ppt/slides/slide2.xml" Id="R4c46afc632374bad" /><Relationship Type="http://schemas.openxmlformats.org/officeDocument/2006/relationships/hyperlink" Target="/ppt/slides/slide3.xml" Id="R4c23f6bb37e147e7" /><Relationship Type="http://schemas.openxmlformats.org/officeDocument/2006/relationships/hyperlink" Target="/ppt/slides/slide4.xml" Id="Rc4cdf6e0eabf4d46" /><Relationship Type="http://schemas.openxmlformats.org/officeDocument/2006/relationships/hyperlink" Target="/ppt/slides/slide5.xml" Id="R677be15e30694883" /><Relationship Type="http://schemas.openxmlformats.org/officeDocument/2006/relationships/hyperlink" Target="/ppt/slides/slide6.xml" Id="R27ecadcb6c0f4304" /><Relationship Type="http://schemas.openxmlformats.org/officeDocument/2006/relationships/hyperlink" Target="/ppt/slides/slide7.xml" Id="Rcac4c27a87d7421d" /><Relationship Type="http://schemas.openxmlformats.org/officeDocument/2006/relationships/hyperlink" Target="/ppt/slides/slide8.xml" Id="R807a8ff8dacb41f1" /><Relationship Type="http://schemas.openxmlformats.org/officeDocument/2006/relationships/hyperlink" Target="/ppt/slides/slide13.xml" Id="Rca1331bb591d47a4" /><Relationship Type="http://schemas.openxmlformats.org/officeDocument/2006/relationships/image" Target="/ppt/media/image2.png" Id="R01bc0cca486349a4" /><Relationship Type="http://schemas.openxmlformats.org/officeDocument/2006/relationships/notesSlide" Target="/ppt/notesSlides/notesSlide5.xml" Id="R5f66fa6a3c8c4c76"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ec9e5a466ad47b6" /><Relationship Type="http://schemas.openxmlformats.org/officeDocument/2006/relationships/hyperlink" Target="/ppt/slides/slide1.xml" Id="Rf280aa28a47f472a" /><Relationship Type="http://schemas.openxmlformats.org/officeDocument/2006/relationships/hyperlink" Target="/ppt/slides/slide2.xml" Id="Rb12c66f2a7324dfe" /><Relationship Type="http://schemas.openxmlformats.org/officeDocument/2006/relationships/hyperlink" Target="/ppt/slides/slide3.xml" Id="Rb75d8ab2e92e4c58" /><Relationship Type="http://schemas.openxmlformats.org/officeDocument/2006/relationships/hyperlink" Target="/ppt/slides/slide4.xml" Id="R3f44537b81634ef5" /><Relationship Type="http://schemas.openxmlformats.org/officeDocument/2006/relationships/hyperlink" Target="/ppt/slides/slide5.xml" Id="Rce880dab5d9f4fc8" /><Relationship Type="http://schemas.openxmlformats.org/officeDocument/2006/relationships/hyperlink" Target="/ppt/slides/slide6.xml" Id="R09239c70ca614726" /><Relationship Type="http://schemas.openxmlformats.org/officeDocument/2006/relationships/hyperlink" Target="/ppt/slides/slide7.xml" Id="Rcafbb075253f4925" /><Relationship Type="http://schemas.openxmlformats.org/officeDocument/2006/relationships/hyperlink" Target="/ppt/slides/slide8.xml" Id="Rfcfe6d09eaee4aa2" /><Relationship Type="http://schemas.openxmlformats.org/officeDocument/2006/relationships/hyperlink" Target="/ppt/slides/slide13.xml" Id="R90efeb76d32d4e28" /><Relationship Type="http://schemas.openxmlformats.org/officeDocument/2006/relationships/hyperlink" Target="/ppt/slides/slide11.xml" Id="Rf2c0e8dc16484bab" /><Relationship Type="http://schemas.openxmlformats.org/officeDocument/2006/relationships/notesSlide" Target="/ppt/notesSlides/notesSlide6.xml" Id="R461ba6e7e3f74d93"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ee1df795c12d46a0" /><Relationship Type="http://schemas.openxmlformats.org/officeDocument/2006/relationships/hyperlink" Target="/ppt/slides/slide1.xml" Id="R0234787c70884d3d" /><Relationship Type="http://schemas.openxmlformats.org/officeDocument/2006/relationships/hyperlink" Target="/ppt/slides/slide2.xml" Id="R3bb33fa3b95748bb" /><Relationship Type="http://schemas.openxmlformats.org/officeDocument/2006/relationships/hyperlink" Target="/ppt/slides/slide3.xml" Id="Rf90e7f7456494ab1" /><Relationship Type="http://schemas.openxmlformats.org/officeDocument/2006/relationships/hyperlink" Target="/ppt/slides/slide4.xml" Id="Rf2f8a259c6264baf" /><Relationship Type="http://schemas.openxmlformats.org/officeDocument/2006/relationships/hyperlink" Target="/ppt/slides/slide5.xml" Id="Ra8608f1386d04263" /><Relationship Type="http://schemas.openxmlformats.org/officeDocument/2006/relationships/hyperlink" Target="/ppt/slides/slide6.xml" Id="R4e928dc587504bab" /><Relationship Type="http://schemas.openxmlformats.org/officeDocument/2006/relationships/hyperlink" Target="/ppt/slides/slide7.xml" Id="Rb216d98bdf2f49cc" /><Relationship Type="http://schemas.openxmlformats.org/officeDocument/2006/relationships/hyperlink" Target="/ppt/slides/slide8.xml" Id="R330b91f045d34e99" /><Relationship Type="http://schemas.openxmlformats.org/officeDocument/2006/relationships/hyperlink" Target="/ppt/slides/slide13.xml" Id="R10a101939f18445b" /><Relationship Type="http://schemas.openxmlformats.org/officeDocument/2006/relationships/hyperlink" Target="/ppt/slides/slide14.xml" Id="R36251e2323a0446e" /><Relationship Type="http://schemas.openxmlformats.org/officeDocument/2006/relationships/hyperlink" Target="/ppt/slides/slide12.xml" Id="Rac3d8b1a01274bfc" /><Relationship Type="http://schemas.openxmlformats.org/officeDocument/2006/relationships/notesSlide" Target="/ppt/notesSlides/notesSlide7.xml" Id="Rb5427840d14b4804"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c1eb5f4300e249dc" /><Relationship Type="http://schemas.openxmlformats.org/officeDocument/2006/relationships/hyperlink" Target="/ppt/slides/slide1.xml" Id="R68063cd1431b4ec5" /><Relationship Type="http://schemas.openxmlformats.org/officeDocument/2006/relationships/hyperlink" Target="/ppt/slides/slide2.xml" Id="R223fec9049454831" /><Relationship Type="http://schemas.openxmlformats.org/officeDocument/2006/relationships/hyperlink" Target="/ppt/slides/slide3.xml" Id="R2e7299ceb049429b" /><Relationship Type="http://schemas.openxmlformats.org/officeDocument/2006/relationships/hyperlink" Target="/ppt/slides/slide4.xml" Id="R08eb50e032c947a3" /><Relationship Type="http://schemas.openxmlformats.org/officeDocument/2006/relationships/hyperlink" Target="/ppt/slides/slide5.xml" Id="Rdb13a0c38e80494f" /><Relationship Type="http://schemas.openxmlformats.org/officeDocument/2006/relationships/hyperlink" Target="/ppt/slides/slide6.xml" Id="R441b03e2350241bc" /><Relationship Type="http://schemas.openxmlformats.org/officeDocument/2006/relationships/hyperlink" Target="/ppt/slides/slide7.xml" Id="R67ebe933c6a545be" /><Relationship Type="http://schemas.openxmlformats.org/officeDocument/2006/relationships/hyperlink" Target="/ppt/slides/slide8.xml" Id="R6d7f6b6cddb04424" /><Relationship Type="http://schemas.openxmlformats.org/officeDocument/2006/relationships/hyperlink" Target="/ppt/slides/slide13.xml" Id="R80bfcccf8270448a" /><Relationship Type="http://schemas.openxmlformats.org/officeDocument/2006/relationships/notesSlide" Target="/ppt/notesSlides/notesSlide8.xml" Id="Rd85f9fc8d2f24bb0"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51f9a5abab94818" /><Relationship Type="http://schemas.openxmlformats.org/officeDocument/2006/relationships/hyperlink" Target="/ppt/slides/slide1.xml" Id="R6272eeede3f04d30" /><Relationship Type="http://schemas.openxmlformats.org/officeDocument/2006/relationships/hyperlink" Target="/ppt/slides/slide2.xml" Id="Rc7f208aa99dc424d" /><Relationship Type="http://schemas.openxmlformats.org/officeDocument/2006/relationships/hyperlink" Target="/ppt/slides/slide3.xml" Id="Raad414e9a3dc4bef" /><Relationship Type="http://schemas.openxmlformats.org/officeDocument/2006/relationships/hyperlink" Target="/ppt/slides/slide4.xml" Id="Rb958c5f9903c4de3" /><Relationship Type="http://schemas.openxmlformats.org/officeDocument/2006/relationships/hyperlink" Target="/ppt/slides/slide5.xml" Id="R0e4b10bb31064ec6" /><Relationship Type="http://schemas.openxmlformats.org/officeDocument/2006/relationships/hyperlink" Target="/ppt/slides/slide6.xml" Id="Rfe2288eede6c4c2a" /><Relationship Type="http://schemas.openxmlformats.org/officeDocument/2006/relationships/hyperlink" Target="/ppt/slides/slide7.xml" Id="Rc5c39806342c4290" /><Relationship Type="http://schemas.openxmlformats.org/officeDocument/2006/relationships/hyperlink" Target="/ppt/slides/slide8.xml" Id="R8096cfdb44b64a46" /><Relationship Type="http://schemas.openxmlformats.org/officeDocument/2006/relationships/hyperlink" Target="/ppt/slides/slide13.xml" Id="R49407c866d624cf4" /><Relationship Type="http://schemas.openxmlformats.org/officeDocument/2006/relationships/hyperlink" Target="/ppt/slides/slide2.xml" Id="R295f56a7f01c4f35" /><Relationship Type="http://schemas.openxmlformats.org/officeDocument/2006/relationships/notesSlide" Target="/ppt/notesSlides/notesSlide9.xml" Id="R95a0afd31bfd47c2" /></Relationships>
</file>

<file path=ppt/slides/slide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5" name="house-card">
            <a:extLst xmlns:a="http://schemas.openxmlformats.org/drawingml/2006/main">
              <a:ext uri="{FF2B5EF4-FFF2-40B4-BE49-F238E27FC236}">
                <a16:creationId xmlns:a16="http://schemas.microsoft.com/office/drawing/2014/main" id="{09D0B60D-9324-42AC-B950-403D804E6892}"/>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D7504D26-B9FC-4321-A73E-6DA6E7A24ED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1096">
            <a:extLst xmlns:a="http://schemas.openxmlformats.org/drawingml/2006/main">
              <a:ext uri="{FF2B5EF4-FFF2-40B4-BE49-F238E27FC236}">
                <a16:creationId xmlns:a16="http://schemas.microsoft.com/office/drawing/2014/main" id="{0EB9B922-F2C3-488D-8DBD-1A5A9975DCEA}"/>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097">
            <a:extLst xmlns:a="http://schemas.openxmlformats.org/drawingml/2006/main">
              <a:ext uri="{FF2B5EF4-FFF2-40B4-BE49-F238E27FC236}">
                <a16:creationId xmlns:a16="http://schemas.microsoft.com/office/drawing/2014/main" id="{0A46F673-D0E8-4C6D-B6A0-7B6DAAFE0CEF}"/>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Arrival  ·  3 min</a:t>
            </a:r>
          </a:p>
        </p:txBody>
      </p:sp>
      <p:sp>
        <p:nvSpPr>
          <p:cNvPr id="5" name="copy-1098">
            <a:extLst xmlns:a="http://schemas.openxmlformats.org/drawingml/2006/main">
              <a:ext uri="{FF2B5EF4-FFF2-40B4-BE49-F238E27FC236}">
                <a16:creationId xmlns:a16="http://schemas.microsoft.com/office/drawing/2014/main" id="{64E2BB69-E22E-40D5-8B67-61DC13A2AB8F}"/>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Root hairs and the gut</a:t>
            </a:r>
          </a:p>
        </p:txBody>
      </p:sp>
      <p:sp>
        <p:nvSpPr>
          <p:cNvPr id="6" name="heading-rule">
            <a:extLst xmlns:a="http://schemas.openxmlformats.org/drawingml/2006/main">
              <a:ext uri="{FF2B5EF4-FFF2-40B4-BE49-F238E27FC236}">
                <a16:creationId xmlns:a16="http://schemas.microsoft.com/office/drawing/2014/main" id="{47BF3320-530C-4AE5-A169-C25C873FB052}"/>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82717032ddb5422a" action="ppaction://hlinksldjump"/>
            <a:extLst xmlns:a="http://schemas.openxmlformats.org/drawingml/2006/main">
              <a:ext uri="{FF2B5EF4-FFF2-40B4-BE49-F238E27FC236}">
                <a16:creationId xmlns:a16="http://schemas.microsoft.com/office/drawing/2014/main" id="{21D86019-FD4C-4715-B210-910BA58D4A3A}"/>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Arrival</a:t>
            </a:r>
          </a:p>
        </p:txBody>
      </p:sp>
      <p:sp>
        <p:nvSpPr>
          <p:cNvPr id="8" name="goto:1">
            <a:hlinkClick xmlns:r="http://schemas.openxmlformats.org/officeDocument/2006/relationships" xmlns:a="http://schemas.openxmlformats.org/drawingml/2006/main" r:id="R5d47f7b8f822498b" action="ppaction://hlinksldjump"/>
            <a:extLst xmlns:a="http://schemas.openxmlformats.org/drawingml/2006/main">
              <a:ext uri="{FF2B5EF4-FFF2-40B4-BE49-F238E27FC236}">
                <a16:creationId xmlns:a16="http://schemas.microsoft.com/office/drawing/2014/main" id="{01537851-217F-4943-870A-8A9593F26A80}"/>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77f274240bfa48a0" action="ppaction://hlinksldjump"/>
            <a:extLst xmlns:a="http://schemas.openxmlformats.org/drawingml/2006/main">
              <a:ext uri="{FF2B5EF4-FFF2-40B4-BE49-F238E27FC236}">
                <a16:creationId xmlns:a16="http://schemas.microsoft.com/office/drawing/2014/main" id="{1D7E694B-F63B-4A83-9E6C-74D47D806376}"/>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1f8808dcd8e34554" action="ppaction://hlinksldjump"/>
            <a:extLst xmlns:a="http://schemas.openxmlformats.org/drawingml/2006/main">
              <a:ext uri="{FF2B5EF4-FFF2-40B4-BE49-F238E27FC236}">
                <a16:creationId xmlns:a16="http://schemas.microsoft.com/office/drawing/2014/main" id="{8CC12D0E-E819-48B2-A026-06864B2924BE}"/>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a6519ac435f949e0" action="ppaction://hlinksldjump"/>
            <a:extLst xmlns:a="http://schemas.openxmlformats.org/drawingml/2006/main">
              <a:ext uri="{FF2B5EF4-FFF2-40B4-BE49-F238E27FC236}">
                <a16:creationId xmlns:a16="http://schemas.microsoft.com/office/drawing/2014/main" id="{7D544BF0-3A62-4ED5-BFC5-065BC5DA365F}"/>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652b68ec2d194a33" action="ppaction://hlinksldjump"/>
            <a:extLst xmlns:a="http://schemas.openxmlformats.org/drawingml/2006/main">
              <a:ext uri="{FF2B5EF4-FFF2-40B4-BE49-F238E27FC236}">
                <a16:creationId xmlns:a16="http://schemas.microsoft.com/office/drawing/2014/main" id="{5058B6F4-6505-4A6C-A383-A7BB3801389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5869d2b945cb462d" action="ppaction://hlinksldjump"/>
            <a:extLst xmlns:a="http://schemas.openxmlformats.org/drawingml/2006/main">
              <a:ext uri="{FF2B5EF4-FFF2-40B4-BE49-F238E27FC236}">
                <a16:creationId xmlns:a16="http://schemas.microsoft.com/office/drawing/2014/main" id="{FC727509-DFDF-4CC5-A89A-E0C44C63672F}"/>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6a1d26ed98cb4de0" action="ppaction://hlinksldjump"/>
            <a:extLst xmlns:a="http://schemas.openxmlformats.org/drawingml/2006/main">
              <a:ext uri="{FF2B5EF4-FFF2-40B4-BE49-F238E27FC236}">
                <a16:creationId xmlns:a16="http://schemas.microsoft.com/office/drawing/2014/main" id="{77EE626D-3A0A-4E15-9B39-3775FD0816F1}"/>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410659cf660744b6" action="ppaction://hlinksldjump"/>
            <a:extLst xmlns:a="http://schemas.openxmlformats.org/drawingml/2006/main">
              <a:ext uri="{FF2B5EF4-FFF2-40B4-BE49-F238E27FC236}">
                <a16:creationId xmlns:a16="http://schemas.microsoft.com/office/drawing/2014/main" id="{20B715CE-E27E-44A1-9A2F-A25F709CA8B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099">
            <a:extLst xmlns:a="http://schemas.openxmlformats.org/drawingml/2006/main">
              <a:ext uri="{FF2B5EF4-FFF2-40B4-BE49-F238E27FC236}">
                <a16:creationId xmlns:a16="http://schemas.microsoft.com/office/drawing/2014/main" id="{AFE3EA5C-D4B6-43FC-863A-46731278A1F9}"/>
              </a:ext>
            </a:extLst>
          </p:cNvPr>
          <p:cNvSpPr>
            <a:spLocks xmlns:a="http://schemas.openxmlformats.org/drawingml/2006/main" noGrp="1"/>
          </p:cNvSpPr>
          <p:nvPr/>
        </p:nvSpPr>
        <p:spPr>
          <a:xfrm xmlns:a="http://schemas.openxmlformats.org/drawingml/2006/main">
            <a:off x="666750" y="1819275"/>
            <a:ext cx="6191250" cy="971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I can use concentration and respiration evidence to decide when diffusion alone cannot explain uptake.</a:t>
            </a:r>
          </a:p>
        </p:txBody>
      </p:sp>
      <p:sp>
        <p:nvSpPr>
          <p:cNvPr id="17" name="copy-1100">
            <a:extLst xmlns:a="http://schemas.openxmlformats.org/drawingml/2006/main">
              <a:ext uri="{FF2B5EF4-FFF2-40B4-BE49-F238E27FC236}">
                <a16:creationId xmlns:a16="http://schemas.microsoft.com/office/drawing/2014/main" id="{EEDAD28F-3AE7-4874-A7F3-ABA2EDE30C2F}"/>
              </a:ext>
            </a:extLst>
          </p:cNvPr>
          <p:cNvSpPr>
            <a:spLocks xmlns:a="http://schemas.openxmlformats.org/drawingml/2006/main" noGrp="1"/>
          </p:cNvSpPr>
          <p:nvPr/>
        </p:nvSpPr>
        <p:spPr>
          <a:xfrm xmlns:a="http://schemas.openxmlformats.org/drawingml/2006/main">
            <a:off x="666750" y="3076575"/>
            <a:ext cx="619125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526170"/>
                </a:solidFill>
                <a:latin typeface="Arial"/>
                <a:ea typeface="Arial"/>
                <a:cs typeface="Arial"/>
              </a:defRPr>
            </a:pPr>
            <a:r>
              <a:rPr sz="1950" b="0">
                <a:solidFill>
                  <a:srgbClr val="526170"/>
                </a:solidFill>
                <a:latin typeface="Arial"/>
                <a:ea typeface="Arial"/>
                <a:cs typeface="Arial"/>
              </a:rPr>
              <a:t>Notice. Recall. Be ready to explain.</a:t>
            </a:r>
          </a:p>
        </p:txBody>
      </p:sp>
      <p:sp>
        <p:nvSpPr>
          <p:cNvPr id="18" name="copy-1101">
            <a:extLst xmlns:a="http://schemas.openxmlformats.org/drawingml/2006/main">
              <a:ext uri="{FF2B5EF4-FFF2-40B4-BE49-F238E27FC236}">
                <a16:creationId xmlns:a16="http://schemas.microsoft.com/office/drawing/2014/main" id="{5455CC35-1B18-4DC8-A4F9-B7E4FF0EC72B}"/>
              </a:ext>
            </a:extLst>
          </p:cNvPr>
          <p:cNvSpPr>
            <a:spLocks xmlns:a="http://schemas.openxmlformats.org/drawingml/2006/main" noGrp="1"/>
          </p:cNvSpPr>
          <p:nvPr/>
        </p:nvSpPr>
        <p:spPr>
          <a:xfrm xmlns:a="http://schemas.openxmlformats.org/drawingml/2006/main">
            <a:off x="666750" y="34956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1</a:t>
            </a:r>
          </a:p>
        </p:txBody>
      </p:sp>
      <p:sp>
        <p:nvSpPr>
          <p:cNvPr id="19" name="copy-1102">
            <a:extLst xmlns:a="http://schemas.openxmlformats.org/drawingml/2006/main">
              <a:ext uri="{FF2B5EF4-FFF2-40B4-BE49-F238E27FC236}">
                <a16:creationId xmlns:a16="http://schemas.microsoft.com/office/drawing/2014/main" id="{CBAFDF75-3F5B-4F08-8FEA-F506D7E7D63D}"/>
              </a:ext>
            </a:extLst>
          </p:cNvPr>
          <p:cNvSpPr>
            <a:spLocks xmlns:a="http://schemas.openxmlformats.org/drawingml/2006/main" noGrp="1"/>
          </p:cNvSpPr>
          <p:nvPr/>
        </p:nvSpPr>
        <p:spPr>
          <a:xfrm xmlns:a="http://schemas.openxmlformats.org/drawingml/2006/main">
            <a:off x="1162050" y="349567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Why can root hairs need active transport?</a:t>
            </a:r>
          </a:p>
        </p:txBody>
      </p:sp>
      <p:sp>
        <p:nvSpPr>
          <p:cNvPr id="20" name="copy-1103">
            <a:extLst xmlns:a="http://schemas.openxmlformats.org/drawingml/2006/main">
              <a:ext uri="{FF2B5EF4-FFF2-40B4-BE49-F238E27FC236}">
                <a16:creationId xmlns:a16="http://schemas.microsoft.com/office/drawing/2014/main" id="{4051AB36-9B46-4FF7-862C-D438DE6A3017}"/>
              </a:ext>
            </a:extLst>
          </p:cNvPr>
          <p:cNvSpPr>
            <a:spLocks xmlns:a="http://schemas.openxmlformats.org/drawingml/2006/main" noGrp="1"/>
          </p:cNvSpPr>
          <p:nvPr/>
        </p:nvSpPr>
        <p:spPr>
          <a:xfrm xmlns:a="http://schemas.openxmlformats.org/drawingml/2006/main">
            <a:off x="666750" y="4391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2</a:t>
            </a:r>
          </a:p>
        </p:txBody>
      </p:sp>
      <p:sp>
        <p:nvSpPr>
          <p:cNvPr id="21" name="copy-1104">
            <a:extLst xmlns:a="http://schemas.openxmlformats.org/drawingml/2006/main">
              <a:ext uri="{FF2B5EF4-FFF2-40B4-BE49-F238E27FC236}">
                <a16:creationId xmlns:a16="http://schemas.microsoft.com/office/drawing/2014/main" id="{2555951C-AA87-4928-8F0A-3A90F4C0D50F}"/>
              </a:ext>
            </a:extLst>
          </p:cNvPr>
          <p:cNvSpPr>
            <a:spLocks xmlns:a="http://schemas.openxmlformats.org/drawingml/2006/main" noGrp="1"/>
          </p:cNvSpPr>
          <p:nvPr/>
        </p:nvSpPr>
        <p:spPr>
          <a:xfrm xmlns:a="http://schemas.openxmlformats.org/drawingml/2006/main">
            <a:off x="1162050" y="439102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What does a larger surface area allow?</a:t>
            </a:r>
          </a:p>
        </p:txBody>
      </p:sp>
      <p:sp>
        <p:nvSpPr>
          <p:cNvPr id="22" name="visual-ground">
            <a:extLst xmlns:a="http://schemas.openxmlformats.org/drawingml/2006/main">
              <a:ext uri="{FF2B5EF4-FFF2-40B4-BE49-F238E27FC236}">
                <a16:creationId xmlns:a16="http://schemas.microsoft.com/office/drawing/2014/main" id="{3EEA462B-DF00-4CFB-B3D4-3B876B1650FE}"/>
              </a:ext>
            </a:extLst>
          </p:cNvPr>
          <p:cNvSpPr>
            <a:spLocks xmlns:a="http://schemas.openxmlformats.org/drawingml/2006/main" noGrp="1"/>
          </p:cNvSpPr>
          <p:nvPr/>
        </p:nvSpPr>
        <p:spPr>
          <a:xfrm xmlns:a="http://schemas.openxmlformats.org/drawingml/2006/main">
            <a:off x="7334250" y="1857375"/>
            <a:ext cx="4048125" cy="2857500"/>
          </a:xfrm>
          <a:prstGeom xmlns:a="http://schemas.openxmlformats.org/drawingml/2006/main" prst="roundRect">
            <a:avLst>
              <a:gd name="adj" fmla="val 3333"/>
            </a:avLst>
          </a:prstGeom>
          <a:solidFill xmlns:a="http://schemas.openxmlformats.org/drawingml/2006/main">
            <a:srgbClr val="101C38"/>
          </a:solidFill>
          <a:ln xmlns:a="http://schemas.openxmlformats.org/drawingml/2006/main" w="9525">
            <a:solidFill>
              <a:srgbClr val="D9D0E2"/>
            </a:solidFill>
            <a:prstDash val="solid"/>
          </a:ln>
        </p:spPr>
      </p:sp>
      <p:pic>
        <p:nvPicPr>
          <p:cNvPr id="49" name="W6L2 scientific resource, slide 1"/>
          <p:cNvPicPr>
            <a:picLocks xmlns:a="http://schemas.openxmlformats.org/drawingml/2006/main" noChangeAspect="1"/>
          </p:cNvPicPr>
          <p:nvPr/>
        </p:nvPicPr>
        <p:blipFill>
          <a:blip xmlns:r="http://schemas.openxmlformats.org/officeDocument/2006/relationships" xmlns:a="http://schemas.openxmlformats.org/drawingml/2006/main" r:embed="R25bc6232041f485e"/>
          <a:stretch xmlns:a="http://schemas.openxmlformats.org/drawingml/2006/main"/>
        </p:blipFill>
        <p:spPr>
          <a:xfrm xmlns:a="http://schemas.openxmlformats.org/drawingml/2006/main">
            <a:off x="7410450" y="2190452"/>
            <a:ext cx="3895725" cy="2191345"/>
          </a:xfrm>
          <a:prstGeom xmlns:a="http://schemas.openxmlformats.org/drawingml/2006/main" prst="rect">
            <a:avLst/>
          </a:prstGeom>
        </p:spPr>
      </p:pic>
      <p:sp>
        <p:nvSpPr>
          <p:cNvPr id="24" name="goto:8">
            <a:hlinkClick xmlns:r="http://schemas.openxmlformats.org/officeDocument/2006/relationships" xmlns:a="http://schemas.openxmlformats.org/drawingml/2006/main" r:id="R6b0ef34e57fa450b" action="ppaction://hlinksldjump"/>
            <a:extLst xmlns:a="http://schemas.openxmlformats.org/drawingml/2006/main">
              <a:ext uri="{FF2B5EF4-FFF2-40B4-BE49-F238E27FC236}">
                <a16:creationId xmlns:a16="http://schemas.microsoft.com/office/drawing/2014/main" id="{86E413AA-5829-4D68-BA16-33CB966C5F11}"/>
              </a:ext>
            </a:extLst>
          </p:cNvPr>
          <p:cNvSpPr>
            <a:spLocks xmlns:a="http://schemas.openxmlformats.org/drawingml/2006/main" noGrp="1"/>
          </p:cNvSpPr>
          <p:nvPr/>
        </p:nvSpPr>
        <p:spPr>
          <a:xfrm xmlns:a="http://schemas.openxmlformats.org/drawingml/2006/main">
            <a:off x="7477125" y="5219700"/>
            <a:ext cx="2619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Retrieval answers</a:t>
            </a:r>
          </a:p>
        </p:txBody>
      </p:sp>
    </p:spTree>
    <p:extLst>
      <p:ext uri="{BB962C8B-B14F-4D97-AF65-F5344CB8AC3E}">
        <p14:creationId xmlns:p14="http://schemas.microsoft.com/office/powerpoint/2010/main" val="2059067256"/>
      </p:ext>
    </p:extLst>
  </p:cSld>
</p:sld>
</file>

<file path=ppt/slides/slide10.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0" name="house-card">
            <a:extLst xmlns:a="http://schemas.openxmlformats.org/drawingml/2006/main">
              <a:ext uri="{FF2B5EF4-FFF2-40B4-BE49-F238E27FC236}">
                <a16:creationId xmlns:a16="http://schemas.microsoft.com/office/drawing/2014/main" id="{370FC0F7-286E-462C-A55D-6397DE5DE7C1}"/>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E88F225C-6B9E-435A-AFEC-613234E0FCE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65">
            <a:extLst xmlns:a="http://schemas.openxmlformats.org/drawingml/2006/main">
              <a:ext uri="{FF2B5EF4-FFF2-40B4-BE49-F238E27FC236}">
                <a16:creationId xmlns:a16="http://schemas.microsoft.com/office/drawing/2014/main" id="{8DBD8DDC-5255-4EAA-B959-800DF62B73AE}"/>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66">
            <a:extLst xmlns:a="http://schemas.openxmlformats.org/drawingml/2006/main">
              <a:ext uri="{FF2B5EF4-FFF2-40B4-BE49-F238E27FC236}">
                <a16:creationId xmlns:a16="http://schemas.microsoft.com/office/drawing/2014/main" id="{ED6FC55E-A17D-4C2C-BBD3-108AAB659587}"/>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67">
            <a:extLst xmlns:a="http://schemas.openxmlformats.org/drawingml/2006/main">
              <a:ext uri="{FF2B5EF4-FFF2-40B4-BE49-F238E27FC236}">
                <a16:creationId xmlns:a16="http://schemas.microsoft.com/office/drawing/2014/main" id="{F2773DFC-447D-41C6-9D8C-00288E14700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Check the deciding clue</a:t>
            </a:r>
          </a:p>
        </p:txBody>
      </p:sp>
      <p:sp>
        <p:nvSpPr>
          <p:cNvPr id="6" name="heading-rule">
            <a:extLst xmlns:a="http://schemas.openxmlformats.org/drawingml/2006/main">
              <a:ext uri="{FF2B5EF4-FFF2-40B4-BE49-F238E27FC236}">
                <a16:creationId xmlns:a16="http://schemas.microsoft.com/office/drawing/2014/main" id="{D36DEEF4-4A48-4627-ABAA-75A39901A28D}"/>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ace7a46b7514316" action="ppaction://hlinksldjump"/>
            <a:extLst xmlns:a="http://schemas.openxmlformats.org/drawingml/2006/main">
              <a:ext uri="{FF2B5EF4-FFF2-40B4-BE49-F238E27FC236}">
                <a16:creationId xmlns:a16="http://schemas.microsoft.com/office/drawing/2014/main" id="{C1D7FBE2-26DE-43F5-B913-84A8821876A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cade95a1f232431f" action="ppaction://hlinksldjump"/>
            <a:extLst xmlns:a="http://schemas.openxmlformats.org/drawingml/2006/main">
              <a:ext uri="{FF2B5EF4-FFF2-40B4-BE49-F238E27FC236}">
                <a16:creationId xmlns:a16="http://schemas.microsoft.com/office/drawing/2014/main" id="{B1374363-D24B-4228-9D41-748D6AD3C69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84152eafea744007" action="ppaction://hlinksldjump"/>
            <a:extLst xmlns:a="http://schemas.openxmlformats.org/drawingml/2006/main">
              <a:ext uri="{FF2B5EF4-FFF2-40B4-BE49-F238E27FC236}">
                <a16:creationId xmlns:a16="http://schemas.microsoft.com/office/drawing/2014/main" id="{42C1B29B-28B2-4728-90AA-E1CEBCB32003}"/>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758790204fde43a4" action="ppaction://hlinksldjump"/>
            <a:extLst xmlns:a="http://schemas.openxmlformats.org/drawingml/2006/main">
              <a:ext uri="{FF2B5EF4-FFF2-40B4-BE49-F238E27FC236}">
                <a16:creationId xmlns:a16="http://schemas.microsoft.com/office/drawing/2014/main" id="{09EE0BA0-0F54-4AD3-8FA3-F6534F3DF328}"/>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ce4c518ce8ba405b" action="ppaction://hlinksldjump"/>
            <a:extLst xmlns:a="http://schemas.openxmlformats.org/drawingml/2006/main">
              <a:ext uri="{FF2B5EF4-FFF2-40B4-BE49-F238E27FC236}">
                <a16:creationId xmlns:a16="http://schemas.microsoft.com/office/drawing/2014/main" id="{DDCE0210-D30F-4512-B545-9FBDB5CE8B49}"/>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650794d02b314531" action="ppaction://hlinksldjump"/>
            <a:extLst xmlns:a="http://schemas.openxmlformats.org/drawingml/2006/main">
              <a:ext uri="{FF2B5EF4-FFF2-40B4-BE49-F238E27FC236}">
                <a16:creationId xmlns:a16="http://schemas.microsoft.com/office/drawing/2014/main" id="{42F0D397-445B-4693-B974-E2BEB4A5DDFB}"/>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ed6aba3b4cdf4302" action="ppaction://hlinksldjump"/>
            <a:extLst xmlns:a="http://schemas.openxmlformats.org/drawingml/2006/main">
              <a:ext uri="{FF2B5EF4-FFF2-40B4-BE49-F238E27FC236}">
                <a16:creationId xmlns:a16="http://schemas.microsoft.com/office/drawing/2014/main" id="{FC42CFCF-720E-4DE4-86F6-A6D3DCF675E5}"/>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74376450b53c43f5" action="ppaction://hlinksldjump"/>
            <a:extLst xmlns:a="http://schemas.openxmlformats.org/drawingml/2006/main">
              <a:ext uri="{FF2B5EF4-FFF2-40B4-BE49-F238E27FC236}">
                <a16:creationId xmlns:a16="http://schemas.microsoft.com/office/drawing/2014/main" id="{B9883CC5-B04F-43EA-9874-7073E5AB7A00}"/>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0a4ac894fb444699" action="ppaction://hlinksldjump"/>
            <a:extLst xmlns:a="http://schemas.openxmlformats.org/drawingml/2006/main">
              <a:ext uri="{FF2B5EF4-FFF2-40B4-BE49-F238E27FC236}">
                <a16:creationId xmlns:a16="http://schemas.microsoft.com/office/drawing/2014/main" id="{08533443-33FA-4CBB-AB9B-B74BDBBBCDC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168">
            <a:extLst xmlns:a="http://schemas.openxmlformats.org/drawingml/2006/main">
              <a:ext uri="{FF2B5EF4-FFF2-40B4-BE49-F238E27FC236}">
                <a16:creationId xmlns:a16="http://schemas.microsoft.com/office/drawing/2014/main" id="{A2E02F3B-8D16-4A44-A7C6-46EC37952B61}"/>
              </a:ext>
            </a:extLst>
          </p:cNvPr>
          <p:cNvSpPr>
            <a:spLocks xmlns:a="http://schemas.openxmlformats.org/drawingml/2006/main" noGrp="1"/>
          </p:cNvSpPr>
          <p:nvPr/>
        </p:nvSpPr>
        <p:spPr>
          <a:xfrm xmlns:a="http://schemas.openxmlformats.org/drawingml/2006/main">
            <a:off x="714375" y="2000250"/>
            <a:ext cx="10572750" cy="1304925"/>
          </a:xfrm>
          <a:prstGeom xmlns:a="http://schemas.openxmlformats.org/drawingml/2006/main" prst="roundRect">
            <a:avLst>
              <a:gd name="adj" fmla="val 10219"/>
            </a:avLst>
          </a:prstGeom>
          <a:solidFill xmlns:a="http://schemas.openxmlformats.org/drawingml/2006/main">
            <a:srgbClr val="F0EAF6"/>
          </a:solidFill>
          <a:ln xmlns:a="http://schemas.openxmlformats.org/drawingml/2006/main" w="9525">
            <a:solidFill>
              <a:srgbClr val="D9D0E2"/>
            </a:solidFill>
            <a:prstDash val="solid"/>
          </a:ln>
        </p:spPr>
        <p:txBody>
          <a:bodyPr xmlns:a="http://schemas.openxmlformats.org/drawingml/2006/main" wrap="square" lIns="209550" tIns="114300" rIns="209550" bIns="114300" anchor="t">
            <a:noAutofit/>
          </a:bodyPr>
          <a:lstStyle xmlns:a="http://schemas.openxmlformats.org/drawingml/2006/main"/>
          <a:p xmlns:a="http://schemas.openxmlformats.org/drawingml/2006/main">
            <a:pPr algn="l">
              <a:lnSpc>
                <a:spcPct val="110000"/>
              </a:lnSpc>
              <a:buNone/>
              <a:defRPr sz="2250" b="1">
                <a:solidFill>
                  <a:srgbClr val="5E417D"/>
                </a:solidFill>
                <a:latin typeface="Arial"/>
                <a:ea typeface="Arial"/>
                <a:cs typeface="Arial"/>
              </a:defRPr>
            </a:pPr>
            <a:r>
              <a:rPr sz="2250" b="1">
                <a:solidFill>
                  <a:srgbClr val="5E417D"/>
                </a:solidFill>
                <a:latin typeface="Arial"/>
                <a:ea typeface="Arial"/>
                <a:cs typeface="Arial"/>
              </a:rPr>
              <a:t>Uptake continues against the gradient and falls when respiration is inhibited</a:t>
            </a:r>
          </a:p>
        </p:txBody>
      </p:sp>
      <p:sp>
        <p:nvSpPr>
          <p:cNvPr id="17" name="copy-1169">
            <a:extLst xmlns:a="http://schemas.openxmlformats.org/drawingml/2006/main">
              <a:ext uri="{FF2B5EF4-FFF2-40B4-BE49-F238E27FC236}">
                <a16:creationId xmlns:a16="http://schemas.microsoft.com/office/drawing/2014/main" id="{61FA0E75-665E-41F4-AE8F-54353959F9BE}"/>
              </a:ext>
            </a:extLst>
          </p:cNvPr>
          <p:cNvSpPr>
            <a:spLocks xmlns:a="http://schemas.openxmlformats.org/drawingml/2006/main" noGrp="1"/>
          </p:cNvSpPr>
          <p:nvPr/>
        </p:nvSpPr>
        <p:spPr>
          <a:xfrm xmlns:a="http://schemas.openxmlformats.org/drawingml/2006/main">
            <a:off x="714375" y="3571875"/>
            <a:ext cx="1057275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0">
                <a:solidFill>
                  <a:srgbClr val="1F2937"/>
                </a:solidFill>
                <a:latin typeface="Arial"/>
                <a:ea typeface="Arial"/>
                <a:cs typeface="Arial"/>
              </a:defRPr>
            </a:pPr>
            <a:r>
              <a:rPr sz="2250" b="0">
                <a:solidFill>
                  <a:srgbClr val="1F2937"/>
                </a:solidFill>
                <a:latin typeface="Arial"/>
                <a:ea typeface="Arial"/>
                <a:cs typeface="Arial"/>
              </a:rPr>
              <a:t>Correct: both direction and energy dependence support active transport.</a:t>
            </a:r>
          </a:p>
        </p:txBody>
      </p:sp>
      <p:sp>
        <p:nvSpPr>
          <p:cNvPr id="18" name="copy-1170">
            <a:extLst xmlns:a="http://schemas.openxmlformats.org/drawingml/2006/main">
              <a:ext uri="{FF2B5EF4-FFF2-40B4-BE49-F238E27FC236}">
                <a16:creationId xmlns:a16="http://schemas.microsoft.com/office/drawing/2014/main" id="{540BCB91-4040-437E-AC45-5513B89AF996}"/>
              </a:ext>
            </a:extLst>
          </p:cNvPr>
          <p:cNvSpPr>
            <a:spLocks xmlns:a="http://schemas.openxmlformats.org/drawingml/2006/main" noGrp="1"/>
          </p:cNvSpPr>
          <p:nvPr/>
        </p:nvSpPr>
        <p:spPr>
          <a:xfrm xmlns:a="http://schemas.openxmlformats.org/drawingml/2006/main">
            <a:off x="714375" y="4752975"/>
            <a:ext cx="104775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526170"/>
                </a:solidFill>
                <a:latin typeface="Arial"/>
                <a:ea typeface="Arial"/>
                <a:cs typeface="Arial"/>
              </a:defRPr>
            </a:pPr>
            <a:r>
              <a:rPr sz="2025" b="0">
                <a:solidFill>
                  <a:srgbClr val="526170"/>
                </a:solidFill>
                <a:latin typeface="Arial"/>
                <a:ea typeface="Arial"/>
                <a:cs typeface="Arial"/>
              </a:rPr>
              <a:t>Compare your reason. Correct one step if needed.</a:t>
            </a:r>
          </a:p>
        </p:txBody>
      </p:sp>
      <p:sp>
        <p:nvSpPr>
          <p:cNvPr id="19" name="goto:3">
            <a:hlinkClick xmlns:r="http://schemas.openxmlformats.org/officeDocument/2006/relationships" xmlns:a="http://schemas.openxmlformats.org/drawingml/2006/main" r:id="R3435c0b84c4c4f5f" action="ppaction://hlinksldjump"/>
            <a:extLst xmlns:a="http://schemas.openxmlformats.org/drawingml/2006/main">
              <a:ext uri="{FF2B5EF4-FFF2-40B4-BE49-F238E27FC236}">
                <a16:creationId xmlns:a16="http://schemas.microsoft.com/office/drawing/2014/main" id="{75A1953B-A358-442C-A24C-01932B1D6696}"/>
              </a:ext>
            </a:extLst>
          </p:cNvPr>
          <p:cNvSpPr>
            <a:spLocks xmlns:a="http://schemas.openxmlformats.org/drawingml/2006/main" noGrp="1"/>
          </p:cNvSpPr>
          <p:nvPr/>
        </p:nvSpPr>
        <p:spPr>
          <a:xfrm xmlns:a="http://schemas.openxmlformats.org/drawingml/2006/main">
            <a:off x="8067675" y="556260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We Do</a:t>
            </a:r>
          </a:p>
        </p:txBody>
      </p:sp>
    </p:spTree>
    <p:extLst>
      <p:ext uri="{BB962C8B-B14F-4D97-AF65-F5344CB8AC3E}">
        <p14:creationId xmlns:p14="http://schemas.microsoft.com/office/powerpoint/2010/main" val="1128067900"/>
      </p:ext>
    </p:extLst>
  </p:cSld>
</p:sld>
</file>

<file path=ppt/slides/slide1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8" name="house-card">
            <a:extLst xmlns:a="http://schemas.openxmlformats.org/drawingml/2006/main">
              <a:ext uri="{FF2B5EF4-FFF2-40B4-BE49-F238E27FC236}">
                <a16:creationId xmlns:a16="http://schemas.microsoft.com/office/drawing/2014/main" id="{5056333A-7156-4DDD-BB4B-A0C8C412902A}"/>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EAE6C856-DB37-4B1D-B095-22375FB1DA29}"/>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71">
            <a:extLst xmlns:a="http://schemas.openxmlformats.org/drawingml/2006/main">
              <a:ext uri="{FF2B5EF4-FFF2-40B4-BE49-F238E27FC236}">
                <a16:creationId xmlns:a16="http://schemas.microsoft.com/office/drawing/2014/main" id="{0784487E-CE82-4535-8F08-C90FD08C8356}"/>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72">
            <a:extLst xmlns:a="http://schemas.openxmlformats.org/drawingml/2006/main">
              <a:ext uri="{FF2B5EF4-FFF2-40B4-BE49-F238E27FC236}">
                <a16:creationId xmlns:a16="http://schemas.microsoft.com/office/drawing/2014/main" id="{7A3D637F-0BEB-4C37-B681-FD6DDBF6A68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73">
            <a:extLst xmlns:a="http://schemas.openxmlformats.org/drawingml/2006/main">
              <a:ext uri="{FF2B5EF4-FFF2-40B4-BE49-F238E27FC236}">
                <a16:creationId xmlns:a16="http://schemas.microsoft.com/office/drawing/2014/main" id="{9E9E4C5E-0F36-4711-95E8-5F583041E7CA}"/>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Our shared reasoning</a:t>
            </a:r>
          </a:p>
        </p:txBody>
      </p:sp>
      <p:sp>
        <p:nvSpPr>
          <p:cNvPr id="6" name="heading-rule">
            <a:extLst xmlns:a="http://schemas.openxmlformats.org/drawingml/2006/main">
              <a:ext uri="{FF2B5EF4-FFF2-40B4-BE49-F238E27FC236}">
                <a16:creationId xmlns:a16="http://schemas.microsoft.com/office/drawing/2014/main" id="{D3490692-F7B4-4534-88BD-5DF1A829E5C5}"/>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de855c67682d4e6f" action="ppaction://hlinksldjump"/>
            <a:extLst xmlns:a="http://schemas.openxmlformats.org/drawingml/2006/main">
              <a:ext uri="{FF2B5EF4-FFF2-40B4-BE49-F238E27FC236}">
                <a16:creationId xmlns:a16="http://schemas.microsoft.com/office/drawing/2014/main" id="{D41F8BA0-D8D9-4CA1-9822-01FB7A6D070B}"/>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db29330624a44d5" action="ppaction://hlinksldjump"/>
            <a:extLst xmlns:a="http://schemas.openxmlformats.org/drawingml/2006/main">
              <a:ext uri="{FF2B5EF4-FFF2-40B4-BE49-F238E27FC236}">
                <a16:creationId xmlns:a16="http://schemas.microsoft.com/office/drawing/2014/main" id="{3CBF8C27-5FD1-4111-BAC8-1DC210A22481}"/>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f94136d158fd48a3" action="ppaction://hlinksldjump"/>
            <a:extLst xmlns:a="http://schemas.openxmlformats.org/drawingml/2006/main">
              <a:ext uri="{FF2B5EF4-FFF2-40B4-BE49-F238E27FC236}">
                <a16:creationId xmlns:a16="http://schemas.microsoft.com/office/drawing/2014/main" id="{0618A3BC-657E-4B14-915A-15AA12229E8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5aa1502135c4715" action="ppaction://hlinksldjump"/>
            <a:extLst xmlns:a="http://schemas.openxmlformats.org/drawingml/2006/main">
              <a:ext uri="{FF2B5EF4-FFF2-40B4-BE49-F238E27FC236}">
                <a16:creationId xmlns:a16="http://schemas.microsoft.com/office/drawing/2014/main" id="{F09CCFEA-49BC-49DB-BB02-0706DAB15BCA}"/>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f0e1d31fa6434ee2" action="ppaction://hlinksldjump"/>
            <a:extLst xmlns:a="http://schemas.openxmlformats.org/drawingml/2006/main">
              <a:ext uri="{FF2B5EF4-FFF2-40B4-BE49-F238E27FC236}">
                <a16:creationId xmlns:a16="http://schemas.microsoft.com/office/drawing/2014/main" id="{B9F37C3E-689B-4C46-83B0-AF8F880E0813}"/>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dd01afabd3ec423f" action="ppaction://hlinksldjump"/>
            <a:extLst xmlns:a="http://schemas.openxmlformats.org/drawingml/2006/main">
              <a:ext uri="{FF2B5EF4-FFF2-40B4-BE49-F238E27FC236}">
                <a16:creationId xmlns:a16="http://schemas.microsoft.com/office/drawing/2014/main" id="{DE968A10-B992-425E-B65A-E195ACE80BDE}"/>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4636d4134596470b" action="ppaction://hlinksldjump"/>
            <a:extLst xmlns:a="http://schemas.openxmlformats.org/drawingml/2006/main">
              <a:ext uri="{FF2B5EF4-FFF2-40B4-BE49-F238E27FC236}">
                <a16:creationId xmlns:a16="http://schemas.microsoft.com/office/drawing/2014/main" id="{136C44DF-19F1-409B-8DB1-1EAD984BAE53}"/>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af7fa44d59764bf3" action="ppaction://hlinksldjump"/>
            <a:extLst xmlns:a="http://schemas.openxmlformats.org/drawingml/2006/main">
              <a:ext uri="{FF2B5EF4-FFF2-40B4-BE49-F238E27FC236}">
                <a16:creationId xmlns:a16="http://schemas.microsoft.com/office/drawing/2014/main" id="{7D22793E-E315-4C8D-AE56-02AE7E748C90}"/>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8e0da94458664268" action="ppaction://hlinksldjump"/>
            <a:extLst xmlns:a="http://schemas.openxmlformats.org/drawingml/2006/main">
              <a:ext uri="{FF2B5EF4-FFF2-40B4-BE49-F238E27FC236}">
                <a16:creationId xmlns:a16="http://schemas.microsoft.com/office/drawing/2014/main" id="{F8962FEA-E563-44D6-876D-8D67148E3FDB}"/>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174">
            <a:extLst xmlns:a="http://schemas.openxmlformats.org/drawingml/2006/main">
              <a:ext uri="{FF2B5EF4-FFF2-40B4-BE49-F238E27FC236}">
                <a16:creationId xmlns:a16="http://schemas.microsoft.com/office/drawing/2014/main" id="{C2C133AC-746F-4EE5-80CE-711FA2DDA269}"/>
              </a:ext>
            </a:extLst>
          </p:cNvPr>
          <p:cNvSpPr>
            <a:spLocks xmlns:a="http://schemas.openxmlformats.org/drawingml/2006/main" noGrp="1"/>
          </p:cNvSpPr>
          <p:nvPr/>
        </p:nvSpPr>
        <p:spPr>
          <a:xfrm xmlns:a="http://schemas.openxmlformats.org/drawingml/2006/main">
            <a:off x="723900" y="2028825"/>
            <a:ext cx="10525125" cy="2905125"/>
          </a:xfrm>
          <a:prstGeom xmlns:a="http://schemas.openxmlformats.org/drawingml/2006/main" prst="roundRect">
            <a:avLst>
              <a:gd name="adj" fmla="val 459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Both movements are against the gradient; uptake falls when respiration is inhibited. Together these support active transport. Root hair or gut alone does not determine every transport mechanism.</a:t>
            </a:r>
          </a:p>
        </p:txBody>
      </p:sp>
      <p:sp>
        <p:nvSpPr>
          <p:cNvPr id="17" name="goto:5">
            <a:hlinkClick xmlns:r="http://schemas.openxmlformats.org/officeDocument/2006/relationships" xmlns:a="http://schemas.openxmlformats.org/drawingml/2006/main" r:id="Rca96a1462c704256" action="ppaction://hlinksldjump"/>
            <a:extLst xmlns:a="http://schemas.openxmlformats.org/drawingml/2006/main">
              <a:ext uri="{FF2B5EF4-FFF2-40B4-BE49-F238E27FC236}">
                <a16:creationId xmlns:a16="http://schemas.microsoft.com/office/drawing/2014/main" id="{7D901209-B7A2-414D-9615-7B8A010A2118}"/>
              </a:ext>
            </a:extLst>
          </p:cNvPr>
          <p:cNvSpPr>
            <a:spLocks xmlns:a="http://schemas.openxmlformats.org/drawingml/2006/main" noGrp="1"/>
          </p:cNvSpPr>
          <p:nvPr/>
        </p:nvSpPr>
        <p:spPr>
          <a:xfrm xmlns:a="http://schemas.openxmlformats.org/drawingml/2006/main">
            <a:off x="7762875" y="5562600"/>
            <a:ext cx="35433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shared task</a:t>
            </a:r>
          </a:p>
        </p:txBody>
      </p:sp>
    </p:spTree>
    <p:extLst>
      <p:ext uri="{BB962C8B-B14F-4D97-AF65-F5344CB8AC3E}">
        <p14:creationId xmlns:p14="http://schemas.microsoft.com/office/powerpoint/2010/main" val="157395344"/>
      </p:ext>
    </p:extLst>
  </p:cSld>
</p:sld>
</file>

<file path=ppt/slides/slide1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8B7C572F-5D2D-46F2-B90D-7295FF533A48}"/>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BB708E1E-5E3E-421C-A80C-430844934340}"/>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75">
            <a:extLst xmlns:a="http://schemas.openxmlformats.org/drawingml/2006/main">
              <a:ext uri="{FF2B5EF4-FFF2-40B4-BE49-F238E27FC236}">
                <a16:creationId xmlns:a16="http://schemas.microsoft.com/office/drawing/2014/main" id="{5D4071B4-B1EE-4975-8439-44E6F82EFD43}"/>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76">
            <a:extLst xmlns:a="http://schemas.openxmlformats.org/drawingml/2006/main">
              <a:ext uri="{FF2B5EF4-FFF2-40B4-BE49-F238E27FC236}">
                <a16:creationId xmlns:a16="http://schemas.microsoft.com/office/drawing/2014/main" id="{07CDD902-F227-4AD1-B317-C29879273B4B}"/>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77">
            <a:extLst xmlns:a="http://schemas.openxmlformats.org/drawingml/2006/main">
              <a:ext uri="{FF2B5EF4-FFF2-40B4-BE49-F238E27FC236}">
                <a16:creationId xmlns:a16="http://schemas.microsoft.com/office/drawing/2014/main" id="{75C743D7-4A5F-4167-9156-419EB5618147}"/>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Compare after your first attempt</a:t>
            </a:r>
          </a:p>
        </p:txBody>
      </p:sp>
      <p:sp>
        <p:nvSpPr>
          <p:cNvPr id="6" name="heading-rule">
            <a:extLst xmlns:a="http://schemas.openxmlformats.org/drawingml/2006/main">
              <a:ext uri="{FF2B5EF4-FFF2-40B4-BE49-F238E27FC236}">
                <a16:creationId xmlns:a16="http://schemas.microsoft.com/office/drawing/2014/main" id="{19CE670A-B5C8-4DC7-819F-C3B9FAB1D310}"/>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1db3332b89964e67" action="ppaction://hlinksldjump"/>
            <a:extLst xmlns:a="http://schemas.openxmlformats.org/drawingml/2006/main">
              <a:ext uri="{FF2B5EF4-FFF2-40B4-BE49-F238E27FC236}">
                <a16:creationId xmlns:a16="http://schemas.microsoft.com/office/drawing/2014/main" id="{AF119B2A-5822-4B1B-B84D-35B4586AC18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cb056dce81e486b" action="ppaction://hlinksldjump"/>
            <a:extLst xmlns:a="http://schemas.openxmlformats.org/drawingml/2006/main">
              <a:ext uri="{FF2B5EF4-FFF2-40B4-BE49-F238E27FC236}">
                <a16:creationId xmlns:a16="http://schemas.microsoft.com/office/drawing/2014/main" id="{7C0212F7-5665-4CE9-A7EC-FAD24C8C930A}"/>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0fcd92befd15423e" action="ppaction://hlinksldjump"/>
            <a:extLst xmlns:a="http://schemas.openxmlformats.org/drawingml/2006/main">
              <a:ext uri="{FF2B5EF4-FFF2-40B4-BE49-F238E27FC236}">
                <a16:creationId xmlns:a16="http://schemas.microsoft.com/office/drawing/2014/main" id="{422447F4-418F-4EBA-9CEC-14231CA40B9D}"/>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6413a0ed05344132" action="ppaction://hlinksldjump"/>
            <a:extLst xmlns:a="http://schemas.openxmlformats.org/drawingml/2006/main">
              <a:ext uri="{FF2B5EF4-FFF2-40B4-BE49-F238E27FC236}">
                <a16:creationId xmlns:a16="http://schemas.microsoft.com/office/drawing/2014/main" id="{0D772105-FC13-4CB4-ABF9-B90D25440488}"/>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7c015b7e3e4947a8" action="ppaction://hlinksldjump"/>
            <a:extLst xmlns:a="http://schemas.openxmlformats.org/drawingml/2006/main">
              <a:ext uri="{FF2B5EF4-FFF2-40B4-BE49-F238E27FC236}">
                <a16:creationId xmlns:a16="http://schemas.microsoft.com/office/drawing/2014/main" id="{8E12C7D7-9D05-4FB0-823F-B0145317883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eafaa6a19af41b9" action="ppaction://hlinksldjump"/>
            <a:extLst xmlns:a="http://schemas.openxmlformats.org/drawingml/2006/main">
              <a:ext uri="{FF2B5EF4-FFF2-40B4-BE49-F238E27FC236}">
                <a16:creationId xmlns:a16="http://schemas.microsoft.com/office/drawing/2014/main" id="{2E832B7D-5FA8-4D38-8DC5-6D3A4E07F48D}"/>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dfe20394cac04131" action="ppaction://hlinksldjump"/>
            <a:extLst xmlns:a="http://schemas.openxmlformats.org/drawingml/2006/main">
              <a:ext uri="{FF2B5EF4-FFF2-40B4-BE49-F238E27FC236}">
                <a16:creationId xmlns:a16="http://schemas.microsoft.com/office/drawing/2014/main" id="{6493CFB1-5C56-43D1-8A19-FB5A1EDC8617}"/>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f12fd608181d4971" action="ppaction://hlinksldjump"/>
            <a:extLst xmlns:a="http://schemas.openxmlformats.org/drawingml/2006/main">
              <a:ext uri="{FF2B5EF4-FFF2-40B4-BE49-F238E27FC236}">
                <a16:creationId xmlns:a16="http://schemas.microsoft.com/office/drawing/2014/main" id="{C3FA385F-1E09-402A-9910-C2075AED9D81}"/>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522ddb99a704332" action="ppaction://hlinksldjump"/>
            <a:extLst xmlns:a="http://schemas.openxmlformats.org/drawingml/2006/main">
              <a:ext uri="{FF2B5EF4-FFF2-40B4-BE49-F238E27FC236}">
                <a16:creationId xmlns:a16="http://schemas.microsoft.com/office/drawing/2014/main" id="{8A9D5EEC-031F-4731-AF64-DA31D1E0186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178">
            <a:extLst xmlns:a="http://schemas.openxmlformats.org/drawingml/2006/main">
              <a:ext uri="{FF2B5EF4-FFF2-40B4-BE49-F238E27FC236}">
                <a16:creationId xmlns:a16="http://schemas.microsoft.com/office/drawing/2014/main" id="{1EF4F209-59A9-413A-B79C-734AA2016692}"/>
              </a:ext>
            </a:extLst>
          </p:cNvPr>
          <p:cNvSpPr>
            <a:spLocks xmlns:a="http://schemas.openxmlformats.org/drawingml/2006/main" noGrp="1"/>
          </p:cNvSpPr>
          <p:nvPr/>
        </p:nvSpPr>
        <p:spPr>
          <a:xfrm xmlns:a="http://schemas.openxmlformats.org/drawingml/2006/main">
            <a:off x="723900" y="1990725"/>
            <a:ext cx="10515600" cy="2819400"/>
          </a:xfrm>
          <a:prstGeom xmlns:a="http://schemas.openxmlformats.org/drawingml/2006/main" prst="roundRect">
            <a:avLst>
              <a:gd name="adj" fmla="val 473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Glucose is moving from a lower concentration in the intestine to a higher concentration inside the epithelial cell, so diffusion alone cannot explain continued uptake. The fall when respiration is inhibited shows that the process needs cellular energy, supporting active transport. A large folded surface and membrane transport proteins increase opportunities for uptake; mitochondria support the energy demand.</a:t>
            </a:r>
          </a:p>
        </p:txBody>
      </p:sp>
      <p:sp>
        <p:nvSpPr>
          <p:cNvPr id="17" name="copy-1179">
            <a:extLst xmlns:a="http://schemas.openxmlformats.org/drawingml/2006/main">
              <a:ext uri="{FF2B5EF4-FFF2-40B4-BE49-F238E27FC236}">
                <a16:creationId xmlns:a16="http://schemas.microsoft.com/office/drawing/2014/main" id="{A1D9D6C1-684F-4520-BD45-F6861D96C9DE}"/>
              </a:ext>
            </a:extLst>
          </p:cNvPr>
          <p:cNvSpPr>
            <a:spLocks xmlns:a="http://schemas.openxmlformats.org/drawingml/2006/main" noGrp="1"/>
          </p:cNvSpPr>
          <p:nvPr/>
        </p:nvSpPr>
        <p:spPr>
          <a:xfrm xmlns:a="http://schemas.openxmlformats.org/drawingml/2006/main">
            <a:off x="723900" y="5038725"/>
            <a:ext cx="104775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Use the model to improve your explanation in your own words.</a:t>
            </a:r>
          </a:p>
        </p:txBody>
      </p:sp>
      <p:sp>
        <p:nvSpPr>
          <p:cNvPr id="18" name="goto:6">
            <a:hlinkClick xmlns:r="http://schemas.openxmlformats.org/officeDocument/2006/relationships" xmlns:a="http://schemas.openxmlformats.org/drawingml/2006/main" r:id="R6702777e5faa4398" action="ppaction://hlinksldjump"/>
            <a:extLst xmlns:a="http://schemas.openxmlformats.org/drawingml/2006/main">
              <a:ext uri="{FF2B5EF4-FFF2-40B4-BE49-F238E27FC236}">
                <a16:creationId xmlns:a16="http://schemas.microsoft.com/office/drawing/2014/main" id="{596848ED-0AB3-4E91-9A06-98558618CFC4}"/>
              </a:ext>
            </a:extLst>
          </p:cNvPr>
          <p:cNvSpPr>
            <a:spLocks xmlns:a="http://schemas.openxmlformats.org/drawingml/2006/main" noGrp="1"/>
          </p:cNvSpPr>
          <p:nvPr/>
        </p:nvSpPr>
        <p:spPr>
          <a:xfrm xmlns:a="http://schemas.openxmlformats.org/drawingml/2006/main">
            <a:off x="7086600" y="5591175"/>
            <a:ext cx="42386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independent task</a:t>
            </a:r>
          </a:p>
        </p:txBody>
      </p:sp>
    </p:spTree>
    <p:extLst>
      <p:ext uri="{BB962C8B-B14F-4D97-AF65-F5344CB8AC3E}">
        <p14:creationId xmlns:p14="http://schemas.microsoft.com/office/powerpoint/2010/main" val="1719240535"/>
      </p:ext>
    </p:extLst>
  </p:cSld>
</p:sld>
</file>

<file path=ppt/slides/slide1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C2028061-D299-4595-B972-EE18915FE346}"/>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DAC28D50-BE22-4FEF-B97E-693EB8F6C941}"/>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80">
            <a:extLst xmlns:a="http://schemas.openxmlformats.org/drawingml/2006/main">
              <a:ext uri="{FF2B5EF4-FFF2-40B4-BE49-F238E27FC236}">
                <a16:creationId xmlns:a16="http://schemas.microsoft.com/office/drawing/2014/main" id="{86CEC5E2-A806-4E8D-8A41-C57C05D659AC}"/>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81">
            <a:extLst xmlns:a="http://schemas.openxmlformats.org/drawingml/2006/main">
              <a:ext uri="{FF2B5EF4-FFF2-40B4-BE49-F238E27FC236}">
                <a16:creationId xmlns:a16="http://schemas.microsoft.com/office/drawing/2014/main" id="{A75FC898-03B1-4E96-9EB9-D21B967CDF53}"/>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82">
            <a:extLst xmlns:a="http://schemas.openxmlformats.org/drawingml/2006/main">
              <a:ext uri="{FF2B5EF4-FFF2-40B4-BE49-F238E27FC236}">
                <a16:creationId xmlns:a16="http://schemas.microsoft.com/office/drawing/2014/main" id="{AE994024-7781-404C-8E35-34A22B750052}"/>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lesson resources</a:t>
            </a:r>
          </a:p>
        </p:txBody>
      </p:sp>
      <p:sp>
        <p:nvSpPr>
          <p:cNvPr id="6" name="heading-rule">
            <a:extLst xmlns:a="http://schemas.openxmlformats.org/drawingml/2006/main">
              <a:ext uri="{FF2B5EF4-FFF2-40B4-BE49-F238E27FC236}">
                <a16:creationId xmlns:a16="http://schemas.microsoft.com/office/drawing/2014/main" id="{3AAD58FC-08E0-47E5-B752-A5ED8D71CD4E}"/>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43b135e371da471a" action="ppaction://hlinksldjump"/>
            <a:extLst xmlns:a="http://schemas.openxmlformats.org/drawingml/2006/main">
              <a:ext uri="{FF2B5EF4-FFF2-40B4-BE49-F238E27FC236}">
                <a16:creationId xmlns:a16="http://schemas.microsoft.com/office/drawing/2014/main" id="{F080446D-428B-42F5-8496-23D7536E984D}"/>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d2983b37930468f" action="ppaction://hlinksldjump"/>
            <a:extLst xmlns:a="http://schemas.openxmlformats.org/drawingml/2006/main">
              <a:ext uri="{FF2B5EF4-FFF2-40B4-BE49-F238E27FC236}">
                <a16:creationId xmlns:a16="http://schemas.microsoft.com/office/drawing/2014/main" id="{951755B9-A058-4F76-8F70-3BF8853F2452}"/>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1eaea179ee5743f7" action="ppaction://hlinksldjump"/>
            <a:extLst xmlns:a="http://schemas.openxmlformats.org/drawingml/2006/main">
              <a:ext uri="{FF2B5EF4-FFF2-40B4-BE49-F238E27FC236}">
                <a16:creationId xmlns:a16="http://schemas.microsoft.com/office/drawing/2014/main" id="{6C3AE620-CABF-493E-BBB8-FE72C20A1719}"/>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f58206a3a6724b95" action="ppaction://hlinksldjump"/>
            <a:extLst xmlns:a="http://schemas.openxmlformats.org/drawingml/2006/main">
              <a:ext uri="{FF2B5EF4-FFF2-40B4-BE49-F238E27FC236}">
                <a16:creationId xmlns:a16="http://schemas.microsoft.com/office/drawing/2014/main" id="{5C5EB176-68B9-4646-A474-740659A61DD3}"/>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d47a83b9eead4fb5" action="ppaction://hlinksldjump"/>
            <a:extLst xmlns:a="http://schemas.openxmlformats.org/drawingml/2006/main">
              <a:ext uri="{FF2B5EF4-FFF2-40B4-BE49-F238E27FC236}">
                <a16:creationId xmlns:a16="http://schemas.microsoft.com/office/drawing/2014/main" id="{3166A9AE-904F-4B23-B896-43AEF029A137}"/>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7ae947b5225a4e54" action="ppaction://hlinksldjump"/>
            <a:extLst xmlns:a="http://schemas.openxmlformats.org/drawingml/2006/main">
              <a:ext uri="{FF2B5EF4-FFF2-40B4-BE49-F238E27FC236}">
                <a16:creationId xmlns:a16="http://schemas.microsoft.com/office/drawing/2014/main" id="{912AF8E3-6385-45D3-BD80-E04623076D48}"/>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c72e48cfa8e9417a" action="ppaction://hlinksldjump"/>
            <a:extLst xmlns:a="http://schemas.openxmlformats.org/drawingml/2006/main">
              <a:ext uri="{FF2B5EF4-FFF2-40B4-BE49-F238E27FC236}">
                <a16:creationId xmlns:a16="http://schemas.microsoft.com/office/drawing/2014/main" id="{1D57C943-F251-43BE-B26B-30523DEFCEC2}"/>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b31373e2bb14c2a" action="ppaction://hlinksldjump"/>
            <a:extLst xmlns:a="http://schemas.openxmlformats.org/drawingml/2006/main">
              <a:ext uri="{FF2B5EF4-FFF2-40B4-BE49-F238E27FC236}">
                <a16:creationId xmlns:a16="http://schemas.microsoft.com/office/drawing/2014/main" id="{743F71E3-907E-4F9F-A1E3-DD6176FC678C}"/>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01aa2ccdc59b48bb" action="ppaction://hlinksldjump"/>
            <a:extLst xmlns:a="http://schemas.openxmlformats.org/drawingml/2006/main">
              <a:ext uri="{FF2B5EF4-FFF2-40B4-BE49-F238E27FC236}">
                <a16:creationId xmlns:a16="http://schemas.microsoft.com/office/drawing/2014/main" id="{3C6C82AC-A2B7-4D46-961E-3FFC4A2CA47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183">
            <a:extLst xmlns:a="http://schemas.openxmlformats.org/drawingml/2006/main">
              <a:ext uri="{FF2B5EF4-FFF2-40B4-BE49-F238E27FC236}">
                <a16:creationId xmlns:a16="http://schemas.microsoft.com/office/drawing/2014/main" id="{0247E91B-CC93-459B-ADFB-DB2EB7DC6E38}"/>
              </a:ext>
            </a:extLst>
          </p:cNvPr>
          <p:cNvSpPr>
            <a:spLocks xmlns:a="http://schemas.openxmlformats.org/drawingml/2006/main" noGrp="1"/>
          </p:cNvSpPr>
          <p:nvPr/>
        </p:nvSpPr>
        <p:spPr>
          <a:xfrm xmlns:a="http://schemas.openxmlformats.org/drawingml/2006/main">
            <a:off x="723900" y="1914525"/>
            <a:ext cx="10525125" cy="4667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Worksheet pages are stored inside this PowerPoint.</a:t>
            </a:r>
          </a:p>
        </p:txBody>
      </p:sp>
      <p:sp>
        <p:nvSpPr>
          <p:cNvPr id="17" name="goto:13">
            <a:hlinkClick xmlns:r="http://schemas.openxmlformats.org/officeDocument/2006/relationships" xmlns:a="http://schemas.openxmlformats.org/drawingml/2006/main" r:id="R794c94fc10ee44e0" action="ppaction://hlinksldjump"/>
            <a:extLst xmlns:a="http://schemas.openxmlformats.org/drawingml/2006/main">
              <a:ext uri="{FF2B5EF4-FFF2-40B4-BE49-F238E27FC236}">
                <a16:creationId xmlns:a16="http://schemas.microsoft.com/office/drawing/2014/main" id="{ECDC0951-596C-4714-ABF4-ADEAA4ACFF05}"/>
              </a:ext>
            </a:extLst>
          </p:cNvPr>
          <p:cNvSpPr>
            <a:spLocks xmlns:a="http://schemas.openxmlformats.org/drawingml/2006/main" noGrp="1"/>
          </p:cNvSpPr>
          <p:nvPr/>
        </p:nvSpPr>
        <p:spPr>
          <a:xfrm xmlns:a="http://schemas.openxmlformats.org/drawingml/2006/main">
            <a:off x="7429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1</a:t>
            </a:r>
          </a:p>
        </p:txBody>
      </p:sp>
      <p:sp>
        <p:nvSpPr>
          <p:cNvPr id="18" name="goto:14">
            <a:hlinkClick xmlns:r="http://schemas.openxmlformats.org/officeDocument/2006/relationships" xmlns:a="http://schemas.openxmlformats.org/drawingml/2006/main" r:id="Ra1d34fb657ce46d1" action="ppaction://hlinksldjump"/>
            <a:extLst xmlns:a="http://schemas.openxmlformats.org/drawingml/2006/main">
              <a:ext uri="{FF2B5EF4-FFF2-40B4-BE49-F238E27FC236}">
                <a16:creationId xmlns:a16="http://schemas.microsoft.com/office/drawing/2014/main" id="{4255388D-7F37-4F34-B9F7-253390F7FA04}"/>
              </a:ext>
            </a:extLst>
          </p:cNvPr>
          <p:cNvSpPr>
            <a:spLocks xmlns:a="http://schemas.openxmlformats.org/drawingml/2006/main" noGrp="1"/>
          </p:cNvSpPr>
          <p:nvPr/>
        </p:nvSpPr>
        <p:spPr>
          <a:xfrm xmlns:a="http://schemas.openxmlformats.org/drawingml/2006/main">
            <a:off x="61150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2</a:t>
            </a:r>
          </a:p>
        </p:txBody>
      </p:sp>
      <p:sp>
        <p:nvSpPr>
          <p:cNvPr id="19" name="url:W6L2_standard.pdf">
            <a:hlinkClick xmlns:r="http://schemas.openxmlformats.org/officeDocument/2006/relationships" xmlns:a="http://schemas.openxmlformats.org/drawingml/2006/main" r:id="R83f3fe7ab8d9444f"/>
            <a:extLst xmlns:a="http://schemas.openxmlformats.org/drawingml/2006/main">
              <a:ext uri="{FF2B5EF4-FFF2-40B4-BE49-F238E27FC236}">
                <a16:creationId xmlns:a16="http://schemas.microsoft.com/office/drawing/2014/main" id="{36AB9842-23F8-4715-89DC-25924DE1C816}"/>
              </a:ext>
            </a:extLst>
          </p:cNvPr>
          <p:cNvSpPr>
            <a:spLocks xmlns:a="http://schemas.openxmlformats.org/drawingml/2006/main" noGrp="1"/>
          </p:cNvSpPr>
          <p:nvPr/>
        </p:nvSpPr>
        <p:spPr>
          <a:xfrm xmlns:a="http://schemas.openxmlformats.org/drawingml/2006/main">
            <a:off x="74295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Standard PDF</a:t>
            </a:r>
          </a:p>
        </p:txBody>
      </p:sp>
      <p:sp>
        <p:nvSpPr>
          <p:cNvPr id="20" name="url:W6L2_supported.pdf">
            <a:hlinkClick xmlns:r="http://schemas.openxmlformats.org/officeDocument/2006/relationships" xmlns:a="http://schemas.openxmlformats.org/drawingml/2006/main" r:id="R1f0fb795a06a4bdc"/>
            <a:extLst xmlns:a="http://schemas.openxmlformats.org/drawingml/2006/main">
              <a:ext uri="{FF2B5EF4-FFF2-40B4-BE49-F238E27FC236}">
                <a16:creationId xmlns:a16="http://schemas.microsoft.com/office/drawing/2014/main" id="{F87C527F-66C9-4B2E-8670-57C668B7F373}"/>
              </a:ext>
            </a:extLst>
          </p:cNvPr>
          <p:cNvSpPr>
            <a:spLocks xmlns:a="http://schemas.openxmlformats.org/drawingml/2006/main" noGrp="1"/>
          </p:cNvSpPr>
          <p:nvPr/>
        </p:nvSpPr>
        <p:spPr>
          <a:xfrm xmlns:a="http://schemas.openxmlformats.org/drawingml/2006/main">
            <a:off x="4314825"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Supported PDF</a:t>
            </a:r>
          </a:p>
        </p:txBody>
      </p:sp>
      <p:sp>
        <p:nvSpPr>
          <p:cNvPr id="21" name="url:W6L2_depth.pdf">
            <a:hlinkClick xmlns:r="http://schemas.openxmlformats.org/officeDocument/2006/relationships" xmlns:a="http://schemas.openxmlformats.org/drawingml/2006/main" r:id="Rae1eceee09574a85"/>
            <a:extLst xmlns:a="http://schemas.openxmlformats.org/drawingml/2006/main">
              <a:ext uri="{FF2B5EF4-FFF2-40B4-BE49-F238E27FC236}">
                <a16:creationId xmlns:a16="http://schemas.microsoft.com/office/drawing/2014/main" id="{2B2CB00F-7FE3-4C04-954B-2F328BF74778}"/>
              </a:ext>
            </a:extLst>
          </p:cNvPr>
          <p:cNvSpPr>
            <a:spLocks xmlns:a="http://schemas.openxmlformats.org/drawingml/2006/main" noGrp="1"/>
          </p:cNvSpPr>
          <p:nvPr/>
        </p:nvSpPr>
        <p:spPr>
          <a:xfrm xmlns:a="http://schemas.openxmlformats.org/drawingml/2006/main">
            <a:off x="788670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Depth PDF</a:t>
            </a:r>
          </a:p>
        </p:txBody>
      </p:sp>
      <p:sp>
        <p:nvSpPr>
          <p:cNvPr id="22" name="url:W6L2_Worksheet.docx">
            <a:hlinkClick xmlns:r="http://schemas.openxmlformats.org/officeDocument/2006/relationships" xmlns:a="http://schemas.openxmlformats.org/drawingml/2006/main" r:id="Rea42728155624ee8"/>
            <a:extLst xmlns:a="http://schemas.openxmlformats.org/drawingml/2006/main">
              <a:ext uri="{FF2B5EF4-FFF2-40B4-BE49-F238E27FC236}">
                <a16:creationId xmlns:a16="http://schemas.microsoft.com/office/drawing/2014/main" id="{425279D5-9A1C-4DD8-9626-82FD8480D7B4}"/>
              </a:ext>
            </a:extLst>
          </p:cNvPr>
          <p:cNvSpPr>
            <a:spLocks xmlns:a="http://schemas.openxmlformats.org/drawingml/2006/main" noGrp="1"/>
          </p:cNvSpPr>
          <p:nvPr/>
        </p:nvSpPr>
        <p:spPr>
          <a:xfrm xmlns:a="http://schemas.openxmlformats.org/drawingml/2006/main">
            <a:off x="742950" y="41338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Editable Word worksheet</a:t>
            </a:r>
          </a:p>
        </p:txBody>
      </p:sp>
      <p:sp>
        <p:nvSpPr>
          <p:cNvPr id="23" name="url:https://madebymatt.uk/Lessons/Science_Teesside/Launch/SCI_L_W6_L2_RootAndGut.html">
            <a:hlinkClick xmlns:r="http://schemas.openxmlformats.org/officeDocument/2006/relationships" xmlns:a="http://schemas.openxmlformats.org/drawingml/2006/main" r:id="R4837af6794784e21"/>
            <a:extLst xmlns:a="http://schemas.openxmlformats.org/drawingml/2006/main">
              <a:ext uri="{FF2B5EF4-FFF2-40B4-BE49-F238E27FC236}">
                <a16:creationId xmlns:a16="http://schemas.microsoft.com/office/drawing/2014/main" id="{C201BBF4-ACA0-4B70-8D01-A83189481D14}"/>
              </a:ext>
            </a:extLst>
          </p:cNvPr>
          <p:cNvSpPr>
            <a:spLocks xmlns:a="http://schemas.openxmlformats.org/drawingml/2006/main" noGrp="1"/>
          </p:cNvSpPr>
          <p:nvPr/>
        </p:nvSpPr>
        <p:spPr>
          <a:xfrm xmlns:a="http://schemas.openxmlformats.org/drawingml/2006/main">
            <a:off x="6115050" y="4133850"/>
            <a:ext cx="50101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online lesson / model</a:t>
            </a:r>
          </a:p>
        </p:txBody>
      </p:sp>
      <p:sp>
        <p:nvSpPr>
          <p:cNvPr id="24" name="copy-1184">
            <a:extLst xmlns:a="http://schemas.openxmlformats.org/drawingml/2006/main">
              <a:ext uri="{FF2B5EF4-FFF2-40B4-BE49-F238E27FC236}">
                <a16:creationId xmlns:a16="http://schemas.microsoft.com/office/drawing/2014/main" id="{592A8192-22F3-487A-99DD-16A8C78C5D54}"/>
              </a:ext>
            </a:extLst>
          </p:cNvPr>
          <p:cNvSpPr>
            <a:spLocks xmlns:a="http://schemas.openxmlformats.org/drawingml/2006/main" noGrp="1"/>
          </p:cNvSpPr>
          <p:nvPr/>
        </p:nvSpPr>
        <p:spPr>
          <a:xfrm xmlns:a="http://schemas.openxmlformats.org/drawingml/2006/main">
            <a:off x="762000" y="4857750"/>
            <a:ext cx="103822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Named files are in this week’s folder. Online lesson and video need internet.</a:t>
            </a:r>
          </a:p>
        </p:txBody>
      </p:sp>
      <p:sp>
        <p:nvSpPr>
          <p:cNvPr id="25" name="goto:15">
            <a:hlinkClick xmlns:r="http://schemas.openxmlformats.org/officeDocument/2006/relationships" xmlns:a="http://schemas.openxmlformats.org/drawingml/2006/main" r:id="Re9e4c6cf245f455c" action="ppaction://hlinksldjump"/>
            <a:extLst xmlns:a="http://schemas.openxmlformats.org/drawingml/2006/main">
              <a:ext uri="{FF2B5EF4-FFF2-40B4-BE49-F238E27FC236}">
                <a16:creationId xmlns:a16="http://schemas.microsoft.com/office/drawing/2014/main" id="{169DBF64-CE99-4428-842F-1DEEB0AF34F4}"/>
              </a:ext>
            </a:extLst>
          </p:cNvPr>
          <p:cNvSpPr>
            <a:spLocks xmlns:a="http://schemas.openxmlformats.org/drawingml/2006/main" noGrp="1"/>
          </p:cNvSpPr>
          <p:nvPr/>
        </p:nvSpPr>
        <p:spPr>
          <a:xfrm xmlns:a="http://schemas.openxmlformats.org/drawingml/2006/main">
            <a:off x="742950" y="556260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concept video</a:t>
            </a:r>
          </a:p>
        </p:txBody>
      </p:sp>
    </p:spTree>
    <p:extLst>
      <p:ext uri="{BB962C8B-B14F-4D97-AF65-F5344CB8AC3E}">
        <p14:creationId xmlns:p14="http://schemas.microsoft.com/office/powerpoint/2010/main" val="367214837"/>
      </p:ext>
    </p:extLst>
  </p:cSld>
</p:sld>
</file>

<file path=ppt/slides/slide1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EDB9BACD-6894-4233-A4A3-0C29BD8EB2CE}"/>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73F5A4EB-757D-48EE-A7F6-431AE6D324C5}"/>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85">
            <a:extLst xmlns:a="http://schemas.openxmlformats.org/drawingml/2006/main">
              <a:ext uri="{FF2B5EF4-FFF2-40B4-BE49-F238E27FC236}">
                <a16:creationId xmlns:a16="http://schemas.microsoft.com/office/drawing/2014/main" id="{A3E60E59-5422-431C-BB95-3CB1CDC9463F}"/>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86">
            <a:extLst xmlns:a="http://schemas.openxmlformats.org/drawingml/2006/main">
              <a:ext uri="{FF2B5EF4-FFF2-40B4-BE49-F238E27FC236}">
                <a16:creationId xmlns:a16="http://schemas.microsoft.com/office/drawing/2014/main" id="{0E2EECA5-D5CE-4DD3-8BEC-389BE4A7193F}"/>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87">
            <a:extLst xmlns:a="http://schemas.openxmlformats.org/drawingml/2006/main">
              <a:ext uri="{FF2B5EF4-FFF2-40B4-BE49-F238E27FC236}">
                <a16:creationId xmlns:a16="http://schemas.microsoft.com/office/drawing/2014/main" id="{814F1DFA-B370-44E9-94BC-8A5C575AF706}"/>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1</a:t>
            </a:r>
          </a:p>
        </p:txBody>
      </p:sp>
      <p:sp>
        <p:nvSpPr>
          <p:cNvPr id="6" name="heading-rule">
            <a:extLst xmlns:a="http://schemas.openxmlformats.org/drawingml/2006/main">
              <a:ext uri="{FF2B5EF4-FFF2-40B4-BE49-F238E27FC236}">
                <a16:creationId xmlns:a16="http://schemas.microsoft.com/office/drawing/2014/main" id="{8CD10B5A-748A-4B6A-84E5-0FB515078AC0}"/>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90ecbfb70d314f7d" action="ppaction://hlinksldjump"/>
            <a:extLst xmlns:a="http://schemas.openxmlformats.org/drawingml/2006/main">
              <a:ext uri="{FF2B5EF4-FFF2-40B4-BE49-F238E27FC236}">
                <a16:creationId xmlns:a16="http://schemas.microsoft.com/office/drawing/2014/main" id="{74EE2CA3-EE5B-4860-8F64-E9F416048B7B}"/>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a6c413a7d8d84d3f" action="ppaction://hlinksldjump"/>
            <a:extLst xmlns:a="http://schemas.openxmlformats.org/drawingml/2006/main">
              <a:ext uri="{FF2B5EF4-FFF2-40B4-BE49-F238E27FC236}">
                <a16:creationId xmlns:a16="http://schemas.microsoft.com/office/drawing/2014/main" id="{A72D54E5-BA94-4B04-8139-6ABA9297ABA0}"/>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8f7af1b3c30d45ff" action="ppaction://hlinksldjump"/>
            <a:extLst xmlns:a="http://schemas.openxmlformats.org/drawingml/2006/main">
              <a:ext uri="{FF2B5EF4-FFF2-40B4-BE49-F238E27FC236}">
                <a16:creationId xmlns:a16="http://schemas.microsoft.com/office/drawing/2014/main" id="{B5F15CF3-BE5E-4810-A96B-57EFDFA93C3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1cee604dbd394ffb" action="ppaction://hlinksldjump"/>
            <a:extLst xmlns:a="http://schemas.openxmlformats.org/drawingml/2006/main">
              <a:ext uri="{FF2B5EF4-FFF2-40B4-BE49-F238E27FC236}">
                <a16:creationId xmlns:a16="http://schemas.microsoft.com/office/drawing/2014/main" id="{62D97BEC-A9E3-4AB5-AF43-023D601E60CF}"/>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1f5d47de15534a38" action="ppaction://hlinksldjump"/>
            <a:extLst xmlns:a="http://schemas.openxmlformats.org/drawingml/2006/main">
              <a:ext uri="{FF2B5EF4-FFF2-40B4-BE49-F238E27FC236}">
                <a16:creationId xmlns:a16="http://schemas.microsoft.com/office/drawing/2014/main" id="{D1C2A376-0E92-41F0-B53F-2B06CB84D103}"/>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e8e37ffe93454464" action="ppaction://hlinksldjump"/>
            <a:extLst xmlns:a="http://schemas.openxmlformats.org/drawingml/2006/main">
              <a:ext uri="{FF2B5EF4-FFF2-40B4-BE49-F238E27FC236}">
                <a16:creationId xmlns:a16="http://schemas.microsoft.com/office/drawing/2014/main" id="{49CC9FC2-46BC-407B-A0BB-AFA8CF696278}"/>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7e2df245657e4016" action="ppaction://hlinksldjump"/>
            <a:extLst xmlns:a="http://schemas.openxmlformats.org/drawingml/2006/main">
              <a:ext uri="{FF2B5EF4-FFF2-40B4-BE49-F238E27FC236}">
                <a16:creationId xmlns:a16="http://schemas.microsoft.com/office/drawing/2014/main" id="{4D19AAB1-A1AD-43F1-87BB-D99EA7E3BF92}"/>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0d7239062fc242ed" action="ppaction://hlinksldjump"/>
            <a:extLst xmlns:a="http://schemas.openxmlformats.org/drawingml/2006/main">
              <a:ext uri="{FF2B5EF4-FFF2-40B4-BE49-F238E27FC236}">
                <a16:creationId xmlns:a16="http://schemas.microsoft.com/office/drawing/2014/main" id="{ED718A2B-3AA6-42E8-A600-961EC72DFBAB}"/>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4d0a1e3b1b014a98" action="ppaction://hlinksldjump"/>
            <a:extLst xmlns:a="http://schemas.openxmlformats.org/drawingml/2006/main">
              <a:ext uri="{FF2B5EF4-FFF2-40B4-BE49-F238E27FC236}">
                <a16:creationId xmlns:a16="http://schemas.microsoft.com/office/drawing/2014/main" id="{0871DD19-CE87-4D3E-A684-1EC546E7BC3D}"/>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6L2 scientific resource, slide 14"/>
          <p:cNvPicPr>
            <a:picLocks xmlns:a="http://schemas.openxmlformats.org/drawingml/2006/main" noChangeAspect="1"/>
          </p:cNvPicPr>
          <p:nvPr/>
        </p:nvPicPr>
        <p:blipFill>
          <a:blip xmlns:r="http://schemas.openxmlformats.org/officeDocument/2006/relationships" xmlns:a="http://schemas.openxmlformats.org/drawingml/2006/main" r:embed="R1e14118e566848aa"/>
          <a:stretch xmlns:a="http://schemas.openxmlformats.org/drawingml/2006/main"/>
        </p:blipFill>
        <p:spPr>
          <a:xfrm xmlns:a="http://schemas.openxmlformats.org/drawingml/2006/main">
            <a:off x="5939349" y="1809750"/>
            <a:ext cx="3694677" cy="3495675"/>
          </a:xfrm>
          <a:prstGeom xmlns:a="http://schemas.openxmlformats.org/drawingml/2006/main" prst="rect">
            <a:avLst/>
          </a:prstGeom>
        </p:spPr>
      </p:pic>
      <p:sp>
        <p:nvSpPr>
          <p:cNvPr id="17" name="copy-1188">
            <a:extLst xmlns:a="http://schemas.openxmlformats.org/drawingml/2006/main">
              <a:ext uri="{FF2B5EF4-FFF2-40B4-BE49-F238E27FC236}">
                <a16:creationId xmlns:a16="http://schemas.microsoft.com/office/drawing/2014/main" id="{E314994D-F5C9-4EB2-9E11-376632036243}"/>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Use your printed copy.</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Keep the first attempt.</a:t>
            </a:r>
          </a:p>
        </p:txBody>
      </p:sp>
      <p:sp>
        <p:nvSpPr>
          <p:cNvPr id="18" name="goto:6">
            <a:hlinkClick xmlns:r="http://schemas.openxmlformats.org/officeDocument/2006/relationships" xmlns:a="http://schemas.openxmlformats.org/drawingml/2006/main" r:id="R390e6d68b02d44ea" action="ppaction://hlinksldjump"/>
            <a:extLst xmlns:a="http://schemas.openxmlformats.org/drawingml/2006/main">
              <a:ext uri="{FF2B5EF4-FFF2-40B4-BE49-F238E27FC236}">
                <a16:creationId xmlns:a16="http://schemas.microsoft.com/office/drawing/2014/main" id="{FDD8D467-117B-4F74-9870-F83DC0E970A0}"/>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1093848676"/>
      </p:ext>
    </p:extLst>
  </p:cSld>
</p:sld>
</file>

<file path=ppt/slides/slide1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07123062-BA13-46A1-A4BE-0F724BE8888E}"/>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3688AD54-C7CF-4D09-9314-E82BEFAE94B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89">
            <a:extLst xmlns:a="http://schemas.openxmlformats.org/drawingml/2006/main">
              <a:ext uri="{FF2B5EF4-FFF2-40B4-BE49-F238E27FC236}">
                <a16:creationId xmlns:a16="http://schemas.microsoft.com/office/drawing/2014/main" id="{4002F6BE-8094-495E-B162-94B5AEEDDEBC}"/>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90">
            <a:extLst xmlns:a="http://schemas.openxmlformats.org/drawingml/2006/main">
              <a:ext uri="{FF2B5EF4-FFF2-40B4-BE49-F238E27FC236}">
                <a16:creationId xmlns:a16="http://schemas.microsoft.com/office/drawing/2014/main" id="{E0AE4B81-B8F8-46A4-92E2-FB5826DB59D8}"/>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91">
            <a:extLst xmlns:a="http://schemas.openxmlformats.org/drawingml/2006/main">
              <a:ext uri="{FF2B5EF4-FFF2-40B4-BE49-F238E27FC236}">
                <a16:creationId xmlns:a16="http://schemas.microsoft.com/office/drawing/2014/main" id="{4CF7E1F6-2289-466F-8089-C1AB6196E8A3}"/>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2</a:t>
            </a:r>
          </a:p>
        </p:txBody>
      </p:sp>
      <p:sp>
        <p:nvSpPr>
          <p:cNvPr id="6" name="heading-rule">
            <a:extLst xmlns:a="http://schemas.openxmlformats.org/drawingml/2006/main">
              <a:ext uri="{FF2B5EF4-FFF2-40B4-BE49-F238E27FC236}">
                <a16:creationId xmlns:a16="http://schemas.microsoft.com/office/drawing/2014/main" id="{C9E3E21B-B7E0-4022-AE35-6A9B3101323B}"/>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8f8e5d5ec1324bd9" action="ppaction://hlinksldjump"/>
            <a:extLst xmlns:a="http://schemas.openxmlformats.org/drawingml/2006/main">
              <a:ext uri="{FF2B5EF4-FFF2-40B4-BE49-F238E27FC236}">
                <a16:creationId xmlns:a16="http://schemas.microsoft.com/office/drawing/2014/main" id="{1DA99D32-B78B-4C65-8B28-353F03AE279D}"/>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26ab5a499df545cb" action="ppaction://hlinksldjump"/>
            <a:extLst xmlns:a="http://schemas.openxmlformats.org/drawingml/2006/main">
              <a:ext uri="{FF2B5EF4-FFF2-40B4-BE49-F238E27FC236}">
                <a16:creationId xmlns:a16="http://schemas.microsoft.com/office/drawing/2014/main" id="{1CF9CA92-52C7-4E06-9C7D-323019495E24}"/>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2c95c30e3777447f" action="ppaction://hlinksldjump"/>
            <a:extLst xmlns:a="http://schemas.openxmlformats.org/drawingml/2006/main">
              <a:ext uri="{FF2B5EF4-FFF2-40B4-BE49-F238E27FC236}">
                <a16:creationId xmlns:a16="http://schemas.microsoft.com/office/drawing/2014/main" id="{39363342-2F50-4843-BBF8-A8F172EBB833}"/>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68888e4391874c55" action="ppaction://hlinksldjump"/>
            <a:extLst xmlns:a="http://schemas.openxmlformats.org/drawingml/2006/main">
              <a:ext uri="{FF2B5EF4-FFF2-40B4-BE49-F238E27FC236}">
                <a16:creationId xmlns:a16="http://schemas.microsoft.com/office/drawing/2014/main" id="{742B981B-217D-4052-A038-798BF97321DC}"/>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e2794f6b1cc04f6a" action="ppaction://hlinksldjump"/>
            <a:extLst xmlns:a="http://schemas.openxmlformats.org/drawingml/2006/main">
              <a:ext uri="{FF2B5EF4-FFF2-40B4-BE49-F238E27FC236}">
                <a16:creationId xmlns:a16="http://schemas.microsoft.com/office/drawing/2014/main" id="{BF71255A-4BD0-4267-BF60-EA116566C9C8}"/>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7613fe5d1e2b480f" action="ppaction://hlinksldjump"/>
            <a:extLst xmlns:a="http://schemas.openxmlformats.org/drawingml/2006/main">
              <a:ext uri="{FF2B5EF4-FFF2-40B4-BE49-F238E27FC236}">
                <a16:creationId xmlns:a16="http://schemas.microsoft.com/office/drawing/2014/main" id="{FF292453-7355-42FD-8F5D-87625748F30A}"/>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46ce6bb396ba410e" action="ppaction://hlinksldjump"/>
            <a:extLst xmlns:a="http://schemas.openxmlformats.org/drawingml/2006/main">
              <a:ext uri="{FF2B5EF4-FFF2-40B4-BE49-F238E27FC236}">
                <a16:creationId xmlns:a16="http://schemas.microsoft.com/office/drawing/2014/main" id="{24A01ED8-5F81-4D2F-90A4-DCDCDEA9624E}"/>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fded019784094a7c" action="ppaction://hlinksldjump"/>
            <a:extLst xmlns:a="http://schemas.openxmlformats.org/drawingml/2006/main">
              <a:ext uri="{FF2B5EF4-FFF2-40B4-BE49-F238E27FC236}">
                <a16:creationId xmlns:a16="http://schemas.microsoft.com/office/drawing/2014/main" id="{512751F6-FFF8-4539-A699-CA91F0EC9DC5}"/>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5ee3ff4a4b144cac" action="ppaction://hlinksldjump"/>
            <a:extLst xmlns:a="http://schemas.openxmlformats.org/drawingml/2006/main">
              <a:ext uri="{FF2B5EF4-FFF2-40B4-BE49-F238E27FC236}">
                <a16:creationId xmlns:a16="http://schemas.microsoft.com/office/drawing/2014/main" id="{48E94D41-EF2D-4CD6-8EFA-92F059858DD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6L2 scientific resource, slide 15"/>
          <p:cNvPicPr>
            <a:picLocks xmlns:a="http://schemas.openxmlformats.org/drawingml/2006/main" noChangeAspect="1"/>
          </p:cNvPicPr>
          <p:nvPr/>
        </p:nvPicPr>
        <p:blipFill>
          <a:blip xmlns:r="http://schemas.openxmlformats.org/officeDocument/2006/relationships" xmlns:a="http://schemas.openxmlformats.org/drawingml/2006/main" r:embed="R4c7f0b04c2944236"/>
          <a:stretch xmlns:a="http://schemas.openxmlformats.org/drawingml/2006/main"/>
        </p:blipFill>
        <p:spPr>
          <a:xfrm xmlns:a="http://schemas.openxmlformats.org/drawingml/2006/main">
            <a:off x="5968846" y="1809750"/>
            <a:ext cx="3635683" cy="3495675"/>
          </a:xfrm>
          <a:prstGeom xmlns:a="http://schemas.openxmlformats.org/drawingml/2006/main" prst="rect">
            <a:avLst/>
          </a:prstGeom>
        </p:spPr>
      </p:pic>
      <p:sp>
        <p:nvSpPr>
          <p:cNvPr id="17" name="copy-1192">
            <a:extLst xmlns:a="http://schemas.openxmlformats.org/drawingml/2006/main">
              <a:ext uri="{FF2B5EF4-FFF2-40B4-BE49-F238E27FC236}">
                <a16:creationId xmlns:a16="http://schemas.microsoft.com/office/drawing/2014/main" id="{5F417867-FBA3-4490-8749-A4D255B33A3C}"/>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Continuation is optional.</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Improve the same work.</a:t>
            </a:r>
          </a:p>
        </p:txBody>
      </p:sp>
      <p:sp>
        <p:nvSpPr>
          <p:cNvPr id="18" name="goto:6">
            <a:hlinkClick xmlns:r="http://schemas.openxmlformats.org/officeDocument/2006/relationships" xmlns:a="http://schemas.openxmlformats.org/drawingml/2006/main" r:id="R8c15b0354336428d" action="ppaction://hlinksldjump"/>
            <a:extLst xmlns:a="http://schemas.openxmlformats.org/drawingml/2006/main">
              <a:ext uri="{FF2B5EF4-FFF2-40B4-BE49-F238E27FC236}">
                <a16:creationId xmlns:a16="http://schemas.microsoft.com/office/drawing/2014/main" id="{900F7594-8BA9-4AC7-B9FF-8EA9B05F736F}"/>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365997697"/>
      </p:ext>
    </p:extLst>
  </p:cSld>
</p:sld>
</file>

<file path=ppt/slides/slide1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2" name="house-card">
            <a:extLst xmlns:a="http://schemas.openxmlformats.org/drawingml/2006/main">
              <a:ext uri="{FF2B5EF4-FFF2-40B4-BE49-F238E27FC236}">
                <a16:creationId xmlns:a16="http://schemas.microsoft.com/office/drawing/2014/main" id="{899C20CF-7021-431D-AF81-69F031C1832B}"/>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85E91512-00F3-427D-BB83-436CE5D1D77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93">
            <a:extLst xmlns:a="http://schemas.openxmlformats.org/drawingml/2006/main">
              <a:ext uri="{FF2B5EF4-FFF2-40B4-BE49-F238E27FC236}">
                <a16:creationId xmlns:a16="http://schemas.microsoft.com/office/drawing/2014/main" id="{6FC4BEC1-4300-4B9C-B4D3-8D3DDD4CD0D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94">
            <a:extLst xmlns:a="http://schemas.openxmlformats.org/drawingml/2006/main">
              <a:ext uri="{FF2B5EF4-FFF2-40B4-BE49-F238E27FC236}">
                <a16:creationId xmlns:a16="http://schemas.microsoft.com/office/drawing/2014/main" id="{251042BB-1221-4B82-8419-527FF57B8AF4}"/>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95">
            <a:extLst xmlns:a="http://schemas.openxmlformats.org/drawingml/2006/main">
              <a:ext uri="{FF2B5EF4-FFF2-40B4-BE49-F238E27FC236}">
                <a16:creationId xmlns:a16="http://schemas.microsoft.com/office/drawing/2014/main" id="{90E1628F-C10B-4DB5-9089-638DC0C0722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pause and explain</a:t>
            </a:r>
          </a:p>
        </p:txBody>
      </p:sp>
      <p:sp>
        <p:nvSpPr>
          <p:cNvPr id="6" name="heading-rule">
            <a:extLst xmlns:a="http://schemas.openxmlformats.org/drawingml/2006/main">
              <a:ext uri="{FF2B5EF4-FFF2-40B4-BE49-F238E27FC236}">
                <a16:creationId xmlns:a16="http://schemas.microsoft.com/office/drawing/2014/main" id="{44DC804B-659E-453E-8FD3-AC6013BFD998}"/>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5c8beb1d0de42ff" action="ppaction://hlinksldjump"/>
            <a:extLst xmlns:a="http://schemas.openxmlformats.org/drawingml/2006/main">
              <a:ext uri="{FF2B5EF4-FFF2-40B4-BE49-F238E27FC236}">
                <a16:creationId xmlns:a16="http://schemas.microsoft.com/office/drawing/2014/main" id="{B25F89D1-8860-4B33-8AB0-AF646E022D04}"/>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69a2fb2ac97409e" action="ppaction://hlinksldjump"/>
            <a:extLst xmlns:a="http://schemas.openxmlformats.org/drawingml/2006/main">
              <a:ext uri="{FF2B5EF4-FFF2-40B4-BE49-F238E27FC236}">
                <a16:creationId xmlns:a16="http://schemas.microsoft.com/office/drawing/2014/main" id="{C5A20052-89A4-43E4-AD63-1331749FF56B}"/>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731182400ca5423f" action="ppaction://hlinksldjump"/>
            <a:extLst xmlns:a="http://schemas.openxmlformats.org/drawingml/2006/main">
              <a:ext uri="{FF2B5EF4-FFF2-40B4-BE49-F238E27FC236}">
                <a16:creationId xmlns:a16="http://schemas.microsoft.com/office/drawing/2014/main" id="{9DFE97D3-569F-4AE4-94FF-74AF73960F5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9e2fddc2ee7c4bbd" action="ppaction://hlinksldjump"/>
            <a:extLst xmlns:a="http://schemas.openxmlformats.org/drawingml/2006/main">
              <a:ext uri="{FF2B5EF4-FFF2-40B4-BE49-F238E27FC236}">
                <a16:creationId xmlns:a16="http://schemas.microsoft.com/office/drawing/2014/main" id="{A40E8FCA-8088-4E42-BA49-2CDCBCF942E8}"/>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37386947ab494468" action="ppaction://hlinksldjump"/>
            <a:extLst xmlns:a="http://schemas.openxmlformats.org/drawingml/2006/main">
              <a:ext uri="{FF2B5EF4-FFF2-40B4-BE49-F238E27FC236}">
                <a16:creationId xmlns:a16="http://schemas.microsoft.com/office/drawing/2014/main" id="{0D468688-10B4-428C-8C7B-1E0714F1938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ae314c90453d47be" action="ppaction://hlinksldjump"/>
            <a:extLst xmlns:a="http://schemas.openxmlformats.org/drawingml/2006/main">
              <a:ext uri="{FF2B5EF4-FFF2-40B4-BE49-F238E27FC236}">
                <a16:creationId xmlns:a16="http://schemas.microsoft.com/office/drawing/2014/main" id="{9C0D6EE6-DF5C-48E3-AB07-6F88A7AF238C}"/>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4001682682bc416d" action="ppaction://hlinksldjump"/>
            <a:extLst xmlns:a="http://schemas.openxmlformats.org/drawingml/2006/main">
              <a:ext uri="{FF2B5EF4-FFF2-40B4-BE49-F238E27FC236}">
                <a16:creationId xmlns:a16="http://schemas.microsoft.com/office/drawing/2014/main" id="{DF7A46F2-C129-44F1-8658-37A9F1628E94}"/>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a5a1f7a8a1134f0e" action="ppaction://hlinksldjump"/>
            <a:extLst xmlns:a="http://schemas.openxmlformats.org/drawingml/2006/main">
              <a:ext uri="{FF2B5EF4-FFF2-40B4-BE49-F238E27FC236}">
                <a16:creationId xmlns:a16="http://schemas.microsoft.com/office/drawing/2014/main" id="{94E73226-08D8-4A71-9138-FFE3BB5C3262}"/>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d9b427bf36b410c" action="ppaction://hlinksldjump"/>
            <a:extLst xmlns:a="http://schemas.openxmlformats.org/drawingml/2006/main">
              <a:ext uri="{FF2B5EF4-FFF2-40B4-BE49-F238E27FC236}">
                <a16:creationId xmlns:a16="http://schemas.microsoft.com/office/drawing/2014/main" id="{52A1268F-3FED-46D3-9DE0-9D063B6CF29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visual-ground">
            <a:extLst xmlns:a="http://schemas.openxmlformats.org/drawingml/2006/main">
              <a:ext uri="{FF2B5EF4-FFF2-40B4-BE49-F238E27FC236}">
                <a16:creationId xmlns:a16="http://schemas.microsoft.com/office/drawing/2014/main" id="{D0FC9F2F-8B12-4F88-958F-53E28F27A12D}"/>
              </a:ext>
            </a:extLst>
          </p:cNvPr>
          <p:cNvSpPr>
            <a:spLocks xmlns:a="http://schemas.openxmlformats.org/drawingml/2006/main" noGrp="1"/>
          </p:cNvSpPr>
          <p:nvPr/>
        </p:nvSpPr>
        <p:spPr>
          <a:xfrm xmlns:a="http://schemas.openxmlformats.org/drawingml/2006/main">
            <a:off x="7086600" y="2057400"/>
            <a:ext cx="4219575" cy="3009900"/>
          </a:xfrm>
          <a:prstGeom xmlns:a="http://schemas.openxmlformats.org/drawingml/2006/main" prst="roundRect">
            <a:avLst>
              <a:gd name="adj" fmla="val 3165"/>
            </a:avLst>
          </a:prstGeom>
          <a:solidFill xmlns:a="http://schemas.openxmlformats.org/drawingml/2006/main">
            <a:srgbClr val="101C38"/>
          </a:solidFill>
          <a:ln xmlns:a="http://schemas.openxmlformats.org/drawingml/2006/main" w="9525">
            <a:solidFill>
              <a:srgbClr val="D9D0E2"/>
            </a:solidFill>
            <a:prstDash val="solid"/>
          </a:ln>
        </p:spPr>
      </p:sp>
      <p:pic>
        <p:nvPicPr>
          <p:cNvPr id="40" name="W6L2 scientific resource, slide 16"/>
          <p:cNvPicPr>
            <a:picLocks xmlns:a="http://schemas.openxmlformats.org/drawingml/2006/main" noChangeAspect="1"/>
          </p:cNvPicPr>
          <p:nvPr/>
        </p:nvPicPr>
        <p:blipFill>
          <a:blip xmlns:r="http://schemas.openxmlformats.org/officeDocument/2006/relationships" xmlns:a="http://schemas.openxmlformats.org/drawingml/2006/main" r:embed="R6f7e451f22e442f2"/>
          <a:stretch xmlns:a="http://schemas.openxmlformats.org/drawingml/2006/main"/>
        </p:blipFill>
        <p:spPr>
          <a:xfrm xmlns:a="http://schemas.openxmlformats.org/drawingml/2006/main">
            <a:off x="7162800" y="2418457"/>
            <a:ext cx="4067175" cy="2287786"/>
          </a:xfrm>
          <a:prstGeom xmlns:a="http://schemas.openxmlformats.org/drawingml/2006/main" prst="rect">
            <a:avLst/>
          </a:prstGeom>
        </p:spPr>
      </p:pic>
      <p:sp>
        <p:nvSpPr>
          <p:cNvPr id="18" name="copy-1196">
            <a:extLst xmlns:a="http://schemas.openxmlformats.org/drawingml/2006/main">
              <a:ext uri="{FF2B5EF4-FFF2-40B4-BE49-F238E27FC236}">
                <a16:creationId xmlns:a16="http://schemas.microsoft.com/office/drawing/2014/main" id="{8A1E79E8-EC6B-4104-87DA-9A85381EDE1D}"/>
              </a:ext>
            </a:extLst>
          </p:cNvPr>
          <p:cNvSpPr>
            <a:spLocks xmlns:a="http://schemas.openxmlformats.org/drawingml/2006/main" noGrp="1"/>
          </p:cNvSpPr>
          <p:nvPr/>
        </p:nvSpPr>
        <p:spPr>
          <a:xfrm xmlns:a="http://schemas.openxmlformats.org/drawingml/2006/main">
            <a:off x="714375" y="2038350"/>
            <a:ext cx="59055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Active transport</a:t>
            </a:r>
          </a:p>
        </p:txBody>
      </p:sp>
      <p:sp>
        <p:nvSpPr>
          <p:cNvPr id="19" name="copy-1197">
            <a:extLst xmlns:a="http://schemas.openxmlformats.org/drawingml/2006/main">
              <a:ext uri="{FF2B5EF4-FFF2-40B4-BE49-F238E27FC236}">
                <a16:creationId xmlns:a16="http://schemas.microsoft.com/office/drawing/2014/main" id="{249DE704-AE47-4F6D-A69E-A3250EADA5D5}"/>
              </a:ext>
            </a:extLst>
          </p:cNvPr>
          <p:cNvSpPr>
            <a:spLocks xmlns:a="http://schemas.openxmlformats.org/drawingml/2006/main" noGrp="1"/>
          </p:cNvSpPr>
          <p:nvPr/>
        </p:nvSpPr>
        <p:spPr>
          <a:xfrm xmlns:a="http://schemas.openxmlformats.org/drawingml/2006/main">
            <a:off x="714375" y="2838450"/>
            <a:ext cx="5905500" cy="13620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What two clues distinguish active transport from diffusion?</a:t>
            </a:r>
          </a:p>
        </p:txBody>
      </p:sp>
      <p:sp>
        <p:nvSpPr>
          <p:cNvPr id="20" name="url:https://www.youtube.com/watch?v=ECldVkp6Rw0">
            <a:hlinkClick xmlns:r="http://schemas.openxmlformats.org/officeDocument/2006/relationships" xmlns:a="http://schemas.openxmlformats.org/drawingml/2006/main" r:id="R0f2bc7af9b4f45c8"/>
            <a:extLst xmlns:a="http://schemas.openxmlformats.org/drawingml/2006/main">
              <a:ext uri="{FF2B5EF4-FFF2-40B4-BE49-F238E27FC236}">
                <a16:creationId xmlns:a16="http://schemas.microsoft.com/office/drawing/2014/main" id="{1E94F952-CE40-4685-A5D5-B966AF2CA1C9}"/>
              </a:ext>
            </a:extLst>
          </p:cNvPr>
          <p:cNvSpPr>
            <a:spLocks xmlns:a="http://schemas.openxmlformats.org/drawingml/2006/main" noGrp="1"/>
          </p:cNvSpPr>
          <p:nvPr/>
        </p:nvSpPr>
        <p:spPr>
          <a:xfrm xmlns:a="http://schemas.openxmlformats.org/drawingml/2006/main">
            <a:off x="714375" y="4495800"/>
            <a:ext cx="6048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Play freesciencelessons video</a:t>
            </a:r>
          </a:p>
        </p:txBody>
      </p:sp>
      <p:sp>
        <p:nvSpPr>
          <p:cNvPr id="21" name="copy-1198">
            <a:extLst xmlns:a="http://schemas.openxmlformats.org/drawingml/2006/main">
              <a:ext uri="{FF2B5EF4-FFF2-40B4-BE49-F238E27FC236}">
                <a16:creationId xmlns:a16="http://schemas.microsoft.com/office/drawing/2014/main" id="{7000C93E-650D-4D47-8FC7-5137A58238B6}"/>
              </a:ext>
            </a:extLst>
          </p:cNvPr>
          <p:cNvSpPr>
            <a:spLocks xmlns:a="http://schemas.openxmlformats.org/drawingml/2006/main" noGrp="1"/>
          </p:cNvSpPr>
          <p:nvPr/>
        </p:nvSpPr>
        <p:spPr>
          <a:xfrm xmlns:a="http://schemas.openxmlformats.org/drawingml/2006/main">
            <a:off x="714375" y="5276850"/>
            <a:ext cx="10429875"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No connection? Use the still model and explain the same question.</a:t>
            </a:r>
          </a:p>
        </p:txBody>
      </p:sp>
    </p:spTree>
    <p:extLst>
      <p:ext uri="{BB962C8B-B14F-4D97-AF65-F5344CB8AC3E}">
        <p14:creationId xmlns:p14="http://schemas.microsoft.com/office/powerpoint/2010/main" val="541606377"/>
      </p:ext>
    </p:extLst>
  </p:cSld>
</p:sld>
</file>

<file path=ppt/slides/slide1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920EB83D-3937-4FED-8CE0-AB97E7C1DC2C}"/>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BC8DCC6B-FFC1-49EC-A1C4-447C914A12E0}"/>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99">
            <a:extLst xmlns:a="http://schemas.openxmlformats.org/drawingml/2006/main">
              <a:ext uri="{FF2B5EF4-FFF2-40B4-BE49-F238E27FC236}">
                <a16:creationId xmlns:a16="http://schemas.microsoft.com/office/drawing/2014/main" id="{084D6BBD-6D04-4CB3-8EFB-3D8363248F31}"/>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200">
            <a:extLst xmlns:a="http://schemas.openxmlformats.org/drawingml/2006/main">
              <a:ext uri="{FF2B5EF4-FFF2-40B4-BE49-F238E27FC236}">
                <a16:creationId xmlns:a16="http://schemas.microsoft.com/office/drawing/2014/main" id="{29821BCC-4916-497B-A213-8904A2B0B724}"/>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201">
            <a:extLst xmlns:a="http://schemas.openxmlformats.org/drawingml/2006/main">
              <a:ext uri="{FF2B5EF4-FFF2-40B4-BE49-F238E27FC236}">
                <a16:creationId xmlns:a16="http://schemas.microsoft.com/office/drawing/2014/main" id="{E2AB073B-83AB-46DC-BA33-898533B5D165}"/>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Look closely at the model</a:t>
            </a:r>
          </a:p>
        </p:txBody>
      </p:sp>
      <p:sp>
        <p:nvSpPr>
          <p:cNvPr id="6" name="heading-rule">
            <a:extLst xmlns:a="http://schemas.openxmlformats.org/drawingml/2006/main">
              <a:ext uri="{FF2B5EF4-FFF2-40B4-BE49-F238E27FC236}">
                <a16:creationId xmlns:a16="http://schemas.microsoft.com/office/drawing/2014/main" id="{2BDFDA94-E65A-4788-93FF-66BF01154A7E}"/>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6cd412a0bfbb414c" action="ppaction://hlinksldjump"/>
            <a:extLst xmlns:a="http://schemas.openxmlformats.org/drawingml/2006/main">
              <a:ext uri="{FF2B5EF4-FFF2-40B4-BE49-F238E27FC236}">
                <a16:creationId xmlns:a16="http://schemas.microsoft.com/office/drawing/2014/main" id="{B5B6456E-2795-4B6B-BD00-8E09DEBC9828}"/>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bed17391bb184913" action="ppaction://hlinksldjump"/>
            <a:extLst xmlns:a="http://schemas.openxmlformats.org/drawingml/2006/main">
              <a:ext uri="{FF2B5EF4-FFF2-40B4-BE49-F238E27FC236}">
                <a16:creationId xmlns:a16="http://schemas.microsoft.com/office/drawing/2014/main" id="{C8B39979-F772-4317-B4E0-A43A16018238}"/>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88afa1645c9f45b3" action="ppaction://hlinksldjump"/>
            <a:extLst xmlns:a="http://schemas.openxmlformats.org/drawingml/2006/main">
              <a:ext uri="{FF2B5EF4-FFF2-40B4-BE49-F238E27FC236}">
                <a16:creationId xmlns:a16="http://schemas.microsoft.com/office/drawing/2014/main" id="{AEFA01E2-F383-4835-BCD1-371A04E292D0}"/>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cda1060c865f4221" action="ppaction://hlinksldjump"/>
            <a:extLst xmlns:a="http://schemas.openxmlformats.org/drawingml/2006/main">
              <a:ext uri="{FF2B5EF4-FFF2-40B4-BE49-F238E27FC236}">
                <a16:creationId xmlns:a16="http://schemas.microsoft.com/office/drawing/2014/main" id="{34BB46D6-C4C8-4FE1-9C6F-9B20F6336E6B}"/>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8243d9a720cb49a9" action="ppaction://hlinksldjump"/>
            <a:extLst xmlns:a="http://schemas.openxmlformats.org/drawingml/2006/main">
              <a:ext uri="{FF2B5EF4-FFF2-40B4-BE49-F238E27FC236}">
                <a16:creationId xmlns:a16="http://schemas.microsoft.com/office/drawing/2014/main" id="{B3E2A76A-F3CA-4550-86FE-79389AF5D81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05f5957b84c14c44" action="ppaction://hlinksldjump"/>
            <a:extLst xmlns:a="http://schemas.openxmlformats.org/drawingml/2006/main">
              <a:ext uri="{FF2B5EF4-FFF2-40B4-BE49-F238E27FC236}">
                <a16:creationId xmlns:a16="http://schemas.microsoft.com/office/drawing/2014/main" id="{70B79FA3-CBE9-48C9-A576-769C2553D506}"/>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fae5ae0686864209" action="ppaction://hlinksldjump"/>
            <a:extLst xmlns:a="http://schemas.openxmlformats.org/drawingml/2006/main">
              <a:ext uri="{FF2B5EF4-FFF2-40B4-BE49-F238E27FC236}">
                <a16:creationId xmlns:a16="http://schemas.microsoft.com/office/drawing/2014/main" id="{6D9E4F86-4640-4274-841D-6757677D4878}"/>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ff778285f7e048fa" action="ppaction://hlinksldjump"/>
            <a:extLst xmlns:a="http://schemas.openxmlformats.org/drawingml/2006/main">
              <a:ext uri="{FF2B5EF4-FFF2-40B4-BE49-F238E27FC236}">
                <a16:creationId xmlns:a16="http://schemas.microsoft.com/office/drawing/2014/main" id="{E72170BD-9525-4D16-BEDA-86BE69F63B6C}"/>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cc60acd879f246ff" action="ppaction://hlinksldjump"/>
            <a:extLst xmlns:a="http://schemas.openxmlformats.org/drawingml/2006/main">
              <a:ext uri="{FF2B5EF4-FFF2-40B4-BE49-F238E27FC236}">
                <a16:creationId xmlns:a16="http://schemas.microsoft.com/office/drawing/2014/main" id="{2D1F527C-2E6D-4B31-9F83-7AC6D3674ACF}"/>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7" name="copy-1202">
            <a:extLst xmlns:a="http://schemas.openxmlformats.org/drawingml/2006/main">
              <a:ext uri="{FF2B5EF4-FFF2-40B4-BE49-F238E27FC236}">
                <a16:creationId xmlns:a16="http://schemas.microsoft.com/office/drawing/2014/main" id="{75E06E10-121F-405E-9BE9-9A7E74F336D8}"/>
              </a:ext>
            </a:extLst>
          </p:cNvPr>
          <p:cNvSpPr>
            <a:spLocks xmlns:a="http://schemas.openxmlformats.org/drawingml/2006/main" noGrp="1"/>
          </p:cNvSpPr>
          <p:nvPr/>
        </p:nvSpPr>
        <p:spPr>
          <a:xfrm xmlns:a="http://schemas.openxmlformats.org/drawingml/2006/main">
            <a:off x="762000" y="5486400"/>
            <a:ext cx="714375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725" b="0">
                <a:solidFill>
                  <a:srgbClr val="526170"/>
                </a:solidFill>
                <a:latin typeface="Arial"/>
                <a:ea typeface="Arial"/>
                <a:cs typeface="Arial"/>
              </a:defRPr>
            </a:pPr>
            <a:r>
              <a:rPr sz="1725" b="0">
                <a:solidFill>
                  <a:srgbClr val="526170"/>
                </a:solidFill>
                <a:latin typeface="Arial"/>
                <a:ea typeface="Arial"/>
                <a:cs typeface="Arial"/>
              </a:rPr>
              <a:t>A model illustration: use the stated data for calculations.</a:t>
            </a:r>
          </a:p>
        </p:txBody>
      </p:sp>
      <p:sp>
        <p:nvSpPr>
          <p:cNvPr id="18" name="goto:2">
            <a:hlinkClick xmlns:r="http://schemas.openxmlformats.org/officeDocument/2006/relationships" xmlns:a="http://schemas.openxmlformats.org/drawingml/2006/main" r:id="Rb45e929cdd334f9f" action="ppaction://hlinksldjump"/>
            <a:extLst xmlns:a="http://schemas.openxmlformats.org/drawingml/2006/main">
              <a:ext uri="{FF2B5EF4-FFF2-40B4-BE49-F238E27FC236}">
                <a16:creationId xmlns:a16="http://schemas.microsoft.com/office/drawing/2014/main" id="{21D4A8CB-A778-4B0A-9168-11F214193956}"/>
              </a:ext>
            </a:extLst>
          </p:cNvPr>
          <p:cNvSpPr>
            <a:spLocks xmlns:a="http://schemas.openxmlformats.org/drawingml/2006/main" noGrp="1"/>
          </p:cNvSpPr>
          <p:nvPr/>
        </p:nvSpPr>
        <p:spPr>
          <a:xfrm xmlns:a="http://schemas.openxmlformats.org/drawingml/2006/main">
            <a:off x="8372475" y="5524500"/>
            <a:ext cx="28860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 Do</a:t>
            </a:r>
          </a:p>
        </p:txBody>
      </p:sp>
      <p:sp>
        <p:nvSpPr>
          <p:cNvPr id="20" name="extra-native-model-root-title">
            <a:extLst xmlns:a="http://schemas.openxmlformats.org/drawingml/2006/main">
              <a:ext uri="{FF2B5EF4-FFF2-40B4-BE49-F238E27FC236}">
                <a16:creationId xmlns:a16="http://schemas.microsoft.com/office/drawing/2014/main" id="{484E7323-EA75-42C7-94A0-3361E87FBF12}"/>
              </a:ext>
            </a:extLst>
          </p:cNvPr>
          <p:cNvSpPr>
            <a:spLocks xmlns:a="http://schemas.openxmlformats.org/drawingml/2006/main" noGrp="1"/>
          </p:cNvSpPr>
          <p:nvPr/>
        </p:nvSpPr>
        <p:spPr>
          <a:xfrm xmlns:a="http://schemas.openxmlformats.org/drawingml/2006/main">
            <a:off x="2371725" y="1952625"/>
            <a:ext cx="2562225"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800" b="1">
                <a:solidFill>
                  <a:srgbClr val="101C38"/>
                </a:solidFill>
                <a:latin typeface="Arial"/>
                <a:ea typeface="Arial"/>
                <a:cs typeface="Arial"/>
              </a:defRPr>
            </a:pPr>
            <a:r>
              <a:rPr sz="1800" b="1">
                <a:solidFill>
                  <a:srgbClr val="101C38"/>
                </a:solidFill>
                <a:latin typeface="Arial"/>
                <a:ea typeface="Arial"/>
                <a:cs typeface="Arial"/>
              </a:rPr>
              <a:t>Root hair</a:t>
            </a:r>
          </a:p>
        </p:txBody>
      </p:sp>
      <p:sp>
        <p:nvSpPr>
          <p:cNvPr id="21" name="extra-native-model-gut-title">
            <a:extLst xmlns:a="http://schemas.openxmlformats.org/drawingml/2006/main">
              <a:ext uri="{FF2B5EF4-FFF2-40B4-BE49-F238E27FC236}">
                <a16:creationId xmlns:a16="http://schemas.microsoft.com/office/drawing/2014/main" id="{74691240-74DD-4854-9043-D3B342E8EDCD}"/>
              </a:ext>
            </a:extLst>
          </p:cNvPr>
          <p:cNvSpPr>
            <a:spLocks xmlns:a="http://schemas.openxmlformats.org/drawingml/2006/main" noGrp="1"/>
          </p:cNvSpPr>
          <p:nvPr/>
        </p:nvSpPr>
        <p:spPr>
          <a:xfrm xmlns:a="http://schemas.openxmlformats.org/drawingml/2006/main">
            <a:off x="5248275" y="1952625"/>
            <a:ext cx="22098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800" b="1">
                <a:solidFill>
                  <a:srgbClr val="101C38"/>
                </a:solidFill>
                <a:latin typeface="Arial"/>
                <a:ea typeface="Arial"/>
                <a:cs typeface="Arial"/>
              </a:defRPr>
            </a:pPr>
            <a:r>
              <a:rPr sz="1800" b="1">
                <a:solidFill>
                  <a:srgbClr val="101C38"/>
                </a:solidFill>
                <a:latin typeface="Arial"/>
                <a:ea typeface="Arial"/>
                <a:cs typeface="Arial"/>
              </a:rPr>
              <a:t>Gut villi</a:t>
            </a:r>
          </a:p>
        </p:txBody>
      </p:sp>
      <p:sp>
        <p:nvSpPr>
          <p:cNvPr id="22" name="extra-native-model-uptake-title">
            <a:extLst xmlns:a="http://schemas.openxmlformats.org/drawingml/2006/main">
              <a:ext uri="{FF2B5EF4-FFF2-40B4-BE49-F238E27FC236}">
                <a16:creationId xmlns:a16="http://schemas.microsoft.com/office/drawing/2014/main" id="{23B4C497-061D-4031-B7F0-0153D3289406}"/>
              </a:ext>
            </a:extLst>
          </p:cNvPr>
          <p:cNvSpPr>
            <a:spLocks xmlns:a="http://schemas.openxmlformats.org/drawingml/2006/main" noGrp="1"/>
          </p:cNvSpPr>
          <p:nvPr/>
        </p:nvSpPr>
        <p:spPr>
          <a:xfrm xmlns:a="http://schemas.openxmlformats.org/drawingml/2006/main">
            <a:off x="7639050" y="1952625"/>
            <a:ext cx="23431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800" b="1">
                <a:solidFill>
                  <a:srgbClr val="101C38"/>
                </a:solidFill>
                <a:latin typeface="Arial"/>
                <a:ea typeface="Arial"/>
                <a:cs typeface="Arial"/>
              </a:defRPr>
            </a:pPr>
            <a:r>
              <a:rPr sz="1800" b="1">
                <a:solidFill>
                  <a:srgbClr val="101C38"/>
                </a:solidFill>
                <a:latin typeface="Arial"/>
                <a:ea typeface="Arial"/>
                <a:cs typeface="Arial"/>
              </a:rPr>
              <a:t>uptake vs O2</a:t>
            </a:r>
          </a:p>
        </p:txBody>
      </p:sp>
      <p:sp>
        <p:nvSpPr>
          <p:cNvPr id="23" name="extra-native-model-root-soil">
            <a:extLst xmlns:a="http://schemas.openxmlformats.org/drawingml/2006/main">
              <a:ext uri="{FF2B5EF4-FFF2-40B4-BE49-F238E27FC236}">
                <a16:creationId xmlns:a16="http://schemas.microsoft.com/office/drawing/2014/main" id="{C1541110-019F-4521-8461-7B4FBC0651CD}"/>
              </a:ext>
            </a:extLst>
          </p:cNvPr>
          <p:cNvSpPr>
            <a:spLocks xmlns:a="http://schemas.openxmlformats.org/drawingml/2006/main" noGrp="1"/>
          </p:cNvSpPr>
          <p:nvPr/>
        </p:nvSpPr>
        <p:spPr>
          <a:xfrm xmlns:a="http://schemas.openxmlformats.org/drawingml/2006/main">
            <a:off x="2476500" y="2552700"/>
            <a:ext cx="2333625" cy="2009775"/>
          </a:xfrm>
          <a:prstGeom xmlns:a="http://schemas.openxmlformats.org/drawingml/2006/main" prst="roundRect">
            <a:avLst>
              <a:gd name="adj" fmla="val 3791"/>
            </a:avLst>
          </a:prstGeom>
          <a:solidFill xmlns:a="http://schemas.openxmlformats.org/drawingml/2006/main">
            <a:srgbClr val="EFE8D7"/>
          </a:solidFill>
          <a:ln xmlns:a="http://schemas.openxmlformats.org/drawingml/2006/main" w="19050">
            <a:solidFill>
              <a:srgbClr val="8E9EB8"/>
            </a:solidFill>
            <a:prstDash val="solid"/>
          </a:ln>
        </p:spPr>
      </p:sp>
      <p:sp>
        <p:nvSpPr>
          <p:cNvPr id="24" name="extra-native-model-soil-label">
            <a:extLst xmlns:a="http://schemas.openxmlformats.org/drawingml/2006/main">
              <a:ext uri="{FF2B5EF4-FFF2-40B4-BE49-F238E27FC236}">
                <a16:creationId xmlns:a16="http://schemas.microsoft.com/office/drawing/2014/main" id="{CB0295DF-3C60-47F6-BAF6-57AE615CC9AE}"/>
              </a:ext>
            </a:extLst>
          </p:cNvPr>
          <p:cNvSpPr>
            <a:spLocks xmlns:a="http://schemas.openxmlformats.org/drawingml/2006/main" noGrp="1"/>
          </p:cNvSpPr>
          <p:nvPr/>
        </p:nvSpPr>
        <p:spPr>
          <a:xfrm xmlns:a="http://schemas.openxmlformats.org/drawingml/2006/main">
            <a:off x="2581275" y="2657475"/>
            <a:ext cx="21240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350" b="0">
                <a:solidFill>
                  <a:srgbClr val="526176"/>
                </a:solidFill>
                <a:latin typeface="Arial"/>
                <a:ea typeface="Arial"/>
                <a:cs typeface="Arial"/>
              </a:defRPr>
            </a:pPr>
            <a:r>
              <a:rPr sz="1350" b="0">
                <a:solidFill>
                  <a:srgbClr val="526176"/>
                </a:solidFill>
                <a:latin typeface="Arial"/>
                <a:ea typeface="Arial"/>
                <a:cs typeface="Arial"/>
              </a:rPr>
              <a:t>soil (dilute)</a:t>
            </a:r>
          </a:p>
        </p:txBody>
      </p:sp>
      <p:sp>
        <p:nvSpPr>
          <p:cNvPr id="25" name="extra-native-model-root-cell">
            <a:extLst xmlns:a="http://schemas.openxmlformats.org/drawingml/2006/main">
              <a:ext uri="{FF2B5EF4-FFF2-40B4-BE49-F238E27FC236}">
                <a16:creationId xmlns:a16="http://schemas.microsoft.com/office/drawing/2014/main" id="{AC595E6A-55B3-4EC4-B0D2-D5B76DD29C36}"/>
              </a:ext>
            </a:extLst>
          </p:cNvPr>
          <p:cNvSpPr>
            <a:spLocks xmlns:a="http://schemas.openxmlformats.org/drawingml/2006/main" noGrp="1"/>
          </p:cNvSpPr>
          <p:nvPr/>
        </p:nvSpPr>
        <p:spPr>
          <a:xfrm xmlns:a="http://schemas.openxmlformats.org/drawingml/2006/main">
            <a:off x="3629025" y="3095625"/>
            <a:ext cx="990600" cy="1362075"/>
          </a:xfrm>
          <a:prstGeom xmlns:a="http://schemas.openxmlformats.org/drawingml/2006/main" prst="ellipse">
            <a:avLst/>
          </a:prstGeom>
          <a:solidFill xmlns:a="http://schemas.openxmlformats.org/drawingml/2006/main">
            <a:srgbClr val="DCD5DD"/>
          </a:solidFill>
          <a:ln xmlns:a="http://schemas.openxmlformats.org/drawingml/2006/main" w="23813">
            <a:solidFill>
              <a:srgbClr val="7A5C9E"/>
            </a:solidFill>
            <a:prstDash val="solid"/>
          </a:ln>
        </p:spPr>
      </p:sp>
      <p:sp>
        <p:nvSpPr>
          <p:cNvPr id="26" name="extra-native-model-root-hair-extension">
            <a:extLst xmlns:a="http://schemas.openxmlformats.org/drawingml/2006/main">
              <a:ext uri="{FF2B5EF4-FFF2-40B4-BE49-F238E27FC236}">
                <a16:creationId xmlns:a16="http://schemas.microsoft.com/office/drawing/2014/main" id="{B5F880FB-B52C-4C85-824D-183DE425081C}"/>
              </a:ext>
            </a:extLst>
          </p:cNvPr>
          <p:cNvSpPr>
            <a:spLocks xmlns:a="http://schemas.openxmlformats.org/drawingml/2006/main" noGrp="1"/>
          </p:cNvSpPr>
          <p:nvPr/>
        </p:nvSpPr>
        <p:spPr>
          <a:xfrm xmlns:a="http://schemas.openxmlformats.org/drawingml/2006/main">
            <a:off x="2647950" y="3829050"/>
            <a:ext cx="1104900" cy="38100"/>
          </a:xfrm>
          <a:prstGeom xmlns:a="http://schemas.openxmlformats.org/drawingml/2006/main" prst="rect">
            <a:avLst/>
          </a:prstGeom>
          <a:solidFill xmlns:a="http://schemas.openxmlformats.org/drawingml/2006/main">
            <a:srgbClr val="7A5C9E"/>
          </a:solidFill>
          <a:ln xmlns:a="http://schemas.openxmlformats.org/drawingml/2006/main" w="0">
            <a:noFill/>
            <a:prstDash val="solid"/>
          </a:ln>
        </p:spPr>
      </p:sp>
      <p:sp>
        <p:nvSpPr>
          <p:cNvPr id="27" name="extra-native-model-root-uptake">
            <a:extLst xmlns:a="http://schemas.openxmlformats.org/drawingml/2006/main">
              <a:ext uri="{FF2B5EF4-FFF2-40B4-BE49-F238E27FC236}">
                <a16:creationId xmlns:a16="http://schemas.microsoft.com/office/drawing/2014/main" id="{25FB69A4-35A4-453F-9869-B1388F856624}"/>
              </a:ext>
            </a:extLst>
          </p:cNvPr>
          <p:cNvSpPr>
            <a:spLocks xmlns:a="http://schemas.openxmlformats.org/drawingml/2006/main" noGrp="1"/>
          </p:cNvSpPr>
          <p:nvPr/>
        </p:nvSpPr>
        <p:spPr>
          <a:xfrm xmlns:a="http://schemas.openxmlformats.org/drawingml/2006/main">
            <a:off x="3105150" y="3771900"/>
            <a:ext cx="762000" cy="161925"/>
          </a:xfrm>
          <a:prstGeom xmlns:a="http://schemas.openxmlformats.org/drawingml/2006/main" prst="rightArrow">
            <a:avLst/>
          </a:prstGeom>
          <a:solidFill xmlns:a="http://schemas.openxmlformats.org/drawingml/2006/main">
            <a:srgbClr val="B8262E"/>
          </a:solidFill>
          <a:ln xmlns:a="http://schemas.openxmlformats.org/drawingml/2006/main" w="0">
            <a:noFill/>
            <a:prstDash val="solid"/>
          </a:ln>
        </p:spPr>
      </p:sp>
      <p:sp>
        <p:nvSpPr>
          <p:cNvPr id="28" name="extra-native-model-mitochondrion-0">
            <a:extLst xmlns:a="http://schemas.openxmlformats.org/drawingml/2006/main">
              <a:ext uri="{FF2B5EF4-FFF2-40B4-BE49-F238E27FC236}">
                <a16:creationId xmlns:a16="http://schemas.microsoft.com/office/drawing/2014/main" id="{E655FDD6-DA09-4E53-BCE2-801530684255}"/>
              </a:ext>
            </a:extLst>
          </p:cNvPr>
          <p:cNvSpPr>
            <a:spLocks xmlns:a="http://schemas.openxmlformats.org/drawingml/2006/main" noGrp="1"/>
          </p:cNvSpPr>
          <p:nvPr/>
        </p:nvSpPr>
        <p:spPr>
          <a:xfrm xmlns:a="http://schemas.openxmlformats.org/drawingml/2006/main">
            <a:off x="3914775" y="3400425"/>
            <a:ext cx="190500" cy="104775"/>
          </a:xfrm>
          <a:prstGeom xmlns:a="http://schemas.openxmlformats.org/drawingml/2006/main" prst="ellipse">
            <a:avLst/>
          </a:prstGeom>
          <a:solidFill xmlns:a="http://schemas.openxmlformats.org/drawingml/2006/main">
            <a:srgbClr val="E7B182"/>
          </a:solidFill>
          <a:ln xmlns:a="http://schemas.openxmlformats.org/drawingml/2006/main" w="12383">
            <a:solidFill>
              <a:srgbClr val="CA772D"/>
            </a:solidFill>
            <a:prstDash val="solid"/>
          </a:ln>
        </p:spPr>
      </p:sp>
      <p:sp>
        <p:nvSpPr>
          <p:cNvPr id="29" name="extra-native-model-mitochondrion-1">
            <a:extLst xmlns:a="http://schemas.openxmlformats.org/drawingml/2006/main">
              <a:ext uri="{FF2B5EF4-FFF2-40B4-BE49-F238E27FC236}">
                <a16:creationId xmlns:a16="http://schemas.microsoft.com/office/drawing/2014/main" id="{5D8E6C1C-D84D-46E8-A12A-EA963F4B2234}"/>
              </a:ext>
            </a:extLst>
          </p:cNvPr>
          <p:cNvSpPr>
            <a:spLocks xmlns:a="http://schemas.openxmlformats.org/drawingml/2006/main" noGrp="1"/>
          </p:cNvSpPr>
          <p:nvPr/>
        </p:nvSpPr>
        <p:spPr>
          <a:xfrm xmlns:a="http://schemas.openxmlformats.org/drawingml/2006/main">
            <a:off x="4114800" y="3648075"/>
            <a:ext cx="190500" cy="104775"/>
          </a:xfrm>
          <a:prstGeom xmlns:a="http://schemas.openxmlformats.org/drawingml/2006/main" prst="ellipse">
            <a:avLst/>
          </a:prstGeom>
          <a:solidFill xmlns:a="http://schemas.openxmlformats.org/drawingml/2006/main">
            <a:srgbClr val="E7B182"/>
          </a:solidFill>
          <a:ln xmlns:a="http://schemas.openxmlformats.org/drawingml/2006/main" w="12383">
            <a:solidFill>
              <a:srgbClr val="CA772D"/>
            </a:solidFill>
            <a:prstDash val="solid"/>
          </a:ln>
        </p:spPr>
      </p:sp>
      <p:sp>
        <p:nvSpPr>
          <p:cNvPr id="30" name="extra-native-model-mitochondrion-2">
            <a:extLst xmlns:a="http://schemas.openxmlformats.org/drawingml/2006/main">
              <a:ext uri="{FF2B5EF4-FFF2-40B4-BE49-F238E27FC236}">
                <a16:creationId xmlns:a16="http://schemas.microsoft.com/office/drawing/2014/main" id="{7E9B587C-51F0-475F-9E4E-7E01143C48C4}"/>
              </a:ext>
            </a:extLst>
          </p:cNvPr>
          <p:cNvSpPr>
            <a:spLocks xmlns:a="http://schemas.openxmlformats.org/drawingml/2006/main" noGrp="1"/>
          </p:cNvSpPr>
          <p:nvPr/>
        </p:nvSpPr>
        <p:spPr>
          <a:xfrm xmlns:a="http://schemas.openxmlformats.org/drawingml/2006/main">
            <a:off x="3981450" y="3943350"/>
            <a:ext cx="190500" cy="104775"/>
          </a:xfrm>
          <a:prstGeom xmlns:a="http://schemas.openxmlformats.org/drawingml/2006/main" prst="ellipse">
            <a:avLst/>
          </a:prstGeom>
          <a:solidFill xmlns:a="http://schemas.openxmlformats.org/drawingml/2006/main">
            <a:srgbClr val="E7B182"/>
          </a:solidFill>
          <a:ln xmlns:a="http://schemas.openxmlformats.org/drawingml/2006/main" w="12383">
            <a:solidFill>
              <a:srgbClr val="CA772D"/>
            </a:solidFill>
            <a:prstDash val="solid"/>
          </a:ln>
        </p:spPr>
      </p:sp>
      <p:sp>
        <p:nvSpPr>
          <p:cNvPr id="31" name="extra-native-model-against-gradient-frame">
            <a:extLst xmlns:a="http://schemas.openxmlformats.org/drawingml/2006/main">
              <a:ext uri="{FF2B5EF4-FFF2-40B4-BE49-F238E27FC236}">
                <a16:creationId xmlns:a16="http://schemas.microsoft.com/office/drawing/2014/main" id="{FB55E22E-50E9-4163-A331-12DBA118928D}"/>
              </a:ext>
            </a:extLst>
          </p:cNvPr>
          <p:cNvSpPr>
            <a:spLocks xmlns:a="http://schemas.openxmlformats.org/drawingml/2006/main" noGrp="1"/>
          </p:cNvSpPr>
          <p:nvPr/>
        </p:nvSpPr>
        <p:spPr>
          <a:xfrm xmlns:a="http://schemas.openxmlformats.org/drawingml/2006/main">
            <a:off x="2362200" y="4676775"/>
            <a:ext cx="2562225" cy="295275"/>
          </a:xfrm>
          <a:prstGeom xmlns:a="http://schemas.openxmlformats.org/drawingml/2006/main" prst="roundRect">
            <a:avLst>
              <a:gd name="adj" fmla="val 25806"/>
            </a:avLst>
          </a:prstGeom>
          <a:solidFill xmlns:a="http://schemas.openxmlformats.org/drawingml/2006/main">
            <a:srgbClr val="FFFFFF"/>
          </a:solidFill>
          <a:ln xmlns:a="http://schemas.openxmlformats.org/drawingml/2006/main" w="19050">
            <a:solidFill>
              <a:srgbClr val="B8262E"/>
            </a:solidFill>
            <a:prstDash val="solid"/>
          </a:ln>
        </p:spPr>
      </p:sp>
      <p:sp>
        <p:nvSpPr>
          <p:cNvPr id="32" name="extra-native-model-against-gradient-label">
            <a:extLst xmlns:a="http://schemas.openxmlformats.org/drawingml/2006/main">
              <a:ext uri="{FF2B5EF4-FFF2-40B4-BE49-F238E27FC236}">
                <a16:creationId xmlns:a16="http://schemas.microsoft.com/office/drawing/2014/main" id="{B4A314A1-10F0-4E75-8A6C-50704EBE9F92}"/>
              </a:ext>
            </a:extLst>
          </p:cNvPr>
          <p:cNvSpPr>
            <a:spLocks xmlns:a="http://schemas.openxmlformats.org/drawingml/2006/main" noGrp="1"/>
          </p:cNvSpPr>
          <p:nvPr/>
        </p:nvSpPr>
        <p:spPr>
          <a:xfrm xmlns:a="http://schemas.openxmlformats.org/drawingml/2006/main">
            <a:off x="2438400" y="4695825"/>
            <a:ext cx="2409825"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275" b="1">
                <a:solidFill>
                  <a:srgbClr val="B8262E"/>
                </a:solidFill>
                <a:latin typeface="Arial"/>
                <a:ea typeface="Arial"/>
                <a:cs typeface="Arial"/>
              </a:defRPr>
            </a:pPr>
            <a:r>
              <a:rPr sz="1275" b="1">
                <a:solidFill>
                  <a:srgbClr val="B8262E"/>
                </a:solidFill>
                <a:latin typeface="Arial"/>
                <a:ea typeface="Arial"/>
                <a:cs typeface="Arial"/>
              </a:rPr>
              <a:t>↑ AGAINST THE GRADIENT</a:t>
            </a:r>
          </a:p>
        </p:txBody>
      </p:sp>
      <p:sp>
        <p:nvSpPr>
          <p:cNvPr id="33" name="extra-native-model-mitochondria-frame">
            <a:extLst xmlns:a="http://schemas.openxmlformats.org/drawingml/2006/main">
              <a:ext uri="{FF2B5EF4-FFF2-40B4-BE49-F238E27FC236}">
                <a16:creationId xmlns:a16="http://schemas.microsoft.com/office/drawing/2014/main" id="{B1F6975B-8F98-4C52-9D08-C327D1FFE160}"/>
              </a:ext>
            </a:extLst>
          </p:cNvPr>
          <p:cNvSpPr>
            <a:spLocks xmlns:a="http://schemas.openxmlformats.org/drawingml/2006/main" noGrp="1"/>
          </p:cNvSpPr>
          <p:nvPr/>
        </p:nvSpPr>
        <p:spPr>
          <a:xfrm xmlns:a="http://schemas.openxmlformats.org/drawingml/2006/main">
            <a:off x="2447925" y="5038725"/>
            <a:ext cx="2390775" cy="276225"/>
          </a:xfrm>
          <a:prstGeom xmlns:a="http://schemas.openxmlformats.org/drawingml/2006/main" prst="roundRect">
            <a:avLst>
              <a:gd name="adj" fmla="val 27586"/>
            </a:avLst>
          </a:prstGeom>
          <a:solidFill xmlns:a="http://schemas.openxmlformats.org/drawingml/2006/main">
            <a:srgbClr val="FFFFFF"/>
          </a:solidFill>
          <a:ln xmlns:a="http://schemas.openxmlformats.org/drawingml/2006/main" w="19050">
            <a:solidFill>
              <a:srgbClr val="CA772D"/>
            </a:solidFill>
            <a:prstDash val="solid"/>
          </a:ln>
        </p:spPr>
      </p:sp>
      <p:sp>
        <p:nvSpPr>
          <p:cNvPr id="34" name="extra-native-model-mitochondria-label">
            <a:extLst xmlns:a="http://schemas.openxmlformats.org/drawingml/2006/main">
              <a:ext uri="{FF2B5EF4-FFF2-40B4-BE49-F238E27FC236}">
                <a16:creationId xmlns:a16="http://schemas.microsoft.com/office/drawing/2014/main" id="{57FDCFAA-AF7A-4C72-A97E-BB06A0D8BC13}"/>
              </a:ext>
            </a:extLst>
          </p:cNvPr>
          <p:cNvSpPr>
            <a:spLocks xmlns:a="http://schemas.openxmlformats.org/drawingml/2006/main" noGrp="1"/>
          </p:cNvSpPr>
          <p:nvPr/>
        </p:nvSpPr>
        <p:spPr>
          <a:xfrm xmlns:a="http://schemas.openxmlformats.org/drawingml/2006/main">
            <a:off x="2524125" y="5057775"/>
            <a:ext cx="2238375"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275" b="1">
                <a:solidFill>
                  <a:srgbClr val="CA772D"/>
                </a:solidFill>
                <a:latin typeface="Arial"/>
                <a:ea typeface="Arial"/>
                <a:cs typeface="Arial"/>
              </a:defRPr>
            </a:pPr>
            <a:r>
              <a:rPr sz="1275" b="1">
                <a:solidFill>
                  <a:srgbClr val="CA772D"/>
                </a:solidFill>
                <a:latin typeface="Arial"/>
                <a:ea typeface="Arial"/>
                <a:cs typeface="Arial"/>
              </a:rPr>
              <a:t>MANY MITOCHONDRIA</a:t>
            </a:r>
          </a:p>
        </p:txBody>
      </p:sp>
      <p:sp>
        <p:nvSpPr>
          <p:cNvPr id="35" name="extra-native-model-villi">
            <a:extLst xmlns:a="http://schemas.openxmlformats.org/drawingml/2006/main">
              <a:ext uri="{FF2B5EF4-FFF2-40B4-BE49-F238E27FC236}">
                <a16:creationId xmlns:a16="http://schemas.microsoft.com/office/drawing/2014/main" id="{BC6F9B14-BF95-4E41-963C-3FA02A93FACA}"/>
              </a:ext>
            </a:extLst>
          </p:cNvPr>
          <p:cNvSpPr>
            <a:spLocks xmlns:a="http://schemas.openxmlformats.org/drawingml/2006/main" noGrp="1"/>
          </p:cNvSpPr>
          <p:nvPr/>
        </p:nvSpPr>
        <p:spPr>
          <a:xfrm xmlns:a="http://schemas.openxmlformats.org/drawingml/2006/main">
            <a:off x="5295900" y="3209925"/>
            <a:ext cx="2000250" cy="1295400"/>
          </a:xfrm>
          <a:custGeom xmlns:a="http://schemas.openxmlformats.org/drawingml/2006/main">
            <a:pathLst>
              <a:path w="2000250" h="1295400">
                <a:moveTo>
                  <a:pt x="0" y="1295400"/>
                </a:moveTo>
                <a:lnTo>
                  <a:pt x="0" y="1123950"/>
                </a:lnTo>
                <a:lnTo>
                  <a:pt x="142875" y="1123950"/>
                </a:lnTo>
                <a:lnTo>
                  <a:pt x="142875" y="361950"/>
                </a:lnTo>
                <a:lnTo>
                  <a:pt x="148366" y="306203"/>
                </a:lnTo>
                <a:lnTo>
                  <a:pt x="164626" y="252598"/>
                </a:lnTo>
                <a:lnTo>
                  <a:pt x="191033" y="203196"/>
                </a:lnTo>
                <a:lnTo>
                  <a:pt x="226569" y="159894"/>
                </a:lnTo>
                <a:lnTo>
                  <a:pt x="269871" y="124358"/>
                </a:lnTo>
                <a:lnTo>
                  <a:pt x="319273" y="97951"/>
                </a:lnTo>
                <a:lnTo>
                  <a:pt x="372878" y="81691"/>
                </a:lnTo>
                <a:lnTo>
                  <a:pt x="428625" y="76200"/>
                </a:lnTo>
                <a:lnTo>
                  <a:pt x="484372" y="81691"/>
                </a:lnTo>
                <a:lnTo>
                  <a:pt x="537977" y="97951"/>
                </a:lnTo>
                <a:lnTo>
                  <a:pt x="587379" y="124358"/>
                </a:lnTo>
                <a:lnTo>
                  <a:pt x="630681" y="159894"/>
                </a:lnTo>
                <a:lnTo>
                  <a:pt x="666217" y="203196"/>
                </a:lnTo>
                <a:lnTo>
                  <a:pt x="692624" y="252598"/>
                </a:lnTo>
                <a:lnTo>
                  <a:pt x="708884" y="306203"/>
                </a:lnTo>
                <a:lnTo>
                  <a:pt x="714375" y="361950"/>
                </a:lnTo>
                <a:lnTo>
                  <a:pt x="714375" y="1123950"/>
                </a:lnTo>
                <a:lnTo>
                  <a:pt x="1114425" y="1123950"/>
                </a:lnTo>
                <a:lnTo>
                  <a:pt x="1114425" y="361950"/>
                </a:lnTo>
                <a:lnTo>
                  <a:pt x="1119916" y="306203"/>
                </a:lnTo>
                <a:lnTo>
                  <a:pt x="1136176" y="252598"/>
                </a:lnTo>
                <a:lnTo>
                  <a:pt x="1162583" y="203196"/>
                </a:lnTo>
                <a:lnTo>
                  <a:pt x="1198119" y="159894"/>
                </a:lnTo>
                <a:lnTo>
                  <a:pt x="1241421" y="124358"/>
                </a:lnTo>
                <a:lnTo>
                  <a:pt x="1290823" y="97951"/>
                </a:lnTo>
                <a:lnTo>
                  <a:pt x="1344428" y="81691"/>
                </a:lnTo>
                <a:lnTo>
                  <a:pt x="1400175" y="76200"/>
                </a:lnTo>
                <a:lnTo>
                  <a:pt x="1455922" y="81691"/>
                </a:lnTo>
                <a:lnTo>
                  <a:pt x="1509527" y="97951"/>
                </a:lnTo>
                <a:lnTo>
                  <a:pt x="1558929" y="124358"/>
                </a:lnTo>
                <a:lnTo>
                  <a:pt x="1602231" y="159894"/>
                </a:lnTo>
                <a:lnTo>
                  <a:pt x="1637767" y="203196"/>
                </a:lnTo>
                <a:lnTo>
                  <a:pt x="1664174" y="252598"/>
                </a:lnTo>
                <a:lnTo>
                  <a:pt x="1680434" y="306203"/>
                </a:lnTo>
                <a:lnTo>
                  <a:pt x="1685925" y="361950"/>
                </a:lnTo>
                <a:lnTo>
                  <a:pt x="1685925" y="1123950"/>
                </a:lnTo>
                <a:lnTo>
                  <a:pt x="2000250" y="1123950"/>
                </a:lnTo>
                <a:lnTo>
                  <a:pt x="2000250" y="1295400"/>
                </a:lnTo>
                <a:close/>
              </a:path>
            </a:pathLst>
          </a:custGeom>
          <a:solidFill xmlns:a="http://schemas.openxmlformats.org/drawingml/2006/main">
            <a:srgbClr val="F0EAF6"/>
          </a:solidFill>
          <a:ln xmlns:a="http://schemas.openxmlformats.org/drawingml/2006/main" w="23813">
            <a:solidFill>
              <a:srgbClr val="7A5C9E"/>
            </a:solidFill>
            <a:prstDash val="solid"/>
          </a:ln>
        </p:spPr>
      </p:sp>
      <p:sp>
        <p:nvSpPr>
          <p:cNvPr id="36" name="extra-native-model-glucose-uptake">
            <a:extLst xmlns:a="http://schemas.openxmlformats.org/drawingml/2006/main">
              <a:ext uri="{FF2B5EF4-FFF2-40B4-BE49-F238E27FC236}">
                <a16:creationId xmlns:a16="http://schemas.microsoft.com/office/drawing/2014/main" id="{2F405A90-972C-4A79-9BAA-C5A0DD413572}"/>
              </a:ext>
            </a:extLst>
          </p:cNvPr>
          <p:cNvSpPr>
            <a:spLocks xmlns:a="http://schemas.openxmlformats.org/drawingml/2006/main" noGrp="1"/>
          </p:cNvSpPr>
          <p:nvPr/>
        </p:nvSpPr>
        <p:spPr>
          <a:xfrm xmlns:a="http://schemas.openxmlformats.org/drawingml/2006/main">
            <a:off x="5648325" y="2724150"/>
            <a:ext cx="171450" cy="1143000"/>
          </a:xfrm>
          <a:prstGeom xmlns:a="http://schemas.openxmlformats.org/drawingml/2006/main" prst="downArrow">
            <a:avLst/>
          </a:prstGeom>
          <a:solidFill xmlns:a="http://schemas.openxmlformats.org/drawingml/2006/main">
            <a:srgbClr val="B8262E"/>
          </a:solidFill>
          <a:ln xmlns:a="http://schemas.openxmlformats.org/drawingml/2006/main" w="0">
            <a:noFill/>
            <a:prstDash val="solid"/>
          </a:ln>
        </p:spPr>
      </p:sp>
      <p:sp>
        <p:nvSpPr>
          <p:cNvPr id="37" name="extra-native-model-glucose-label-frame">
            <a:extLst xmlns:a="http://schemas.openxmlformats.org/drawingml/2006/main">
              <a:ext uri="{FF2B5EF4-FFF2-40B4-BE49-F238E27FC236}">
                <a16:creationId xmlns:a16="http://schemas.microsoft.com/office/drawing/2014/main" id="{8CDF5BA2-AD78-468B-8C16-349F3F8161C1}"/>
              </a:ext>
            </a:extLst>
          </p:cNvPr>
          <p:cNvSpPr>
            <a:spLocks xmlns:a="http://schemas.openxmlformats.org/drawingml/2006/main" noGrp="1"/>
          </p:cNvSpPr>
          <p:nvPr/>
        </p:nvSpPr>
        <p:spPr>
          <a:xfrm xmlns:a="http://schemas.openxmlformats.org/drawingml/2006/main">
            <a:off x="5267325" y="4676775"/>
            <a:ext cx="2133600" cy="295275"/>
          </a:xfrm>
          <a:prstGeom xmlns:a="http://schemas.openxmlformats.org/drawingml/2006/main" prst="roundRect">
            <a:avLst>
              <a:gd name="adj" fmla="val 25806"/>
            </a:avLst>
          </a:prstGeom>
          <a:solidFill xmlns:a="http://schemas.openxmlformats.org/drawingml/2006/main">
            <a:srgbClr val="FFFFFF"/>
          </a:solidFill>
          <a:ln xmlns:a="http://schemas.openxmlformats.org/drawingml/2006/main" w="19050">
            <a:solidFill>
              <a:srgbClr val="7A5C9E"/>
            </a:solidFill>
            <a:prstDash val="solid"/>
          </a:ln>
        </p:spPr>
      </p:sp>
      <p:sp>
        <p:nvSpPr>
          <p:cNvPr id="38" name="extra-native-model-glucose-label-label">
            <a:extLst xmlns:a="http://schemas.openxmlformats.org/drawingml/2006/main">
              <a:ext uri="{FF2B5EF4-FFF2-40B4-BE49-F238E27FC236}">
                <a16:creationId xmlns:a16="http://schemas.microsoft.com/office/drawing/2014/main" id="{ED012526-719E-4569-B878-22048A4E6F44}"/>
              </a:ext>
            </a:extLst>
          </p:cNvPr>
          <p:cNvSpPr>
            <a:spLocks xmlns:a="http://schemas.openxmlformats.org/drawingml/2006/main" noGrp="1"/>
          </p:cNvSpPr>
          <p:nvPr/>
        </p:nvSpPr>
        <p:spPr>
          <a:xfrm xmlns:a="http://schemas.openxmlformats.org/drawingml/2006/main">
            <a:off x="5343525" y="4695825"/>
            <a:ext cx="19812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350" b="1">
                <a:solidFill>
                  <a:srgbClr val="7A5C9E"/>
                </a:solidFill>
                <a:latin typeface="Arial"/>
                <a:ea typeface="Arial"/>
                <a:cs typeface="Arial"/>
              </a:defRPr>
            </a:pPr>
            <a:r>
              <a:rPr sz="1350" b="1">
                <a:solidFill>
                  <a:srgbClr val="7A5C9E"/>
                </a:solidFill>
                <a:latin typeface="Arial"/>
                <a:ea typeface="Arial"/>
                <a:cs typeface="Arial"/>
              </a:rPr>
              <a:t>↓ GLUCOSE IN</a:t>
            </a:r>
          </a:p>
        </p:txBody>
      </p:sp>
      <p:sp>
        <p:nvSpPr>
          <p:cNvPr id="39" name="extra-native-model-uptake-y-axis">
            <a:extLst xmlns:a="http://schemas.openxmlformats.org/drawingml/2006/main">
              <a:ext uri="{FF2B5EF4-FFF2-40B4-BE49-F238E27FC236}">
                <a16:creationId xmlns:a16="http://schemas.microsoft.com/office/drawing/2014/main" id="{4D75AD8F-F96B-42B7-AE52-377B47C02A9D}"/>
              </a:ext>
            </a:extLst>
          </p:cNvPr>
          <p:cNvSpPr>
            <a:spLocks xmlns:a="http://schemas.openxmlformats.org/drawingml/2006/main" noGrp="1"/>
          </p:cNvSpPr>
          <p:nvPr/>
        </p:nvSpPr>
        <p:spPr>
          <a:xfrm xmlns:a="http://schemas.openxmlformats.org/drawingml/2006/main">
            <a:off x="8058150" y="3000375"/>
            <a:ext cx="19050" cy="1590675"/>
          </a:xfrm>
          <a:prstGeom xmlns:a="http://schemas.openxmlformats.org/drawingml/2006/main" prst="rect">
            <a:avLst/>
          </a:prstGeom>
          <a:solidFill xmlns:a="http://schemas.openxmlformats.org/drawingml/2006/main">
            <a:srgbClr val="101C38"/>
          </a:solidFill>
          <a:ln xmlns:a="http://schemas.openxmlformats.org/drawingml/2006/main" w="0">
            <a:noFill/>
            <a:prstDash val="solid"/>
          </a:ln>
        </p:spPr>
      </p:sp>
      <p:sp>
        <p:nvSpPr>
          <p:cNvPr id="40" name="extra-native-model-uptake-x-axis">
            <a:extLst xmlns:a="http://schemas.openxmlformats.org/drawingml/2006/main">
              <a:ext uri="{FF2B5EF4-FFF2-40B4-BE49-F238E27FC236}">
                <a16:creationId xmlns:a16="http://schemas.microsoft.com/office/drawing/2014/main" id="{06EBA907-74A2-401B-8D23-D8CEBFC0D641}"/>
              </a:ext>
            </a:extLst>
          </p:cNvPr>
          <p:cNvSpPr>
            <a:spLocks xmlns:a="http://schemas.openxmlformats.org/drawingml/2006/main" noGrp="1"/>
          </p:cNvSpPr>
          <p:nvPr/>
        </p:nvSpPr>
        <p:spPr>
          <a:xfrm xmlns:a="http://schemas.openxmlformats.org/drawingml/2006/main">
            <a:off x="8058150" y="4572000"/>
            <a:ext cx="1771650" cy="19050"/>
          </a:xfrm>
          <a:prstGeom xmlns:a="http://schemas.openxmlformats.org/drawingml/2006/main" prst="rect">
            <a:avLst/>
          </a:prstGeom>
          <a:solidFill xmlns:a="http://schemas.openxmlformats.org/drawingml/2006/main">
            <a:srgbClr val="101C38"/>
          </a:solidFill>
          <a:ln xmlns:a="http://schemas.openxmlformats.org/drawingml/2006/main" w="0">
            <a:noFill/>
            <a:prstDash val="solid"/>
          </a:ln>
        </p:spPr>
      </p:sp>
      <p:sp>
        <p:nvSpPr>
          <p:cNvPr id="41" name="extra-native-model-uptake-trend">
            <a:extLst xmlns:a="http://schemas.openxmlformats.org/drawingml/2006/main">
              <a:ext uri="{FF2B5EF4-FFF2-40B4-BE49-F238E27FC236}">
                <a16:creationId xmlns:a16="http://schemas.microsoft.com/office/drawing/2014/main" id="{046BA50F-E68F-4C0A-92F0-BEC5D28FA1BC}"/>
              </a:ext>
            </a:extLst>
          </p:cNvPr>
          <p:cNvSpPr>
            <a:spLocks xmlns:a="http://schemas.openxmlformats.org/drawingml/2006/main" noGrp="1"/>
          </p:cNvSpPr>
          <p:nvPr/>
        </p:nvSpPr>
        <p:spPr>
          <a:xfrm xmlns:a="http://schemas.openxmlformats.org/drawingml/2006/main">
            <a:off x="8096250" y="3038475"/>
            <a:ext cx="1657350" cy="1495425"/>
          </a:xfrm>
          <a:custGeom xmlns:a="http://schemas.openxmlformats.org/drawingml/2006/main">
            <a:pathLst>
              <a:path w="1657350" h="1495425">
                <a:moveTo>
                  <a:pt x="0" y="1495425"/>
                </a:moveTo>
                <a:lnTo>
                  <a:pt x="828675" y="962025"/>
                </a:lnTo>
                <a:lnTo>
                  <a:pt x="1657350" y="257175"/>
                </a:lnTo>
              </a:path>
            </a:pathLst>
          </a:custGeom>
          <a:noFill xmlns:a="http://schemas.openxmlformats.org/drawingml/2006/main"/>
          <a:ln xmlns:a="http://schemas.openxmlformats.org/drawingml/2006/main" w="28575">
            <a:solidFill>
              <a:srgbClr val="7A5C9E"/>
            </a:solidFill>
            <a:prstDash val="solid"/>
          </a:ln>
        </p:spPr>
      </p:sp>
      <p:sp>
        <p:nvSpPr>
          <p:cNvPr id="42" name="extra-native-model-uptake-y-label">
            <a:extLst xmlns:a="http://schemas.openxmlformats.org/drawingml/2006/main">
              <a:ext uri="{FF2B5EF4-FFF2-40B4-BE49-F238E27FC236}">
                <a16:creationId xmlns:a16="http://schemas.microsoft.com/office/drawing/2014/main" id="{5F5CE76F-E18A-4E85-9451-667B8338B782}"/>
              </a:ext>
            </a:extLst>
          </p:cNvPr>
          <p:cNvSpPr>
            <a:spLocks xmlns:a="http://schemas.openxmlformats.org/drawingml/2006/main" noGrp="1"/>
          </p:cNvSpPr>
          <p:nvPr/>
        </p:nvSpPr>
        <p:spPr>
          <a:xfrm xmlns:a="http://schemas.openxmlformats.org/drawingml/2006/main">
            <a:off x="7658100" y="2647950"/>
            <a:ext cx="8667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350" b="0">
                <a:solidFill>
                  <a:srgbClr val="101C38"/>
                </a:solidFill>
                <a:latin typeface="Arial"/>
                <a:ea typeface="Arial"/>
                <a:cs typeface="Arial"/>
              </a:defRPr>
            </a:pPr>
            <a:r>
              <a:rPr sz="1350" b="0">
                <a:solidFill>
                  <a:srgbClr val="101C38"/>
                </a:solidFill>
                <a:latin typeface="Arial"/>
                <a:ea typeface="Arial"/>
                <a:cs typeface="Arial"/>
              </a:rPr>
              <a:t>uptake</a:t>
            </a:r>
          </a:p>
        </p:txBody>
      </p:sp>
      <p:sp>
        <p:nvSpPr>
          <p:cNvPr id="43" name="extra-native-model-uptake-x-label">
            <a:extLst xmlns:a="http://schemas.openxmlformats.org/drawingml/2006/main">
              <a:ext uri="{FF2B5EF4-FFF2-40B4-BE49-F238E27FC236}">
                <a16:creationId xmlns:a16="http://schemas.microsoft.com/office/drawing/2014/main" id="{0169F454-05E4-485C-81D2-8A9DED313E2E}"/>
              </a:ext>
            </a:extLst>
          </p:cNvPr>
          <p:cNvSpPr>
            <a:spLocks xmlns:a="http://schemas.openxmlformats.org/drawingml/2006/main" noGrp="1"/>
          </p:cNvSpPr>
          <p:nvPr/>
        </p:nvSpPr>
        <p:spPr>
          <a:xfrm xmlns:a="http://schemas.openxmlformats.org/drawingml/2006/main">
            <a:off x="8058150" y="4676775"/>
            <a:ext cx="1771650" cy="2952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350" b="0">
                <a:solidFill>
                  <a:srgbClr val="101C38"/>
                </a:solidFill>
                <a:latin typeface="Arial"/>
                <a:ea typeface="Arial"/>
                <a:cs typeface="Arial"/>
              </a:defRPr>
            </a:pPr>
            <a:r>
              <a:rPr sz="1350" b="0">
                <a:solidFill>
                  <a:srgbClr val="101C38"/>
                </a:solidFill>
                <a:latin typeface="Arial"/>
                <a:ea typeface="Arial"/>
                <a:cs typeface="Arial"/>
              </a:rPr>
              <a:t>oxygen →</a:t>
            </a:r>
          </a:p>
        </p:txBody>
      </p:sp>
    </p:spTree>
    <p:extLst>
      <p:ext uri="{BB962C8B-B14F-4D97-AF65-F5344CB8AC3E}">
        <p14:creationId xmlns:p14="http://schemas.microsoft.com/office/powerpoint/2010/main" val="326956877"/>
      </p:ext>
    </p:extLst>
  </p:cSld>
</p:sld>
</file>

<file path=ppt/slides/slide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4" name="house-card">
            <a:extLst xmlns:a="http://schemas.openxmlformats.org/drawingml/2006/main">
              <a:ext uri="{FF2B5EF4-FFF2-40B4-BE49-F238E27FC236}">
                <a16:creationId xmlns:a16="http://schemas.microsoft.com/office/drawing/2014/main" id="{7BBFF734-DBD3-45C9-8BE7-88B5FC60C83A}"/>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11C18C79-8E8A-4B22-8207-3A52160EFBC4}"/>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315F8B"/>
          </a:solidFill>
          <a:ln xmlns:a="http://schemas.openxmlformats.org/drawingml/2006/main" w="0">
            <a:noFill/>
          </a:ln>
        </p:spPr>
      </p:sp>
      <p:sp>
        <p:nvSpPr>
          <p:cNvPr id="3" name="copy-1105">
            <a:extLst xmlns:a="http://schemas.openxmlformats.org/drawingml/2006/main">
              <a:ext uri="{FF2B5EF4-FFF2-40B4-BE49-F238E27FC236}">
                <a16:creationId xmlns:a16="http://schemas.microsoft.com/office/drawing/2014/main" id="{88039B64-A056-403A-8510-F071C675E432}"/>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06">
            <a:extLst xmlns:a="http://schemas.openxmlformats.org/drawingml/2006/main">
              <a:ext uri="{FF2B5EF4-FFF2-40B4-BE49-F238E27FC236}">
                <a16:creationId xmlns:a16="http://schemas.microsoft.com/office/drawing/2014/main" id="{17C78D6F-B32A-4405-81F1-2D016D0F4FA6}"/>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315F8B"/>
                </a:solidFill>
                <a:latin typeface="Arial"/>
                <a:ea typeface="Arial"/>
                <a:cs typeface="Arial"/>
              </a:defRPr>
            </a:pPr>
            <a:r>
              <a:rPr sz="1425" b="1">
                <a:solidFill>
                  <a:srgbClr val="315F8B"/>
                </a:solidFill>
                <a:latin typeface="Arial"/>
                <a:ea typeface="Arial"/>
                <a:cs typeface="Arial"/>
              </a:rPr>
              <a:t>Starter  ·  4 min</a:t>
            </a:r>
          </a:p>
        </p:txBody>
      </p:sp>
      <p:sp>
        <p:nvSpPr>
          <p:cNvPr id="5" name="copy-1107">
            <a:extLst xmlns:a="http://schemas.openxmlformats.org/drawingml/2006/main">
              <a:ext uri="{FF2B5EF4-FFF2-40B4-BE49-F238E27FC236}">
                <a16:creationId xmlns:a16="http://schemas.microsoft.com/office/drawing/2014/main" id="{6C662ECE-F494-4728-A7DF-EFCD9D8685EB}"/>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Make a prediction</a:t>
            </a:r>
          </a:p>
        </p:txBody>
      </p:sp>
      <p:sp>
        <p:nvSpPr>
          <p:cNvPr id="6" name="heading-rule">
            <a:extLst xmlns:a="http://schemas.openxmlformats.org/drawingml/2006/main">
              <a:ext uri="{FF2B5EF4-FFF2-40B4-BE49-F238E27FC236}">
                <a16:creationId xmlns:a16="http://schemas.microsoft.com/office/drawing/2014/main" id="{77A56C4A-AA43-40B9-AE0E-93512DBD676B}"/>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e579470f8bf74fdb" action="ppaction://hlinksldjump"/>
            <a:extLst xmlns:a="http://schemas.openxmlformats.org/drawingml/2006/main">
              <a:ext uri="{FF2B5EF4-FFF2-40B4-BE49-F238E27FC236}">
                <a16:creationId xmlns:a16="http://schemas.microsoft.com/office/drawing/2014/main" id="{B4E3497C-D0E5-4B1F-9151-0273FF0FEFB3}"/>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15619bd65d24c4a" action="ppaction://hlinksldjump"/>
            <a:extLst xmlns:a="http://schemas.openxmlformats.org/drawingml/2006/main">
              <a:ext uri="{FF2B5EF4-FFF2-40B4-BE49-F238E27FC236}">
                <a16:creationId xmlns:a16="http://schemas.microsoft.com/office/drawing/2014/main" id="{3266904A-5EDE-4722-84F2-A45D693A9A4C}"/>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Starter</a:t>
            </a:r>
          </a:p>
        </p:txBody>
      </p:sp>
      <p:sp>
        <p:nvSpPr>
          <p:cNvPr id="9" name="goto:2">
            <a:hlinkClick xmlns:r="http://schemas.openxmlformats.org/officeDocument/2006/relationships" xmlns:a="http://schemas.openxmlformats.org/drawingml/2006/main" r:id="Rfc76b9dcc6c44527" action="ppaction://hlinksldjump"/>
            <a:extLst xmlns:a="http://schemas.openxmlformats.org/drawingml/2006/main">
              <a:ext uri="{FF2B5EF4-FFF2-40B4-BE49-F238E27FC236}">
                <a16:creationId xmlns:a16="http://schemas.microsoft.com/office/drawing/2014/main" id="{04AB8004-60D4-48F2-B2EE-4A34418AAE82}"/>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84039e03c8f04855" action="ppaction://hlinksldjump"/>
            <a:extLst xmlns:a="http://schemas.openxmlformats.org/drawingml/2006/main">
              <a:ext uri="{FF2B5EF4-FFF2-40B4-BE49-F238E27FC236}">
                <a16:creationId xmlns:a16="http://schemas.microsoft.com/office/drawing/2014/main" id="{81E54CF5-5137-473F-9F2C-B7EF87856F80}"/>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0412837041a1403e" action="ppaction://hlinksldjump"/>
            <a:extLst xmlns:a="http://schemas.openxmlformats.org/drawingml/2006/main">
              <a:ext uri="{FF2B5EF4-FFF2-40B4-BE49-F238E27FC236}">
                <a16:creationId xmlns:a16="http://schemas.microsoft.com/office/drawing/2014/main" id="{95F60444-BAC8-43A8-809A-BAA0E1612DD9}"/>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7e046340a5a24d3a" action="ppaction://hlinksldjump"/>
            <a:extLst xmlns:a="http://schemas.openxmlformats.org/drawingml/2006/main">
              <a:ext uri="{FF2B5EF4-FFF2-40B4-BE49-F238E27FC236}">
                <a16:creationId xmlns:a16="http://schemas.microsoft.com/office/drawing/2014/main" id="{0A500A90-9971-4CF2-AEBE-F5E24469E7C7}"/>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60b64983984143f1" action="ppaction://hlinksldjump"/>
            <a:extLst xmlns:a="http://schemas.openxmlformats.org/drawingml/2006/main">
              <a:ext uri="{FF2B5EF4-FFF2-40B4-BE49-F238E27FC236}">
                <a16:creationId xmlns:a16="http://schemas.microsoft.com/office/drawing/2014/main" id="{4649DC0A-F566-48E1-8731-1264B04642FF}"/>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1bcc3c773fdd4785" action="ppaction://hlinksldjump"/>
            <a:extLst xmlns:a="http://schemas.openxmlformats.org/drawingml/2006/main">
              <a:ext uri="{FF2B5EF4-FFF2-40B4-BE49-F238E27FC236}">
                <a16:creationId xmlns:a16="http://schemas.microsoft.com/office/drawing/2014/main" id="{2F6F1C1D-D36A-40AC-89E6-05103ECF1502}"/>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8498842d58c8487e" action="ppaction://hlinksldjump"/>
            <a:extLst xmlns:a="http://schemas.openxmlformats.org/drawingml/2006/main">
              <a:ext uri="{FF2B5EF4-FFF2-40B4-BE49-F238E27FC236}">
                <a16:creationId xmlns:a16="http://schemas.microsoft.com/office/drawing/2014/main" id="{20CAD91A-2CF9-49C2-81FE-F0669B2B3027}"/>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108">
            <a:extLst xmlns:a="http://schemas.openxmlformats.org/drawingml/2006/main">
              <a:ext uri="{FF2B5EF4-FFF2-40B4-BE49-F238E27FC236}">
                <a16:creationId xmlns:a16="http://schemas.microsoft.com/office/drawing/2014/main" id="{A8497D92-389D-4FBA-8787-07D4BFA7A56B}"/>
              </a:ext>
            </a:extLst>
          </p:cNvPr>
          <p:cNvSpPr>
            <a:spLocks xmlns:a="http://schemas.openxmlformats.org/drawingml/2006/main" noGrp="1"/>
          </p:cNvSpPr>
          <p:nvPr/>
        </p:nvSpPr>
        <p:spPr>
          <a:xfrm xmlns:a="http://schemas.openxmlformats.org/drawingml/2006/main">
            <a:off x="666750" y="1866900"/>
            <a:ext cx="10668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Mineral uptake falls when root cells receive less oxygen. Which explanation should be investigated first?</a:t>
            </a:r>
          </a:p>
        </p:txBody>
      </p:sp>
      <p:sp>
        <p:nvSpPr>
          <p:cNvPr id="17" name="choice">
            <a:extLst xmlns:a="http://schemas.openxmlformats.org/drawingml/2006/main">
              <a:ext uri="{FF2B5EF4-FFF2-40B4-BE49-F238E27FC236}">
                <a16:creationId xmlns:a16="http://schemas.microsoft.com/office/drawing/2014/main" id="{60595B5A-7BB9-464F-8BC7-A4560A0E2B38}"/>
              </a:ext>
            </a:extLst>
          </p:cNvPr>
          <p:cNvSpPr>
            <a:spLocks xmlns:a="http://schemas.openxmlformats.org/drawingml/2006/main" noGrp="1"/>
          </p:cNvSpPr>
          <p:nvPr/>
        </p:nvSpPr>
        <p:spPr>
          <a:xfrm xmlns:a="http://schemas.openxmlformats.org/drawingml/2006/main">
            <a:off x="666750" y="312420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18" name="copy-1109">
            <a:extLst xmlns:a="http://schemas.openxmlformats.org/drawingml/2006/main">
              <a:ext uri="{FF2B5EF4-FFF2-40B4-BE49-F238E27FC236}">
                <a16:creationId xmlns:a16="http://schemas.microsoft.com/office/drawing/2014/main" id="{68F0531E-E648-4584-BDB3-1D9D941C3004}"/>
              </a:ext>
            </a:extLst>
          </p:cNvPr>
          <p:cNvSpPr>
            <a:spLocks xmlns:a="http://schemas.openxmlformats.org/drawingml/2006/main" noGrp="1"/>
          </p:cNvSpPr>
          <p:nvPr/>
        </p:nvSpPr>
        <p:spPr>
          <a:xfrm xmlns:a="http://schemas.openxmlformats.org/drawingml/2006/main">
            <a:off x="847725" y="324802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A  Oxygen provides colour</a:t>
            </a:r>
          </a:p>
        </p:txBody>
      </p:sp>
      <p:sp>
        <p:nvSpPr>
          <p:cNvPr id="19" name="choice">
            <a:extLst xmlns:a="http://schemas.openxmlformats.org/drawingml/2006/main">
              <a:ext uri="{FF2B5EF4-FFF2-40B4-BE49-F238E27FC236}">
                <a16:creationId xmlns:a16="http://schemas.microsoft.com/office/drawing/2014/main" id="{A8919C63-D69E-4356-925A-B3B6A63F430C}"/>
              </a:ext>
            </a:extLst>
          </p:cNvPr>
          <p:cNvSpPr>
            <a:spLocks xmlns:a="http://schemas.openxmlformats.org/drawingml/2006/main" noGrp="1"/>
          </p:cNvSpPr>
          <p:nvPr/>
        </p:nvSpPr>
        <p:spPr>
          <a:xfrm xmlns:a="http://schemas.openxmlformats.org/drawingml/2006/main">
            <a:off x="666750" y="3819525"/>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0" name="copy-1110">
            <a:extLst xmlns:a="http://schemas.openxmlformats.org/drawingml/2006/main">
              <a:ext uri="{FF2B5EF4-FFF2-40B4-BE49-F238E27FC236}">
                <a16:creationId xmlns:a16="http://schemas.microsoft.com/office/drawing/2014/main" id="{08E96BD4-4D68-441A-B5FB-6C8F6AA201BF}"/>
              </a:ext>
            </a:extLst>
          </p:cNvPr>
          <p:cNvSpPr>
            <a:spLocks xmlns:a="http://schemas.openxmlformats.org/drawingml/2006/main" noGrp="1"/>
          </p:cNvSpPr>
          <p:nvPr/>
        </p:nvSpPr>
        <p:spPr>
          <a:xfrm xmlns:a="http://schemas.openxmlformats.org/drawingml/2006/main">
            <a:off x="847725" y="3943350"/>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B  Less respiration means less energy for active transport</a:t>
            </a:r>
          </a:p>
        </p:txBody>
      </p:sp>
      <p:sp>
        <p:nvSpPr>
          <p:cNvPr id="21" name="choice">
            <a:extLst xmlns:a="http://schemas.openxmlformats.org/drawingml/2006/main">
              <a:ext uri="{FF2B5EF4-FFF2-40B4-BE49-F238E27FC236}">
                <a16:creationId xmlns:a16="http://schemas.microsoft.com/office/drawing/2014/main" id="{EBBB93F5-C6F9-439F-956C-17B666087F7A}"/>
              </a:ext>
            </a:extLst>
          </p:cNvPr>
          <p:cNvSpPr>
            <a:spLocks xmlns:a="http://schemas.openxmlformats.org/drawingml/2006/main" noGrp="1"/>
          </p:cNvSpPr>
          <p:nvPr/>
        </p:nvSpPr>
        <p:spPr>
          <a:xfrm xmlns:a="http://schemas.openxmlformats.org/drawingml/2006/main">
            <a:off x="666750" y="451485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2" name="copy-1111">
            <a:extLst xmlns:a="http://schemas.openxmlformats.org/drawingml/2006/main">
              <a:ext uri="{FF2B5EF4-FFF2-40B4-BE49-F238E27FC236}">
                <a16:creationId xmlns:a16="http://schemas.microsoft.com/office/drawing/2014/main" id="{F2A4E98E-3B98-40A7-887B-96855D2E29AD}"/>
              </a:ext>
            </a:extLst>
          </p:cNvPr>
          <p:cNvSpPr>
            <a:spLocks xmlns:a="http://schemas.openxmlformats.org/drawingml/2006/main" noGrp="1"/>
          </p:cNvSpPr>
          <p:nvPr/>
        </p:nvSpPr>
        <p:spPr>
          <a:xfrm xmlns:a="http://schemas.openxmlformats.org/drawingml/2006/main">
            <a:off x="847725" y="463867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C  Diffusion always speeds up without oxygen</a:t>
            </a:r>
          </a:p>
        </p:txBody>
      </p:sp>
      <p:sp>
        <p:nvSpPr>
          <p:cNvPr id="23" name="goto:8">
            <a:hlinkClick xmlns:r="http://schemas.openxmlformats.org/officeDocument/2006/relationships" xmlns:a="http://schemas.openxmlformats.org/drawingml/2006/main" r:id="Re97cbbcbb51f4abf" action="ppaction://hlinksldjump"/>
            <a:extLst xmlns:a="http://schemas.openxmlformats.org/drawingml/2006/main">
              <a:ext uri="{FF2B5EF4-FFF2-40B4-BE49-F238E27FC236}">
                <a16:creationId xmlns:a16="http://schemas.microsoft.com/office/drawing/2014/main" id="{3A9F306D-D721-4E87-A888-D4971DBDF6B2}"/>
              </a:ext>
            </a:extLst>
          </p:cNvPr>
          <p:cNvSpPr>
            <a:spLocks xmlns:a="http://schemas.openxmlformats.org/drawingml/2006/main" noGrp="1"/>
          </p:cNvSpPr>
          <p:nvPr/>
        </p:nvSpPr>
        <p:spPr>
          <a:xfrm xmlns:a="http://schemas.openxmlformats.org/drawingml/2006/main">
            <a:off x="8334375" y="5410200"/>
            <a:ext cx="2952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Commit, then check</a:t>
            </a:r>
          </a:p>
        </p:txBody>
      </p:sp>
    </p:spTree>
    <p:extLst>
      <p:ext uri="{BB962C8B-B14F-4D97-AF65-F5344CB8AC3E}">
        <p14:creationId xmlns:p14="http://schemas.microsoft.com/office/powerpoint/2010/main" val="525279366"/>
      </p:ext>
    </p:extLst>
  </p:cSld>
</p:sld>
</file>

<file path=ppt/slides/slide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9BD24629-0854-4DD6-8F68-510889603A6A}"/>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38FE0381-C25B-4048-B76B-954AC6BA06FF}"/>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12">
            <a:extLst xmlns:a="http://schemas.openxmlformats.org/drawingml/2006/main">
              <a:ext uri="{FF2B5EF4-FFF2-40B4-BE49-F238E27FC236}">
                <a16:creationId xmlns:a16="http://schemas.microsoft.com/office/drawing/2014/main" id="{560952E3-04F8-4CF0-81CA-1DD0150B673B}"/>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13">
            <a:extLst xmlns:a="http://schemas.openxmlformats.org/drawingml/2006/main">
              <a:ext uri="{FF2B5EF4-FFF2-40B4-BE49-F238E27FC236}">
                <a16:creationId xmlns:a16="http://schemas.microsoft.com/office/drawing/2014/main" id="{95190A03-096D-4ED6-81DD-2F1D73217C7C}"/>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  5 min</a:t>
            </a:r>
          </a:p>
        </p:txBody>
      </p:sp>
      <p:sp>
        <p:nvSpPr>
          <p:cNvPr id="5" name="copy-1114">
            <a:extLst xmlns:a="http://schemas.openxmlformats.org/drawingml/2006/main">
              <a:ext uri="{FF2B5EF4-FFF2-40B4-BE49-F238E27FC236}">
                <a16:creationId xmlns:a16="http://schemas.microsoft.com/office/drawing/2014/main" id="{8E57FC70-FD6E-4D5C-BD26-32C3D32C10CA}"/>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the model</a:t>
            </a:r>
          </a:p>
        </p:txBody>
      </p:sp>
      <p:sp>
        <p:nvSpPr>
          <p:cNvPr id="6" name="heading-rule">
            <a:extLst xmlns:a="http://schemas.openxmlformats.org/drawingml/2006/main">
              <a:ext uri="{FF2B5EF4-FFF2-40B4-BE49-F238E27FC236}">
                <a16:creationId xmlns:a16="http://schemas.microsoft.com/office/drawing/2014/main" id="{C29CA023-9E68-40F0-8F8A-D8ACF7098B11}"/>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349d61f603284253" action="ppaction://hlinksldjump"/>
            <a:extLst xmlns:a="http://schemas.openxmlformats.org/drawingml/2006/main">
              <a:ext uri="{FF2B5EF4-FFF2-40B4-BE49-F238E27FC236}">
                <a16:creationId xmlns:a16="http://schemas.microsoft.com/office/drawing/2014/main" id="{EED73959-A80D-4A73-9FBF-A5F9A28E32EA}"/>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faef5c8252b4275" action="ppaction://hlinksldjump"/>
            <a:extLst xmlns:a="http://schemas.openxmlformats.org/drawingml/2006/main">
              <a:ext uri="{FF2B5EF4-FFF2-40B4-BE49-F238E27FC236}">
                <a16:creationId xmlns:a16="http://schemas.microsoft.com/office/drawing/2014/main" id="{BBD07D74-FEB8-4867-A3B2-560E4FE54ADB}"/>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ea639ab2c79a4f28" action="ppaction://hlinksldjump"/>
            <a:extLst xmlns:a="http://schemas.openxmlformats.org/drawingml/2006/main">
              <a:ext uri="{FF2B5EF4-FFF2-40B4-BE49-F238E27FC236}">
                <a16:creationId xmlns:a16="http://schemas.microsoft.com/office/drawing/2014/main" id="{1C967DB7-99C1-4F74-BA13-3614BF98A13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a:t>
            </a:r>
          </a:p>
        </p:txBody>
      </p:sp>
      <p:sp>
        <p:nvSpPr>
          <p:cNvPr id="10" name="goto:3">
            <a:hlinkClick xmlns:r="http://schemas.openxmlformats.org/officeDocument/2006/relationships" xmlns:a="http://schemas.openxmlformats.org/drawingml/2006/main" r:id="R9fc82a5138e9405d" action="ppaction://hlinksldjump"/>
            <a:extLst xmlns:a="http://schemas.openxmlformats.org/drawingml/2006/main">
              <a:ext uri="{FF2B5EF4-FFF2-40B4-BE49-F238E27FC236}">
                <a16:creationId xmlns:a16="http://schemas.microsoft.com/office/drawing/2014/main" id="{EB2BCAAD-3241-40DC-AAB8-9347A4304874}"/>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198fd119a6204100" action="ppaction://hlinksldjump"/>
            <a:extLst xmlns:a="http://schemas.openxmlformats.org/drawingml/2006/main">
              <a:ext uri="{FF2B5EF4-FFF2-40B4-BE49-F238E27FC236}">
                <a16:creationId xmlns:a16="http://schemas.microsoft.com/office/drawing/2014/main" id="{D07F053F-1E88-4C8C-8CA2-4E9BE9CC9060}"/>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628fad1026a74627" action="ppaction://hlinksldjump"/>
            <a:extLst xmlns:a="http://schemas.openxmlformats.org/drawingml/2006/main">
              <a:ext uri="{FF2B5EF4-FFF2-40B4-BE49-F238E27FC236}">
                <a16:creationId xmlns:a16="http://schemas.microsoft.com/office/drawing/2014/main" id="{275A87EB-0BD6-4614-A0A1-48C49787DCCC}"/>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f495deb281a7456d" action="ppaction://hlinksldjump"/>
            <a:extLst xmlns:a="http://schemas.openxmlformats.org/drawingml/2006/main">
              <a:ext uri="{FF2B5EF4-FFF2-40B4-BE49-F238E27FC236}">
                <a16:creationId xmlns:a16="http://schemas.microsoft.com/office/drawing/2014/main" id="{DA9B9A68-EDE9-4BB3-9A82-DC41D6DDD9D9}"/>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07e1552473f7437c" action="ppaction://hlinksldjump"/>
            <a:extLst xmlns:a="http://schemas.openxmlformats.org/drawingml/2006/main">
              <a:ext uri="{FF2B5EF4-FFF2-40B4-BE49-F238E27FC236}">
                <a16:creationId xmlns:a16="http://schemas.microsoft.com/office/drawing/2014/main" id="{B6CE9A1E-FA70-4557-A2A2-B978F4C16D93}"/>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6260c6af58a34880" action="ppaction://hlinksldjump"/>
            <a:extLst xmlns:a="http://schemas.openxmlformats.org/drawingml/2006/main">
              <a:ext uri="{FF2B5EF4-FFF2-40B4-BE49-F238E27FC236}">
                <a16:creationId xmlns:a16="http://schemas.microsoft.com/office/drawing/2014/main" id="{6BF12BC8-3A24-4839-9530-52F7E46E0351}"/>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115">
            <a:extLst xmlns:a="http://schemas.openxmlformats.org/drawingml/2006/main">
              <a:ext uri="{FF2B5EF4-FFF2-40B4-BE49-F238E27FC236}">
                <a16:creationId xmlns:a16="http://schemas.microsoft.com/office/drawing/2014/main" id="{0079031A-8011-4823-9BAF-78C0E2D854D7}"/>
              </a:ext>
            </a:extLst>
          </p:cNvPr>
          <p:cNvSpPr>
            <a:spLocks xmlns:a="http://schemas.openxmlformats.org/drawingml/2006/main" noGrp="1"/>
          </p:cNvSpPr>
          <p:nvPr/>
        </p:nvSpPr>
        <p:spPr>
          <a:xfrm xmlns:a="http://schemas.openxmlformats.org/drawingml/2006/main">
            <a:off x="666750" y="2000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1</a:t>
            </a:r>
          </a:p>
        </p:txBody>
      </p:sp>
      <p:sp>
        <p:nvSpPr>
          <p:cNvPr id="17" name="copy-1116">
            <a:extLst xmlns:a="http://schemas.openxmlformats.org/drawingml/2006/main">
              <a:ext uri="{FF2B5EF4-FFF2-40B4-BE49-F238E27FC236}">
                <a16:creationId xmlns:a16="http://schemas.microsoft.com/office/drawing/2014/main" id="{169D4F2D-2817-4CFF-8E01-71A11FCC2AAC}"/>
              </a:ext>
            </a:extLst>
          </p:cNvPr>
          <p:cNvSpPr>
            <a:spLocks xmlns:a="http://schemas.openxmlformats.org/drawingml/2006/main" noGrp="1"/>
          </p:cNvSpPr>
          <p:nvPr/>
        </p:nvSpPr>
        <p:spPr>
          <a:xfrm xmlns:a="http://schemas.openxmlformats.org/drawingml/2006/main">
            <a:off x="1162050" y="20002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Root hair cells contact soil water across a large surface area and may take up mineral ions against a gradient.</a:t>
            </a:r>
          </a:p>
        </p:txBody>
      </p:sp>
      <p:sp>
        <p:nvSpPr>
          <p:cNvPr id="18" name="copy-1117">
            <a:extLst xmlns:a="http://schemas.openxmlformats.org/drawingml/2006/main">
              <a:ext uri="{FF2B5EF4-FFF2-40B4-BE49-F238E27FC236}">
                <a16:creationId xmlns:a16="http://schemas.microsoft.com/office/drawing/2014/main" id="{71FA7CD6-F8D7-4F62-A3DC-7D3CAF26AFA1}"/>
              </a:ext>
            </a:extLst>
          </p:cNvPr>
          <p:cNvSpPr>
            <a:spLocks xmlns:a="http://schemas.openxmlformats.org/drawingml/2006/main" noGrp="1"/>
          </p:cNvSpPr>
          <p:nvPr/>
        </p:nvSpPr>
        <p:spPr>
          <a:xfrm xmlns:a="http://schemas.openxmlformats.org/drawingml/2006/main">
            <a:off x="666750" y="31051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2</a:t>
            </a:r>
          </a:p>
        </p:txBody>
      </p:sp>
      <p:sp>
        <p:nvSpPr>
          <p:cNvPr id="19" name="copy-1118">
            <a:extLst xmlns:a="http://schemas.openxmlformats.org/drawingml/2006/main">
              <a:ext uri="{FF2B5EF4-FFF2-40B4-BE49-F238E27FC236}">
                <a16:creationId xmlns:a16="http://schemas.microsoft.com/office/drawing/2014/main" id="{B5DF2392-49F4-4062-842D-A083EF838B2B}"/>
              </a:ext>
            </a:extLst>
          </p:cNvPr>
          <p:cNvSpPr>
            <a:spLocks xmlns:a="http://schemas.openxmlformats.org/drawingml/2006/main" noGrp="1"/>
          </p:cNvSpPr>
          <p:nvPr/>
        </p:nvSpPr>
        <p:spPr>
          <a:xfrm xmlns:a="http://schemas.openxmlformats.org/drawingml/2006/main">
            <a:off x="1162050" y="31051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Small-intestine cells absorb digested food. Diffusion can help, but active transport can keep uptake going against the gradient.</a:t>
            </a:r>
          </a:p>
        </p:txBody>
      </p:sp>
      <p:sp>
        <p:nvSpPr>
          <p:cNvPr id="20" name="copy-1119">
            <a:extLst xmlns:a="http://schemas.openxmlformats.org/drawingml/2006/main">
              <a:ext uri="{FF2B5EF4-FFF2-40B4-BE49-F238E27FC236}">
                <a16:creationId xmlns:a16="http://schemas.microsoft.com/office/drawing/2014/main" id="{EAEEFBA4-B28C-4C69-B9B4-8116BE82B1B6}"/>
              </a:ext>
            </a:extLst>
          </p:cNvPr>
          <p:cNvSpPr>
            <a:spLocks xmlns:a="http://schemas.openxmlformats.org/drawingml/2006/main" noGrp="1"/>
          </p:cNvSpPr>
          <p:nvPr/>
        </p:nvSpPr>
        <p:spPr>
          <a:xfrm xmlns:a="http://schemas.openxmlformats.org/drawingml/2006/main">
            <a:off x="666750" y="42100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3</a:t>
            </a:r>
          </a:p>
        </p:txBody>
      </p:sp>
      <p:sp>
        <p:nvSpPr>
          <p:cNvPr id="21" name="copy-1120">
            <a:extLst xmlns:a="http://schemas.openxmlformats.org/drawingml/2006/main">
              <a:ext uri="{FF2B5EF4-FFF2-40B4-BE49-F238E27FC236}">
                <a16:creationId xmlns:a16="http://schemas.microsoft.com/office/drawing/2014/main" id="{38F586C7-8834-4DF0-BE7A-F45BC1A2E8DC}"/>
              </a:ext>
            </a:extLst>
          </p:cNvPr>
          <p:cNvSpPr>
            <a:spLocks xmlns:a="http://schemas.openxmlformats.org/drawingml/2006/main" noGrp="1"/>
          </p:cNvSpPr>
          <p:nvPr/>
        </p:nvSpPr>
        <p:spPr>
          <a:xfrm xmlns:a="http://schemas.openxmlformats.org/drawingml/2006/main">
            <a:off x="1162050" y="42100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Evidence that uptake falls when respiration is inhibited supports an energy-dependent mechanism.</a:t>
            </a:r>
          </a:p>
        </p:txBody>
      </p:sp>
      <p:sp>
        <p:nvSpPr>
          <p:cNvPr id="22" name="visual-ground">
            <a:extLst xmlns:a="http://schemas.openxmlformats.org/drawingml/2006/main">
              <a:ext uri="{FF2B5EF4-FFF2-40B4-BE49-F238E27FC236}">
                <a16:creationId xmlns:a16="http://schemas.microsoft.com/office/drawing/2014/main" id="{26D2FC43-8838-4D32-A04A-70221A947F86}"/>
              </a:ext>
            </a:extLst>
          </p:cNvPr>
          <p:cNvSpPr>
            <a:spLocks xmlns:a="http://schemas.openxmlformats.org/drawingml/2006/main" noGrp="1"/>
          </p:cNvSpPr>
          <p:nvPr/>
        </p:nvSpPr>
        <p:spPr>
          <a:xfrm xmlns:a="http://schemas.openxmlformats.org/drawingml/2006/main">
            <a:off x="7524750" y="1943100"/>
            <a:ext cx="3905250" cy="2724150"/>
          </a:xfrm>
          <a:prstGeom xmlns:a="http://schemas.openxmlformats.org/drawingml/2006/main" prst="roundRect">
            <a:avLst>
              <a:gd name="adj" fmla="val 3497"/>
            </a:avLst>
          </a:prstGeom>
          <a:solidFill xmlns:a="http://schemas.openxmlformats.org/drawingml/2006/main">
            <a:srgbClr val="FAF8FC"/>
          </a:solidFill>
          <a:ln xmlns:a="http://schemas.openxmlformats.org/drawingml/2006/main" w="9525">
            <a:solidFill>
              <a:srgbClr val="D9D0E2"/>
            </a:solidFill>
            <a:prstDash val="solid"/>
          </a:ln>
        </p:spPr>
      </p:sp>
      <p:sp>
        <p:nvSpPr>
          <p:cNvPr id="24" name="goto:16">
            <a:hlinkClick xmlns:r="http://schemas.openxmlformats.org/officeDocument/2006/relationships" xmlns:a="http://schemas.openxmlformats.org/drawingml/2006/main" r:id="R024dee99c9c24185" action="ppaction://hlinksldjump"/>
            <a:extLst xmlns:a="http://schemas.openxmlformats.org/drawingml/2006/main">
              <a:ext uri="{FF2B5EF4-FFF2-40B4-BE49-F238E27FC236}">
                <a16:creationId xmlns:a16="http://schemas.microsoft.com/office/drawing/2014/main" id="{F2A1741A-419E-4B68-9FFE-2B384AD029D3}"/>
              </a:ext>
            </a:extLst>
          </p:cNvPr>
          <p:cNvSpPr>
            <a:spLocks xmlns:a="http://schemas.openxmlformats.org/drawingml/2006/main" noGrp="1"/>
          </p:cNvSpPr>
          <p:nvPr/>
        </p:nvSpPr>
        <p:spPr>
          <a:xfrm xmlns:a="http://schemas.openxmlformats.org/drawingml/2006/main">
            <a:off x="7629525" y="4838700"/>
            <a:ext cx="37909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View labelled diagram</a:t>
            </a:r>
          </a:p>
        </p:txBody>
      </p:sp>
      <p:sp>
        <p:nvSpPr>
          <p:cNvPr id="25" name="goto:15">
            <a:hlinkClick xmlns:r="http://schemas.openxmlformats.org/officeDocument/2006/relationships" xmlns:a="http://schemas.openxmlformats.org/drawingml/2006/main" r:id="Rf6a5d2ae83064402" action="ppaction://hlinksldjump"/>
            <a:extLst xmlns:a="http://schemas.openxmlformats.org/drawingml/2006/main">
              <a:ext uri="{FF2B5EF4-FFF2-40B4-BE49-F238E27FC236}">
                <a16:creationId xmlns:a16="http://schemas.microsoft.com/office/drawing/2014/main" id="{CA8FEA6C-F99F-4195-BED3-4C3BD8C7C15A}"/>
              </a:ext>
            </a:extLst>
          </p:cNvPr>
          <p:cNvSpPr>
            <a:spLocks xmlns:a="http://schemas.openxmlformats.org/drawingml/2006/main" noGrp="1"/>
          </p:cNvSpPr>
          <p:nvPr/>
        </p:nvSpPr>
        <p:spPr>
          <a:xfrm xmlns:a="http://schemas.openxmlformats.org/drawingml/2006/main">
            <a:off x="8115300" y="5410200"/>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video</a:t>
            </a:r>
          </a:p>
        </p:txBody>
      </p:sp>
      <p:sp>
        <p:nvSpPr>
          <p:cNvPr id="27" name="model-title">
            <a:extLst xmlns:a="http://schemas.openxmlformats.org/drawingml/2006/main">
              <a:ext uri="{FF2B5EF4-FFF2-40B4-BE49-F238E27FC236}">
                <a16:creationId xmlns:a16="http://schemas.microsoft.com/office/drawing/2014/main" id="{2FCD1CBA-7E8A-4C4D-9F9F-A641C405428D}"/>
              </a:ext>
            </a:extLst>
          </p:cNvPr>
          <p:cNvSpPr>
            <a:spLocks xmlns:a="http://schemas.openxmlformats.org/drawingml/2006/main" noGrp="1"/>
          </p:cNvSpPr>
          <p:nvPr/>
        </p:nvSpPr>
        <p:spPr>
          <a:xfrm xmlns:a="http://schemas.openxmlformats.org/drawingml/2006/main">
            <a:off x="7734300" y="2057400"/>
            <a:ext cx="34861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725" b="1">
                <a:solidFill>
                  <a:srgbClr val="5E417D"/>
                </a:solidFill>
                <a:latin typeface="Arial"/>
                <a:ea typeface="Arial"/>
                <a:cs typeface="Arial"/>
              </a:defRPr>
            </a:pPr>
            <a:r>
              <a:rPr sz="1725" b="1">
                <a:solidFill>
                  <a:srgbClr val="5E417D"/>
                </a:solidFill>
                <a:latin typeface="Arial"/>
                <a:ea typeface="Arial"/>
                <a:cs typeface="Arial"/>
              </a:rPr>
              <a:t>Movement needs energy</a:t>
            </a:r>
          </a:p>
        </p:txBody>
      </p:sp>
      <p:sp>
        <p:nvSpPr>
          <p:cNvPr id="28" name="cell-boundary">
            <a:extLst xmlns:a="http://schemas.openxmlformats.org/drawingml/2006/main">
              <a:ext uri="{FF2B5EF4-FFF2-40B4-BE49-F238E27FC236}">
                <a16:creationId xmlns:a16="http://schemas.microsoft.com/office/drawing/2014/main" id="{C96B9EFD-48A9-43B8-92FD-49D175A1A474}"/>
              </a:ext>
            </a:extLst>
          </p:cNvPr>
          <p:cNvSpPr>
            <a:spLocks xmlns:a="http://schemas.openxmlformats.org/drawingml/2006/main" noGrp="1"/>
          </p:cNvSpPr>
          <p:nvPr/>
        </p:nvSpPr>
        <p:spPr>
          <a:xfrm xmlns:a="http://schemas.openxmlformats.org/drawingml/2006/main">
            <a:off x="9401175" y="2581275"/>
            <a:ext cx="47625" cy="1390650"/>
          </a:xfrm>
          <a:prstGeom xmlns:a="http://schemas.openxmlformats.org/drawingml/2006/main" prst="rect">
            <a:avLst/>
          </a:prstGeom>
          <a:solidFill xmlns:a="http://schemas.openxmlformats.org/drawingml/2006/main">
            <a:srgbClr val="287360"/>
          </a:solidFill>
          <a:ln xmlns:a="http://schemas.openxmlformats.org/drawingml/2006/main" w="0">
            <a:noFill/>
            <a:prstDash val="solid"/>
          </a:ln>
        </p:spPr>
      </p:sp>
      <p:sp>
        <p:nvSpPr>
          <p:cNvPr id="29" name="against-gradient">
            <a:extLst xmlns:a="http://schemas.openxmlformats.org/drawingml/2006/main">
              <a:ext uri="{FF2B5EF4-FFF2-40B4-BE49-F238E27FC236}">
                <a16:creationId xmlns:a16="http://schemas.microsoft.com/office/drawing/2014/main" id="{2D40CF86-1ACA-4DDE-A990-065F30EDE769}"/>
              </a:ext>
            </a:extLst>
          </p:cNvPr>
          <p:cNvSpPr>
            <a:spLocks xmlns:a="http://schemas.openxmlformats.org/drawingml/2006/main" noGrp="1"/>
          </p:cNvSpPr>
          <p:nvPr/>
        </p:nvSpPr>
        <p:spPr>
          <a:xfrm xmlns:a="http://schemas.openxmlformats.org/drawingml/2006/main">
            <a:off x="8886825" y="3124200"/>
            <a:ext cx="1123950" cy="190500"/>
          </a:xfrm>
          <a:prstGeom xmlns:a="http://schemas.openxmlformats.org/drawingml/2006/main" prst="rightArrow">
            <a:avLst/>
          </a:prstGeom>
          <a:solidFill xmlns:a="http://schemas.openxmlformats.org/drawingml/2006/main">
            <a:srgbClr val="5E417D"/>
          </a:solidFill>
          <a:ln xmlns:a="http://schemas.openxmlformats.org/drawingml/2006/main" w="0">
            <a:noFill/>
            <a:prstDash val="solid"/>
          </a:ln>
        </p:spPr>
      </p:sp>
      <p:sp>
        <p:nvSpPr>
          <p:cNvPr id="30" name="low-0">
            <a:extLst xmlns:a="http://schemas.openxmlformats.org/drawingml/2006/main">
              <a:ext uri="{FF2B5EF4-FFF2-40B4-BE49-F238E27FC236}">
                <a16:creationId xmlns:a16="http://schemas.microsoft.com/office/drawing/2014/main" id="{D3C0F58A-2D0E-489A-BE66-45073B9C7BBD}"/>
              </a:ext>
            </a:extLst>
          </p:cNvPr>
          <p:cNvSpPr>
            <a:spLocks xmlns:a="http://schemas.openxmlformats.org/drawingml/2006/main" noGrp="1"/>
          </p:cNvSpPr>
          <p:nvPr/>
        </p:nvSpPr>
        <p:spPr>
          <a:xfrm xmlns:a="http://schemas.openxmlformats.org/drawingml/2006/main">
            <a:off x="7934325" y="27908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1" name="low-1">
            <a:extLst xmlns:a="http://schemas.openxmlformats.org/drawingml/2006/main">
              <a:ext uri="{FF2B5EF4-FFF2-40B4-BE49-F238E27FC236}">
                <a16:creationId xmlns:a16="http://schemas.microsoft.com/office/drawing/2014/main" id="{8398163B-E049-4630-B4C9-C0DCA6B63152}"/>
              </a:ext>
            </a:extLst>
          </p:cNvPr>
          <p:cNvSpPr>
            <a:spLocks xmlns:a="http://schemas.openxmlformats.org/drawingml/2006/main" noGrp="1"/>
          </p:cNvSpPr>
          <p:nvPr/>
        </p:nvSpPr>
        <p:spPr>
          <a:xfrm xmlns:a="http://schemas.openxmlformats.org/drawingml/2006/main">
            <a:off x="8305800" y="27908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2" name="low-2">
            <a:extLst xmlns:a="http://schemas.openxmlformats.org/drawingml/2006/main">
              <a:ext uri="{FF2B5EF4-FFF2-40B4-BE49-F238E27FC236}">
                <a16:creationId xmlns:a16="http://schemas.microsoft.com/office/drawing/2014/main" id="{0ADC5D06-2506-49F4-9826-882FEC399055}"/>
              </a:ext>
            </a:extLst>
          </p:cNvPr>
          <p:cNvSpPr>
            <a:spLocks xmlns:a="http://schemas.openxmlformats.org/drawingml/2006/main" noGrp="1"/>
          </p:cNvSpPr>
          <p:nvPr/>
        </p:nvSpPr>
        <p:spPr>
          <a:xfrm xmlns:a="http://schemas.openxmlformats.org/drawingml/2006/main">
            <a:off x="7934325" y="34099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3" name="low-3">
            <a:extLst xmlns:a="http://schemas.openxmlformats.org/drawingml/2006/main">
              <a:ext uri="{FF2B5EF4-FFF2-40B4-BE49-F238E27FC236}">
                <a16:creationId xmlns:a16="http://schemas.microsoft.com/office/drawing/2014/main" id="{0186261E-83A0-404A-B69A-06BF1EAE9EF0}"/>
              </a:ext>
            </a:extLst>
          </p:cNvPr>
          <p:cNvSpPr>
            <a:spLocks xmlns:a="http://schemas.openxmlformats.org/drawingml/2006/main" noGrp="1"/>
          </p:cNvSpPr>
          <p:nvPr/>
        </p:nvSpPr>
        <p:spPr>
          <a:xfrm xmlns:a="http://schemas.openxmlformats.org/drawingml/2006/main">
            <a:off x="8305800" y="34099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4" name="high-0">
            <a:extLst xmlns:a="http://schemas.openxmlformats.org/drawingml/2006/main">
              <a:ext uri="{FF2B5EF4-FFF2-40B4-BE49-F238E27FC236}">
                <a16:creationId xmlns:a16="http://schemas.microsoft.com/office/drawing/2014/main" id="{83601E94-79BA-43D3-A351-B679BE0D3436}"/>
              </a:ext>
            </a:extLst>
          </p:cNvPr>
          <p:cNvSpPr>
            <a:spLocks xmlns:a="http://schemas.openxmlformats.org/drawingml/2006/main" noGrp="1"/>
          </p:cNvSpPr>
          <p:nvPr/>
        </p:nvSpPr>
        <p:spPr>
          <a:xfrm xmlns:a="http://schemas.openxmlformats.org/drawingml/2006/main">
            <a:off x="10210800" y="26384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5" name="high-1">
            <a:extLst xmlns:a="http://schemas.openxmlformats.org/drawingml/2006/main">
              <a:ext uri="{FF2B5EF4-FFF2-40B4-BE49-F238E27FC236}">
                <a16:creationId xmlns:a16="http://schemas.microsoft.com/office/drawing/2014/main" id="{B163574F-388C-4A58-8F08-ED46C29DE8BB}"/>
              </a:ext>
            </a:extLst>
          </p:cNvPr>
          <p:cNvSpPr>
            <a:spLocks xmlns:a="http://schemas.openxmlformats.org/drawingml/2006/main" noGrp="1"/>
          </p:cNvSpPr>
          <p:nvPr/>
        </p:nvSpPr>
        <p:spPr>
          <a:xfrm xmlns:a="http://schemas.openxmlformats.org/drawingml/2006/main">
            <a:off x="10534650" y="26384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6" name="high-2">
            <a:extLst xmlns:a="http://schemas.openxmlformats.org/drawingml/2006/main">
              <a:ext uri="{FF2B5EF4-FFF2-40B4-BE49-F238E27FC236}">
                <a16:creationId xmlns:a16="http://schemas.microsoft.com/office/drawing/2014/main" id="{E1C905EC-4912-42F5-80B7-AAB73682995C}"/>
              </a:ext>
            </a:extLst>
          </p:cNvPr>
          <p:cNvSpPr>
            <a:spLocks xmlns:a="http://schemas.openxmlformats.org/drawingml/2006/main" noGrp="1"/>
          </p:cNvSpPr>
          <p:nvPr/>
        </p:nvSpPr>
        <p:spPr>
          <a:xfrm xmlns:a="http://schemas.openxmlformats.org/drawingml/2006/main">
            <a:off x="10858500" y="26384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7" name="high-3">
            <a:extLst xmlns:a="http://schemas.openxmlformats.org/drawingml/2006/main">
              <a:ext uri="{FF2B5EF4-FFF2-40B4-BE49-F238E27FC236}">
                <a16:creationId xmlns:a16="http://schemas.microsoft.com/office/drawing/2014/main" id="{30839649-D0C0-46FF-8094-8B523DAACF76}"/>
              </a:ext>
            </a:extLst>
          </p:cNvPr>
          <p:cNvSpPr>
            <a:spLocks xmlns:a="http://schemas.openxmlformats.org/drawingml/2006/main" noGrp="1"/>
          </p:cNvSpPr>
          <p:nvPr/>
        </p:nvSpPr>
        <p:spPr>
          <a:xfrm xmlns:a="http://schemas.openxmlformats.org/drawingml/2006/main">
            <a:off x="10210800" y="29908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8" name="high-4">
            <a:extLst xmlns:a="http://schemas.openxmlformats.org/drawingml/2006/main">
              <a:ext uri="{FF2B5EF4-FFF2-40B4-BE49-F238E27FC236}">
                <a16:creationId xmlns:a16="http://schemas.microsoft.com/office/drawing/2014/main" id="{8319B543-7927-4C62-9079-34FF33E61E7C}"/>
              </a:ext>
            </a:extLst>
          </p:cNvPr>
          <p:cNvSpPr>
            <a:spLocks xmlns:a="http://schemas.openxmlformats.org/drawingml/2006/main" noGrp="1"/>
          </p:cNvSpPr>
          <p:nvPr/>
        </p:nvSpPr>
        <p:spPr>
          <a:xfrm xmlns:a="http://schemas.openxmlformats.org/drawingml/2006/main">
            <a:off x="10534650" y="29908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9" name="high-5">
            <a:extLst xmlns:a="http://schemas.openxmlformats.org/drawingml/2006/main">
              <a:ext uri="{FF2B5EF4-FFF2-40B4-BE49-F238E27FC236}">
                <a16:creationId xmlns:a16="http://schemas.microsoft.com/office/drawing/2014/main" id="{33C1C02B-D4EF-4E1E-B8C2-D063D83DE21F}"/>
              </a:ext>
            </a:extLst>
          </p:cNvPr>
          <p:cNvSpPr>
            <a:spLocks xmlns:a="http://schemas.openxmlformats.org/drawingml/2006/main" noGrp="1"/>
          </p:cNvSpPr>
          <p:nvPr/>
        </p:nvSpPr>
        <p:spPr>
          <a:xfrm xmlns:a="http://schemas.openxmlformats.org/drawingml/2006/main">
            <a:off x="10858500" y="29908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0" name="high-6">
            <a:extLst xmlns:a="http://schemas.openxmlformats.org/drawingml/2006/main">
              <a:ext uri="{FF2B5EF4-FFF2-40B4-BE49-F238E27FC236}">
                <a16:creationId xmlns:a16="http://schemas.microsoft.com/office/drawing/2014/main" id="{5869A324-8256-431A-AB30-EB1F9B84F1CC}"/>
              </a:ext>
            </a:extLst>
          </p:cNvPr>
          <p:cNvSpPr>
            <a:spLocks xmlns:a="http://schemas.openxmlformats.org/drawingml/2006/main" noGrp="1"/>
          </p:cNvSpPr>
          <p:nvPr/>
        </p:nvSpPr>
        <p:spPr>
          <a:xfrm xmlns:a="http://schemas.openxmlformats.org/drawingml/2006/main">
            <a:off x="10210800" y="33432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1" name="high-7">
            <a:extLst xmlns:a="http://schemas.openxmlformats.org/drawingml/2006/main">
              <a:ext uri="{FF2B5EF4-FFF2-40B4-BE49-F238E27FC236}">
                <a16:creationId xmlns:a16="http://schemas.microsoft.com/office/drawing/2014/main" id="{99DF4D9F-4D22-4734-9D03-63843EF506AF}"/>
              </a:ext>
            </a:extLst>
          </p:cNvPr>
          <p:cNvSpPr>
            <a:spLocks xmlns:a="http://schemas.openxmlformats.org/drawingml/2006/main" noGrp="1"/>
          </p:cNvSpPr>
          <p:nvPr/>
        </p:nvSpPr>
        <p:spPr>
          <a:xfrm xmlns:a="http://schemas.openxmlformats.org/drawingml/2006/main">
            <a:off x="10534650" y="33432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2" name="high-8">
            <a:extLst xmlns:a="http://schemas.openxmlformats.org/drawingml/2006/main">
              <a:ext uri="{FF2B5EF4-FFF2-40B4-BE49-F238E27FC236}">
                <a16:creationId xmlns:a16="http://schemas.microsoft.com/office/drawing/2014/main" id="{7210EE80-3A4E-4E11-934D-4CBCC36FC295}"/>
              </a:ext>
            </a:extLst>
          </p:cNvPr>
          <p:cNvSpPr>
            <a:spLocks xmlns:a="http://schemas.openxmlformats.org/drawingml/2006/main" noGrp="1"/>
          </p:cNvSpPr>
          <p:nvPr/>
        </p:nvSpPr>
        <p:spPr>
          <a:xfrm xmlns:a="http://schemas.openxmlformats.org/drawingml/2006/main">
            <a:off x="10858500" y="33432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3" name="high-9">
            <a:extLst xmlns:a="http://schemas.openxmlformats.org/drawingml/2006/main">
              <a:ext uri="{FF2B5EF4-FFF2-40B4-BE49-F238E27FC236}">
                <a16:creationId xmlns:a16="http://schemas.microsoft.com/office/drawing/2014/main" id="{1FB87826-E71D-4778-A460-81B897823154}"/>
              </a:ext>
            </a:extLst>
          </p:cNvPr>
          <p:cNvSpPr>
            <a:spLocks xmlns:a="http://schemas.openxmlformats.org/drawingml/2006/main" noGrp="1"/>
          </p:cNvSpPr>
          <p:nvPr/>
        </p:nvSpPr>
        <p:spPr>
          <a:xfrm xmlns:a="http://schemas.openxmlformats.org/drawingml/2006/main">
            <a:off x="10210800" y="36957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4" name="high-10">
            <a:extLst xmlns:a="http://schemas.openxmlformats.org/drawingml/2006/main">
              <a:ext uri="{FF2B5EF4-FFF2-40B4-BE49-F238E27FC236}">
                <a16:creationId xmlns:a16="http://schemas.microsoft.com/office/drawing/2014/main" id="{F37BF367-A16C-49BA-8EDF-94B6AFF8C01F}"/>
              </a:ext>
            </a:extLst>
          </p:cNvPr>
          <p:cNvSpPr>
            <a:spLocks xmlns:a="http://schemas.openxmlformats.org/drawingml/2006/main" noGrp="1"/>
          </p:cNvSpPr>
          <p:nvPr/>
        </p:nvSpPr>
        <p:spPr>
          <a:xfrm xmlns:a="http://schemas.openxmlformats.org/drawingml/2006/main">
            <a:off x="10534650" y="36957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5" name="high-11">
            <a:extLst xmlns:a="http://schemas.openxmlformats.org/drawingml/2006/main">
              <a:ext uri="{FF2B5EF4-FFF2-40B4-BE49-F238E27FC236}">
                <a16:creationId xmlns:a16="http://schemas.microsoft.com/office/drawing/2014/main" id="{96C08EE4-DB9E-4528-BA08-F2D879398C7D}"/>
              </a:ext>
            </a:extLst>
          </p:cNvPr>
          <p:cNvSpPr>
            <a:spLocks xmlns:a="http://schemas.openxmlformats.org/drawingml/2006/main" noGrp="1"/>
          </p:cNvSpPr>
          <p:nvPr/>
        </p:nvSpPr>
        <p:spPr>
          <a:xfrm xmlns:a="http://schemas.openxmlformats.org/drawingml/2006/main">
            <a:off x="10858500" y="36957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6" name="less">
            <a:extLst xmlns:a="http://schemas.openxmlformats.org/drawingml/2006/main">
              <a:ext uri="{FF2B5EF4-FFF2-40B4-BE49-F238E27FC236}">
                <a16:creationId xmlns:a16="http://schemas.microsoft.com/office/drawing/2014/main" id="{FC6646F0-3888-4F92-BCDC-D12184B80FD9}"/>
              </a:ext>
            </a:extLst>
          </p:cNvPr>
          <p:cNvSpPr>
            <a:spLocks xmlns:a="http://schemas.openxmlformats.org/drawingml/2006/main" noGrp="1"/>
          </p:cNvSpPr>
          <p:nvPr/>
        </p:nvSpPr>
        <p:spPr>
          <a:xfrm xmlns:a="http://schemas.openxmlformats.org/drawingml/2006/main">
            <a:off x="7734300" y="4048125"/>
            <a:ext cx="11144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425" b="1">
                <a:solidFill>
                  <a:srgbClr val="101C38"/>
                </a:solidFill>
                <a:latin typeface="Arial"/>
                <a:ea typeface="Arial"/>
                <a:cs typeface="Arial"/>
              </a:defRPr>
            </a:pPr>
            <a:r>
              <a:rPr sz="1425" b="1">
                <a:solidFill>
                  <a:srgbClr val="101C38"/>
                </a:solidFill>
                <a:latin typeface="Arial"/>
                <a:ea typeface="Arial"/>
                <a:cs typeface="Arial"/>
              </a:rPr>
              <a:t>Lower</a:t>
            </a:r>
          </a:p>
        </p:txBody>
      </p:sp>
      <p:sp>
        <p:nvSpPr>
          <p:cNvPr id="47" name="more">
            <a:extLst xmlns:a="http://schemas.openxmlformats.org/drawingml/2006/main">
              <a:ext uri="{FF2B5EF4-FFF2-40B4-BE49-F238E27FC236}">
                <a16:creationId xmlns:a16="http://schemas.microsoft.com/office/drawing/2014/main" id="{C7B7E74E-BBF1-42E7-8BBA-F5FDC6333553}"/>
              </a:ext>
            </a:extLst>
          </p:cNvPr>
          <p:cNvSpPr>
            <a:spLocks xmlns:a="http://schemas.openxmlformats.org/drawingml/2006/main" noGrp="1"/>
          </p:cNvSpPr>
          <p:nvPr/>
        </p:nvSpPr>
        <p:spPr>
          <a:xfrm xmlns:a="http://schemas.openxmlformats.org/drawingml/2006/main">
            <a:off x="10067925" y="4048125"/>
            <a:ext cx="11525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425" b="1">
                <a:solidFill>
                  <a:srgbClr val="101C38"/>
                </a:solidFill>
                <a:latin typeface="Arial"/>
                <a:ea typeface="Arial"/>
                <a:cs typeface="Arial"/>
              </a:defRPr>
            </a:pPr>
            <a:r>
              <a:rPr sz="1425" b="1">
                <a:solidFill>
                  <a:srgbClr val="101C38"/>
                </a:solidFill>
                <a:latin typeface="Arial"/>
                <a:ea typeface="Arial"/>
                <a:cs typeface="Arial"/>
              </a:rPr>
              <a:t>Higher</a:t>
            </a:r>
          </a:p>
        </p:txBody>
      </p:sp>
      <p:sp>
        <p:nvSpPr>
          <p:cNvPr id="48" name="energy">
            <a:extLst xmlns:a="http://schemas.openxmlformats.org/drawingml/2006/main">
              <a:ext uri="{FF2B5EF4-FFF2-40B4-BE49-F238E27FC236}">
                <a16:creationId xmlns:a16="http://schemas.microsoft.com/office/drawing/2014/main" id="{51958238-C186-4F8F-ABA7-727CCB67CF0A}"/>
              </a:ext>
            </a:extLst>
          </p:cNvPr>
          <p:cNvSpPr>
            <a:spLocks xmlns:a="http://schemas.openxmlformats.org/drawingml/2006/main" noGrp="1"/>
          </p:cNvSpPr>
          <p:nvPr/>
        </p:nvSpPr>
        <p:spPr>
          <a:xfrm xmlns:a="http://schemas.openxmlformats.org/drawingml/2006/main">
            <a:off x="7800975" y="4333875"/>
            <a:ext cx="33528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350" b="1">
                <a:solidFill>
                  <a:srgbClr val="5E417D"/>
                </a:solidFill>
                <a:latin typeface="Arial"/>
                <a:ea typeface="Arial"/>
                <a:cs typeface="Arial"/>
              </a:defRPr>
            </a:pPr>
            <a:r>
              <a:rPr sz="1350" b="1">
                <a:solidFill>
                  <a:srgbClr val="5E417D"/>
                </a:solidFill>
                <a:latin typeface="Arial"/>
                <a:ea typeface="Arial"/>
                <a:cs typeface="Arial"/>
              </a:rPr>
              <a:t>Energy from respiration</a:t>
            </a:r>
          </a:p>
        </p:txBody>
      </p:sp>
    </p:spTree>
    <p:extLst>
      <p:ext uri="{BB962C8B-B14F-4D97-AF65-F5344CB8AC3E}">
        <p14:creationId xmlns:p14="http://schemas.microsoft.com/office/powerpoint/2010/main" val="494561264"/>
      </p:ext>
    </p:extLst>
  </p:cSld>
</p:sld>
</file>

<file path=ppt/slides/slide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E2DFBE8A-1F82-4671-8F92-6AA9503ACE15}"/>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D65CD93D-BF25-427B-A95D-F28775454CB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1121">
            <a:extLst xmlns:a="http://schemas.openxmlformats.org/drawingml/2006/main">
              <a:ext uri="{FF2B5EF4-FFF2-40B4-BE49-F238E27FC236}">
                <a16:creationId xmlns:a16="http://schemas.microsoft.com/office/drawing/2014/main" id="{04F131E6-69AD-4302-83C1-946FF16997A1}"/>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22">
            <a:extLst xmlns:a="http://schemas.openxmlformats.org/drawingml/2006/main">
              <a:ext uri="{FF2B5EF4-FFF2-40B4-BE49-F238E27FC236}">
                <a16:creationId xmlns:a16="http://schemas.microsoft.com/office/drawing/2014/main" id="{FFFA8444-9907-4724-82CB-A851952F9047}"/>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  5 min</a:t>
            </a:r>
          </a:p>
        </p:txBody>
      </p:sp>
      <p:sp>
        <p:nvSpPr>
          <p:cNvPr id="5" name="copy-1123">
            <a:extLst xmlns:a="http://schemas.openxmlformats.org/drawingml/2006/main">
              <a:ext uri="{FF2B5EF4-FFF2-40B4-BE49-F238E27FC236}">
                <a16:creationId xmlns:a16="http://schemas.microsoft.com/office/drawing/2014/main" id="{9180AA1B-58F1-4B58-A3C6-589E93909F15}"/>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Choose and justify</a:t>
            </a:r>
          </a:p>
        </p:txBody>
      </p:sp>
      <p:sp>
        <p:nvSpPr>
          <p:cNvPr id="6" name="heading-rule">
            <a:extLst xmlns:a="http://schemas.openxmlformats.org/drawingml/2006/main">
              <a:ext uri="{FF2B5EF4-FFF2-40B4-BE49-F238E27FC236}">
                <a16:creationId xmlns:a16="http://schemas.microsoft.com/office/drawing/2014/main" id="{0090DEF8-5AA2-4B52-8BA8-81565BE79A9A}"/>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4494f951d60f4b45" action="ppaction://hlinksldjump"/>
            <a:extLst xmlns:a="http://schemas.openxmlformats.org/drawingml/2006/main">
              <a:ext uri="{FF2B5EF4-FFF2-40B4-BE49-F238E27FC236}">
                <a16:creationId xmlns:a16="http://schemas.microsoft.com/office/drawing/2014/main" id="{A8909CEE-C1F7-41F9-BF87-6AD81030CF05}"/>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83d14f7b77e47d8" action="ppaction://hlinksldjump"/>
            <a:extLst xmlns:a="http://schemas.openxmlformats.org/drawingml/2006/main">
              <a:ext uri="{FF2B5EF4-FFF2-40B4-BE49-F238E27FC236}">
                <a16:creationId xmlns:a16="http://schemas.microsoft.com/office/drawing/2014/main" id="{704FB20A-5793-49C1-A9B5-E1E4BD08902D}"/>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380bcc08dc354fff" action="ppaction://hlinksldjump"/>
            <a:extLst xmlns:a="http://schemas.openxmlformats.org/drawingml/2006/main">
              <a:ext uri="{FF2B5EF4-FFF2-40B4-BE49-F238E27FC236}">
                <a16:creationId xmlns:a16="http://schemas.microsoft.com/office/drawing/2014/main" id="{F3C9148C-2F5C-4A2A-AA6B-0D2238496808}"/>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ea3aa842f9b440b7" action="ppaction://hlinksldjump"/>
            <a:extLst xmlns:a="http://schemas.openxmlformats.org/drawingml/2006/main">
              <a:ext uri="{FF2B5EF4-FFF2-40B4-BE49-F238E27FC236}">
                <a16:creationId xmlns:a16="http://schemas.microsoft.com/office/drawing/2014/main" id="{27821EAF-B3EE-4F5B-A8B7-B242BE1CA522}"/>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a:t>
            </a:r>
          </a:p>
        </p:txBody>
      </p:sp>
      <p:sp>
        <p:nvSpPr>
          <p:cNvPr id="11" name="goto:4">
            <a:hlinkClick xmlns:r="http://schemas.openxmlformats.org/officeDocument/2006/relationships" xmlns:a="http://schemas.openxmlformats.org/drawingml/2006/main" r:id="Rdebe4072e94c45c5" action="ppaction://hlinksldjump"/>
            <a:extLst xmlns:a="http://schemas.openxmlformats.org/drawingml/2006/main">
              <a:ext uri="{FF2B5EF4-FFF2-40B4-BE49-F238E27FC236}">
                <a16:creationId xmlns:a16="http://schemas.microsoft.com/office/drawing/2014/main" id="{BA9B09B8-45C5-437B-BC61-D0DA2815C23A}"/>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733e294bd5df4d5c" action="ppaction://hlinksldjump"/>
            <a:extLst xmlns:a="http://schemas.openxmlformats.org/drawingml/2006/main">
              <a:ext uri="{FF2B5EF4-FFF2-40B4-BE49-F238E27FC236}">
                <a16:creationId xmlns:a16="http://schemas.microsoft.com/office/drawing/2014/main" id="{8E137C2A-577E-43B1-B622-AB3DBBA774D9}"/>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529bdd99f2f4463f" action="ppaction://hlinksldjump"/>
            <a:extLst xmlns:a="http://schemas.openxmlformats.org/drawingml/2006/main">
              <a:ext uri="{FF2B5EF4-FFF2-40B4-BE49-F238E27FC236}">
                <a16:creationId xmlns:a16="http://schemas.microsoft.com/office/drawing/2014/main" id="{7100AE38-B12A-40F7-8D7F-2AF22812E137}"/>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7f12a17438364c27" action="ppaction://hlinksldjump"/>
            <a:extLst xmlns:a="http://schemas.openxmlformats.org/drawingml/2006/main">
              <a:ext uri="{FF2B5EF4-FFF2-40B4-BE49-F238E27FC236}">
                <a16:creationId xmlns:a16="http://schemas.microsoft.com/office/drawing/2014/main" id="{C9F76B99-C0C1-4792-B3AB-DF8CB069A482}"/>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195f64d2782e4bdd" action="ppaction://hlinksldjump"/>
            <a:extLst xmlns:a="http://schemas.openxmlformats.org/drawingml/2006/main">
              <a:ext uri="{FF2B5EF4-FFF2-40B4-BE49-F238E27FC236}">
                <a16:creationId xmlns:a16="http://schemas.microsoft.com/office/drawing/2014/main" id="{96FCAE0C-EC5A-4FFB-A2BD-3CA798DF250A}"/>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124">
            <a:extLst xmlns:a="http://schemas.openxmlformats.org/drawingml/2006/main">
              <a:ext uri="{FF2B5EF4-FFF2-40B4-BE49-F238E27FC236}">
                <a16:creationId xmlns:a16="http://schemas.microsoft.com/office/drawing/2014/main" id="{7DABAF1A-8854-403A-BB93-A593D0EBB334}"/>
              </a:ext>
            </a:extLst>
          </p:cNvPr>
          <p:cNvSpPr>
            <a:spLocks xmlns:a="http://schemas.openxmlformats.org/drawingml/2006/main" noGrp="1"/>
          </p:cNvSpPr>
          <p:nvPr/>
        </p:nvSpPr>
        <p:spPr>
          <a:xfrm xmlns:a="http://schemas.openxmlformats.org/drawingml/2006/main">
            <a:off x="666750" y="1876425"/>
            <a:ext cx="106680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Which evidence most strongly supports active transport rather than diffusion alone?</a:t>
            </a:r>
          </a:p>
        </p:txBody>
      </p:sp>
      <p:sp>
        <p:nvSpPr>
          <p:cNvPr id="17" name="goto:9">
            <a:hlinkClick xmlns:r="http://schemas.openxmlformats.org/officeDocument/2006/relationships" xmlns:a="http://schemas.openxmlformats.org/drawingml/2006/main" r:id="Rd526b342491c4293" action="ppaction://hlinksldjump"/>
            <a:extLst xmlns:a="http://schemas.openxmlformats.org/drawingml/2006/main">
              <a:ext uri="{FF2B5EF4-FFF2-40B4-BE49-F238E27FC236}">
                <a16:creationId xmlns:a16="http://schemas.microsoft.com/office/drawing/2014/main" id="{D3CEB74F-E92E-49F0-83F2-E013D1E1E61D}"/>
              </a:ext>
            </a:extLst>
          </p:cNvPr>
          <p:cNvSpPr>
            <a:spLocks xmlns:a="http://schemas.openxmlformats.org/drawingml/2006/main" noGrp="1"/>
          </p:cNvSpPr>
          <p:nvPr/>
        </p:nvSpPr>
        <p:spPr>
          <a:xfrm xmlns:a="http://schemas.openxmlformats.org/drawingml/2006/main">
            <a:off x="666750" y="31051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A  Uptake occurs only when outside concentration is higher</a:t>
            </a:r>
          </a:p>
        </p:txBody>
      </p:sp>
      <p:sp>
        <p:nvSpPr>
          <p:cNvPr id="18" name="goto:9">
            <a:hlinkClick xmlns:r="http://schemas.openxmlformats.org/officeDocument/2006/relationships" xmlns:a="http://schemas.openxmlformats.org/drawingml/2006/main" r:id="R9b1fbcb560cd4ee6" action="ppaction://hlinksldjump"/>
            <a:extLst xmlns:a="http://schemas.openxmlformats.org/drawingml/2006/main">
              <a:ext uri="{FF2B5EF4-FFF2-40B4-BE49-F238E27FC236}">
                <a16:creationId xmlns:a16="http://schemas.microsoft.com/office/drawing/2014/main" id="{6FACD4FB-ABBC-436D-8D9A-22EFDDA2408D}"/>
              </a:ext>
            </a:extLst>
          </p:cNvPr>
          <p:cNvSpPr>
            <a:spLocks xmlns:a="http://schemas.openxmlformats.org/drawingml/2006/main" noGrp="1"/>
          </p:cNvSpPr>
          <p:nvPr/>
        </p:nvSpPr>
        <p:spPr>
          <a:xfrm xmlns:a="http://schemas.openxmlformats.org/drawingml/2006/main">
            <a:off x="6143625" y="31051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B  Uptake continues against the gradient and falls when respiration is inhibited</a:t>
            </a:r>
          </a:p>
        </p:txBody>
      </p:sp>
      <p:sp>
        <p:nvSpPr>
          <p:cNvPr id="19" name="goto:9">
            <a:hlinkClick xmlns:r="http://schemas.openxmlformats.org/officeDocument/2006/relationships" xmlns:a="http://schemas.openxmlformats.org/drawingml/2006/main" r:id="Re69fc3eb66b942f8" action="ppaction://hlinksldjump"/>
            <a:extLst xmlns:a="http://schemas.openxmlformats.org/drawingml/2006/main">
              <a:ext uri="{FF2B5EF4-FFF2-40B4-BE49-F238E27FC236}">
                <a16:creationId xmlns:a16="http://schemas.microsoft.com/office/drawing/2014/main" id="{9E7D47DB-C12A-42D6-A83F-BDDB86ECDC34}"/>
              </a:ext>
            </a:extLst>
          </p:cNvPr>
          <p:cNvSpPr>
            <a:spLocks xmlns:a="http://schemas.openxmlformats.org/drawingml/2006/main" noGrp="1"/>
          </p:cNvSpPr>
          <p:nvPr/>
        </p:nvSpPr>
        <p:spPr>
          <a:xfrm xmlns:a="http://schemas.openxmlformats.org/drawingml/2006/main">
            <a:off x="666750"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  The cell has a membrane</a:t>
            </a:r>
          </a:p>
        </p:txBody>
      </p:sp>
      <p:sp>
        <p:nvSpPr>
          <p:cNvPr id="20" name="goto:9">
            <a:hlinkClick xmlns:r="http://schemas.openxmlformats.org/officeDocument/2006/relationships" xmlns:a="http://schemas.openxmlformats.org/drawingml/2006/main" r:id="R1fe0497f239840ca" action="ppaction://hlinksldjump"/>
            <a:extLst xmlns:a="http://schemas.openxmlformats.org/drawingml/2006/main">
              <a:ext uri="{FF2B5EF4-FFF2-40B4-BE49-F238E27FC236}">
                <a16:creationId xmlns:a16="http://schemas.microsoft.com/office/drawing/2014/main" id="{2CDC8B54-1B5C-42A1-A051-EFF9A8EC9532}"/>
              </a:ext>
            </a:extLst>
          </p:cNvPr>
          <p:cNvSpPr>
            <a:spLocks xmlns:a="http://schemas.openxmlformats.org/drawingml/2006/main" noGrp="1"/>
          </p:cNvSpPr>
          <p:nvPr/>
        </p:nvSpPr>
        <p:spPr>
          <a:xfrm xmlns:a="http://schemas.openxmlformats.org/drawingml/2006/main">
            <a:off x="6143625"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D  The substance is small</a:t>
            </a:r>
          </a:p>
        </p:txBody>
      </p:sp>
      <p:sp>
        <p:nvSpPr>
          <p:cNvPr id="21" name="copy-1125">
            <a:extLst xmlns:a="http://schemas.openxmlformats.org/drawingml/2006/main">
              <a:ext uri="{FF2B5EF4-FFF2-40B4-BE49-F238E27FC236}">
                <a16:creationId xmlns:a16="http://schemas.microsoft.com/office/drawing/2014/main" id="{3E82CE56-F7FF-43B4-AAA6-36D55160303D}"/>
              </a:ext>
            </a:extLst>
          </p:cNvPr>
          <p:cNvSpPr>
            <a:spLocks xmlns:a="http://schemas.openxmlformats.org/drawingml/2006/main" noGrp="1"/>
          </p:cNvSpPr>
          <p:nvPr/>
        </p:nvSpPr>
        <p:spPr>
          <a:xfrm xmlns:a="http://schemas.openxmlformats.org/drawingml/2006/main">
            <a:off x="714375" y="5076825"/>
            <a:ext cx="100012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Give the deciding clue before checking.</a:t>
            </a:r>
          </a:p>
        </p:txBody>
      </p:sp>
      <p:sp>
        <p:nvSpPr>
          <p:cNvPr id="22" name="goto:9">
            <a:hlinkClick xmlns:r="http://schemas.openxmlformats.org/officeDocument/2006/relationships" xmlns:a="http://schemas.openxmlformats.org/drawingml/2006/main" r:id="R2ba34af303b74eb8" action="ppaction://hlinksldjump"/>
            <a:extLst xmlns:a="http://schemas.openxmlformats.org/drawingml/2006/main">
              <a:ext uri="{FF2B5EF4-FFF2-40B4-BE49-F238E27FC236}">
                <a16:creationId xmlns:a16="http://schemas.microsoft.com/office/drawing/2014/main" id="{D6D1F504-8102-4310-822C-A205C67CA998}"/>
              </a:ext>
            </a:extLst>
          </p:cNvPr>
          <p:cNvSpPr>
            <a:spLocks xmlns:a="http://schemas.openxmlformats.org/drawingml/2006/main" noGrp="1"/>
          </p:cNvSpPr>
          <p:nvPr/>
        </p:nvSpPr>
        <p:spPr>
          <a:xfrm xmlns:a="http://schemas.openxmlformats.org/drawingml/2006/main">
            <a:off x="8267700" y="5572125"/>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Check the reasoning</a:t>
            </a:r>
          </a:p>
        </p:txBody>
      </p:sp>
    </p:spTree>
    <p:extLst>
      <p:ext uri="{BB962C8B-B14F-4D97-AF65-F5344CB8AC3E}">
        <p14:creationId xmlns:p14="http://schemas.microsoft.com/office/powerpoint/2010/main" val="1988717800"/>
      </p:ext>
    </p:extLst>
  </p:cSld>
</p:sld>
</file>

<file path=ppt/slides/slide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33ADC6FE-69A4-4551-BBBB-481CC2F93D4B}"/>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00AD50D3-00AA-4382-8526-5EDE55C60285}"/>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26">
            <a:extLst xmlns:a="http://schemas.openxmlformats.org/drawingml/2006/main">
              <a:ext uri="{FF2B5EF4-FFF2-40B4-BE49-F238E27FC236}">
                <a16:creationId xmlns:a16="http://schemas.microsoft.com/office/drawing/2014/main" id="{DE0D07AE-9348-4C51-BA3B-E2CF73E414E5}"/>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27">
            <a:extLst xmlns:a="http://schemas.openxmlformats.org/drawingml/2006/main">
              <a:ext uri="{FF2B5EF4-FFF2-40B4-BE49-F238E27FC236}">
                <a16:creationId xmlns:a16="http://schemas.microsoft.com/office/drawing/2014/main" id="{8C0FF071-6E38-430E-8BB0-4DD03349E92C}"/>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2  ·  4 min</a:t>
            </a:r>
          </a:p>
        </p:txBody>
      </p:sp>
      <p:sp>
        <p:nvSpPr>
          <p:cNvPr id="5" name="copy-1128">
            <a:extLst xmlns:a="http://schemas.openxmlformats.org/drawingml/2006/main">
              <a:ext uri="{FF2B5EF4-FFF2-40B4-BE49-F238E27FC236}">
                <a16:creationId xmlns:a16="http://schemas.microsoft.com/office/drawing/2014/main" id="{E992C4C2-ACD2-4618-8DBD-126CA26B087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Connect the science</a:t>
            </a:r>
          </a:p>
        </p:txBody>
      </p:sp>
      <p:sp>
        <p:nvSpPr>
          <p:cNvPr id="6" name="heading-rule">
            <a:extLst xmlns:a="http://schemas.openxmlformats.org/drawingml/2006/main">
              <a:ext uri="{FF2B5EF4-FFF2-40B4-BE49-F238E27FC236}">
                <a16:creationId xmlns:a16="http://schemas.microsoft.com/office/drawing/2014/main" id="{5C836FF0-97B2-4030-8378-A9E269B686DF}"/>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78a5075118004dc7" action="ppaction://hlinksldjump"/>
            <a:extLst xmlns:a="http://schemas.openxmlformats.org/drawingml/2006/main">
              <a:ext uri="{FF2B5EF4-FFF2-40B4-BE49-F238E27FC236}">
                <a16:creationId xmlns:a16="http://schemas.microsoft.com/office/drawing/2014/main" id="{18286417-2DD7-4786-9BEC-168A94FDBA71}"/>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c46afc632374bad" action="ppaction://hlinksldjump"/>
            <a:extLst xmlns:a="http://schemas.openxmlformats.org/drawingml/2006/main">
              <a:ext uri="{FF2B5EF4-FFF2-40B4-BE49-F238E27FC236}">
                <a16:creationId xmlns:a16="http://schemas.microsoft.com/office/drawing/2014/main" id="{3F025373-81D9-4281-A434-0AA4CDD442D3}"/>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4c23f6bb37e147e7" action="ppaction://hlinksldjump"/>
            <a:extLst xmlns:a="http://schemas.openxmlformats.org/drawingml/2006/main">
              <a:ext uri="{FF2B5EF4-FFF2-40B4-BE49-F238E27FC236}">
                <a16:creationId xmlns:a16="http://schemas.microsoft.com/office/drawing/2014/main" id="{9DD88577-10B1-4983-AA75-0AFCAD6235F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c4cdf6e0eabf4d46" action="ppaction://hlinksldjump"/>
            <a:extLst xmlns:a="http://schemas.openxmlformats.org/drawingml/2006/main">
              <a:ext uri="{FF2B5EF4-FFF2-40B4-BE49-F238E27FC236}">
                <a16:creationId xmlns:a16="http://schemas.microsoft.com/office/drawing/2014/main" id="{BF4C1740-20B6-4802-80D1-52B4BD082267}"/>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677be15e30694883" action="ppaction://hlinksldjump"/>
            <a:extLst xmlns:a="http://schemas.openxmlformats.org/drawingml/2006/main">
              <a:ext uri="{FF2B5EF4-FFF2-40B4-BE49-F238E27FC236}">
                <a16:creationId xmlns:a16="http://schemas.microsoft.com/office/drawing/2014/main" id="{9B1458AB-F09D-43D5-BC0B-EBB34BC44559}"/>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 2</a:t>
            </a:r>
          </a:p>
        </p:txBody>
      </p:sp>
      <p:sp>
        <p:nvSpPr>
          <p:cNvPr id="12" name="goto:5">
            <a:hlinkClick xmlns:r="http://schemas.openxmlformats.org/officeDocument/2006/relationships" xmlns:a="http://schemas.openxmlformats.org/drawingml/2006/main" r:id="R27ecadcb6c0f4304" action="ppaction://hlinksldjump"/>
            <a:extLst xmlns:a="http://schemas.openxmlformats.org/drawingml/2006/main">
              <a:ext uri="{FF2B5EF4-FFF2-40B4-BE49-F238E27FC236}">
                <a16:creationId xmlns:a16="http://schemas.microsoft.com/office/drawing/2014/main" id="{79116A96-A169-48DD-93DD-6EF578EC91AD}"/>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cac4c27a87d7421d" action="ppaction://hlinksldjump"/>
            <a:extLst xmlns:a="http://schemas.openxmlformats.org/drawingml/2006/main">
              <a:ext uri="{FF2B5EF4-FFF2-40B4-BE49-F238E27FC236}">
                <a16:creationId xmlns:a16="http://schemas.microsoft.com/office/drawing/2014/main" id="{51ADF0C7-6825-474F-9AF1-E5A24BD2B3AD}"/>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807a8ff8dacb41f1" action="ppaction://hlinksldjump"/>
            <a:extLst xmlns:a="http://schemas.openxmlformats.org/drawingml/2006/main">
              <a:ext uri="{FF2B5EF4-FFF2-40B4-BE49-F238E27FC236}">
                <a16:creationId xmlns:a16="http://schemas.microsoft.com/office/drawing/2014/main" id="{31EA45D3-ED6E-450F-8F1D-1D49A394ADE6}"/>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ca1331bb591d47a4" action="ppaction://hlinksldjump"/>
            <a:extLst xmlns:a="http://schemas.openxmlformats.org/drawingml/2006/main">
              <a:ext uri="{FF2B5EF4-FFF2-40B4-BE49-F238E27FC236}">
                <a16:creationId xmlns:a16="http://schemas.microsoft.com/office/drawing/2014/main" id="{5775753A-464F-47FD-B03D-6EB3607307EA}"/>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129">
            <a:extLst xmlns:a="http://schemas.openxmlformats.org/drawingml/2006/main">
              <a:ext uri="{FF2B5EF4-FFF2-40B4-BE49-F238E27FC236}">
                <a16:creationId xmlns:a16="http://schemas.microsoft.com/office/drawing/2014/main" id="{B12E89D6-7FA8-4886-A8F3-F641D77F60BF}"/>
              </a:ext>
            </a:extLst>
          </p:cNvPr>
          <p:cNvSpPr>
            <a:spLocks xmlns:a="http://schemas.openxmlformats.org/drawingml/2006/main" noGrp="1"/>
          </p:cNvSpPr>
          <p:nvPr/>
        </p:nvSpPr>
        <p:spPr>
          <a:xfrm xmlns:a="http://schemas.openxmlformats.org/drawingml/2006/main">
            <a:off x="666750" y="18097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1130">
            <a:extLst xmlns:a="http://schemas.openxmlformats.org/drawingml/2006/main">
              <a:ext uri="{FF2B5EF4-FFF2-40B4-BE49-F238E27FC236}">
                <a16:creationId xmlns:a16="http://schemas.microsoft.com/office/drawing/2014/main" id="{697B3B04-6A29-41EA-A29A-9E318372E2A6}"/>
              </a:ext>
            </a:extLst>
          </p:cNvPr>
          <p:cNvSpPr>
            <a:spLocks xmlns:a="http://schemas.openxmlformats.org/drawingml/2006/main" noGrp="1"/>
          </p:cNvSpPr>
          <p:nvPr/>
        </p:nvSpPr>
        <p:spPr>
          <a:xfrm xmlns:a="http://schemas.openxmlformats.org/drawingml/2006/main">
            <a:off x="1162050" y="18097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Evidence 1: direction against the concentration gradient.</a:t>
            </a:r>
          </a:p>
        </p:txBody>
      </p:sp>
      <p:sp>
        <p:nvSpPr>
          <p:cNvPr id="18" name="copy-1131">
            <a:extLst xmlns:a="http://schemas.openxmlformats.org/drawingml/2006/main">
              <a:ext uri="{FF2B5EF4-FFF2-40B4-BE49-F238E27FC236}">
                <a16:creationId xmlns:a16="http://schemas.microsoft.com/office/drawing/2014/main" id="{935D44F7-E98C-41D9-9570-13ABD7CFBEEB}"/>
              </a:ext>
            </a:extLst>
          </p:cNvPr>
          <p:cNvSpPr>
            <a:spLocks xmlns:a="http://schemas.openxmlformats.org/drawingml/2006/main" noGrp="1"/>
          </p:cNvSpPr>
          <p:nvPr/>
        </p:nvSpPr>
        <p:spPr>
          <a:xfrm xmlns:a="http://schemas.openxmlformats.org/drawingml/2006/main">
            <a:off x="666750" y="24765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1132">
            <a:extLst xmlns:a="http://schemas.openxmlformats.org/drawingml/2006/main">
              <a:ext uri="{FF2B5EF4-FFF2-40B4-BE49-F238E27FC236}">
                <a16:creationId xmlns:a16="http://schemas.microsoft.com/office/drawing/2014/main" id="{F7C67507-F0FB-4504-A6D9-D2D7AC79B9C5}"/>
              </a:ext>
            </a:extLst>
          </p:cNvPr>
          <p:cNvSpPr>
            <a:spLocks xmlns:a="http://schemas.openxmlformats.org/drawingml/2006/main" noGrp="1"/>
          </p:cNvSpPr>
          <p:nvPr/>
        </p:nvSpPr>
        <p:spPr>
          <a:xfrm xmlns:a="http://schemas.openxmlformats.org/drawingml/2006/main">
            <a:off x="1162050" y="247650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Evidence 2: uptake changes when respiration or energy supply changes.</a:t>
            </a:r>
          </a:p>
        </p:txBody>
      </p:sp>
      <p:sp>
        <p:nvSpPr>
          <p:cNvPr id="20" name="copy-1133">
            <a:extLst xmlns:a="http://schemas.openxmlformats.org/drawingml/2006/main">
              <a:ext uri="{FF2B5EF4-FFF2-40B4-BE49-F238E27FC236}">
                <a16:creationId xmlns:a16="http://schemas.microsoft.com/office/drawing/2014/main" id="{3636459D-1133-4974-9D41-3452362AC564}"/>
              </a:ext>
            </a:extLst>
          </p:cNvPr>
          <p:cNvSpPr>
            <a:spLocks xmlns:a="http://schemas.openxmlformats.org/drawingml/2006/main" noGrp="1"/>
          </p:cNvSpPr>
          <p:nvPr/>
        </p:nvSpPr>
        <p:spPr>
          <a:xfrm xmlns:a="http://schemas.openxmlformats.org/drawingml/2006/main">
            <a:off x="666750" y="3143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3</a:t>
            </a:r>
          </a:p>
        </p:txBody>
      </p:sp>
      <p:sp>
        <p:nvSpPr>
          <p:cNvPr id="21" name="copy-1134">
            <a:extLst xmlns:a="http://schemas.openxmlformats.org/drawingml/2006/main">
              <a:ext uri="{FF2B5EF4-FFF2-40B4-BE49-F238E27FC236}">
                <a16:creationId xmlns:a16="http://schemas.microsoft.com/office/drawing/2014/main" id="{5A538404-58BD-4C8C-B8F3-0CEC79ACC728}"/>
              </a:ext>
            </a:extLst>
          </p:cNvPr>
          <p:cNvSpPr>
            <a:spLocks xmlns:a="http://schemas.openxmlformats.org/drawingml/2006/main" noGrp="1"/>
          </p:cNvSpPr>
          <p:nvPr/>
        </p:nvSpPr>
        <p:spPr>
          <a:xfrm xmlns:a="http://schemas.openxmlformats.org/drawingml/2006/main">
            <a:off x="1162050" y="31432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Large surface area and many transport proteins allow more uptake. Energy released by respiration supports active uptake.</a:t>
            </a:r>
          </a:p>
        </p:txBody>
      </p:sp>
      <p:pic>
        <p:nvPicPr>
          <p:cNvPr id="46" name="W6L2 scientific resource, slide 5"/>
          <p:cNvPicPr>
            <a:picLocks xmlns:a="http://schemas.openxmlformats.org/drawingml/2006/main" noChangeAspect="1"/>
          </p:cNvPicPr>
          <p:nvPr/>
        </p:nvPicPr>
        <p:blipFill>
          <a:blip xmlns:r="http://schemas.openxmlformats.org/officeDocument/2006/relationships" xmlns:a="http://schemas.openxmlformats.org/drawingml/2006/main" r:embed="R01bc0cca486349a4"/>
          <a:stretch xmlns:a="http://schemas.openxmlformats.org/drawingml/2006/main"/>
        </p:blipFill>
        <p:spPr>
          <a:xfrm xmlns:a="http://schemas.openxmlformats.org/drawingml/2006/main">
            <a:off x="2508166" y="3905250"/>
            <a:ext cx="7051842" cy="2009775"/>
          </a:xfrm>
          <a:prstGeom xmlns:a="http://schemas.openxmlformats.org/drawingml/2006/main" prst="rect">
            <a:avLst/>
          </a:prstGeom>
        </p:spPr>
      </p:pic>
    </p:spTree>
    <p:extLst>
      <p:ext uri="{BB962C8B-B14F-4D97-AF65-F5344CB8AC3E}">
        <p14:creationId xmlns:p14="http://schemas.microsoft.com/office/powerpoint/2010/main" val="1747397638"/>
      </p:ext>
    </p:extLst>
  </p:cSld>
</p:sld>
</file>

<file path=ppt/slides/slide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0" name="house-card">
            <a:extLst xmlns:a="http://schemas.openxmlformats.org/drawingml/2006/main">
              <a:ext uri="{FF2B5EF4-FFF2-40B4-BE49-F238E27FC236}">
                <a16:creationId xmlns:a16="http://schemas.microsoft.com/office/drawing/2014/main" id="{F6F97C90-0FBE-466C-996A-94572F43DA40}"/>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04AD266F-9B23-49C1-ADA0-A7751D8FD20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1135">
            <a:extLst xmlns:a="http://schemas.openxmlformats.org/drawingml/2006/main">
              <a:ext uri="{FF2B5EF4-FFF2-40B4-BE49-F238E27FC236}">
                <a16:creationId xmlns:a16="http://schemas.microsoft.com/office/drawing/2014/main" id="{7BAFC602-A6A1-487E-A5BF-1B14672F1F1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36">
            <a:extLst xmlns:a="http://schemas.openxmlformats.org/drawingml/2006/main">
              <a:ext uri="{FF2B5EF4-FFF2-40B4-BE49-F238E27FC236}">
                <a16:creationId xmlns:a16="http://schemas.microsoft.com/office/drawing/2014/main" id="{E0DF08D9-313D-456C-949B-2DC12592D9BF}"/>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2 · Task  ·  6 min</a:t>
            </a:r>
          </a:p>
        </p:txBody>
      </p:sp>
      <p:sp>
        <p:nvSpPr>
          <p:cNvPr id="5" name="copy-1137">
            <a:extLst xmlns:a="http://schemas.openxmlformats.org/drawingml/2006/main">
              <a:ext uri="{FF2B5EF4-FFF2-40B4-BE49-F238E27FC236}">
                <a16:creationId xmlns:a16="http://schemas.microsoft.com/office/drawing/2014/main" id="{01E16077-8AF5-4D51-8938-0E8C461698B2}"/>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Use two clues</a:t>
            </a:r>
          </a:p>
        </p:txBody>
      </p:sp>
      <p:sp>
        <p:nvSpPr>
          <p:cNvPr id="6" name="heading-rule">
            <a:extLst xmlns:a="http://schemas.openxmlformats.org/drawingml/2006/main">
              <a:ext uri="{FF2B5EF4-FFF2-40B4-BE49-F238E27FC236}">
                <a16:creationId xmlns:a16="http://schemas.microsoft.com/office/drawing/2014/main" id="{AB3F4A23-312C-406B-8DD5-27EF0730C7D8}"/>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f280aa28a47f472a" action="ppaction://hlinksldjump"/>
            <a:extLst xmlns:a="http://schemas.openxmlformats.org/drawingml/2006/main">
              <a:ext uri="{FF2B5EF4-FFF2-40B4-BE49-F238E27FC236}">
                <a16:creationId xmlns:a16="http://schemas.microsoft.com/office/drawing/2014/main" id="{7CF1FD75-529A-4F61-BF26-79DA5B7ABBFA}"/>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b12c66f2a7324dfe" action="ppaction://hlinksldjump"/>
            <a:extLst xmlns:a="http://schemas.openxmlformats.org/drawingml/2006/main">
              <a:ext uri="{FF2B5EF4-FFF2-40B4-BE49-F238E27FC236}">
                <a16:creationId xmlns:a16="http://schemas.microsoft.com/office/drawing/2014/main" id="{F1AEC047-F806-49B6-9BC6-A591E3C1520B}"/>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b75d8ab2e92e4c58" action="ppaction://hlinksldjump"/>
            <a:extLst xmlns:a="http://schemas.openxmlformats.org/drawingml/2006/main">
              <a:ext uri="{FF2B5EF4-FFF2-40B4-BE49-F238E27FC236}">
                <a16:creationId xmlns:a16="http://schemas.microsoft.com/office/drawing/2014/main" id="{6DA2FE10-5C3D-462C-BAB9-4BA82F64AC02}"/>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3f44537b81634ef5" action="ppaction://hlinksldjump"/>
            <a:extLst xmlns:a="http://schemas.openxmlformats.org/drawingml/2006/main">
              <a:ext uri="{FF2B5EF4-FFF2-40B4-BE49-F238E27FC236}">
                <a16:creationId xmlns:a16="http://schemas.microsoft.com/office/drawing/2014/main" id="{A37F6FF9-487F-4DD9-BD99-5A84C96428AA}"/>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ce880dab5d9f4fc8" action="ppaction://hlinksldjump"/>
            <a:extLst xmlns:a="http://schemas.openxmlformats.org/drawingml/2006/main">
              <a:ext uri="{FF2B5EF4-FFF2-40B4-BE49-F238E27FC236}">
                <a16:creationId xmlns:a16="http://schemas.microsoft.com/office/drawing/2014/main" id="{6E2B6F3A-C26C-40D6-8D8C-A011F37002D2}"/>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09239c70ca614726" action="ppaction://hlinksldjump"/>
            <a:extLst xmlns:a="http://schemas.openxmlformats.org/drawingml/2006/main">
              <a:ext uri="{FF2B5EF4-FFF2-40B4-BE49-F238E27FC236}">
                <a16:creationId xmlns:a16="http://schemas.microsoft.com/office/drawing/2014/main" id="{CB309562-C732-4188-B5BD-C9EB2A613D62}"/>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 2</a:t>
            </a:r>
          </a:p>
        </p:txBody>
      </p:sp>
      <p:sp>
        <p:nvSpPr>
          <p:cNvPr id="13" name="goto:6">
            <a:hlinkClick xmlns:r="http://schemas.openxmlformats.org/officeDocument/2006/relationships" xmlns:a="http://schemas.openxmlformats.org/drawingml/2006/main" r:id="Rcafbb075253f4925" action="ppaction://hlinksldjump"/>
            <a:extLst xmlns:a="http://schemas.openxmlformats.org/drawingml/2006/main">
              <a:ext uri="{FF2B5EF4-FFF2-40B4-BE49-F238E27FC236}">
                <a16:creationId xmlns:a16="http://schemas.microsoft.com/office/drawing/2014/main" id="{A9773638-6E38-4E7C-B86A-93806EC635D7}"/>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fcfe6d09eaee4aa2" action="ppaction://hlinksldjump"/>
            <a:extLst xmlns:a="http://schemas.openxmlformats.org/drawingml/2006/main">
              <a:ext uri="{FF2B5EF4-FFF2-40B4-BE49-F238E27FC236}">
                <a16:creationId xmlns:a16="http://schemas.microsoft.com/office/drawing/2014/main" id="{4B5037D9-4D11-4F6E-AB29-C3072C356FB7}"/>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0efeb76d32d4e28" action="ppaction://hlinksldjump"/>
            <a:extLst xmlns:a="http://schemas.openxmlformats.org/drawingml/2006/main">
              <a:ext uri="{FF2B5EF4-FFF2-40B4-BE49-F238E27FC236}">
                <a16:creationId xmlns:a16="http://schemas.microsoft.com/office/drawing/2014/main" id="{D2ED6B55-8B4F-4C9F-8DCC-EF31DC891D96}"/>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138">
            <a:extLst xmlns:a="http://schemas.openxmlformats.org/drawingml/2006/main">
              <a:ext uri="{FF2B5EF4-FFF2-40B4-BE49-F238E27FC236}">
                <a16:creationId xmlns:a16="http://schemas.microsoft.com/office/drawing/2014/main" id="{E26BDE16-B949-46B5-B886-102EA10093CE}"/>
              </a:ext>
            </a:extLst>
          </p:cNvPr>
          <p:cNvSpPr>
            <a:spLocks xmlns:a="http://schemas.openxmlformats.org/drawingml/2006/main" noGrp="1"/>
          </p:cNvSpPr>
          <p:nvPr/>
        </p:nvSpPr>
        <p:spPr>
          <a:xfrm xmlns:a="http://schemas.openxmlformats.org/drawingml/2006/main">
            <a:off x="666750" y="1847850"/>
            <a:ext cx="106680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1F2937"/>
                </a:solidFill>
                <a:latin typeface="Arial"/>
                <a:ea typeface="Arial"/>
                <a:cs typeface="Arial"/>
              </a:defRPr>
            </a:pPr>
            <a:r>
              <a:rPr sz="2100" b="1">
                <a:solidFill>
                  <a:srgbClr val="1F2937"/>
                </a:solidFill>
                <a:latin typeface="Arial"/>
                <a:ea typeface="Arial"/>
                <a:cs typeface="Arial"/>
              </a:rPr>
              <a:t>Model values use the same concentration units. Uptake is inwards.</a:t>
            </a:r>
          </a:p>
        </p:txBody>
      </p:sp>
      <p:graphicFrame>
        <p:nvGraphicFramePr>
          <p:cNvPr id="38" name=""/>
          <p:cNvGraphicFramePr/>
          <p:nvPr/>
        </p:nvGraphicFramePr>
        <p:xfrm>
          <a:off xmlns:a="http://schemas.openxmlformats.org/drawingml/2006/main" x="704850" y="2762250"/>
          <a:ext xmlns:a="http://schemas.openxmlformats.org/drawingml/2006/main" cx="10591800" cy="2095500"/>
        </p:xfrm>
        <a:graphic xmlns:a="http://schemas.openxmlformats.org/drawingml/2006/main">
          <a:graphicData uri="http://schemas.openxmlformats.org/drawingml/2006/table">
            <a:tbl>
              <a:tblPr/>
              <a:tblGrid>
                <a:gridCol w="2118360"/>
                <a:gridCol w="2118360"/>
                <a:gridCol w="2118360"/>
                <a:gridCol w="2118360"/>
                <a:gridCol w="2118360"/>
              </a:tblGrid>
              <a:tr h="698500">
                <a:tc>
                  <a:txBody>
                    <a:bodyPr lIns="95250" tIns="66675" rIns="95250" bIns="66675"/>
                    <a:lstStyle/>
                    <a:p>
                      <a:r>
                        <a:rPr sz="1575" b="1">
                          <a:solidFill>
                            <a:srgbClr val="1F2937"/>
                          </a:solidFill>
                          <a:latin typeface="Arial"/>
                          <a:ea typeface="Arial"/>
                          <a:cs typeface="Arial"/>
                        </a:rPr>
                        <a:t>Context</a:t>
                      </a:r>
                    </a:p>
                  </a:txBody>
                  <a:tcPr marL="91440" marR="91440" marT="45720" marB="45720" anchor="ctr">
                    <a:solidFill>
                      <a:srgbClr val="E4EBEE"/>
                    </a:solidFill>
                  </a:tcPr>
                </a:tc>
                <a:tc>
                  <a:txBody>
                    <a:bodyPr lIns="95250" tIns="66675" rIns="95250" bIns="66675"/>
                    <a:lstStyle/>
                    <a:p>
                      <a:r>
                        <a:rPr sz="1575" b="1">
                          <a:solidFill>
                            <a:srgbClr val="1F2937"/>
                          </a:solidFill>
                          <a:latin typeface="Arial"/>
                          <a:ea typeface="Arial"/>
                          <a:cs typeface="Arial"/>
                        </a:rPr>
                        <a:t>Outside</a:t>
                      </a:r>
                    </a:p>
                  </a:txBody>
                  <a:tcPr marL="91440" marR="91440" marT="45720" marB="45720" anchor="ctr">
                    <a:solidFill>
                      <a:srgbClr val="E4EBEE"/>
                    </a:solidFill>
                  </a:tcPr>
                </a:tc>
                <a:tc>
                  <a:txBody>
                    <a:bodyPr lIns="95250" tIns="66675" rIns="95250" bIns="66675"/>
                    <a:lstStyle/>
                    <a:p>
                      <a:r>
                        <a:rPr sz="1575" b="1">
                          <a:solidFill>
                            <a:srgbClr val="1F2937"/>
                          </a:solidFill>
                          <a:latin typeface="Arial"/>
                          <a:ea typeface="Arial"/>
                          <a:cs typeface="Arial"/>
                        </a:rPr>
                        <a:t>Inside</a:t>
                      </a:r>
                    </a:p>
                  </a:txBody>
                  <a:tcPr marL="91440" marR="91440" marT="45720" marB="45720" anchor="ctr">
                    <a:solidFill>
                      <a:srgbClr val="E4EBEE"/>
                    </a:solidFill>
                  </a:tcPr>
                </a:tc>
                <a:tc>
                  <a:txBody>
                    <a:bodyPr lIns="95250" tIns="66675" rIns="95250" bIns="66675"/>
                    <a:lstStyle/>
                    <a:p>
                      <a:r>
                        <a:rPr sz="1575" b="1">
                          <a:solidFill>
                            <a:srgbClr val="1F2937"/>
                          </a:solidFill>
                          <a:latin typeface="Arial"/>
                          <a:ea typeface="Arial"/>
                          <a:cs typeface="Arial"/>
                        </a:rPr>
                        <a:t>Normal uptake</a:t>
                      </a:r>
                    </a:p>
                  </a:txBody>
                  <a:tcPr marL="91440" marR="91440" marT="45720" marB="45720" anchor="ctr">
                    <a:solidFill>
                      <a:srgbClr val="E4EBEE"/>
                    </a:solidFill>
                  </a:tcPr>
                </a:tc>
                <a:tc>
                  <a:txBody>
                    <a:bodyPr lIns="95250" tIns="66675" rIns="95250" bIns="66675"/>
                    <a:lstStyle/>
                    <a:p>
                      <a:r>
                        <a:rPr sz="1575" b="1">
                          <a:solidFill>
                            <a:srgbClr val="1F2937"/>
                          </a:solidFill>
                          <a:latin typeface="Arial"/>
                          <a:ea typeface="Arial"/>
                          <a:cs typeface="Arial"/>
                        </a:rPr>
                        <a:t>Inhibited uptake</a:t>
                      </a:r>
                    </a:p>
                  </a:txBody>
                  <a:tcPr marL="91440" marR="91440" marT="45720" marB="45720" anchor="ctr">
                    <a:solidFill>
                      <a:srgbClr val="E4EBEE"/>
                    </a:solidFill>
                  </a:tcPr>
                </a:tc>
              </a:tr>
              <a:tr h="698500">
                <a:tc>
                  <a:txBody>
                    <a:bodyPr lIns="95250" tIns="66675" rIns="95250" bIns="66675"/>
                    <a:lstStyle/>
                    <a:p>
                      <a:r>
                        <a:rPr sz="1575" b="0">
                          <a:solidFill>
                            <a:srgbClr val="1F2937"/>
                          </a:solidFill>
                          <a:latin typeface="Arial"/>
                          <a:ea typeface="Arial"/>
                          <a:cs typeface="Arial"/>
                        </a:rPr>
                        <a:t>Root nitrate</a:t>
                      </a:r>
                    </a:p>
                  </a:txBody>
                  <a:tcPr marL="91440" marR="91440" marT="45720" marB="45720" anchor="ctr">
                    <a:solidFill>
                      <a:srgbClr val="FFFFFF"/>
                    </a:solidFill>
                  </a:tcPr>
                </a:tc>
                <a:tc>
                  <a:txBody>
                    <a:bodyPr lIns="95250" tIns="66675" rIns="95250" bIns="66675"/>
                    <a:lstStyle/>
                    <a:p>
                      <a:r>
                        <a:rPr sz="1575" b="0">
                          <a:solidFill>
                            <a:srgbClr val="1F2937"/>
                          </a:solidFill>
                          <a:latin typeface="Arial"/>
                          <a:ea typeface="Arial"/>
                          <a:cs typeface="Arial"/>
                        </a:rPr>
                        <a:t>2</a:t>
                      </a:r>
                    </a:p>
                  </a:txBody>
                  <a:tcPr marL="91440" marR="91440" marT="45720" marB="45720" anchor="ctr">
                    <a:solidFill>
                      <a:srgbClr val="FFFFFF"/>
                    </a:solidFill>
                  </a:tcPr>
                </a:tc>
                <a:tc>
                  <a:txBody>
                    <a:bodyPr lIns="95250" tIns="66675" rIns="95250" bIns="66675"/>
                    <a:lstStyle/>
                    <a:p>
                      <a:r>
                        <a:rPr sz="1575" b="0">
                          <a:solidFill>
                            <a:srgbClr val="1F2937"/>
                          </a:solidFill>
                          <a:latin typeface="Arial"/>
                          <a:ea typeface="Arial"/>
                          <a:cs typeface="Arial"/>
                        </a:rPr>
                        <a:t>8</a:t>
                      </a:r>
                    </a:p>
                  </a:txBody>
                  <a:tcPr marL="91440" marR="91440" marT="45720" marB="45720" anchor="ctr">
                    <a:solidFill>
                      <a:srgbClr val="FFFFFF"/>
                    </a:solidFill>
                  </a:tcPr>
                </a:tc>
                <a:tc>
                  <a:txBody>
                    <a:bodyPr lIns="95250" tIns="66675" rIns="95250" bIns="66675"/>
                    <a:lstStyle/>
                    <a:p>
                      <a:r>
                        <a:rPr sz="1575" b="0">
                          <a:solidFill>
                            <a:srgbClr val="1F2937"/>
                          </a:solidFill>
                          <a:latin typeface="Arial"/>
                          <a:ea typeface="Arial"/>
                          <a:cs typeface="Arial"/>
                        </a:rPr>
                        <a:t>100</a:t>
                      </a:r>
                    </a:p>
                  </a:txBody>
                  <a:tcPr marL="91440" marR="91440" marT="45720" marB="45720" anchor="ctr">
                    <a:solidFill>
                      <a:srgbClr val="FFFFFF"/>
                    </a:solidFill>
                  </a:tcPr>
                </a:tc>
                <a:tc>
                  <a:txBody>
                    <a:bodyPr lIns="95250" tIns="66675" rIns="95250" bIns="66675"/>
                    <a:lstStyle/>
                    <a:p>
                      <a:r>
                        <a:rPr sz="1575" b="0">
                          <a:solidFill>
                            <a:srgbClr val="1F2937"/>
                          </a:solidFill>
                          <a:latin typeface="Arial"/>
                          <a:ea typeface="Arial"/>
                          <a:cs typeface="Arial"/>
                        </a:rPr>
                        <a:t>15</a:t>
                      </a:r>
                    </a:p>
                  </a:txBody>
                  <a:tcPr marL="91440" marR="91440" marT="45720" marB="45720" anchor="ctr">
                    <a:solidFill>
                      <a:srgbClr val="FFFFFF"/>
                    </a:solidFill>
                  </a:tcPr>
                </a:tc>
              </a:tr>
              <a:tr h="698500">
                <a:tc>
                  <a:txBody>
                    <a:bodyPr lIns="95250" tIns="66675" rIns="95250" bIns="66675"/>
                    <a:lstStyle/>
                    <a:p>
                      <a:r>
                        <a:rPr sz="1575" b="0">
                          <a:solidFill>
                            <a:srgbClr val="1F2937"/>
                          </a:solidFill>
                          <a:latin typeface="Arial"/>
                          <a:ea typeface="Arial"/>
                          <a:cs typeface="Arial"/>
                        </a:rPr>
                        <a:t>Gut glucose</a:t>
                      </a:r>
                    </a:p>
                  </a:txBody>
                  <a:tcPr marL="91440" marR="91440" marT="45720" marB="45720" anchor="ctr">
                    <a:solidFill>
                      <a:srgbClr val="FFFFFF"/>
                    </a:solidFill>
                  </a:tcPr>
                </a:tc>
                <a:tc>
                  <a:txBody>
                    <a:bodyPr lIns="95250" tIns="66675" rIns="95250" bIns="66675"/>
                    <a:lstStyle/>
                    <a:p>
                      <a:r>
                        <a:rPr sz="1575" b="0">
                          <a:solidFill>
                            <a:srgbClr val="1F2937"/>
                          </a:solidFill>
                          <a:latin typeface="Arial"/>
                          <a:ea typeface="Arial"/>
                          <a:cs typeface="Arial"/>
                        </a:rPr>
                        <a:t>3</a:t>
                      </a:r>
                    </a:p>
                  </a:txBody>
                  <a:tcPr marL="91440" marR="91440" marT="45720" marB="45720" anchor="ctr">
                    <a:solidFill>
                      <a:srgbClr val="FFFFFF"/>
                    </a:solidFill>
                  </a:tcPr>
                </a:tc>
                <a:tc>
                  <a:txBody>
                    <a:bodyPr lIns="95250" tIns="66675" rIns="95250" bIns="66675"/>
                    <a:lstStyle/>
                    <a:p>
                      <a:r>
                        <a:rPr sz="1575" b="0">
                          <a:solidFill>
                            <a:srgbClr val="1F2937"/>
                          </a:solidFill>
                          <a:latin typeface="Arial"/>
                          <a:ea typeface="Arial"/>
                          <a:cs typeface="Arial"/>
                        </a:rPr>
                        <a:t>9</a:t>
                      </a:r>
                    </a:p>
                  </a:txBody>
                  <a:tcPr marL="91440" marR="91440" marT="45720" marB="45720" anchor="ctr">
                    <a:solidFill>
                      <a:srgbClr val="FFFFFF"/>
                    </a:solidFill>
                  </a:tcPr>
                </a:tc>
                <a:tc>
                  <a:txBody>
                    <a:bodyPr lIns="95250" tIns="66675" rIns="95250" bIns="66675"/>
                    <a:lstStyle/>
                    <a:p>
                      <a:r>
                        <a:rPr sz="1575" b="0">
                          <a:solidFill>
                            <a:srgbClr val="1F2937"/>
                          </a:solidFill>
                          <a:latin typeface="Arial"/>
                          <a:ea typeface="Arial"/>
                          <a:cs typeface="Arial"/>
                        </a:rPr>
                        <a:t>100</a:t>
                      </a:r>
                    </a:p>
                  </a:txBody>
                  <a:tcPr marL="91440" marR="91440" marT="45720" marB="45720" anchor="ctr">
                    <a:solidFill>
                      <a:srgbClr val="FFFFFF"/>
                    </a:solidFill>
                  </a:tcPr>
                </a:tc>
                <a:tc>
                  <a:txBody>
                    <a:bodyPr lIns="95250" tIns="66675" rIns="95250" bIns="66675"/>
                    <a:lstStyle/>
                    <a:p>
                      <a:r>
                        <a:rPr sz="1575" b="0">
                          <a:solidFill>
                            <a:srgbClr val="1F2937"/>
                          </a:solidFill>
                          <a:latin typeface="Arial"/>
                          <a:ea typeface="Arial"/>
                          <a:cs typeface="Arial"/>
                        </a:rPr>
                        <a:t>20</a:t>
                      </a:r>
                    </a:p>
                  </a:txBody>
                  <a:tcPr marL="91440" marR="91440" marT="45720" marB="45720" anchor="ctr">
                    <a:solidFill>
                      <a:srgbClr val="FFFFFF"/>
                    </a:solidFill>
                  </a:tcPr>
                </a:tc>
              </a:tr>
            </a:tbl>
          </a:graphicData>
        </a:graphic>
      </p:graphicFrame>
      <p:sp>
        <p:nvSpPr>
          <p:cNvPr id="18" name="copy-1139">
            <a:extLst xmlns:a="http://schemas.openxmlformats.org/drawingml/2006/main">
              <a:ext uri="{FF2B5EF4-FFF2-40B4-BE49-F238E27FC236}">
                <a16:creationId xmlns:a16="http://schemas.microsoft.com/office/drawing/2014/main" id="{EDAF240D-2791-45A8-98DB-0E5FE0A64F6A}"/>
              </a:ext>
            </a:extLst>
          </p:cNvPr>
          <p:cNvSpPr>
            <a:spLocks xmlns:a="http://schemas.openxmlformats.org/drawingml/2006/main" noGrp="1"/>
          </p:cNvSpPr>
          <p:nvPr/>
        </p:nvSpPr>
        <p:spPr>
          <a:xfrm xmlns:a="http://schemas.openxmlformats.org/drawingml/2006/main">
            <a:off x="704850" y="5019675"/>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1F2937"/>
                </a:solidFill>
                <a:latin typeface="Arial"/>
                <a:ea typeface="Arial"/>
                <a:cs typeface="Arial"/>
              </a:defRPr>
            </a:pPr>
            <a:r>
              <a:rPr sz="1800" b="0">
                <a:solidFill>
                  <a:srgbClr val="1F2937"/>
                </a:solidFill>
                <a:latin typeface="Arial"/>
                <a:ea typeface="Arial"/>
                <a:cs typeface="Arial"/>
              </a:rPr>
              <a:t>Use direction and energy evidence. Does the cell’s location alone prove the mechanism?</a:t>
            </a:r>
          </a:p>
        </p:txBody>
      </p:sp>
      <p:sp>
        <p:nvSpPr>
          <p:cNvPr id="19" name="goto:10">
            <a:hlinkClick xmlns:r="http://schemas.openxmlformats.org/officeDocument/2006/relationships" xmlns:a="http://schemas.openxmlformats.org/drawingml/2006/main" r:id="Rf2c0e8dc16484bab" action="ppaction://hlinksldjump"/>
            <a:extLst xmlns:a="http://schemas.openxmlformats.org/drawingml/2006/main">
              <a:ext uri="{FF2B5EF4-FFF2-40B4-BE49-F238E27FC236}">
                <a16:creationId xmlns:a16="http://schemas.microsoft.com/office/drawing/2014/main" id="{54D3AF6E-D4C5-4350-8C49-C88C601449C5}"/>
              </a:ext>
            </a:extLst>
          </p:cNvPr>
          <p:cNvSpPr>
            <a:spLocks xmlns:a="http://schemas.openxmlformats.org/drawingml/2006/main" noGrp="1"/>
          </p:cNvSpPr>
          <p:nvPr/>
        </p:nvSpPr>
        <p:spPr>
          <a:xfrm xmlns:a="http://schemas.openxmlformats.org/drawingml/2006/main">
            <a:off x="7953375" y="5715000"/>
            <a:ext cx="3381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Reveal shared reasoning</a:t>
            </a:r>
          </a:p>
        </p:txBody>
      </p:sp>
    </p:spTree>
    <p:extLst>
      <p:ext uri="{BB962C8B-B14F-4D97-AF65-F5344CB8AC3E}">
        <p14:creationId xmlns:p14="http://schemas.microsoft.com/office/powerpoint/2010/main" val="1280588453"/>
      </p:ext>
    </p:extLst>
  </p:cSld>
</p:sld>
</file>

<file path=ppt/slides/slide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782B3BF0-5183-415B-A9E2-AEF8E2A84925}"/>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0936F289-F380-4AF5-8E54-F1CFDB5216B6}"/>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1140">
            <a:extLst xmlns:a="http://schemas.openxmlformats.org/drawingml/2006/main">
              <a:ext uri="{FF2B5EF4-FFF2-40B4-BE49-F238E27FC236}">
                <a16:creationId xmlns:a16="http://schemas.microsoft.com/office/drawing/2014/main" id="{3DBBAF97-7123-4A97-A751-2B4A33F0E073}"/>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41">
            <a:extLst xmlns:a="http://schemas.openxmlformats.org/drawingml/2006/main">
              <a:ext uri="{FF2B5EF4-FFF2-40B4-BE49-F238E27FC236}">
                <a16:creationId xmlns:a16="http://schemas.microsoft.com/office/drawing/2014/main" id="{7357ED0A-F487-4500-9EA3-EA775A8E4FFF}"/>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Independent Task  ·  10 min</a:t>
            </a:r>
          </a:p>
        </p:txBody>
      </p:sp>
      <p:sp>
        <p:nvSpPr>
          <p:cNvPr id="5" name="copy-1142">
            <a:extLst xmlns:a="http://schemas.openxmlformats.org/drawingml/2006/main">
              <a:ext uri="{FF2B5EF4-FFF2-40B4-BE49-F238E27FC236}">
                <a16:creationId xmlns:a16="http://schemas.microsoft.com/office/drawing/2014/main" id="{2C5B2836-827F-427D-9505-11460ABE6BF4}"/>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independent evidence</a:t>
            </a:r>
          </a:p>
        </p:txBody>
      </p:sp>
      <p:sp>
        <p:nvSpPr>
          <p:cNvPr id="6" name="heading-rule">
            <a:extLst xmlns:a="http://schemas.openxmlformats.org/drawingml/2006/main">
              <a:ext uri="{FF2B5EF4-FFF2-40B4-BE49-F238E27FC236}">
                <a16:creationId xmlns:a16="http://schemas.microsoft.com/office/drawing/2014/main" id="{B4AF6027-A5D7-44D7-B362-21A1460F0592}"/>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0234787c70884d3d" action="ppaction://hlinksldjump"/>
            <a:extLst xmlns:a="http://schemas.openxmlformats.org/drawingml/2006/main">
              <a:ext uri="{FF2B5EF4-FFF2-40B4-BE49-F238E27FC236}">
                <a16:creationId xmlns:a16="http://schemas.microsoft.com/office/drawing/2014/main" id="{C025059D-BA79-4EBF-83D1-9460E656A7D6}"/>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bb33fa3b95748bb" action="ppaction://hlinksldjump"/>
            <a:extLst xmlns:a="http://schemas.openxmlformats.org/drawingml/2006/main">
              <a:ext uri="{FF2B5EF4-FFF2-40B4-BE49-F238E27FC236}">
                <a16:creationId xmlns:a16="http://schemas.microsoft.com/office/drawing/2014/main" id="{3D0492F1-146E-4923-AF58-A4D672ED4934}"/>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f90e7f7456494ab1" action="ppaction://hlinksldjump"/>
            <a:extLst xmlns:a="http://schemas.openxmlformats.org/drawingml/2006/main">
              <a:ext uri="{FF2B5EF4-FFF2-40B4-BE49-F238E27FC236}">
                <a16:creationId xmlns:a16="http://schemas.microsoft.com/office/drawing/2014/main" id="{1192DB28-F600-42BB-91E0-6D932F8669FE}"/>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f2f8a259c6264baf" action="ppaction://hlinksldjump"/>
            <a:extLst xmlns:a="http://schemas.openxmlformats.org/drawingml/2006/main">
              <a:ext uri="{FF2B5EF4-FFF2-40B4-BE49-F238E27FC236}">
                <a16:creationId xmlns:a16="http://schemas.microsoft.com/office/drawing/2014/main" id="{D1234AE9-7551-4D71-B00E-F26451238E8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a8608f1386d04263" action="ppaction://hlinksldjump"/>
            <a:extLst xmlns:a="http://schemas.openxmlformats.org/drawingml/2006/main">
              <a:ext uri="{FF2B5EF4-FFF2-40B4-BE49-F238E27FC236}">
                <a16:creationId xmlns:a16="http://schemas.microsoft.com/office/drawing/2014/main" id="{3E8312A6-0C66-4464-96F7-F7F6ECC18AA7}"/>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4e928dc587504bab" action="ppaction://hlinksldjump"/>
            <a:extLst xmlns:a="http://schemas.openxmlformats.org/drawingml/2006/main">
              <a:ext uri="{FF2B5EF4-FFF2-40B4-BE49-F238E27FC236}">
                <a16:creationId xmlns:a16="http://schemas.microsoft.com/office/drawing/2014/main" id="{2FAB90A5-FEB7-4717-A096-914E914E003D}"/>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b216d98bdf2f49cc" action="ppaction://hlinksldjump"/>
            <a:extLst xmlns:a="http://schemas.openxmlformats.org/drawingml/2006/main">
              <a:ext uri="{FF2B5EF4-FFF2-40B4-BE49-F238E27FC236}">
                <a16:creationId xmlns:a16="http://schemas.microsoft.com/office/drawing/2014/main" id="{F3D4FC2F-A7C3-46C5-934B-969EF4451975}"/>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Independent</a:t>
            </a:r>
          </a:p>
        </p:txBody>
      </p:sp>
      <p:sp>
        <p:nvSpPr>
          <p:cNvPr id="14" name="goto:7">
            <a:hlinkClick xmlns:r="http://schemas.openxmlformats.org/officeDocument/2006/relationships" xmlns:a="http://schemas.openxmlformats.org/drawingml/2006/main" r:id="R330b91f045d34e99" action="ppaction://hlinksldjump"/>
            <a:extLst xmlns:a="http://schemas.openxmlformats.org/drawingml/2006/main">
              <a:ext uri="{FF2B5EF4-FFF2-40B4-BE49-F238E27FC236}">
                <a16:creationId xmlns:a16="http://schemas.microsoft.com/office/drawing/2014/main" id="{029DE33C-8FFB-4F57-A7A4-6FDE7BE76133}"/>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10a101939f18445b" action="ppaction://hlinksldjump"/>
            <a:extLst xmlns:a="http://schemas.openxmlformats.org/drawingml/2006/main">
              <a:ext uri="{FF2B5EF4-FFF2-40B4-BE49-F238E27FC236}">
                <a16:creationId xmlns:a16="http://schemas.microsoft.com/office/drawing/2014/main" id="{BD62FBDB-BDEE-40D7-B925-348C6A00B852}"/>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143">
            <a:extLst xmlns:a="http://schemas.openxmlformats.org/drawingml/2006/main">
              <a:ext uri="{FF2B5EF4-FFF2-40B4-BE49-F238E27FC236}">
                <a16:creationId xmlns:a16="http://schemas.microsoft.com/office/drawing/2014/main" id="{C6D2E6A7-A68A-4E0A-A225-9166E4D488B3}"/>
              </a:ext>
            </a:extLst>
          </p:cNvPr>
          <p:cNvSpPr>
            <a:spLocks xmlns:a="http://schemas.openxmlformats.org/drawingml/2006/main" noGrp="1"/>
          </p:cNvSpPr>
          <p:nvPr/>
        </p:nvSpPr>
        <p:spPr>
          <a:xfrm xmlns:a="http://schemas.openxmlformats.org/drawingml/2006/main">
            <a:off x="685800" y="1952625"/>
            <a:ext cx="10572750" cy="1381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Glucose concentration in the small intestine becomes lower than in an epithelial cell, but glucose uptake continues. Uptake falls when respiration is inhibited. Explain the mechanism and link one cell adaptation to its function.</a:t>
            </a:r>
          </a:p>
        </p:txBody>
      </p:sp>
      <p:sp>
        <p:nvSpPr>
          <p:cNvPr id="17" name="support-ground">
            <a:extLst xmlns:a="http://schemas.openxmlformats.org/drawingml/2006/main">
              <a:ext uri="{FF2B5EF4-FFF2-40B4-BE49-F238E27FC236}">
                <a16:creationId xmlns:a16="http://schemas.microsoft.com/office/drawing/2014/main" id="{BE209C65-2E6D-4230-BF92-766EA293A387}"/>
              </a:ext>
            </a:extLst>
          </p:cNvPr>
          <p:cNvSpPr>
            <a:spLocks xmlns:a="http://schemas.openxmlformats.org/drawingml/2006/main" noGrp="1"/>
          </p:cNvSpPr>
          <p:nvPr/>
        </p:nvSpPr>
        <p:spPr>
          <a:xfrm xmlns:a="http://schemas.openxmlformats.org/drawingml/2006/main">
            <a:off x="685800" y="3505200"/>
            <a:ext cx="10572750" cy="1181100"/>
          </a:xfrm>
          <a:prstGeom xmlns:a="http://schemas.openxmlformats.org/drawingml/2006/main" prst="roundRect">
            <a:avLst>
              <a:gd name="adj" fmla="val 8065"/>
            </a:avLst>
          </a:prstGeom>
          <a:solidFill xmlns:a="http://schemas.openxmlformats.org/drawingml/2006/main">
            <a:srgbClr val="F6EED9"/>
          </a:solidFill>
          <a:ln xmlns:a="http://schemas.openxmlformats.org/drawingml/2006/main" w="0">
            <a:noFill/>
          </a:ln>
        </p:spPr>
      </p:sp>
      <p:sp>
        <p:nvSpPr>
          <p:cNvPr id="18" name="copy-1144">
            <a:extLst xmlns:a="http://schemas.openxmlformats.org/drawingml/2006/main">
              <a:ext uri="{FF2B5EF4-FFF2-40B4-BE49-F238E27FC236}">
                <a16:creationId xmlns:a16="http://schemas.microsoft.com/office/drawing/2014/main" id="{42656483-BC39-4CBD-9EB7-9205AC076B8E}"/>
              </a:ext>
            </a:extLst>
          </p:cNvPr>
          <p:cNvSpPr>
            <a:spLocks xmlns:a="http://schemas.openxmlformats.org/drawingml/2006/main" noGrp="1"/>
          </p:cNvSpPr>
          <p:nvPr/>
        </p:nvSpPr>
        <p:spPr>
          <a:xfrm xmlns:a="http://schemas.openxmlformats.org/drawingml/2006/main">
            <a:off x="847725" y="3638550"/>
            <a:ext cx="10287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650" b="1">
                <a:solidFill>
                  <a:srgbClr val="1F2937"/>
                </a:solidFill>
                <a:latin typeface="Arial"/>
                <a:ea typeface="Arial"/>
                <a:cs typeface="Arial"/>
              </a:defRPr>
            </a:pPr>
            <a:r>
              <a:rPr sz="1650" b="1">
                <a:solidFill>
                  <a:srgbClr val="1F2937"/>
                </a:solidFill>
                <a:latin typeface="Arial"/>
                <a:ea typeface="Arial"/>
                <a:cs typeface="Arial"/>
              </a:rPr>
              <a:t>Optional support</a:t>
            </a:r>
          </a:p>
        </p:txBody>
      </p:sp>
      <p:sp>
        <p:nvSpPr>
          <p:cNvPr id="19" name="copy-1145">
            <a:extLst xmlns:a="http://schemas.openxmlformats.org/drawingml/2006/main">
              <a:ext uri="{FF2B5EF4-FFF2-40B4-BE49-F238E27FC236}">
                <a16:creationId xmlns:a16="http://schemas.microsoft.com/office/drawing/2014/main" id="{3241C5BC-3969-4839-8026-5FD6AF6AD598}"/>
              </a:ext>
            </a:extLst>
          </p:cNvPr>
          <p:cNvSpPr>
            <a:spLocks xmlns:a="http://schemas.openxmlformats.org/drawingml/2006/main" noGrp="1"/>
          </p:cNvSpPr>
          <p:nvPr/>
        </p:nvSpPr>
        <p:spPr>
          <a:xfrm xmlns:a="http://schemas.openxmlformats.org/drawingml/2006/main">
            <a:off x="847725" y="4029075"/>
            <a:ext cx="10220325" cy="5810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1F2937"/>
                </a:solidFill>
                <a:latin typeface="Arial"/>
                <a:ea typeface="Arial"/>
                <a:cs typeface="Arial"/>
              </a:defRPr>
            </a:pPr>
            <a:r>
              <a:rPr sz="1800" b="0">
                <a:solidFill>
                  <a:srgbClr val="1F2937"/>
                </a:solidFill>
                <a:latin typeface="Arial"/>
                <a:ea typeface="Arial"/>
                <a:cs typeface="Arial"/>
              </a:rPr>
              <a:t>Use two clues: direction compared with the gradient, and what happens when respiration is reduced. Start: “This suggests ___ because…”</a:t>
            </a:r>
          </a:p>
        </p:txBody>
      </p:sp>
      <p:sp>
        <p:nvSpPr>
          <p:cNvPr id="20" name="copy-1146">
            <a:extLst xmlns:a="http://schemas.openxmlformats.org/drawingml/2006/main">
              <a:ext uri="{FF2B5EF4-FFF2-40B4-BE49-F238E27FC236}">
                <a16:creationId xmlns:a16="http://schemas.microsoft.com/office/drawing/2014/main" id="{28EFDDA4-004D-4CC5-96D5-EF8373E101A1}"/>
              </a:ext>
            </a:extLst>
          </p:cNvPr>
          <p:cNvSpPr>
            <a:spLocks xmlns:a="http://schemas.openxmlformats.org/drawingml/2006/main" noGrp="1"/>
          </p:cNvSpPr>
          <p:nvPr/>
        </p:nvSpPr>
        <p:spPr>
          <a:xfrm xmlns:a="http://schemas.openxmlformats.org/drawingml/2006/main">
            <a:off x="714375" y="4953000"/>
            <a:ext cx="10477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Make one precise correction to the same work after feedback.</a:t>
            </a:r>
          </a:p>
        </p:txBody>
      </p:sp>
      <p:sp>
        <p:nvSpPr>
          <p:cNvPr id="21" name="goto:13">
            <a:hlinkClick xmlns:r="http://schemas.openxmlformats.org/officeDocument/2006/relationships" xmlns:a="http://schemas.openxmlformats.org/drawingml/2006/main" r:id="R36251e2323a0446e" action="ppaction://hlinksldjump"/>
            <a:extLst xmlns:a="http://schemas.openxmlformats.org/drawingml/2006/main">
              <a:ext uri="{FF2B5EF4-FFF2-40B4-BE49-F238E27FC236}">
                <a16:creationId xmlns:a16="http://schemas.microsoft.com/office/drawing/2014/main" id="{A35AC17F-1EBC-45DB-9E4B-C93FF1ED5FD9}"/>
              </a:ext>
            </a:extLst>
          </p:cNvPr>
          <p:cNvSpPr>
            <a:spLocks xmlns:a="http://schemas.openxmlformats.org/drawingml/2006/main" noGrp="1"/>
          </p:cNvSpPr>
          <p:nvPr/>
        </p:nvSpPr>
        <p:spPr>
          <a:xfrm xmlns:a="http://schemas.openxmlformats.org/drawingml/2006/main">
            <a:off x="714375" y="5524500"/>
            <a:ext cx="4000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worksheet pages</a:t>
            </a:r>
          </a:p>
        </p:txBody>
      </p:sp>
      <p:sp>
        <p:nvSpPr>
          <p:cNvPr id="22" name="goto:11">
            <a:hlinkClick xmlns:r="http://schemas.openxmlformats.org/officeDocument/2006/relationships" xmlns:a="http://schemas.openxmlformats.org/drawingml/2006/main" r:id="Rac3d8b1a01274bfc" action="ppaction://hlinksldjump"/>
            <a:extLst xmlns:a="http://schemas.openxmlformats.org/drawingml/2006/main">
              <a:ext uri="{FF2B5EF4-FFF2-40B4-BE49-F238E27FC236}">
                <a16:creationId xmlns:a16="http://schemas.microsoft.com/office/drawing/2014/main" id="{279BD457-07ED-4F21-A14F-D9157ABE1B63}"/>
              </a:ext>
            </a:extLst>
          </p:cNvPr>
          <p:cNvSpPr>
            <a:spLocks xmlns:a="http://schemas.openxmlformats.org/drawingml/2006/main" noGrp="1"/>
          </p:cNvSpPr>
          <p:nvPr/>
        </p:nvSpPr>
        <p:spPr>
          <a:xfrm xmlns:a="http://schemas.openxmlformats.org/drawingml/2006/main">
            <a:off x="7524750" y="5524500"/>
            <a:ext cx="3714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Model after first attempt</a:t>
            </a:r>
          </a:p>
        </p:txBody>
      </p:sp>
    </p:spTree>
    <p:extLst>
      <p:ext uri="{BB962C8B-B14F-4D97-AF65-F5344CB8AC3E}">
        <p14:creationId xmlns:p14="http://schemas.microsoft.com/office/powerpoint/2010/main" val="767911443"/>
      </p:ext>
    </p:extLst>
  </p:cSld>
</p:sld>
</file>

<file path=ppt/slides/slide8.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F1A2D05E-08EA-417C-8D86-E864828CD025}"/>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F907CB3C-8C8D-49FF-AF87-CDE8232A814C}"/>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287360"/>
          </a:solidFill>
          <a:ln xmlns:a="http://schemas.openxmlformats.org/drawingml/2006/main" w="0">
            <a:noFill/>
          </a:ln>
        </p:spPr>
      </p:sp>
      <p:sp>
        <p:nvSpPr>
          <p:cNvPr id="3" name="copy-1147">
            <a:extLst xmlns:a="http://schemas.openxmlformats.org/drawingml/2006/main">
              <a:ext uri="{FF2B5EF4-FFF2-40B4-BE49-F238E27FC236}">
                <a16:creationId xmlns:a16="http://schemas.microsoft.com/office/drawing/2014/main" id="{B8341DF6-20B6-40A3-8C65-EB91E826041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48">
            <a:extLst xmlns:a="http://schemas.openxmlformats.org/drawingml/2006/main">
              <a:ext uri="{FF2B5EF4-FFF2-40B4-BE49-F238E27FC236}">
                <a16:creationId xmlns:a16="http://schemas.microsoft.com/office/drawing/2014/main" id="{CA454B08-30CE-4135-9D81-0CC9BB50F24A}"/>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287360"/>
                </a:solidFill>
                <a:latin typeface="Arial"/>
                <a:ea typeface="Arial"/>
                <a:cs typeface="Arial"/>
              </a:defRPr>
            </a:pPr>
            <a:r>
              <a:rPr sz="1425" b="1">
                <a:solidFill>
                  <a:srgbClr val="287360"/>
                </a:solidFill>
                <a:latin typeface="Arial"/>
                <a:ea typeface="Arial"/>
                <a:cs typeface="Arial"/>
              </a:rPr>
              <a:t>Exit  ·  3 min</a:t>
            </a:r>
          </a:p>
        </p:txBody>
      </p:sp>
      <p:sp>
        <p:nvSpPr>
          <p:cNvPr id="5" name="copy-1149">
            <a:extLst xmlns:a="http://schemas.openxmlformats.org/drawingml/2006/main">
              <a:ext uri="{FF2B5EF4-FFF2-40B4-BE49-F238E27FC236}">
                <a16:creationId xmlns:a16="http://schemas.microsoft.com/office/drawing/2014/main" id="{F0E22068-424F-49B4-9FFD-1B35A47932BD}"/>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What changed in your thinking?</a:t>
            </a:r>
          </a:p>
        </p:txBody>
      </p:sp>
      <p:sp>
        <p:nvSpPr>
          <p:cNvPr id="6" name="heading-rule">
            <a:extLst xmlns:a="http://schemas.openxmlformats.org/drawingml/2006/main">
              <a:ext uri="{FF2B5EF4-FFF2-40B4-BE49-F238E27FC236}">
                <a16:creationId xmlns:a16="http://schemas.microsoft.com/office/drawing/2014/main" id="{EDDE82B8-27D4-42C5-B781-7FEC3F3B837F}"/>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68063cd1431b4ec5" action="ppaction://hlinksldjump"/>
            <a:extLst xmlns:a="http://schemas.openxmlformats.org/drawingml/2006/main">
              <a:ext uri="{FF2B5EF4-FFF2-40B4-BE49-F238E27FC236}">
                <a16:creationId xmlns:a16="http://schemas.microsoft.com/office/drawing/2014/main" id="{424CB196-AE06-4998-8A7C-19925C2F853F}"/>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223fec9049454831" action="ppaction://hlinksldjump"/>
            <a:extLst xmlns:a="http://schemas.openxmlformats.org/drawingml/2006/main">
              <a:ext uri="{FF2B5EF4-FFF2-40B4-BE49-F238E27FC236}">
                <a16:creationId xmlns:a16="http://schemas.microsoft.com/office/drawing/2014/main" id="{0C6D08E6-EE10-46B2-9DA2-4A660136E99B}"/>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2e7299ceb049429b" action="ppaction://hlinksldjump"/>
            <a:extLst xmlns:a="http://schemas.openxmlformats.org/drawingml/2006/main">
              <a:ext uri="{FF2B5EF4-FFF2-40B4-BE49-F238E27FC236}">
                <a16:creationId xmlns:a16="http://schemas.microsoft.com/office/drawing/2014/main" id="{50B0C63A-21BE-40E0-88F5-C26F2A2C8A8B}"/>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08eb50e032c947a3" action="ppaction://hlinksldjump"/>
            <a:extLst xmlns:a="http://schemas.openxmlformats.org/drawingml/2006/main">
              <a:ext uri="{FF2B5EF4-FFF2-40B4-BE49-F238E27FC236}">
                <a16:creationId xmlns:a16="http://schemas.microsoft.com/office/drawing/2014/main" id="{74D92193-F209-41B1-BB6B-9DD2DA9C7A93}"/>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db13a0c38e80494f" action="ppaction://hlinksldjump"/>
            <a:extLst xmlns:a="http://schemas.openxmlformats.org/drawingml/2006/main">
              <a:ext uri="{FF2B5EF4-FFF2-40B4-BE49-F238E27FC236}">
                <a16:creationId xmlns:a16="http://schemas.microsoft.com/office/drawing/2014/main" id="{8D5ED68A-8598-4A9D-91B5-89BEA71F0A29}"/>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441b03e2350241bc" action="ppaction://hlinksldjump"/>
            <a:extLst xmlns:a="http://schemas.openxmlformats.org/drawingml/2006/main">
              <a:ext uri="{FF2B5EF4-FFF2-40B4-BE49-F238E27FC236}">
                <a16:creationId xmlns:a16="http://schemas.microsoft.com/office/drawing/2014/main" id="{E8F08B15-8F29-4A69-886A-B9F8A4E16B56}"/>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67ebe933c6a545be" action="ppaction://hlinksldjump"/>
            <a:extLst xmlns:a="http://schemas.openxmlformats.org/drawingml/2006/main">
              <a:ext uri="{FF2B5EF4-FFF2-40B4-BE49-F238E27FC236}">
                <a16:creationId xmlns:a16="http://schemas.microsoft.com/office/drawing/2014/main" id="{46A6BB70-B034-46F0-9171-E1F5DFC47125}"/>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6d7f6b6cddb04424" action="ppaction://hlinksldjump"/>
            <a:extLst xmlns:a="http://schemas.openxmlformats.org/drawingml/2006/main">
              <a:ext uri="{FF2B5EF4-FFF2-40B4-BE49-F238E27FC236}">
                <a16:creationId xmlns:a16="http://schemas.microsoft.com/office/drawing/2014/main" id="{71D6D68F-9A63-40D7-96B0-9F491630CF62}"/>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Exit</a:t>
            </a:r>
          </a:p>
        </p:txBody>
      </p:sp>
      <p:sp>
        <p:nvSpPr>
          <p:cNvPr id="15" name="goto:12">
            <a:hlinkClick xmlns:r="http://schemas.openxmlformats.org/officeDocument/2006/relationships" xmlns:a="http://schemas.openxmlformats.org/drawingml/2006/main" r:id="R80bfcccf8270448a" action="ppaction://hlinksldjump"/>
            <a:extLst xmlns:a="http://schemas.openxmlformats.org/drawingml/2006/main">
              <a:ext uri="{FF2B5EF4-FFF2-40B4-BE49-F238E27FC236}">
                <a16:creationId xmlns:a16="http://schemas.microsoft.com/office/drawing/2014/main" id="{29AB8856-E963-4B5D-9FAF-E6B7AAF2481F}"/>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150">
            <a:extLst xmlns:a="http://schemas.openxmlformats.org/drawingml/2006/main">
              <a:ext uri="{FF2B5EF4-FFF2-40B4-BE49-F238E27FC236}">
                <a16:creationId xmlns:a16="http://schemas.microsoft.com/office/drawing/2014/main" id="{1F9B4530-BB89-413D-B21B-84A2556BBA96}"/>
              </a:ext>
            </a:extLst>
          </p:cNvPr>
          <p:cNvSpPr>
            <a:spLocks xmlns:a="http://schemas.openxmlformats.org/drawingml/2006/main" noGrp="1"/>
          </p:cNvSpPr>
          <p:nvPr/>
        </p:nvSpPr>
        <p:spPr>
          <a:xfrm xmlns:a="http://schemas.openxmlformats.org/drawingml/2006/main">
            <a:off x="685800" y="2028825"/>
            <a:ext cx="1057275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Why is ‘root hair cells have a large surface area’ incomplete without a function link?</a:t>
            </a:r>
          </a:p>
        </p:txBody>
      </p:sp>
      <p:sp>
        <p:nvSpPr>
          <p:cNvPr id="17" name="copy-1151">
            <a:extLst xmlns:a="http://schemas.openxmlformats.org/drawingml/2006/main">
              <a:ext uri="{FF2B5EF4-FFF2-40B4-BE49-F238E27FC236}">
                <a16:creationId xmlns:a16="http://schemas.microsoft.com/office/drawing/2014/main" id="{1547E08B-000F-4F81-8E15-1131761D816E}"/>
              </a:ext>
            </a:extLst>
          </p:cNvPr>
          <p:cNvSpPr>
            <a:spLocks xmlns:a="http://schemas.openxmlformats.org/drawingml/2006/main" noGrp="1"/>
          </p:cNvSpPr>
          <p:nvPr/>
        </p:nvSpPr>
        <p:spPr>
          <a:xfrm xmlns:a="http://schemas.openxmlformats.org/drawingml/2006/main">
            <a:off x="704850" y="3629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1</a:t>
            </a:r>
          </a:p>
        </p:txBody>
      </p:sp>
      <p:sp>
        <p:nvSpPr>
          <p:cNvPr id="18" name="copy-1152">
            <a:extLst xmlns:a="http://schemas.openxmlformats.org/drawingml/2006/main">
              <a:ext uri="{FF2B5EF4-FFF2-40B4-BE49-F238E27FC236}">
                <a16:creationId xmlns:a16="http://schemas.microsoft.com/office/drawing/2014/main" id="{FE0DE9EE-7BB2-479A-8282-1379BD47B361}"/>
              </a:ext>
            </a:extLst>
          </p:cNvPr>
          <p:cNvSpPr>
            <a:spLocks xmlns:a="http://schemas.openxmlformats.org/drawingml/2006/main" noGrp="1"/>
          </p:cNvSpPr>
          <p:nvPr/>
        </p:nvSpPr>
        <p:spPr>
          <a:xfrm xmlns:a="http://schemas.openxmlformats.org/drawingml/2006/main">
            <a:off x="1200150" y="362902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Point to one improvement in your work.</a:t>
            </a:r>
          </a:p>
        </p:txBody>
      </p:sp>
      <p:sp>
        <p:nvSpPr>
          <p:cNvPr id="19" name="copy-1153">
            <a:extLst xmlns:a="http://schemas.openxmlformats.org/drawingml/2006/main">
              <a:ext uri="{FF2B5EF4-FFF2-40B4-BE49-F238E27FC236}">
                <a16:creationId xmlns:a16="http://schemas.microsoft.com/office/drawing/2014/main" id="{8C4BE5EC-6354-411D-A015-C27945A065E9}"/>
              </a:ext>
            </a:extLst>
          </p:cNvPr>
          <p:cNvSpPr>
            <a:spLocks xmlns:a="http://schemas.openxmlformats.org/drawingml/2006/main" noGrp="1"/>
          </p:cNvSpPr>
          <p:nvPr/>
        </p:nvSpPr>
        <p:spPr>
          <a:xfrm xmlns:a="http://schemas.openxmlformats.org/drawingml/2006/main">
            <a:off x="704850" y="4286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2</a:t>
            </a:r>
          </a:p>
        </p:txBody>
      </p:sp>
      <p:sp>
        <p:nvSpPr>
          <p:cNvPr id="20" name="copy-1154">
            <a:extLst xmlns:a="http://schemas.openxmlformats.org/drawingml/2006/main">
              <a:ext uri="{FF2B5EF4-FFF2-40B4-BE49-F238E27FC236}">
                <a16:creationId xmlns:a16="http://schemas.microsoft.com/office/drawing/2014/main" id="{904B375A-1E03-464A-9AB6-A55591A9F5E2}"/>
              </a:ext>
            </a:extLst>
          </p:cNvPr>
          <p:cNvSpPr>
            <a:spLocks xmlns:a="http://schemas.openxmlformats.org/drawingml/2006/main" noGrp="1"/>
          </p:cNvSpPr>
          <p:nvPr/>
        </p:nvSpPr>
        <p:spPr>
          <a:xfrm xmlns:a="http://schemas.openxmlformats.org/drawingml/2006/main">
            <a:off x="1200150" y="4286250"/>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Choose what you want to revisit.</a:t>
            </a:r>
          </a:p>
        </p:txBody>
      </p:sp>
      <p:sp>
        <p:nvSpPr>
          <p:cNvPr id="21" name="copy-1155">
            <a:extLst xmlns:a="http://schemas.openxmlformats.org/drawingml/2006/main">
              <a:ext uri="{FF2B5EF4-FFF2-40B4-BE49-F238E27FC236}">
                <a16:creationId xmlns:a16="http://schemas.microsoft.com/office/drawing/2014/main" id="{69582C1A-03CA-4FFB-A1F1-69029807D221}"/>
              </a:ext>
            </a:extLst>
          </p:cNvPr>
          <p:cNvSpPr>
            <a:spLocks xmlns:a="http://schemas.openxmlformats.org/drawingml/2006/main" noGrp="1"/>
          </p:cNvSpPr>
          <p:nvPr/>
        </p:nvSpPr>
        <p:spPr>
          <a:xfrm xmlns:a="http://schemas.openxmlformats.org/drawingml/2006/main">
            <a:off x="704850" y="49434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3</a:t>
            </a:r>
          </a:p>
        </p:txBody>
      </p:sp>
      <p:sp>
        <p:nvSpPr>
          <p:cNvPr id="22" name="copy-1156">
            <a:extLst xmlns:a="http://schemas.openxmlformats.org/drawingml/2006/main">
              <a:ext uri="{FF2B5EF4-FFF2-40B4-BE49-F238E27FC236}">
                <a16:creationId xmlns:a16="http://schemas.microsoft.com/office/drawing/2014/main" id="{3A93720A-55AC-43AC-904B-024DF8302B51}"/>
              </a:ext>
            </a:extLst>
          </p:cNvPr>
          <p:cNvSpPr>
            <a:spLocks xmlns:a="http://schemas.openxmlformats.org/drawingml/2006/main" noGrp="1"/>
          </p:cNvSpPr>
          <p:nvPr/>
        </p:nvSpPr>
        <p:spPr>
          <a:xfrm xmlns:a="http://schemas.openxmlformats.org/drawingml/2006/main">
            <a:off x="1200150" y="494347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Tell your teacher; agree the next step together.</a:t>
            </a:r>
          </a:p>
        </p:txBody>
      </p:sp>
    </p:spTree>
    <p:extLst>
      <p:ext uri="{BB962C8B-B14F-4D97-AF65-F5344CB8AC3E}">
        <p14:creationId xmlns:p14="http://schemas.microsoft.com/office/powerpoint/2010/main" val="1597467260"/>
      </p:ext>
    </p:extLst>
  </p:cSld>
</p:sld>
</file>

<file path=ppt/slides/slide9.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C154522C-E04C-4BB5-B04F-3354C91C6780}"/>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D19C9663-7943-4F3E-B49E-FE209E11DC28}"/>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157">
            <a:extLst xmlns:a="http://schemas.openxmlformats.org/drawingml/2006/main">
              <a:ext uri="{FF2B5EF4-FFF2-40B4-BE49-F238E27FC236}">
                <a16:creationId xmlns:a16="http://schemas.microsoft.com/office/drawing/2014/main" id="{AD346CF1-97BC-4821-B7C0-FC5957D8B991}"/>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W6L2</a:t>
            </a:r>
          </a:p>
        </p:txBody>
      </p:sp>
      <p:sp>
        <p:nvSpPr>
          <p:cNvPr id="4" name="copy-1158">
            <a:extLst xmlns:a="http://schemas.openxmlformats.org/drawingml/2006/main">
              <a:ext uri="{FF2B5EF4-FFF2-40B4-BE49-F238E27FC236}">
                <a16:creationId xmlns:a16="http://schemas.microsoft.com/office/drawing/2014/main" id="{93CC8D19-D72A-4DB2-BC2F-232B5A750180}"/>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159">
            <a:extLst xmlns:a="http://schemas.openxmlformats.org/drawingml/2006/main">
              <a:ext uri="{FF2B5EF4-FFF2-40B4-BE49-F238E27FC236}">
                <a16:creationId xmlns:a16="http://schemas.microsoft.com/office/drawing/2014/main" id="{44F8D818-8DE6-4829-8265-0E54A7C1606B}"/>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Retrieval and prediction check</a:t>
            </a:r>
          </a:p>
        </p:txBody>
      </p:sp>
      <p:sp>
        <p:nvSpPr>
          <p:cNvPr id="6" name="heading-rule">
            <a:extLst xmlns:a="http://schemas.openxmlformats.org/drawingml/2006/main">
              <a:ext uri="{FF2B5EF4-FFF2-40B4-BE49-F238E27FC236}">
                <a16:creationId xmlns:a16="http://schemas.microsoft.com/office/drawing/2014/main" id="{D4A5C966-81EF-44B2-98A9-C9CBDF46474D}"/>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6272eeede3f04d30" action="ppaction://hlinksldjump"/>
            <a:extLst xmlns:a="http://schemas.openxmlformats.org/drawingml/2006/main">
              <a:ext uri="{FF2B5EF4-FFF2-40B4-BE49-F238E27FC236}">
                <a16:creationId xmlns:a16="http://schemas.microsoft.com/office/drawing/2014/main" id="{81825E52-D0CA-4F46-A9D0-C9AC99D06437}"/>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c7f208aa99dc424d" action="ppaction://hlinksldjump"/>
            <a:extLst xmlns:a="http://schemas.openxmlformats.org/drawingml/2006/main">
              <a:ext uri="{FF2B5EF4-FFF2-40B4-BE49-F238E27FC236}">
                <a16:creationId xmlns:a16="http://schemas.microsoft.com/office/drawing/2014/main" id="{9E1B70C2-84D6-4427-A402-B08A497316F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aad414e9a3dc4bef" action="ppaction://hlinksldjump"/>
            <a:extLst xmlns:a="http://schemas.openxmlformats.org/drawingml/2006/main">
              <a:ext uri="{FF2B5EF4-FFF2-40B4-BE49-F238E27FC236}">
                <a16:creationId xmlns:a16="http://schemas.microsoft.com/office/drawing/2014/main" id="{DCBE01BB-BBB0-4476-9354-5EFE789CB3C0}"/>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b958c5f9903c4de3" action="ppaction://hlinksldjump"/>
            <a:extLst xmlns:a="http://schemas.openxmlformats.org/drawingml/2006/main">
              <a:ext uri="{FF2B5EF4-FFF2-40B4-BE49-F238E27FC236}">
                <a16:creationId xmlns:a16="http://schemas.microsoft.com/office/drawing/2014/main" id="{88653697-33BA-44F4-975C-19814102074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0e4b10bb31064ec6" action="ppaction://hlinksldjump"/>
            <a:extLst xmlns:a="http://schemas.openxmlformats.org/drawingml/2006/main">
              <a:ext uri="{FF2B5EF4-FFF2-40B4-BE49-F238E27FC236}">
                <a16:creationId xmlns:a16="http://schemas.microsoft.com/office/drawing/2014/main" id="{432A6E4B-EBC0-4CB1-B6CF-0C89D268A7CD}"/>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fe2288eede6c4c2a" action="ppaction://hlinksldjump"/>
            <a:extLst xmlns:a="http://schemas.openxmlformats.org/drawingml/2006/main">
              <a:ext uri="{FF2B5EF4-FFF2-40B4-BE49-F238E27FC236}">
                <a16:creationId xmlns:a16="http://schemas.microsoft.com/office/drawing/2014/main" id="{95815E7E-AC87-49EF-A6C4-AB331564EED8}"/>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c5c39806342c4290" action="ppaction://hlinksldjump"/>
            <a:extLst xmlns:a="http://schemas.openxmlformats.org/drawingml/2006/main">
              <a:ext uri="{FF2B5EF4-FFF2-40B4-BE49-F238E27FC236}">
                <a16:creationId xmlns:a16="http://schemas.microsoft.com/office/drawing/2014/main" id="{FE51B170-C956-4BB0-A62D-EB22734D0271}"/>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8096cfdb44b64a46" action="ppaction://hlinksldjump"/>
            <a:extLst xmlns:a="http://schemas.openxmlformats.org/drawingml/2006/main">
              <a:ext uri="{FF2B5EF4-FFF2-40B4-BE49-F238E27FC236}">
                <a16:creationId xmlns:a16="http://schemas.microsoft.com/office/drawing/2014/main" id="{7CADFB4C-053B-47CE-B040-12B9508840E6}"/>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49407c866d624cf4" action="ppaction://hlinksldjump"/>
            <a:extLst xmlns:a="http://schemas.openxmlformats.org/drawingml/2006/main">
              <a:ext uri="{FF2B5EF4-FFF2-40B4-BE49-F238E27FC236}">
                <a16:creationId xmlns:a16="http://schemas.microsoft.com/office/drawing/2014/main" id="{871808F8-99AF-4013-9DF3-C3A9C92E2606}"/>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160">
            <a:extLst xmlns:a="http://schemas.openxmlformats.org/drawingml/2006/main">
              <a:ext uri="{FF2B5EF4-FFF2-40B4-BE49-F238E27FC236}">
                <a16:creationId xmlns:a16="http://schemas.microsoft.com/office/drawing/2014/main" id="{CBB129D7-136F-45BA-99DA-9EFD1DD1CCBF}"/>
              </a:ext>
            </a:extLst>
          </p:cNvPr>
          <p:cNvSpPr>
            <a:spLocks xmlns:a="http://schemas.openxmlformats.org/drawingml/2006/main" noGrp="1"/>
          </p:cNvSpPr>
          <p:nvPr/>
        </p:nvSpPr>
        <p:spPr>
          <a:xfrm xmlns:a="http://schemas.openxmlformats.org/drawingml/2006/main">
            <a:off x="704850" y="1885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1161">
            <a:extLst xmlns:a="http://schemas.openxmlformats.org/drawingml/2006/main">
              <a:ext uri="{FF2B5EF4-FFF2-40B4-BE49-F238E27FC236}">
                <a16:creationId xmlns:a16="http://schemas.microsoft.com/office/drawing/2014/main" id="{7DBCE58B-CF36-4761-BB52-17ACEDD657FF}"/>
              </a:ext>
            </a:extLst>
          </p:cNvPr>
          <p:cNvSpPr>
            <a:spLocks xmlns:a="http://schemas.openxmlformats.org/drawingml/2006/main" noGrp="1"/>
          </p:cNvSpPr>
          <p:nvPr/>
        </p:nvSpPr>
        <p:spPr>
          <a:xfrm xmlns:a="http://schemas.openxmlformats.org/drawingml/2006/main">
            <a:off x="1200150" y="1885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To take up mineral ions when their concentration is lower outside than inside.</a:t>
            </a:r>
          </a:p>
        </p:txBody>
      </p:sp>
      <p:sp>
        <p:nvSpPr>
          <p:cNvPr id="18" name="copy-1162">
            <a:extLst xmlns:a="http://schemas.openxmlformats.org/drawingml/2006/main">
              <a:ext uri="{FF2B5EF4-FFF2-40B4-BE49-F238E27FC236}">
                <a16:creationId xmlns:a16="http://schemas.microsoft.com/office/drawing/2014/main" id="{FE6E400C-54B0-4503-AE4A-139D07C8D279}"/>
              </a:ext>
            </a:extLst>
          </p:cNvPr>
          <p:cNvSpPr>
            <a:spLocks xmlns:a="http://schemas.openxmlformats.org/drawingml/2006/main" noGrp="1"/>
          </p:cNvSpPr>
          <p:nvPr/>
        </p:nvSpPr>
        <p:spPr>
          <a:xfrm xmlns:a="http://schemas.openxmlformats.org/drawingml/2006/main">
            <a:off x="704850" y="2647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1163">
            <a:extLst xmlns:a="http://schemas.openxmlformats.org/drawingml/2006/main">
              <a:ext uri="{FF2B5EF4-FFF2-40B4-BE49-F238E27FC236}">
                <a16:creationId xmlns:a16="http://schemas.microsoft.com/office/drawing/2014/main" id="{D2287369-837B-42A2-B45E-6175E02F5305}"/>
              </a:ext>
            </a:extLst>
          </p:cNvPr>
          <p:cNvSpPr>
            <a:spLocks xmlns:a="http://schemas.openxmlformats.org/drawingml/2006/main" noGrp="1"/>
          </p:cNvSpPr>
          <p:nvPr/>
        </p:nvSpPr>
        <p:spPr>
          <a:xfrm xmlns:a="http://schemas.openxmlformats.org/drawingml/2006/main">
            <a:off x="1200150" y="2647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More membrane area for exchange/uptake at the same time.</a:t>
            </a:r>
          </a:p>
        </p:txBody>
      </p:sp>
      <p:sp>
        <p:nvSpPr>
          <p:cNvPr id="20" name="prediction-answer">
            <a:extLst xmlns:a="http://schemas.openxmlformats.org/drawingml/2006/main">
              <a:ext uri="{FF2B5EF4-FFF2-40B4-BE49-F238E27FC236}">
                <a16:creationId xmlns:a16="http://schemas.microsoft.com/office/drawing/2014/main" id="{1EE65F65-12FB-49CB-BDBB-4C4D35E5FD27}"/>
              </a:ext>
            </a:extLst>
          </p:cNvPr>
          <p:cNvSpPr>
            <a:spLocks xmlns:a="http://schemas.openxmlformats.org/drawingml/2006/main" noGrp="1"/>
          </p:cNvSpPr>
          <p:nvPr/>
        </p:nvSpPr>
        <p:spPr>
          <a:xfrm xmlns:a="http://schemas.openxmlformats.org/drawingml/2006/main">
            <a:off x="695325" y="4429125"/>
            <a:ext cx="10572750" cy="885825"/>
          </a:xfrm>
          <a:prstGeom xmlns:a="http://schemas.openxmlformats.org/drawingml/2006/main" prst="roundRect">
            <a:avLst>
              <a:gd name="adj" fmla="val 10753"/>
            </a:avLst>
          </a:prstGeom>
          <a:solidFill xmlns:a="http://schemas.openxmlformats.org/drawingml/2006/main">
            <a:srgbClr val="E8F2ED"/>
          </a:solidFill>
          <a:ln xmlns:a="http://schemas.openxmlformats.org/drawingml/2006/main" w="0">
            <a:noFill/>
          </a:ln>
        </p:spPr>
      </p:sp>
      <p:sp>
        <p:nvSpPr>
          <p:cNvPr id="21" name="copy-1164">
            <a:extLst xmlns:a="http://schemas.openxmlformats.org/drawingml/2006/main">
              <a:ext uri="{FF2B5EF4-FFF2-40B4-BE49-F238E27FC236}">
                <a16:creationId xmlns:a16="http://schemas.microsoft.com/office/drawing/2014/main" id="{CB3397F4-434C-44BE-8D37-214BC41176E8}"/>
              </a:ext>
            </a:extLst>
          </p:cNvPr>
          <p:cNvSpPr>
            <a:spLocks xmlns:a="http://schemas.openxmlformats.org/drawingml/2006/main" noGrp="1"/>
          </p:cNvSpPr>
          <p:nvPr/>
        </p:nvSpPr>
        <p:spPr>
          <a:xfrm xmlns:a="http://schemas.openxmlformats.org/drawingml/2006/main">
            <a:off x="847725" y="4619625"/>
            <a:ext cx="10191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Less respiration means less energy for active transport</a:t>
            </a:r>
          </a:p>
        </p:txBody>
      </p:sp>
      <p:sp>
        <p:nvSpPr>
          <p:cNvPr id="22" name="goto:1">
            <a:hlinkClick xmlns:r="http://schemas.openxmlformats.org/officeDocument/2006/relationships" xmlns:a="http://schemas.openxmlformats.org/drawingml/2006/main" r:id="R295f56a7f01c4f35" action="ppaction://hlinksldjump"/>
            <a:extLst xmlns:a="http://schemas.openxmlformats.org/drawingml/2006/main">
              <a:ext uri="{FF2B5EF4-FFF2-40B4-BE49-F238E27FC236}">
                <a16:creationId xmlns:a16="http://schemas.microsoft.com/office/drawing/2014/main" id="{8DEFCC83-B78F-42F6-BC3D-282BEA647078}"/>
              </a:ext>
            </a:extLst>
          </p:cNvPr>
          <p:cNvSpPr>
            <a:spLocks xmlns:a="http://schemas.openxmlformats.org/drawingml/2006/main" noGrp="1"/>
          </p:cNvSpPr>
          <p:nvPr/>
        </p:nvSpPr>
        <p:spPr>
          <a:xfrm xmlns:a="http://schemas.openxmlformats.org/drawingml/2006/main">
            <a:off x="8001000" y="5581650"/>
            <a:ext cx="32956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Starter</a:t>
            </a:r>
          </a:p>
        </p:txBody>
      </p:sp>
    </p:spTree>
    <p:extLst>
      <p:ext uri="{BB962C8B-B14F-4D97-AF65-F5344CB8AC3E}">
        <p14:creationId xmlns:p14="http://schemas.microsoft.com/office/powerpoint/2010/main" val="4124592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2026-09-06T23:38:30.4650000Z</dcterms:created>
  <dcterms:modified xsi:type="dcterms:W3CDTF">2026-09-06T23:38:30.4650000Z</dcterms:modified>
</coreProperties>
</file>