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a6dfaed3f6c477f" /><Relationship Type="http://schemas.openxmlformats.org/officeDocument/2006/relationships/extended-properties" Target="/docProps/app.xml" Id="Rae43894a32564321" /><Relationship Type="http://schemas.openxmlformats.org/officeDocument/2006/relationships/officeDocument" Target="/ppt/presentation.xml" Id="R27f0065871ba440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21830ab485546a6"/>
  </p:sldMasterIdLst>
  <p:notesMasterIdLst>
    <p:notesMasterId xmlns:r="http://schemas.openxmlformats.org/officeDocument/2006/relationships" r:id="R381782598b244b47"/>
  </p:notesMasterIdLst>
  <p:sldIdLst>
    <p:sldId xmlns:r="http://schemas.openxmlformats.org/officeDocument/2006/relationships" id="256" r:id="Rc387c1f020ce4d50"/>
    <p:sldId xmlns:r="http://schemas.openxmlformats.org/officeDocument/2006/relationships" id="257" r:id="R69d45993980d452a"/>
    <p:sldId xmlns:r="http://schemas.openxmlformats.org/officeDocument/2006/relationships" id="258" r:id="Rcbf2659aa65c4d0d"/>
    <p:sldId xmlns:r="http://schemas.openxmlformats.org/officeDocument/2006/relationships" id="259" r:id="Rb9b6ae1fc5f244b2"/>
    <p:sldId xmlns:r="http://schemas.openxmlformats.org/officeDocument/2006/relationships" id="260" r:id="Rfd594f3878a840aa"/>
    <p:sldId xmlns:r="http://schemas.openxmlformats.org/officeDocument/2006/relationships" id="261" r:id="Rc2ce860e102140f0"/>
    <p:sldId xmlns:r="http://schemas.openxmlformats.org/officeDocument/2006/relationships" id="262" r:id="Rb7095d108cec4ff1"/>
    <p:sldId xmlns:r="http://schemas.openxmlformats.org/officeDocument/2006/relationships" id="263" r:id="R94135075c0ec4905"/>
    <p:sldId xmlns:r="http://schemas.openxmlformats.org/officeDocument/2006/relationships" id="264" r:id="Rb767206189cc401c"/>
    <p:sldId xmlns:r="http://schemas.openxmlformats.org/officeDocument/2006/relationships" id="265" r:id="R48b1ffd4634c4054"/>
    <p:sldId xmlns:r="http://schemas.openxmlformats.org/officeDocument/2006/relationships" id="266" r:id="Re0d6df62899a4a6c"/>
    <p:sldId xmlns:r="http://schemas.openxmlformats.org/officeDocument/2006/relationships" id="267" r:id="R931c2a671ff640b4"/>
    <p:sldId xmlns:r="http://schemas.openxmlformats.org/officeDocument/2006/relationships" id="268" r:id="R542558926b914ec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c89d7a2ab94497d" /><Relationship Type="http://schemas.openxmlformats.org/officeDocument/2006/relationships/slideMaster" Target="/ppt/slideMasters/slideMaster1.xml" Id="R421830ab485546a6" /><Relationship Type="http://schemas.openxmlformats.org/officeDocument/2006/relationships/notesMaster" Target="/ppt/notesMasters/notesMaster1.xml" Id="R381782598b244b47" /><Relationship Type="http://schemas.openxmlformats.org/officeDocument/2006/relationships/presProps" Target="/ppt/presProps.xml" Id="R8cd0cd61cc604c78" /><Relationship Type="http://schemas.openxmlformats.org/officeDocument/2006/relationships/tableStyles" Target="/ppt/tableStyles.xml" Id="R76f107d85ae546b6" /><Relationship Type="http://schemas.openxmlformats.org/officeDocument/2006/relationships/slide" Target="/ppt/slides/slide1.xml" Id="Rc387c1f020ce4d50" /><Relationship Type="http://schemas.openxmlformats.org/officeDocument/2006/relationships/slide" Target="/ppt/slides/slide2.xml" Id="R69d45993980d452a" /><Relationship Type="http://schemas.openxmlformats.org/officeDocument/2006/relationships/slide" Target="/ppt/slides/slide3.xml" Id="Rcbf2659aa65c4d0d" /><Relationship Type="http://schemas.openxmlformats.org/officeDocument/2006/relationships/slide" Target="/ppt/slides/slide4.xml" Id="Rb9b6ae1fc5f244b2" /><Relationship Type="http://schemas.openxmlformats.org/officeDocument/2006/relationships/slide" Target="/ppt/slides/slide5.xml" Id="Rfd594f3878a840aa" /><Relationship Type="http://schemas.openxmlformats.org/officeDocument/2006/relationships/slide" Target="/ppt/slides/slide6.xml" Id="Rc2ce860e102140f0" /><Relationship Type="http://schemas.openxmlformats.org/officeDocument/2006/relationships/slide" Target="/ppt/slides/slide7.xml" Id="Rb7095d108cec4ff1" /><Relationship Type="http://schemas.openxmlformats.org/officeDocument/2006/relationships/slide" Target="/ppt/slides/slide8.xml" Id="R94135075c0ec4905" /><Relationship Type="http://schemas.openxmlformats.org/officeDocument/2006/relationships/slide" Target="/ppt/slides/slide9.xml" Id="Rb767206189cc401c" /><Relationship Type="http://schemas.openxmlformats.org/officeDocument/2006/relationships/slide" Target="/ppt/slides/slide10.xml" Id="R48b1ffd4634c4054" /><Relationship Type="http://schemas.openxmlformats.org/officeDocument/2006/relationships/slide" Target="/ppt/slides/slide11.xml" Id="Re0d6df62899a4a6c" /><Relationship Type="http://schemas.openxmlformats.org/officeDocument/2006/relationships/slide" Target="/ppt/slides/slide12.xml" Id="R931c2a671ff640b4" /><Relationship Type="http://schemas.openxmlformats.org/officeDocument/2006/relationships/slide" Target="/ppt/slides/slide13.xml" Id="R542558926b914ec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ecf0c35e5db425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006421683f74548" /><Relationship Type="http://schemas.openxmlformats.org/officeDocument/2006/relationships/notesMaster" Target="/ppt/notesMasters/notesMaster1.xml" Id="Rf71900529574406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53710a4e6f944ab3" /><Relationship Type="http://schemas.openxmlformats.org/officeDocument/2006/relationships/notesMaster" Target="/ppt/notesMasters/notesMaster1.xml" Id="R1813cf1d4a21414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3a92203438c4361" /><Relationship Type="http://schemas.openxmlformats.org/officeDocument/2006/relationships/notesMaster" Target="/ppt/notesMasters/notesMaster1.xml" Id="Reece19e893ed4b4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4f6c9058f4d42f3" /><Relationship Type="http://schemas.openxmlformats.org/officeDocument/2006/relationships/notesMaster" Target="/ppt/notesMasters/notesMaster1.xml" Id="Rd3fef2e94131406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caae05edfe246dd" /><Relationship Type="http://schemas.openxmlformats.org/officeDocument/2006/relationships/notesMaster" Target="/ppt/notesMasters/notesMaster1.xml" Id="R2121fdc78662417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e9dd1fe9b3840a7" /><Relationship Type="http://schemas.openxmlformats.org/officeDocument/2006/relationships/notesMaster" Target="/ppt/notesMasters/notesMaster1.xml" Id="R782a8d20db034d1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bf4b37aeb5b4bbb" /><Relationship Type="http://schemas.openxmlformats.org/officeDocument/2006/relationships/notesMaster" Target="/ppt/notesMasters/notesMaster1.xml" Id="R1b95723025d1423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245ae6dfbb242f2" /><Relationship Type="http://schemas.openxmlformats.org/officeDocument/2006/relationships/notesMaster" Target="/ppt/notesMasters/notesMaster1.xml" Id="R73e6c91bd1294ee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b407377d61f4915" /><Relationship Type="http://schemas.openxmlformats.org/officeDocument/2006/relationships/notesMaster" Target="/ppt/notesMasters/notesMaster1.xml" Id="R8e48e5ba151645a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b1175acec5044ed" /><Relationship Type="http://schemas.openxmlformats.org/officeDocument/2006/relationships/notesMaster" Target="/ppt/notesMasters/notesMaster1.xml" Id="R359cd660775a489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7063c5385ed4fa7" /><Relationship Type="http://schemas.openxmlformats.org/officeDocument/2006/relationships/notesMaster" Target="/ppt/notesMasters/notesMaster1.xml" Id="R612d21463de34a2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7c260681e0f48f5" /><Relationship Type="http://schemas.openxmlformats.org/officeDocument/2006/relationships/notesMaster" Target="/ppt/notesMasters/notesMaster1.xml" Id="Ra4291fb7daa2427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8fd7b2465e74c5b" /><Relationship Type="http://schemas.openxmlformats.org/officeDocument/2006/relationships/notesMaster" Target="/ppt/notesMasters/notesMaster1.xml" Id="Rad246e6fb4a0416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retrieve — 1 minutes within the source's 40-minute lesson.</a:t>
            </a:r>
          </a:p>
          <a:p xmlns:a="http://schemas.openxmlformats.org/drawingml/2006/main">
            <a:r>
              <a:t>First minute inside source 4-minute retrieval. Return Monday's sheet. Success is explaining motion, reflected light and phases; do not present this as a whole-term test or replace accepted private materials.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NASA, Moon Phases. https://science.nasa.gov/moon/moon-phases/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 feedback — 2 minutes within the source's 40-minute lesson.</a:t>
            </a:r>
          </a:p>
          <a:p xmlns:a="http://schemas.openxmlformats.org/drawingml/2006/main">
            <a:r>
              <a:t>First 2 of source 4-minute feedback. Invite science/access voice without requiring public performance or personal disclosure. A chosen partner may relay. Light sensitivity is accommodated without requiring an explanation from pupil.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 feedback — 2 minutes within the source's 40-minute lesson.</a:t>
            </a:r>
          </a:p>
          <a:p xmlns:a="http://schemas.openxmlformats.org/drawingml/2006/main">
            <a:r>
              <a:t>Adult offers one possible change such as labels, static diagram or normal lighting, explains any limit, and checks whether it helped. Pupil can pass. Feedback is meaningful influence, not a mandatory extra written task.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2 minutes within the source's 40-minute lesson.</a:t>
            </a:r>
          </a:p>
          <a:p xmlns:a="http://schemas.openxmlformats.org/drawingml/2006/main">
            <a:r>
              <a:t>Attempt the selected source tier before next slide or answers. Standard about 27.3 days/roughly month, with distinction from 29.5-day cycle. Supported no, reflects sunlight. Stretch geometry versus lunar eclipse. Accept oral/pointed/drawn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2 minutes within the source's 40-minute lesson.</a:t>
            </a:r>
          </a:p>
          <a:p xmlns:a="http://schemas.openxmlformats.org/drawingml/2006/main">
            <a:r>
              <a:t>Completes 40 minutes. Source key outcomes: Moon orbits Earth, reflected light, changing visible sunlit portion. Earth's shadow is relevant to lunar eclipses. Correct one response without claiming all Autumn 1 science assessed. Keep honest record of what was demonstrated and assistance provided.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retrieve — 3 minutes within the source's 40-minute lesson.</a:t>
            </a:r>
          </a:p>
          <a:p xmlns:a="http://schemas.openxmlformats.org/drawingml/2006/main">
            <a:r>
              <a:t>Completes 4-minute retrieval. Moonlight is reflected sunlight. The Moon/ball stays round while visible illuminated fraction changes. About half is sunlit outside eclipses. Agree before changing room light; no blackout. Adult can do all equipment handling.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4 minutes within the source's 40-minute lesson.</a:t>
            </a:r>
          </a:p>
          <a:p xmlns:a="http://schemas.openxmlformats.org/drawingml/2006/main">
            <a:r>
              <a:t>First 4 of source 20-minute build/check-views phase. Adult holds light and guides movement; keep ball above observer's head shadow. No lasers, Sun observation or pupil cutting required. Standard creates labelled phase wheel or three-view strip; supported arranges examples; stretch adds eclipse/model limit explanation.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6 minutes within the source's 40-minute lesson.</a:t>
            </a:r>
          </a:p>
          <a:p xmlns:a="http://schemas.openxmlformats.org/drawingml/2006/main">
            <a:r>
              <a:t>Observer remains at same location; ball moves around them slightly above shadow height. New near light direction, near-side mostly dark; side about half visible disc lit; opposite light mostly/all visible disc lit. Do not block beam with observer for full position. Still alternative adult draws the same geometry and pupil explains each expected view; call it predicted/modelled, not observed practical.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6 minutes within the source's 40-minute lesson.</a:t>
            </a:r>
          </a:p>
          <a:p xmlns:a="http://schemas.openxmlformats.org/drawingml/2006/main">
            <a:r>
              <a:t>Within 20-minute phase. Expected new: visible disc mostly unlit; half: one visible half lit, either orientation accepted if model corresponds; full: whole visible disc lit. Circle is view from Earth, not top-down orbit map. A coloured crescent is not the Moon physically changing shape. Adult may scribe/draw as pupil directs.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4 minutes within the source's 40-minute lesson.</a:t>
            </a:r>
          </a:p>
          <a:p xmlns:a="http://schemas.openxmlformats.org/drawingml/2006/main">
            <a:r>
              <a:t>Completes 20-minute build/compare phase. Supported points to lit portion and one matching label. Standard gives cause linked to orbit and checks three views. Stretch distinguishes Earth-shadow eclipse and one model limit. No requirement to reproduce all eight named phases; current source asks new/half/full.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check — 2 minutes within the source's 40-minute lesson.</a:t>
            </a:r>
          </a:p>
          <a:p xmlns:a="http://schemas.openxmlformats.org/drawingml/2006/main">
            <a:r>
              <a:t>Exact 2-minute check inside 32. Correct answer visible lit part. Same observer position matters: another angle sees a different illuminated fraction. Record actual observed explanation/independence. A pupil can pass on partner work and ask adult privately.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correct and tidy — 3 minutes within the source's 40-minute lesson.</a:t>
            </a:r>
          </a:p>
          <a:p xmlns:a="http://schemas.openxmlformats.org/drawingml/2006/main">
            <a:r>
              <a:t>First 3 of source 6-minute correction/tidy. Model shows viewing geometry, reflected illumination and round shape. It does not show true size/distance scales, orbital tilt well or real phase-cycle times; torch is near and can introduce shadows not representing normal phases. Use wrong label as specific correction opportunity.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correct and tidy — 3 minutes within the source's 40-minute lesson.</a:t>
            </a:r>
          </a:p>
          <a:p xmlns:a="http://schemas.openxmlformats.org/drawingml/2006/main">
            <a:r>
              <a:t>Completes 32-minute workshop; do not start a second 20-minute activity. Adult switches/collects torch. No photo or public display assumed; keep pupil product or witness record. Source numerical distinction remains 27.3 versus 29.5 days if relevant to explanation.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https://github.com/MattRoper1977/Lessons/blob/main/Science_Teesside/Grow/SCI_G_W7_The_Moon.html</a:t>
            </a:r>
          </a:p>
          <a:p xmlns:a="http://schemas.openxmlformats.org/drawingml/2006/main">
            <a:r>
              <a:t>Git blob: cad3ed6bbbb2f2b3a8cd2ee83b6e504388f82386.</a:t>
            </a:r>
          </a:p>
          <a:p xmlns:a="http://schemas.openxmlformats.org/drawingml/2006/main">
            <a:r>
              <a:t>SHA256: abaf614900cf67b2d64af68600213794886961a5822ae1d98145ca4bfbdeb7f9.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b32724d730843e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5eba7338c6f430b" /><Relationship Type="http://schemas.openxmlformats.org/officeDocument/2006/relationships/slideLayout" Target="/ppt/slideLayouts/slideLayout1.xml" Id="R0848fa9ea843464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848fa9ea843464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b17074e4b34a48" /><Relationship Type="http://schemas.openxmlformats.org/officeDocument/2006/relationships/image" Target="/ppt/media/image.jpeg" Id="R48e30b9127174d97" /><Relationship Type="http://schemas.openxmlformats.org/officeDocument/2006/relationships/notesSlide" Target="/ppt/notesSlides/notesSlide1.xml" Id="R34027d2f8a164c3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7b7841256c48c4" /><Relationship Type="http://schemas.openxmlformats.org/officeDocument/2006/relationships/notesSlide" Target="/ppt/notesSlides/notesSlide10.xml" Id="Rde214869359f4d9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fd5c51faf347ce" /><Relationship Type="http://schemas.openxmlformats.org/officeDocument/2006/relationships/notesSlide" Target="/ppt/notesSlides/notesSlide11.xml" Id="Re8d84a1195b74f24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5b2ae942524f4e" /><Relationship Type="http://schemas.openxmlformats.org/officeDocument/2006/relationships/notesSlide" Target="/ppt/notesSlides/notesSlide12.xml" Id="R7843762f86b6486d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fd2ca6705e4f8c" /><Relationship Type="http://schemas.openxmlformats.org/officeDocument/2006/relationships/notesSlide" Target="/ppt/notesSlides/notesSlide13.xml" Id="Rc1c65069d6af4f8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4b87493b454a12" /><Relationship Type="http://schemas.openxmlformats.org/officeDocument/2006/relationships/notesSlide" Target="/ppt/notesSlides/notesSlide2.xml" Id="R9c20a96b26d344d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b12cde448e4586" /><Relationship Type="http://schemas.openxmlformats.org/officeDocument/2006/relationships/notesSlide" Target="/ppt/notesSlides/notesSlide3.xml" Id="R75ed81b270a4487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3cb02343d448ef" /><Relationship Type="http://schemas.openxmlformats.org/officeDocument/2006/relationships/notesSlide" Target="/ppt/notesSlides/notesSlide4.xml" Id="R8e9bf70423f741d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d5f7f270ce42cd" /><Relationship Type="http://schemas.openxmlformats.org/officeDocument/2006/relationships/notesSlide" Target="/ppt/notesSlides/notesSlide5.xml" Id="R90cd8d255614471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c11d3863584312" /><Relationship Type="http://schemas.openxmlformats.org/officeDocument/2006/relationships/notesSlide" Target="/ppt/notesSlides/notesSlide6.xml" Id="R52d3b2354011461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10c09d886d4bbc" /><Relationship Type="http://schemas.openxmlformats.org/officeDocument/2006/relationships/notesSlide" Target="/ppt/notesSlides/notesSlide7.xml" Id="R166e32244cf5480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86784ae41e4b3f" /><Relationship Type="http://schemas.openxmlformats.org/officeDocument/2006/relationships/notesSlide" Target="/ppt/notesSlides/notesSlide8.xml" Id="Re20d07224a1544b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1be04307344a16" /><Relationship Type="http://schemas.openxmlformats.org/officeDocument/2006/relationships/notesSlide" Target="/ppt/notesSlides/notesSlide9.xml" Id="R93491b3f91414d9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6981AE90-81AE-4623-B20B-BF0903264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9FD0455-092F-46F0-88FB-54EABE24B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D6BEEE37-70C3-4784-8A45-C9B543D01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Test a phase-wheel model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2E3EAE-4613-434C-95D1-5ACE6A342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FE5E02FA-97A0-46CB-BF36-E574291A6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4B3E401A-DF1A-4088-998D-2A574128B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7" name="subtitle">
            <a:extLst xmlns:a="http://schemas.openxmlformats.org/drawingml/2006/main">
              <a:ext uri="{FF2B5EF4-FFF2-40B4-BE49-F238E27FC236}">
                <a16:creationId xmlns:a16="http://schemas.microsoft.com/office/drawing/2014/main" id="{DEA88AF3-0E8B-4F94-A8E6-8B520F078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47925"/>
            <a:ext cx="5429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Same Moon.</a:t>
            </a:r>
          </a:p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Three checked views.</a:t>
            </a:r>
          </a:p>
        </p:txBody>
      </p:sp>
      <p:sp>
        <p:nvSpPr>
          <p:cNvPr id="8" name="body">
            <a:extLst xmlns:a="http://schemas.openxmlformats.org/drawingml/2006/main">
              <a:ext uri="{FF2B5EF4-FFF2-40B4-BE49-F238E27FC236}">
                <a16:creationId xmlns:a16="http://schemas.microsoft.com/office/drawing/2014/main" id="{D6A06632-19E5-4584-92BC-EFCC16B05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531495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evidence to explain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new, half and full Moon.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8e30b9127174d97"/>
          <a:stretch xmlns:a="http://schemas.openxmlformats.org/drawingml/2006/main"/>
        </p:blipFill>
        <p:spPr>
          <a:xfrm xmlns:a="http://schemas.openxmlformats.org/drawingml/2006/main">
            <a:off x="7052416" y="2200275"/>
            <a:ext cx="3878369" cy="3714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1088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02C59288-3017-49ED-899D-A89AB12F6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C7F8F3DF-3EAD-4F60-9BED-AB08DF8B9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ED67DE2E-483C-42E0-B0F4-F1BD048AD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Say what helped or hindered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A996616-124B-42B4-8800-306975494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33924D86-E948-4001-92CD-11ADDC168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2AAB56D-4FEE-4CB6-8971-239A5A278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10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324D20E7-E31E-43F4-86C7-837BD6133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Did the model or still drawing help you understand?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F0BE151F-D1BD-4E4F-8C45-F73413C39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Would a different light level, label or explanation help?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9E6889B2-8FDE-4644-9BBD-AF4CF9C7B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Point, sign, speak privately, or pass.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DD10ADC5-60E9-4837-94C9-D673D53C0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C4EE6705-8415-42D9-A338-868B4CAA3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0A3AF454-A5A8-4DAE-85C8-BF5DED69D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CA584B42-1042-4233-982A-69C3B007A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156DCABC-9D91-4567-A44A-59EA5202B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28057758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F1C8E5AF-1F72-4CFA-875B-8A138D9ED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1DF28AF-F185-4964-AC94-B3012527E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B7724C59-00E9-48A3-8931-944A134E5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the agreed change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E0980F1-74FE-45E3-9455-BD8C9416A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D1F3BCD4-F14C-4F47-99D5-081FA8FDA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1DFB15B-EAAC-4C48-99BC-C78ECFC08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11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18840167-17CE-49C9-BE78-76FC0A395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You asked for_____. We changed_____.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F255BEE4-BCAA-40D5-81CE-75DCB5E83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Did it help? What else needs explaining?</a:t>
            </a:r>
          </a:p>
        </p:txBody>
      </p:sp>
    </p:spTree>
    <p:extLst>
      <p:ext uri="{BB962C8B-B14F-4D97-AF65-F5344CB8AC3E}">
        <p14:creationId xmlns:p14="http://schemas.microsoft.com/office/powerpoint/2010/main" val="213081465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45300A64-30C3-4672-86D9-880B94124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E46395A-BD0B-4EE4-AFF4-4DC266EF0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D003120-AD81-473C-A586-F171672B2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Exit: choose your explanation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0359217-E20F-464A-9340-CBD3AFECD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6873E53-954B-423E-A979-4F3B39687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41D2E2B4-0F9D-46D9-9A17-7B45513A9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12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698F50EB-FD95-4BBB-A85C-FD468A9D0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Supported: does the Moon make its own visible light?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54DD89AD-52F7-4FED-A3C6-24D224EB7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Standard: how long is one orbit around Earth?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F9138AB6-10B5-40EC-B17F-8C12CD77E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Stretch: why are ordinary phases not Earth's shadow?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E6294685-922D-49A0-8E9B-B15F06738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98AE2B3B-0CCF-4E5C-B77C-7D7EA9C8E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46888372-8B36-4985-9596-73BDAEC5D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570836E2-A490-4A76-8164-3038AE039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8ED72E19-3061-433F-ADC0-B7401C502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7163078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C12532EF-D8A4-49E9-94CF-991003D9F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926E59B-FA79-4850-A057-94233FB55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0D5762CB-575C-452E-ACD5-CB2599F08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and keep one improvement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BEE74F2-21B9-4B8B-9EA2-8D52FE37E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E3D2EF8-F9D8-4106-BF6A-135E131B4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482CF169-FFC1-47B7-9910-66FE13CB3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0B045FA-E6B0-464D-BF61-AD6577A0F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Moonlight is reflected sunlight.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CC48DFE4-D7E6-4060-904D-FAAC93719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One orbit is about 27.3 days; phase cycle about 29.5 days.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7284AC72-84AB-47FB-A480-F3538AEAD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Ordinary phases come from our view of the sunlit half.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0AA6FF95-D4E8-4655-9099-F1F7CA230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A1F2CFFF-7278-4677-9E4E-9EFFD7CCE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EBCD6A43-A265-4C7B-86B3-E72C7EA21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08146CBF-2CD6-477F-B237-E03B8DAA8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4B71B4DC-29A2-4823-B552-6B5F5DB33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4264385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033203E5-3D46-4CC2-BAA2-BC0FB0828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0F4E413-032E-41B3-84A8-9442C7F95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E9468105-DE3E-42A0-923F-235020331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Retrieve the lit-side rule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4CB6E96-C6DF-4577-80FF-53411FCAC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E1CB639-AE53-4525-BCD2-F20EBA4A2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6551B280-B1E3-4C4E-BB43-50A679B6A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38B2D7C-D7B9-44CB-B69B-DC4643650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Where does moonlight come from?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55CFFF4E-3DCF-46C3-960F-3C072666A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stays round while the Moon looks different?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CCC43B74-D96B-4876-BCE8-B5EF5FC23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drawings, pre-cut circles or adult-operated kit.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EF220581-F1C1-44DB-9FAF-A451C5E70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070B5935-EAA6-485C-85BA-CF82A5E525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4D8A88AB-23C9-4CE0-B70D-0FF0A8166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9F39FD57-AAED-445B-87BD-D95CAB310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ABCFB114-757A-4CDD-86D7-004639092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15050029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BA43F6A9-6DB8-4884-A831-A7900D19E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02B8FC2-1C9F-456E-94EB-1FEDAD4C6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5043C3D-9CAF-4809-9E11-17068A7ED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Prepare your model safely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E396144-2FE6-4813-B8E1-C90B1A7EE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74F6E6EF-FF9F-4B79-A8A7-06F510943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85261E53-ECB1-4DB4-9EBC-D5C996858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30AF36FC-1CDC-4756-90BF-926E920C0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a ball, low-power torch and three drawn/card circles.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ECE66527-22D5-45F2-824C-66122AA35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torch direction fixed; never shine it at eyes.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10A57344-62A1-4B3E-BF61-09FC7F5FE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room light, or choose the still-diagram route.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5308975E-1D9F-44D1-A912-185BF5054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A313B5A5-B77A-452A-A522-2678ABD76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1907D8E6-D21D-4E37-8D75-96D056A4D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F1941DDA-046C-4693-9AE0-79A9D5C9A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A4D83DC3-3FF6-4759-B082-41A2B7BD7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7847493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B30EA741-7AC1-4074-9A72-6BA41CD34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9FB07A7-7E41-4E3C-8020-82723E5E7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2C36975-E449-4879-8895-5F298FBCB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three positions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FB37AD2-CC48-4027-BCAD-68BA88A86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5C00368-014D-40A1-9D44-F8F13891C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6D5DD8B-5A6C-46C9-9CBA-BF04ABCA5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6BE15DE8-669B-4EB0-8A43-3C8C0AC8B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Near the light direction: check the new-Moon view.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48012D0A-8281-4D21-8A6E-5C2ACF5DD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To the side: check a half-Moon view.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95DA288D-8C9C-4AF0-A34A-6F0E7DBAD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Opposite the light: check the full-Moon view.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D09530B0-93F6-4844-AD94-6EA40F849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D2055CDA-1A3A-4A7D-9EB8-505CEC496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17B2EF4F-AC74-4E60-9DB5-9DDC8B57A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72EA2B75-C89C-4ABD-82DE-BCCE3DFA9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B99025C0-1B4F-4EDF-8D5C-FAA59C1E9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8848581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B6363046-A236-4D53-B704-2AE79F174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8EB3372-8A51-4E4D-B826-B7709BCB1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2BE9F2E-0B0B-48B8-BDD0-384DA4B20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Make your three-view strip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B27A584-C095-41B0-8A4E-BC5A6856C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A5E40B2-3F06-4855-9425-50018C065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72A68DF8-1CD2-4F5F-82B9-D1AEE0CB1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6A2EB70E-2694-49C6-8C87-26C6EFA49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Draw three equal circles or arrange pre-cut examples.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6D826065-2D29-44AD-90D0-479324458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Shade the part not seen lit; label new, half and full.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15AF63EA-E1DA-4A3C-8DC7-36432D6EF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every circle the same round shape.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44CAED8F-BA87-43D4-85B3-4F94C3DB7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4FCC6167-25B3-435F-BB78-1E0D642FE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1830CD43-2BE6-4453-867F-766198915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D92C9837-15F9-41F8-B11B-F09203853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9120D0AF-46F2-4FE2-A3B9-DF1CD5493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79083965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645F1E31-52B8-48C1-B4C7-D628A2E9B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FF057C9-7DE4-4FA9-AC3A-DAE89AFFD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8B927E88-B6CD-43F3-8060-99AC90463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Explain what changed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601426D-C26A-486F-94BD-BA2786A03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6AFCCDA4-7416-4794-8C29-C00E483CC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4066391-D2CE-4130-9AA3-B7FE082CF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06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255866BF-E1D6-4715-912A-004FB1BA4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81225"/>
            <a:ext cx="5734050" cy="2409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The visible lit part changed</a:t>
            </a:r>
          </a:p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because our view of the</a:t>
            </a:r>
          </a:p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Moon's sunlit half changed.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06BCD847-16AC-463C-9F91-4F4C35B3E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533900"/>
            <a:ext cx="5429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2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ball did not change shape.</a:t>
            </a:r>
          </a:p>
        </p:txBody>
      </p:sp>
      <p:sp>
        <p:nvSpPr>
          <p:cNvPr id="11" name="phase-disc-0">
            <a:extLst xmlns:a="http://schemas.openxmlformats.org/drawingml/2006/main">
              <a:ext uri="{FF2B5EF4-FFF2-40B4-BE49-F238E27FC236}">
                <a16:creationId xmlns:a16="http://schemas.microsoft.com/office/drawing/2014/main" id="{0F626981-B339-497D-AA09-D93BC87D3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095625"/>
            <a:ext cx="952500" cy="952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9525">
            <a:solidFill>
              <a:srgbClr val="50616B"/>
            </a:solidFill>
          </a:ln>
        </p:spPr>
      </p:sp>
      <p:sp>
        <p:nvSpPr>
          <p:cNvPr id="12" name="phase-label-0">
            <a:extLst xmlns:a="http://schemas.openxmlformats.org/drawingml/2006/main">
              <a:ext uri="{FF2B5EF4-FFF2-40B4-BE49-F238E27FC236}">
                <a16:creationId xmlns:a16="http://schemas.microsoft.com/office/drawing/2014/main" id="{E1393DF1-2814-407A-A63A-518663074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238625"/>
            <a:ext cx="1143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9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New</a:t>
            </a:r>
          </a:p>
        </p:txBody>
      </p:sp>
      <p:sp>
        <p:nvSpPr>
          <p:cNvPr id="13" name="phase-disc-1">
            <a:extLst xmlns:a="http://schemas.openxmlformats.org/drawingml/2006/main">
              <a:ext uri="{FF2B5EF4-FFF2-40B4-BE49-F238E27FC236}">
                <a16:creationId xmlns:a16="http://schemas.microsoft.com/office/drawing/2014/main" id="{77A72AFD-D98D-4AC8-87AD-3E7CE5B01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0" y="3095625"/>
            <a:ext cx="952500" cy="952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9525">
            <a:solidFill>
              <a:srgbClr val="50616B"/>
            </a:solidFill>
          </a:ln>
        </p:spPr>
      </p:sp>
      <p:sp>
        <p:nvSpPr>
          <p:cNvPr id="14" name="half-lit">
            <a:extLst xmlns:a="http://schemas.openxmlformats.org/drawingml/2006/main">
              <a:ext uri="{FF2B5EF4-FFF2-40B4-BE49-F238E27FC236}">
                <a16:creationId xmlns:a16="http://schemas.microsoft.com/office/drawing/2014/main" id="{098C4256-490D-43B6-A569-7121C6379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0" y="3095625"/>
            <a:ext cx="952500" cy="952500"/>
          </a:xfrm>
          <a:prstGeom xmlns:a="http://schemas.openxmlformats.org/drawingml/2006/main" prst="pie">
            <a:avLst>
              <a:gd name="adj1" fmla="val 16200000"/>
              <a:gd name="adj2" fmla="val 5400000"/>
            </a:avLst>
          </a:prstGeom>
          <a:solidFill xmlns:a="http://schemas.openxmlformats.org/drawingml/2006/main">
            <a:srgbClr val="DCE3E1"/>
          </a:solidFill>
          <a:ln xmlns:a="http://schemas.openxmlformats.org/drawingml/2006/main" w="0">
            <a:noFill/>
          </a:ln>
        </p:spPr>
      </p:sp>
      <p:sp>
        <p:nvSpPr>
          <p:cNvPr id="15" name="phase-label-1">
            <a:extLst xmlns:a="http://schemas.openxmlformats.org/drawingml/2006/main">
              <a:ext uri="{FF2B5EF4-FFF2-40B4-BE49-F238E27FC236}">
                <a16:creationId xmlns:a16="http://schemas.microsoft.com/office/drawing/2014/main" id="{31F70DAD-4E8A-47D8-94C5-2FE14A9F6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38625"/>
            <a:ext cx="1143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9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Half</a:t>
            </a:r>
          </a:p>
        </p:txBody>
      </p:sp>
      <p:sp>
        <p:nvSpPr>
          <p:cNvPr id="16" name="phase-disc-2">
            <a:extLst xmlns:a="http://schemas.openxmlformats.org/drawingml/2006/main">
              <a:ext uri="{FF2B5EF4-FFF2-40B4-BE49-F238E27FC236}">
                <a16:creationId xmlns:a16="http://schemas.microsoft.com/office/drawing/2014/main" id="{7DB36434-B234-4F5A-9EA9-DA2F9E655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0" y="3095625"/>
            <a:ext cx="952500" cy="952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CE3E1"/>
          </a:solidFill>
          <a:ln xmlns:a="http://schemas.openxmlformats.org/drawingml/2006/main" w="9525">
            <a:solidFill>
              <a:srgbClr val="50616B"/>
            </a:solidFill>
          </a:ln>
        </p:spPr>
      </p:sp>
      <p:sp>
        <p:nvSpPr>
          <p:cNvPr id="17" name="phase-label-2">
            <a:extLst xmlns:a="http://schemas.openxmlformats.org/drawingml/2006/main">
              <a:ext uri="{FF2B5EF4-FFF2-40B4-BE49-F238E27FC236}">
                <a16:creationId xmlns:a16="http://schemas.microsoft.com/office/drawing/2014/main" id="{66F4F3A7-E8DE-49C7-ACF3-922D5E1BB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4238625"/>
            <a:ext cx="1143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9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Full</a:t>
            </a:r>
          </a:p>
        </p:txBody>
      </p:sp>
      <p:sp>
        <p:nvSpPr>
          <p:cNvPr id="18" name="phase-note">
            <a:extLst xmlns:a="http://schemas.openxmlformats.org/drawingml/2006/main">
              <a:ext uri="{FF2B5EF4-FFF2-40B4-BE49-F238E27FC236}">
                <a16:creationId xmlns:a16="http://schemas.microsoft.com/office/drawing/2014/main" id="{DE5AF972-71A1-4471-9612-A97D71C06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4953000"/>
            <a:ext cx="4381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65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65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View from Earth • schematic</a:t>
            </a:r>
          </a:p>
        </p:txBody>
      </p:sp>
    </p:spTree>
    <p:extLst>
      <p:ext uri="{BB962C8B-B14F-4D97-AF65-F5344CB8AC3E}">
        <p14:creationId xmlns:p14="http://schemas.microsoft.com/office/powerpoint/2010/main" val="2673978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36669316-A549-4A3A-BF08-A3A8000E8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3F44F33-9A6C-4E30-BAB6-91F242BB8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28065DCE-4501-471F-B3F8-7AD1592C3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Pause for a shared check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835E1AC-9436-44D5-AF6D-55D65C98F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6FE7BA9C-3CE5-4E9D-90A2-B8B9FFE46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F385C7EC-70BD-40CA-A71C-6E47B61081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07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2B1313B5-7CF3-4329-86AA-8493DBA45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Ask an adult or chosen partner to use the same viewpoint.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1594F72-E79D-4155-9A92-8579C48A8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one view against its label.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B8F696CE-0FAC-445B-AA6C-99FDADBAF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Did the ball change shape, or the visible lit part?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C9530350-4F1E-4079-9C5A-F180DD0B2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446DF5CF-3B7C-4292-BA2A-5E4E6AEB1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1367B181-F551-48CA-BFE3-BA2C17197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A960B624-8F8F-49FC-995E-3E4EF2971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350468BB-90A5-48DD-BF15-A4E153267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472916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4592AF50-F1A3-4961-A3EF-9C99C6927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BC24C11-5F39-4E06-9FB6-6F1E2B4DC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25A16CA-16B3-41CF-B373-0B5CEB1A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Correct one label or view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BBE17B5-F131-4428-B0BF-372D90A27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DA7964AD-722B-444B-BF19-0EA381024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23FF17B6-8A86-4BE3-ADDE-5FB11705E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08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16CB1795-2087-481F-B0E8-6F377AFBB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Correct one phase label or shaded circle.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62FEF727-633C-4BBF-BCBB-5E9A03065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Explain what your model showed.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22E3A596-5D54-4C2A-BCB7-80563DE6F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Add a model limit if this is your stretch route.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0412C596-A3BB-4E6B-A8DF-BBD1D3188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E909942B-9CED-4D88-8C90-D2C881F3F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0BE489B7-A95E-4A2B-A6AB-706653BF2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59AC5273-3879-4D8F-925C-649581E1D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DBF78B63-096C-440E-841D-EA7F14123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408804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6AA599A8-F002-42A5-8577-703A20D23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9F4FD06-8BE3-4CC3-B49B-9AAE58346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FD484F68-9B22-43BC-9478-C9CB846E3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Reset the room and kit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94487C3-D293-4B67-AF79-AA97E119E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EAD0068-32AD-4CD1-B7F4-CF3558005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7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844232B-BC5E-49F3-BD52-27694BD2C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09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71FA2805-5034-4491-B4D1-18E618C13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Restore agreed room lighting.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A62A1314-212D-429A-8D73-7C3525D93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Return ball, torch, cards and pencils.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7EB4749C-636C-4130-BF65-1EC67FB8D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your labelled strip and explanation.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BAB2A671-F5B4-440D-90E9-E4011E1D0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D4074DC9-E745-443B-A728-D2F66568B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9FF4E774-ECC9-4A17-B4F1-0B318A211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E1157564-B52D-4F61-B859-C729511C8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2FA1F306-C2E7-447C-91CB-624D2AD15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0585083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2026-09-06T23:13:40.3040000Z</dcterms:created>
  <dcterms:modified xsi:type="dcterms:W3CDTF">2026-09-06T23:13:40.3040000Z</dcterms:modified>
</coreProperties>
</file>