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ba900603fc6481b" /><Relationship Type="http://schemas.openxmlformats.org/officeDocument/2006/relationships/extended-properties" Target="/docProps/app.xml" Id="R2bf84c60c0b643a6" /><Relationship Type="http://schemas.openxmlformats.org/officeDocument/2006/relationships/officeDocument" Target="/ppt/presentation.xml" Id="R55366ea946e24e5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ceca076e4a24999"/>
  </p:sldMasterIdLst>
  <p:notesMasterIdLst>
    <p:notesMasterId xmlns:r="http://schemas.openxmlformats.org/officeDocument/2006/relationships" r:id="R206d874742d14a9b"/>
  </p:notesMasterIdLst>
  <p:sldIdLst>
    <p:sldId xmlns:r="http://schemas.openxmlformats.org/officeDocument/2006/relationships" id="256" r:id="R39f58553ce494de2"/>
    <p:sldId xmlns:r="http://schemas.openxmlformats.org/officeDocument/2006/relationships" id="257" r:id="R5568edc809a04642"/>
    <p:sldId xmlns:r="http://schemas.openxmlformats.org/officeDocument/2006/relationships" id="258" r:id="Re527e794e85c43dc"/>
    <p:sldId xmlns:r="http://schemas.openxmlformats.org/officeDocument/2006/relationships" id="259" r:id="R2a061d9dec9149d4"/>
    <p:sldId xmlns:r="http://schemas.openxmlformats.org/officeDocument/2006/relationships" id="260" r:id="Rd4c71fefdd254a1c"/>
    <p:sldId xmlns:r="http://schemas.openxmlformats.org/officeDocument/2006/relationships" id="261" r:id="R8b7916427dcf4bed"/>
    <p:sldId xmlns:r="http://schemas.openxmlformats.org/officeDocument/2006/relationships" id="262" r:id="R3189d7e7b53d4677"/>
    <p:sldId xmlns:r="http://schemas.openxmlformats.org/officeDocument/2006/relationships" id="263" r:id="R6bfac2a77fa94240"/>
    <p:sldId xmlns:r="http://schemas.openxmlformats.org/officeDocument/2006/relationships" id="264" r:id="R8168ae73aa204f45"/>
    <p:sldId xmlns:r="http://schemas.openxmlformats.org/officeDocument/2006/relationships" id="265" r:id="Red18025272ac4783"/>
    <p:sldId xmlns:r="http://schemas.openxmlformats.org/officeDocument/2006/relationships" id="266" r:id="Rb0b29ad8226043ab"/>
    <p:sldId xmlns:r="http://schemas.openxmlformats.org/officeDocument/2006/relationships" id="267" r:id="Rf2c0546301844e0b"/>
    <p:sldId xmlns:r="http://schemas.openxmlformats.org/officeDocument/2006/relationships" id="268" r:id="R92a9738ff550409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765a38ec54e4c51" /><Relationship Type="http://schemas.openxmlformats.org/officeDocument/2006/relationships/slideMaster" Target="/ppt/slideMasters/slideMaster1.xml" Id="R6ceca076e4a24999" /><Relationship Type="http://schemas.openxmlformats.org/officeDocument/2006/relationships/notesMaster" Target="/ppt/notesMasters/notesMaster1.xml" Id="R206d874742d14a9b" /><Relationship Type="http://schemas.openxmlformats.org/officeDocument/2006/relationships/presProps" Target="/ppt/presProps.xml" Id="R4db3aaff2e7d4636" /><Relationship Type="http://schemas.openxmlformats.org/officeDocument/2006/relationships/tableStyles" Target="/ppt/tableStyles.xml" Id="Rf402097fafe04d56" /><Relationship Type="http://schemas.openxmlformats.org/officeDocument/2006/relationships/slide" Target="/ppt/slides/slide1.xml" Id="R39f58553ce494de2" /><Relationship Type="http://schemas.openxmlformats.org/officeDocument/2006/relationships/slide" Target="/ppt/slides/slide2.xml" Id="R5568edc809a04642" /><Relationship Type="http://schemas.openxmlformats.org/officeDocument/2006/relationships/slide" Target="/ppt/slides/slide3.xml" Id="Re527e794e85c43dc" /><Relationship Type="http://schemas.openxmlformats.org/officeDocument/2006/relationships/slide" Target="/ppt/slides/slide4.xml" Id="R2a061d9dec9149d4" /><Relationship Type="http://schemas.openxmlformats.org/officeDocument/2006/relationships/slide" Target="/ppt/slides/slide5.xml" Id="Rd4c71fefdd254a1c" /><Relationship Type="http://schemas.openxmlformats.org/officeDocument/2006/relationships/slide" Target="/ppt/slides/slide6.xml" Id="R8b7916427dcf4bed" /><Relationship Type="http://schemas.openxmlformats.org/officeDocument/2006/relationships/slide" Target="/ppt/slides/slide7.xml" Id="R3189d7e7b53d4677" /><Relationship Type="http://schemas.openxmlformats.org/officeDocument/2006/relationships/slide" Target="/ppt/slides/slide8.xml" Id="R6bfac2a77fa94240" /><Relationship Type="http://schemas.openxmlformats.org/officeDocument/2006/relationships/slide" Target="/ppt/slides/slide9.xml" Id="R8168ae73aa204f45" /><Relationship Type="http://schemas.openxmlformats.org/officeDocument/2006/relationships/slide" Target="/ppt/slides/slide10.xml" Id="Red18025272ac4783" /><Relationship Type="http://schemas.openxmlformats.org/officeDocument/2006/relationships/slide" Target="/ppt/slides/slide11.xml" Id="Rb0b29ad8226043ab" /><Relationship Type="http://schemas.openxmlformats.org/officeDocument/2006/relationships/slide" Target="/ppt/slides/slide12.xml" Id="Rf2c0546301844e0b" /><Relationship Type="http://schemas.openxmlformats.org/officeDocument/2006/relationships/slide" Target="/ppt/slides/slide13.xml" Id="R92a9738ff550409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703bcc6e20747b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460436803a243ed" /><Relationship Type="http://schemas.openxmlformats.org/officeDocument/2006/relationships/notesMaster" Target="/ppt/notesMasters/notesMaster1.xml" Id="Rd7555d73c8944a9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ba768ca6f2e4091" /><Relationship Type="http://schemas.openxmlformats.org/officeDocument/2006/relationships/notesMaster" Target="/ppt/notesMasters/notesMaster1.xml" Id="R3b1397650213438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cb7cf829d7641c3" /><Relationship Type="http://schemas.openxmlformats.org/officeDocument/2006/relationships/notesMaster" Target="/ppt/notesMasters/notesMaster1.xml" Id="R91d0e50853a0478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d054ffae293406a" /><Relationship Type="http://schemas.openxmlformats.org/officeDocument/2006/relationships/notesMaster" Target="/ppt/notesMasters/notesMaster1.xml" Id="R91c4e7fef7204719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881e20d387549b4" /><Relationship Type="http://schemas.openxmlformats.org/officeDocument/2006/relationships/notesMaster" Target="/ppt/notesMasters/notesMaster1.xml" Id="R9e190b980b304fb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3937c48c37242e1" /><Relationship Type="http://schemas.openxmlformats.org/officeDocument/2006/relationships/notesMaster" Target="/ppt/notesMasters/notesMaster1.xml" Id="Rfc11e82666f941a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9d652f1349e45a8" /><Relationship Type="http://schemas.openxmlformats.org/officeDocument/2006/relationships/notesMaster" Target="/ppt/notesMasters/notesMaster1.xml" Id="Rdaa02cdb714f463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eddae0cd8174b3b" /><Relationship Type="http://schemas.openxmlformats.org/officeDocument/2006/relationships/notesMaster" Target="/ppt/notesMasters/notesMaster1.xml" Id="R5383d77464ab4fd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582a4bbde1a4b20" /><Relationship Type="http://schemas.openxmlformats.org/officeDocument/2006/relationships/notesMaster" Target="/ppt/notesMasters/notesMaster1.xml" Id="R1bb9b738019e48d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88e295ee9604bab" /><Relationship Type="http://schemas.openxmlformats.org/officeDocument/2006/relationships/notesMaster" Target="/ppt/notesMasters/notesMaster1.xml" Id="Re3c74ca2592b4a8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e09e6e6afb54926" /><Relationship Type="http://schemas.openxmlformats.org/officeDocument/2006/relationships/notesMaster" Target="/ppt/notesMasters/notesMaster1.xml" Id="Rf162e1984b8542c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f855d71c21d4acb" /><Relationship Type="http://schemas.openxmlformats.org/officeDocument/2006/relationships/notesMaster" Target="/ppt/notesMasters/notesMaster1.xml" Id="Re4c2b21b34d745f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d6503f204684f4f" /><Relationship Type="http://schemas.openxmlformats.org/officeDocument/2006/relationships/notesMaster" Target="/ppt/notesMasters/notesMaster1.xml" Id="R881424739deb4ef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Title — 1 minutes within the source's 40-minute lesson.</a:t>
            </a:r>
          </a:p>
          <a:p xmlns:a="http://schemas.openxmlformats.org/drawingml/2006/main">
            <a:r>
              <a:t>Current W6 objective. Success: order eight planets; describe near-circular orbits; explain the Sun's inward gravitational pull. Assess these through pupil responses, not completion of slide viewing. This deck is Monday's 40-minute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NASA, The Blue Marble, Apollo 17, 1972. https://science.nasa.gov/resource/the-blue-marble/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4 minutes within the source's 40-minute lesson.</a:t>
            </a:r>
          </a:p>
          <a:p xmlns:a="http://schemas.openxmlformats.org/drawingml/2006/main">
            <a:r>
              <a:t>Pupils choose TRUE/FALSE for each and prepare one reason. Expected T,F,T,F,T for the simplified Solar System context. If a pupil raises motion around the Solar System's shared centre of mass, acknowledge extension but keep required heliocentric model clear. Avoid pretending 'Sun never moves' is necessary.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3 minutes within the source's 40-minute lesson.</a:t>
            </a:r>
          </a:p>
          <a:p xmlns:a="http://schemas.openxmlformats.org/drawingml/2006/main">
            <a:r>
              <a:t>Check the five original statements in order T,F,T,F,T. Repair false claims: Earth orbits Sun; gravity acts in space and curves planetary paths. Do not add a false claim that Sun never moves. Correct one explanation after pupils have attempted the sort.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2 minutes within the source's 40-minute lesson.</a:t>
            </a:r>
          </a:p>
          <a:p xmlns:a="http://schemas.openxmlformats.org/drawingml/2006/main">
            <a:r>
              <a:t>Source WAGOLL. Neptune's approximately 60,190 Earth days ÷365 is about 165. Its longer period reflects both a larger orbital path and lower orbital speed; do not imply equal speed. Comparing numbers suffices at supported level. No additional numerical assessment beyond source intent.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2 — 1 minutes within the source's 40-minute lesson.</a:t>
            </a:r>
          </a:p>
          <a:p xmlns:a="http://schemas.openxmlformats.org/drawingml/2006/main">
            <a:r>
              <a:t>Stop Monday here as current source directs. Do not add Tuesday 32-minute workshop or exit now. Pupil may save a dictated or adult-scribed response. Next session checks model limitations, two year comparisons at standard level, and the same source success criteria.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Arrival Task — 4 minutes within the source's 40-minute lesson.</a:t>
            </a:r>
          </a:p>
          <a:p xmlns:a="http://schemas.openxmlformats.org/drawingml/2006/main">
            <a:r>
              <a:t>Offer four name cards to supported pupils, including an accessible pointing/directing route. Standard answer Mercury, Venus, Earth, Mars. Stretch continues Jupiter, Saturn, Uranus, Neptune. Keep initial answer for later correction; do not treat this as a timed memory competition.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Today at a Glance — 2 minutes within the source's 40-minute lesson.</a:t>
            </a:r>
          </a:p>
          <a:p xmlns:a="http://schemas.openxmlformats.org/drawingml/2006/main">
            <a:r>
              <a:t>Use current source sequence. An orbit is a curved path around another object. A year here means one planet's time for an orbit of the Sun; it is not the same number of days for every planet.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3 minutes within the source's 40-minute lesson.</a:t>
            </a:r>
          </a:p>
          <a:p xmlns:a="http://schemas.openxmlformats.org/drawingml/2006/main">
            <a:r>
              <a:t>Read from the Sun outwards. Sun is a star, not one of the eight planets. Source terms: Solar System means Sun and everything orbiting it; gravity attracts objects; orbit is path; year is orbit time. Rocky planets are the inner four, while outer group contains two gas and two ice giants.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3 minutes within the source's 40-minute lesson.</a:t>
            </a:r>
          </a:p>
          <a:p xmlns:a="http://schemas.openxmlformats.org/drawingml/2006/main">
            <a:r>
              <a:t>Explain the existing two-arrow model. Amber is the direction of the planet's velocity, not a force; teal is gravitational force towards the Sun. Their directions are approximately perpendicular for a near-circular orbit. Gravity changes motion continuously. Do not describe equal opposing forces or an outward gravitational push. The schematic circle represents a near-circular orbit; sizes and distances are not to scale.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1 — 3 minutes within the source's 40-minute lesson.</a:t>
            </a:r>
          </a:p>
          <a:p xmlns:a="http://schemas.openxmlformats.org/drawingml/2006/main">
            <a:r>
              <a:t>Use desk counters rather than require public walking. Gravity arrow points Sunward; motion arrow is tangent to the path at that point. Without gravity, the straight-on tangent is the idealised prediction, not a line directly away from the Sun. Counters are moved by hand; this demonstrates an explanation, not gravity in action. Do not swing objects on strings.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5 minutes within the source's 40-minute lesson.</a:t>
            </a:r>
          </a:p>
          <a:p xmlns:a="http://schemas.openxmlformats.org/drawingml/2006/main">
            <a:r>
              <a:t>Use spoken answers or two paper headings. Ask pupils to choose before revealing. Mercury and Mars rocky; Jupiter gas giant; Neptune ice giant. For the year comparison supply Earth 365 and Mars 687 Earth days. Mars takes longer because 687 is greater than 365.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 Do 1 — 5 minutes within the source's 40-minute lesson.</a:t>
            </a:r>
          </a:p>
          <a:p xmlns:a="http://schemas.openxmlformats.org/drawingml/2006/main">
            <a:r>
              <a:t>Correct one card and explain the group. Difference 687 − 365 = 322 days is optional arithmetic; required science is Mars takes longer for one orbit. Further-out Solar System planets have longer orbital periods. Do not infer the diagram gives accurate distances or speed. Repeat the inner-planet order; remaining source cards optional within stage.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 Do 2 — 4 minutes within the source's 40-minute lesson.</a:t>
            </a:r>
          </a:p>
          <a:p xmlns:a="http://schemas.openxmlformats.org/drawingml/2006/main">
            <a:r>
              <a:t>Source answer shape and evidence loop. Look for order, rocky/giant classification and gravity's role. An adult may keep pupil work or write an observation with independence level; photographs are optional and not assumed. Use pupil's own explanation, with pointing to arrows equivalent to writing.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6aa05f6e2f2435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98a0ff19ad144db" /><Relationship Type="http://schemas.openxmlformats.org/officeDocument/2006/relationships/slideLayout" Target="/ppt/slideLayouts/slideLayout1.xml" Id="R7f9bdfb9221d47f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f9bdfb9221d47f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add9a5ea094cbd" /><Relationship Type="http://schemas.openxmlformats.org/officeDocument/2006/relationships/image" Target="/ppt/media/image.jpeg" Id="Ra7ed454d0d8a492f" /><Relationship Type="http://schemas.openxmlformats.org/officeDocument/2006/relationships/notesSlide" Target="/ppt/notesSlides/notesSlide1.xml" Id="R6d21ff58eda34e6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09e6582e774a77" /><Relationship Type="http://schemas.openxmlformats.org/officeDocument/2006/relationships/notesSlide" Target="/ppt/notesSlides/notesSlide10.xml" Id="R09b6b2253dc04bd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a1e96923994bf5" /><Relationship Type="http://schemas.openxmlformats.org/officeDocument/2006/relationships/notesSlide" Target="/ppt/notesSlides/notesSlide11.xml" Id="Rf98dbc37ce344e0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bad93dc0f740fa" /><Relationship Type="http://schemas.openxmlformats.org/officeDocument/2006/relationships/notesSlide" Target="/ppt/notesSlides/notesSlide12.xml" Id="R9c64655d9365452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d5ea20cee846bb" /><Relationship Type="http://schemas.openxmlformats.org/officeDocument/2006/relationships/notesSlide" Target="/ppt/notesSlides/notesSlide13.xml" Id="Re7af0516ff2146a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2500a7bffd44fb" /><Relationship Type="http://schemas.openxmlformats.org/officeDocument/2006/relationships/notesSlide" Target="/ppt/notesSlides/notesSlide2.xml" Id="Rc45612fc2c8f4ad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5c1fd5babf4682" /><Relationship Type="http://schemas.openxmlformats.org/officeDocument/2006/relationships/notesSlide" Target="/ppt/notesSlides/notesSlide3.xml" Id="R6d5d0effdfa4473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4fb9cf21694113" /><Relationship Type="http://schemas.openxmlformats.org/officeDocument/2006/relationships/notesSlide" Target="/ppt/notesSlides/notesSlide4.xml" Id="R6dcb1f2ca485430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e320ed6a1d4364" /><Relationship Type="http://schemas.openxmlformats.org/officeDocument/2006/relationships/notesSlide" Target="/ppt/notesSlides/notesSlide5.xml" Id="R6a515e9e96af4bb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85abdae92148e4" /><Relationship Type="http://schemas.openxmlformats.org/officeDocument/2006/relationships/notesSlide" Target="/ppt/notesSlides/notesSlide6.xml" Id="Rbc5d764a99d9419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7290ef247a42be" /><Relationship Type="http://schemas.openxmlformats.org/officeDocument/2006/relationships/notesSlide" Target="/ppt/notesSlides/notesSlide7.xml" Id="R4cc848e01fa548c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2b55b320124d32" /><Relationship Type="http://schemas.openxmlformats.org/officeDocument/2006/relationships/notesSlide" Target="/ppt/notesSlides/notesSlide8.xml" Id="R95f74c760fa0469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98b784504c4b71" /><Relationship Type="http://schemas.openxmlformats.org/officeDocument/2006/relationships/notesSlide" Target="/ppt/notesSlides/notesSlide9.xml" Id="R588339f1eccc476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3631EA76-0A5D-4069-AFF4-1AA5FCC1B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8404240-4131-494B-B01C-1783EAF2C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70EDD208-785E-49B3-877A-32AA13845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 and the planets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713A3AB-927A-4297-9E14-1436624A5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54497198-9349-4D1B-B9F4-199E0D139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99FB6F6-3E6D-4EE6-AA59-FD97772E4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7" name="subtitle">
            <a:extLst xmlns:a="http://schemas.openxmlformats.org/drawingml/2006/main">
              <a:ext uri="{FF2B5EF4-FFF2-40B4-BE49-F238E27FC236}">
                <a16:creationId xmlns:a16="http://schemas.microsoft.com/office/drawing/2014/main" id="{46FF7E0F-C343-4FEB-A187-E91381F4D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47925"/>
            <a:ext cx="5429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Order. Orbit. Explain.</a:t>
            </a:r>
          </a:p>
        </p:txBody>
      </p:sp>
      <p:sp>
        <p:nvSpPr>
          <p:cNvPr id="8" name="body">
            <a:extLst xmlns:a="http://schemas.openxmlformats.org/drawingml/2006/main">
              <a:ext uri="{FF2B5EF4-FFF2-40B4-BE49-F238E27FC236}">
                <a16:creationId xmlns:a16="http://schemas.microsoft.com/office/drawing/2014/main" id="{9D52F3A7-7EFE-4FFB-85DE-0843C9EEB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531495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Describe how Earth and the other planets move around the Sun.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7ed454d0d8a492f"/>
          <a:stretch xmlns:a="http://schemas.openxmlformats.org/drawingml/2006/main"/>
        </p:blipFill>
        <p:spPr>
          <a:xfrm xmlns:a="http://schemas.openxmlformats.org/drawingml/2006/main">
            <a:off x="7134225" y="2200275"/>
            <a:ext cx="3714750" cy="3714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0030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BABD6171-B437-4E9C-8D24-66DE423DE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6D4A17FC-DD65-404B-B487-2A9E0E93C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4C9CCAE-0A24-4EE6-BD70-304EA432A1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Sort five statements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795FCC1-1E28-4449-86C1-610C512C3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9B64E7D-CEAD-46BB-AC96-05E8CCE60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40CFBB6-64EC-4F5C-A169-D9A62B154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10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C1151DA1-ACCA-4687-AF8A-BA8F34C90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Planets orbit the Sun.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E97FA354-E196-4A48-A246-0C89D9A5B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1371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Sun orbits Earth.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5C8D870C-DDCD-43A5-8A48-1CDA8F8FE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9379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Gravity keeps the planets in orbit.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CDE2FC29-AB0E-4064-8964-4E4497248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7388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There is no gravity in space.</a:t>
            </a:r>
          </a:p>
        </p:txBody>
      </p:sp>
      <p:sp>
        <p:nvSpPr>
          <p:cNvPr id="11" name="line-4">
            <a:extLst xmlns:a="http://schemas.openxmlformats.org/drawingml/2006/main">
              <a:ext uri="{FF2B5EF4-FFF2-40B4-BE49-F238E27FC236}">
                <a16:creationId xmlns:a16="http://schemas.microsoft.com/office/drawing/2014/main" id="{AE21344D-3BD6-4A71-94AA-89194A58A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396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Further-out planets have longer years.</a:t>
            </a:r>
          </a:p>
        </p:txBody>
      </p:sp>
      <p:sp>
        <p:nvSpPr>
          <p:cNvPr id="13" name="cue-0">
            <a:extLst xmlns:a="http://schemas.openxmlformats.org/drawingml/2006/main">
              <a:ext uri="{FF2B5EF4-FFF2-40B4-BE49-F238E27FC236}">
                <a16:creationId xmlns:a16="http://schemas.microsoft.com/office/drawing/2014/main" id="{171F9D71-9BE5-463F-88CF-3E51DD10B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4" name="row-rule-0">
            <a:extLst xmlns:a="http://schemas.openxmlformats.org/drawingml/2006/main">
              <a:ext uri="{FF2B5EF4-FFF2-40B4-BE49-F238E27FC236}">
                <a16:creationId xmlns:a16="http://schemas.microsoft.com/office/drawing/2014/main" id="{218D5259-934A-4BAA-B57E-4A3E135DE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96608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1">
            <a:extLst xmlns:a="http://schemas.openxmlformats.org/drawingml/2006/main">
              <a:ext uri="{FF2B5EF4-FFF2-40B4-BE49-F238E27FC236}">
                <a16:creationId xmlns:a16="http://schemas.microsoft.com/office/drawing/2014/main" id="{4A181AB2-D76D-4451-8B72-37C5530A0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228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6" name="row-rule-1">
            <a:extLst xmlns:a="http://schemas.openxmlformats.org/drawingml/2006/main">
              <a:ext uri="{FF2B5EF4-FFF2-40B4-BE49-F238E27FC236}">
                <a16:creationId xmlns:a16="http://schemas.microsoft.com/office/drawing/2014/main" id="{932D20F2-1D4F-4C0D-958F-B338007FD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4617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7" name="cue-2">
            <a:extLst xmlns:a="http://schemas.openxmlformats.org/drawingml/2006/main">
              <a:ext uri="{FF2B5EF4-FFF2-40B4-BE49-F238E27FC236}">
                <a16:creationId xmlns:a16="http://schemas.microsoft.com/office/drawing/2014/main" id="{17EB4468-971B-4365-AA6E-9CEBB8406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2237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18" name="row-rule-2">
            <a:extLst xmlns:a="http://schemas.openxmlformats.org/drawingml/2006/main">
              <a:ext uri="{FF2B5EF4-FFF2-40B4-BE49-F238E27FC236}">
                <a16:creationId xmlns:a16="http://schemas.microsoft.com/office/drawing/2014/main" id="{93813EC8-1866-4D9A-82F9-C0172C69B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2625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9" name="cue-3">
            <a:extLst xmlns:a="http://schemas.openxmlformats.org/drawingml/2006/main">
              <a:ext uri="{FF2B5EF4-FFF2-40B4-BE49-F238E27FC236}">
                <a16:creationId xmlns:a16="http://schemas.microsoft.com/office/drawing/2014/main" id="{D6A7B101-B50D-4D8D-A5E0-7E6107921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0245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20" name="row-rule-3">
            <a:extLst xmlns:a="http://schemas.openxmlformats.org/drawingml/2006/main">
              <a:ext uri="{FF2B5EF4-FFF2-40B4-BE49-F238E27FC236}">
                <a16:creationId xmlns:a16="http://schemas.microsoft.com/office/drawing/2014/main" id="{0DC3E006-82BC-47D2-9B76-4423ADD13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0634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21" name="cue-4">
            <a:extLst xmlns:a="http://schemas.openxmlformats.org/drawingml/2006/main">
              <a:ext uri="{FF2B5EF4-FFF2-40B4-BE49-F238E27FC236}">
                <a16:creationId xmlns:a16="http://schemas.microsoft.com/office/drawing/2014/main" id="{FB3E944E-798B-4178-ACC5-BE4BB80B8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08254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14326336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526F0627-F47C-41EA-BE6E-CFC1488E3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6764440-890D-4C0A-8C56-9D16C2C80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14A0AAB-231B-42D9-AB6F-6DBC99DEE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Answers to the five claims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2374D86-AEDE-4C9C-87EA-CA86D7A4C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9358414-09B6-4699-A78B-A62A3874A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61A3B9C9-8A7A-4789-A7B9-772CD16A2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11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70CD49BF-4F8D-4A19-9766-259D80764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TRUE CLAIMS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32DBED23-AAD5-4853-9F58-903A52B37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FALSE CLAIMS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6ACAAA59-29AD-452F-B429-4D6C8A1D0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Planets orbit the Sun.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Gravity keeps them in orbit.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Outer planets have longer years.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9C057A58-98AA-4157-B316-2A82AB91E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Sun orbits Earth.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There is no gravity in space.</a:t>
            </a:r>
          </a:p>
        </p:txBody>
      </p:sp>
    </p:spTree>
    <p:extLst>
      <p:ext uri="{BB962C8B-B14F-4D97-AF65-F5344CB8AC3E}">
        <p14:creationId xmlns:p14="http://schemas.microsoft.com/office/powerpoint/2010/main" val="140250966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A4C40700-869A-47D2-9D6B-162415BBE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EDFBE77-B62E-4396-8DF4-802EAA491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904DDB3-5980-473B-8D20-BDCE8C808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time as evidence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49CE6C4-C1F5-4DE8-B3CB-7D0632C13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B85D3E56-8104-47C9-B12E-6D0BB06B3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5B7CAB5-5F79-4B27-A2BE-C4CF24AA9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C93675A4-0856-4DC8-8BF8-C39DA7E2C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Neptune's year is much longer than Earth's: about 165 Earth years for one orbit.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F34E2004-752A-464C-9CB7-ECD7A627D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 year means one orbit, not always 365 days.</a:t>
            </a:r>
          </a:p>
        </p:txBody>
      </p:sp>
    </p:spTree>
    <p:extLst>
      <p:ext uri="{BB962C8B-B14F-4D97-AF65-F5344CB8AC3E}">
        <p14:creationId xmlns:p14="http://schemas.microsoft.com/office/powerpoint/2010/main" val="122392723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D39F5C7D-7134-4568-BB27-9E33CE1DD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3A52E53-DCD8-4272-A5EE-A516618E0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0AC1B6B-EDF2-4D52-802B-6F0CD7DEB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your orbit explanation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D242DEF-842D-485B-86F4-BD24A6FA8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50FDF89-C8EE-43F3-A5D4-E3CA4A5BC1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F0851727-18E6-4630-8A08-04AB6515D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7B66C28B-6BF4-4A66-808F-3809BBA15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Label and keep today's order strip and explanation.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DE8FA50E-2879-4FC1-ABF2-9A2242B5F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Next lesson: build the model and test year comparisons.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CB7B366F-D8D9-40FB-B16D-FD91BE2A1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one arrow or idea to check again.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351FA045-AF15-4A5C-857F-8DC46AD9F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9871E4F1-0624-408B-87F8-94E071E44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74620F40-135D-4A8C-B1F8-6FA917F59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4BCCF92F-8392-4C77-9F43-8F834ED94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4BDCEDAE-B697-489D-8E42-CAC412590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17425042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4B5216AD-5B99-4C36-8F1B-B4959DDA8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FC8E3A3-7011-4EF3-9B7C-F6E82B8AF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8B61B486-0C4D-49DF-A2B9-898D2B91B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Start with the planets you know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7A14BAC-095F-43AF-8B90-9100C6AB6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18D5BEE-F713-4D6B-A987-23412ED31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1D575026-1D6D-4C50-9E01-8A9DC49B8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8863D35C-95F5-404D-B2E7-5DB034ACA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Supported: order Mercury, Venus, Earth and Mars.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7CD59054-D9E0-4E0E-A47D-51FEA8A2D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Standard: write the first four planets from the Sun.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1F0620F4-468A-4817-B012-006D28BC6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Stretch: try all eight planets in order.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37C65946-1533-43A3-9BC4-DC2AF1630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5D46C18F-DEB3-49DA-AE64-746339DFE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46393463-E33E-42D7-97BB-253005E8B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9B2E1C28-590B-42DD-82AD-3BE822F11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02B42398-A8C7-4258-AA95-154059ECD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80942391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B1A61D65-34F9-46EE-AA26-978067613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E4E41BA-2DFF-48CA-8A07-0FB15E4D3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EDB07D7C-EAA8-464E-B844-9F2D8276B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Three things to work out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7DE7E75-E690-4A40-8429-4DF740473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67A7E3F4-DB91-49C8-9595-4848039025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BCD542BB-C3DD-4C99-9525-7DA67C49D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FC9AA0A5-F4C1-465C-83E8-9BF2CD066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1   Get the order right.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549109E3-011E-4572-93A6-3FF883A96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2   Model an orbit.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C4DE50BF-823C-4326-9325-F7FF1A7FF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3   Explain what keeps the path curving.</a:t>
            </a:r>
          </a:p>
        </p:txBody>
      </p:sp>
      <p:sp>
        <p:nvSpPr>
          <p:cNvPr id="11" name="row-rule-0">
            <a:extLst xmlns:a="http://schemas.openxmlformats.org/drawingml/2006/main">
              <a:ext uri="{FF2B5EF4-FFF2-40B4-BE49-F238E27FC236}">
                <a16:creationId xmlns:a16="http://schemas.microsoft.com/office/drawing/2014/main" id="{864DDDA2-77C3-43C4-807C-188BE9809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2" name="row-rule-1">
            <a:extLst xmlns:a="http://schemas.openxmlformats.org/drawingml/2006/main">
              <a:ext uri="{FF2B5EF4-FFF2-40B4-BE49-F238E27FC236}">
                <a16:creationId xmlns:a16="http://schemas.microsoft.com/office/drawing/2014/main" id="{58A00F81-B43B-47E3-9B49-E7775B817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</p:spTree>
    <p:extLst>
      <p:ext uri="{BB962C8B-B14F-4D97-AF65-F5344CB8AC3E}">
        <p14:creationId xmlns:p14="http://schemas.microsoft.com/office/powerpoint/2010/main" val="83953593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B2650B63-CFFE-4FE6-8FF5-EF17809E9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2A4682D-41A6-4772-BB9B-B6A7FD1A5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1917E29-2E2A-467B-A57F-724282305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Eight planets, one order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31AE7AF-81A1-4D2D-AF66-9DA4626EB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B6856747-E1C8-4115-BB9F-4BBC64F4C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AB9BECF-5BC0-4D52-8739-737886B92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67FB2333-4E61-4FD7-B8F2-080E13AD5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ROCKY INNER PLANETS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34CEE3EA-497A-4A0E-8711-F8847EB77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OUTER GIANTS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339A6771-005A-4492-88B7-EB99269EF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Mercury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Venus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Mars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AB8D395A-2D7A-47EF-ADE1-FB86D3418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Jupiter — gas giant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Saturn — gas giant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Uranus — ice giant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Neptune — ice giant</a:t>
            </a:r>
          </a:p>
        </p:txBody>
      </p:sp>
    </p:spTree>
    <p:extLst>
      <p:ext uri="{BB962C8B-B14F-4D97-AF65-F5344CB8AC3E}">
        <p14:creationId xmlns:p14="http://schemas.microsoft.com/office/powerpoint/2010/main" val="14645593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top-rule">
            <a:extLst xmlns:a="http://schemas.openxmlformats.org/drawingml/2006/main">
              <a:ext uri="{FF2B5EF4-FFF2-40B4-BE49-F238E27FC236}">
                <a16:creationId xmlns:a16="http://schemas.microsoft.com/office/drawing/2014/main" id="{A905CA6B-FB45-45E3-9BD2-3BC179CA5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7D6BEE66-C6A6-4F34-A245-5A3C7FB73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5093C510-BD0C-4EA1-BFE9-3E0AE3D24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Gravity changes the direction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3685CD3-C75F-4F0D-A3A7-F9AF3F19F2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2CA17089-42FF-4B2C-9BCE-129BBB5F6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8C502E7A-6051-41FE-BD92-FC34507E7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  <p:sp>
        <p:nvSpPr>
          <p:cNvPr id="7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F2C05AC1-A2B3-4B3C-B1EC-7DECB3224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2476500"/>
            <a:ext cx="3162300" cy="31623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50616B"/>
            </a:solidFill>
            <a:prstDash val="solid"/>
          </a:ln>
        </p:spPr>
      </p:sp>
      <p:sp>
        <p:nvSpPr>
          <p:cNvPr id="8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73180390-8A53-4154-9296-1026C5114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933825"/>
            <a:ext cx="857250" cy="257175"/>
          </a:xfrm>
          <a:prstGeom xmlns:a="http://schemas.openxmlformats.org/drawingml/2006/main" prst="lef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A6551640-1D88-426F-A2C6-9B1342540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838450"/>
            <a:ext cx="266700" cy="904875"/>
          </a:xfrm>
          <a:prstGeom xmlns:a="http://schemas.openxmlformats.org/drawingml/2006/main" prst="upArrow">
            <a:avLst/>
          </a:prstGeom>
          <a:solidFill xmlns:a="http://schemas.openxmlformats.org/drawingml/2006/main">
            <a:srgbClr val="A65D2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diagram-shape-3">
            <a:extLst xmlns:a="http://schemas.openxmlformats.org/drawingml/2006/main">
              <a:ext uri="{FF2B5EF4-FFF2-40B4-BE49-F238E27FC236}">
                <a16:creationId xmlns:a16="http://schemas.microsoft.com/office/drawing/2014/main" id="{600DC86E-3BC0-444B-B6EC-E23FEF307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81300" y="3762375"/>
            <a:ext cx="590550" cy="590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1" name="diagram-shape-4">
            <a:extLst xmlns:a="http://schemas.openxmlformats.org/drawingml/2006/main">
              <a:ext uri="{FF2B5EF4-FFF2-40B4-BE49-F238E27FC236}">
                <a16:creationId xmlns:a16="http://schemas.microsoft.com/office/drawing/2014/main" id="{053E22A5-D58C-4B00-BEFD-BE4B4163F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38650" y="3838575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D82A0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2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74414F7E-6BB8-4CB0-BBF3-68354800F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95575" y="4410075"/>
            <a:ext cx="952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950" b="1">
                <a:solidFill>
                  <a:srgbClr val="152B3A"/>
                </a:solidFill>
              </a:defRPr>
            </a:pPr>
            <a:r>
              <a:rPr sz="1950" b="1">
                <a:solidFill>
                  <a:srgbClr val="152B3A"/>
                </a:solidFill>
              </a:rPr>
              <a:t>SUN</a:t>
            </a:r>
          </a:p>
        </p:txBody>
      </p:sp>
      <p:sp>
        <p:nvSpPr>
          <p:cNvPr id="13" name="diagram-label-6">
            <a:extLst xmlns:a="http://schemas.openxmlformats.org/drawingml/2006/main">
              <a:ext uri="{FF2B5EF4-FFF2-40B4-BE49-F238E27FC236}">
                <a16:creationId xmlns:a16="http://schemas.microsoft.com/office/drawing/2014/main" id="{A94F68CE-0777-4A3C-9CDE-4D277DB02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352925"/>
            <a:ext cx="1143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950" b="1">
                <a:solidFill>
                  <a:srgbClr val="152B3A"/>
                </a:solidFill>
              </a:defRPr>
            </a:pPr>
            <a:r>
              <a:rPr sz="1950" b="1">
                <a:solidFill>
                  <a:srgbClr val="152B3A"/>
                </a:solidFill>
              </a:rPr>
              <a:t>Earth</a:t>
            </a:r>
          </a:p>
        </p:txBody>
      </p:sp>
      <p:sp>
        <p:nvSpPr>
          <p:cNvPr id="14" name="diagram-label-7">
            <a:extLst xmlns:a="http://schemas.openxmlformats.org/drawingml/2006/main">
              <a:ext uri="{FF2B5EF4-FFF2-40B4-BE49-F238E27FC236}">
                <a16:creationId xmlns:a16="http://schemas.microsoft.com/office/drawing/2014/main" id="{DF21CE5E-EF95-4441-B04E-7049D2A15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476500"/>
            <a:ext cx="11811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A65D25"/>
                </a:solidFill>
              </a:defRPr>
            </a:pPr>
            <a:r>
              <a:rPr sz="1800" b="1">
                <a:solidFill>
                  <a:srgbClr val="A65D25"/>
                </a:solidFill>
              </a:rPr>
              <a:t>motion</a:t>
            </a:r>
          </a:p>
        </p:txBody>
      </p:sp>
      <p:sp>
        <p:nvSpPr>
          <p:cNvPr id="15" name="diagram-label-8">
            <a:extLst xmlns:a="http://schemas.openxmlformats.org/drawingml/2006/main">
              <a:ext uri="{FF2B5EF4-FFF2-40B4-BE49-F238E27FC236}">
                <a16:creationId xmlns:a16="http://schemas.microsoft.com/office/drawing/2014/main" id="{767AF026-58D7-4356-962F-1044AA198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38525" y="3448050"/>
            <a:ext cx="1047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685E"/>
                </a:solidFill>
              </a:defRPr>
            </a:pPr>
            <a:r>
              <a:rPr sz="1800" b="1">
                <a:solidFill>
                  <a:srgbClr val="28685E"/>
                </a:solidFill>
              </a:rPr>
              <a:t>gravity</a:t>
            </a:r>
          </a:p>
        </p:txBody>
      </p:sp>
      <p:sp>
        <p:nvSpPr>
          <p:cNvPr id="16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13BA1FEA-3A4F-459E-887D-8D19F69DB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476500"/>
            <a:ext cx="49149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Motion is along the path. Gravity pulls towards the Sun.</a:t>
            </a:r>
          </a:p>
        </p:txBody>
      </p:sp>
      <p:sp>
        <p:nvSpPr>
          <p:cNvPr id="17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3F8F0A72-81CC-4779-83F1-0DCE933DC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781550"/>
            <a:ext cx="4914900" cy="1057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175" b="0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175" b="0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Motion direction is not another force.</a:t>
            </a:r>
          </a:p>
        </p:txBody>
      </p:sp>
    </p:spTree>
    <p:extLst>
      <p:ext uri="{BB962C8B-B14F-4D97-AF65-F5344CB8AC3E}">
        <p14:creationId xmlns:p14="http://schemas.microsoft.com/office/powerpoint/2010/main" val="150682764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9B1F76B7-448F-4ABC-B692-EB821848C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C2E2CD1-9F4D-4DEF-AB68-E1F7C53C6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C46FE651-2502-47E4-9541-AFB33A4FA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Move the model, then challenge it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3CB8101E-4BF7-4155-9C68-B8AE52632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F361606C-C222-45F8-9442-7598D95C3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03D3F17C-9002-407B-B005-9FB93AE93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06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866E834C-D2CE-4066-8226-7DDD52FEA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Put a Sun label on the desk and an Earth counter beside it.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31A5B094-8C0B-423C-B223-398968AFC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Move Earth around the Sun. At two places, reset both arrows.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39A58ACA-251D-4BE4-BAF8-03252598C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If gravity vanished, trace the straight-on direction.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F5B582DA-BD95-49BD-BD83-015E34667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C4BBB38F-C2F1-4DC6-B42A-D9E7EAB67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6DC5A428-B409-4DFF-87CC-9C524E25D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39F4956A-0F43-46FB-9929-2412D604F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82D80602-8A05-482E-B4EB-A6D5626D0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5040393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ABFBFA50-D86D-448D-BE6D-99DA054CC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820B527-BCA7-41E9-9B82-D287ED124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C89646D-13D1-4C8F-AD00-8B05D84CC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Rocky or giant?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38E590C-467F-4A7C-94DC-BFA43D65F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8A2E0A98-A283-446D-8BC8-A3663DD58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70E37727-C371-4FD2-9CF0-B8C5F3B24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07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857DB08-F955-4DD7-9046-781C06B3DE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Mercury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69636FA2-C897-4A0B-AF8E-5B51E8F47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1371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Mars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EBBFFBD6-C25B-4A97-A6C8-B6AB28572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9379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Jupiter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63C8BB8E-F421-4AB8-8EB7-21476806E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7388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Neptune</a:t>
            </a:r>
          </a:p>
        </p:txBody>
      </p:sp>
      <p:sp>
        <p:nvSpPr>
          <p:cNvPr id="11" name="line-4">
            <a:extLst xmlns:a="http://schemas.openxmlformats.org/drawingml/2006/main">
              <a:ext uri="{FF2B5EF4-FFF2-40B4-BE49-F238E27FC236}">
                <a16:creationId xmlns:a16="http://schemas.microsoft.com/office/drawing/2014/main" id="{8D040423-5D8D-4027-896C-690C3157B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396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Which has the longer year: Earth or Mars?</a:t>
            </a:r>
          </a:p>
        </p:txBody>
      </p:sp>
      <p:sp>
        <p:nvSpPr>
          <p:cNvPr id="14" name="row-rule-0">
            <a:extLst xmlns:a="http://schemas.openxmlformats.org/drawingml/2006/main">
              <a:ext uri="{FF2B5EF4-FFF2-40B4-BE49-F238E27FC236}">
                <a16:creationId xmlns:a16="http://schemas.microsoft.com/office/drawing/2014/main" id="{F1CB0541-43AF-459A-BA0F-A7652FBDA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96608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row-rule-1">
            <a:extLst xmlns:a="http://schemas.openxmlformats.org/drawingml/2006/main">
              <a:ext uri="{FF2B5EF4-FFF2-40B4-BE49-F238E27FC236}">
                <a16:creationId xmlns:a16="http://schemas.microsoft.com/office/drawing/2014/main" id="{BBF14C2E-EA8F-42E4-BC5E-6DD59FC09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4617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row-rule-2">
            <a:extLst xmlns:a="http://schemas.openxmlformats.org/drawingml/2006/main">
              <a:ext uri="{FF2B5EF4-FFF2-40B4-BE49-F238E27FC236}">
                <a16:creationId xmlns:a16="http://schemas.microsoft.com/office/drawing/2014/main" id="{0E3E93B2-28D1-4850-BB92-829F471BB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2625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20" name="row-rule-3">
            <a:extLst xmlns:a="http://schemas.openxmlformats.org/drawingml/2006/main">
              <a:ext uri="{FF2B5EF4-FFF2-40B4-BE49-F238E27FC236}">
                <a16:creationId xmlns:a16="http://schemas.microsoft.com/office/drawing/2014/main" id="{DD2F1220-C537-4CCE-B615-95372CE50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0634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</p:spTree>
    <p:extLst>
      <p:ext uri="{BB962C8B-B14F-4D97-AF65-F5344CB8AC3E}">
        <p14:creationId xmlns:p14="http://schemas.microsoft.com/office/powerpoint/2010/main" val="120841993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top-rule">
            <a:extLst xmlns:a="http://schemas.openxmlformats.org/drawingml/2006/main">
              <a:ext uri="{FF2B5EF4-FFF2-40B4-BE49-F238E27FC236}">
                <a16:creationId xmlns:a16="http://schemas.microsoft.com/office/drawing/2014/main" id="{AA0EFE47-367D-4070-87BC-51FEFCEFE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A5F648E8-C072-43ED-A2FF-2C77DEAE3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474FA027-44A0-43CF-B375-20968AAB8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a reason, not just a label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5FA6207-4A68-4838-9FFA-6D4187932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1B4AD808-C9B3-49EE-8BBD-7B32A137B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86A77FCE-D765-4C61-A49E-D3099A90F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08</a:t>
            </a:r>
          </a:p>
        </p:txBody>
      </p:sp>
      <p:sp>
        <p:nvSpPr>
          <p:cNvPr id="7" name="left-heading">
            <a:extLst xmlns:a="http://schemas.openxmlformats.org/drawingml/2006/main">
              <a:ext uri="{FF2B5EF4-FFF2-40B4-BE49-F238E27FC236}">
                <a16:creationId xmlns:a16="http://schemas.microsoft.com/office/drawing/2014/main" id="{DFACE77C-2C1E-4819-8F64-FBF9493CF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19325"/>
            <a:ext cx="52578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CLASSIFICATION CHECK</a:t>
            </a:r>
          </a:p>
        </p:txBody>
      </p:sp>
      <p:sp>
        <p:nvSpPr>
          <p:cNvPr id="8" name="right-heading">
            <a:extLst xmlns:a="http://schemas.openxmlformats.org/drawingml/2006/main">
              <a:ext uri="{FF2B5EF4-FFF2-40B4-BE49-F238E27FC236}">
                <a16:creationId xmlns:a16="http://schemas.microsoft.com/office/drawing/2014/main" id="{38517E99-9125-4FDC-A749-9BDD1EFBD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219325"/>
            <a:ext cx="520065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75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YEAR CHECK</a:t>
            </a:r>
          </a:p>
        </p:txBody>
      </p:sp>
      <p:sp>
        <p:nvSpPr>
          <p:cNvPr id="9" name="left">
            <a:extLst xmlns:a="http://schemas.openxmlformats.org/drawingml/2006/main">
              <a:ext uri="{FF2B5EF4-FFF2-40B4-BE49-F238E27FC236}">
                <a16:creationId xmlns:a16="http://schemas.microsoft.com/office/drawing/2014/main" id="{1C06FA85-5F08-4080-8A83-42C09121A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981325"/>
            <a:ext cx="525780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Mercury and Mars: rocky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Jupiter: gas giant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Neptune: ice giant</a:t>
            </a:r>
          </a:p>
        </p:txBody>
      </p:sp>
      <p:sp>
        <p:nvSpPr>
          <p:cNvPr id="10" name="right">
            <a:extLst xmlns:a="http://schemas.openxmlformats.org/drawingml/2006/main">
              <a:ext uri="{FF2B5EF4-FFF2-40B4-BE49-F238E27FC236}">
                <a16:creationId xmlns:a16="http://schemas.microsoft.com/office/drawing/2014/main" id="{471E2BE0-7CCB-4B09-BC47-62535C889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5200650" cy="2714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BE3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228600" tIns="114300" rIns="2286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Earth: 365 Earth days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Mars: 687 Earth days</a:t>
            </a:r>
          </a:p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Mars takes 322 more days.</a:t>
            </a:r>
          </a:p>
        </p:txBody>
      </p:sp>
    </p:spTree>
    <p:extLst>
      <p:ext uri="{BB962C8B-B14F-4D97-AF65-F5344CB8AC3E}">
        <p14:creationId xmlns:p14="http://schemas.microsoft.com/office/powerpoint/2010/main" val="631526566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D13ABA50-F241-4366-A145-710CEDB2B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CD51006-61AF-4663-8DAB-D2D066DBB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F918F8E6-C237-4A84-8760-8C905B512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Build the explanation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B02D3ED-5955-442E-93CB-E8EB04A42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E8C6D1D2-4C25-404E-99C4-5D061479D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A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94FB917-1CC9-41E7-8260-CC9FB5BF9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09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FE915F2F-4D1B-4C0D-8A85-4C356F1F1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81225"/>
            <a:ext cx="5734050" cy="24098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7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7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The Sun's gravity pulls Earth inward, continually bending its moving path into an orbit.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9FACFF34-8B6A-4424-85BD-51C3740B7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533900"/>
            <a:ext cx="5429250" cy="1409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2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Name the force, then explain its effect.</a:t>
            </a:r>
          </a:p>
        </p:txBody>
      </p:sp>
      <p:sp>
        <p:nvSpPr>
          <p:cNvPr id="11" name="orbit-path">
            <a:extLst xmlns:a="http://schemas.openxmlformats.org/drawingml/2006/main">
              <a:ext uri="{FF2B5EF4-FFF2-40B4-BE49-F238E27FC236}">
                <a16:creationId xmlns:a16="http://schemas.microsoft.com/office/drawing/2014/main" id="{AC56DA07-1E3A-4DD2-8494-2AFB43A35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809875"/>
            <a:ext cx="4286250" cy="28575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EDBD3"/>
            </a:solidFill>
          </a:ln>
        </p:spPr>
      </p:sp>
      <p:sp>
        <p:nvSpPr>
          <p:cNvPr id="12" name="sun-new">
            <a:extLst xmlns:a="http://schemas.openxmlformats.org/drawingml/2006/main">
              <a:ext uri="{FF2B5EF4-FFF2-40B4-BE49-F238E27FC236}">
                <a16:creationId xmlns:a16="http://schemas.microsoft.com/office/drawing/2014/main" id="{A7546F3B-AFD1-45BF-930E-66328FA48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3810000"/>
            <a:ext cx="857250" cy="857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49C44"/>
          </a:solidFill>
          <a:ln xmlns:a="http://schemas.openxmlformats.org/drawingml/2006/main" w="0">
            <a:noFill/>
          </a:ln>
        </p:spPr>
      </p:sp>
      <p:sp>
        <p:nvSpPr>
          <p:cNvPr id="13" name="sun-new-label">
            <a:extLst xmlns:a="http://schemas.openxmlformats.org/drawingml/2006/main">
              <a:ext uri="{FF2B5EF4-FFF2-40B4-BE49-F238E27FC236}">
                <a16:creationId xmlns:a16="http://schemas.microsoft.com/office/drawing/2014/main" id="{71F12800-A9B9-4E5C-85B3-AD36A3C84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86775" y="4029075"/>
            <a:ext cx="762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02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Sun</a:t>
            </a:r>
          </a:p>
        </p:txBody>
      </p:sp>
      <p:sp>
        <p:nvSpPr>
          <p:cNvPr id="14" name="earth-new">
            <a:extLst xmlns:a="http://schemas.openxmlformats.org/drawingml/2006/main">
              <a:ext uri="{FF2B5EF4-FFF2-40B4-BE49-F238E27FC236}">
                <a16:creationId xmlns:a16="http://schemas.microsoft.com/office/drawing/2014/main" id="{B2689992-FC4E-401E-85B1-326718B92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15625" y="390525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5" name="gravity-new">
            <a:extLst xmlns:a="http://schemas.openxmlformats.org/drawingml/2006/main">
              <a:ext uri="{FF2B5EF4-FFF2-40B4-BE49-F238E27FC236}">
                <a16:creationId xmlns:a16="http://schemas.microsoft.com/office/drawing/2014/main" id="{5DBF7554-7A9B-4EE4-8FA5-182A24A9B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10800000">
            <a:off x="9505950" y="4010025"/>
            <a:ext cx="990600" cy="21907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6" name="motion-new">
            <a:extLst xmlns:a="http://schemas.openxmlformats.org/drawingml/2006/main">
              <a:ext uri="{FF2B5EF4-FFF2-40B4-BE49-F238E27FC236}">
                <a16:creationId xmlns:a16="http://schemas.microsoft.com/office/drawing/2014/main" id="{6C93EADF-91E7-467C-A37D-BB82A4374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16200000">
            <a:off x="10467975" y="3228975"/>
            <a:ext cx="895350" cy="21907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A95D21"/>
          </a:solidFill>
          <a:ln xmlns:a="http://schemas.openxmlformats.org/drawingml/2006/main" w="0">
            <a:noFill/>
          </a:ln>
        </p:spPr>
      </p:sp>
      <p:sp>
        <p:nvSpPr>
          <p:cNvPr id="17" name="gravity-new-label">
            <a:extLst xmlns:a="http://schemas.openxmlformats.org/drawingml/2006/main">
              <a:ext uri="{FF2B5EF4-FFF2-40B4-BE49-F238E27FC236}">
                <a16:creationId xmlns:a16="http://schemas.microsoft.com/office/drawing/2014/main" id="{A02B7F0E-FB18-43D3-B8C8-9E81EE840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467225"/>
            <a:ext cx="1143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gravity</a:t>
            </a:r>
          </a:p>
        </p:txBody>
      </p:sp>
      <p:sp>
        <p:nvSpPr>
          <p:cNvPr id="18" name="motion-new-label">
            <a:extLst xmlns:a="http://schemas.openxmlformats.org/drawingml/2006/main">
              <a:ext uri="{FF2B5EF4-FFF2-40B4-BE49-F238E27FC236}">
                <a16:creationId xmlns:a16="http://schemas.microsoft.com/office/drawing/2014/main" id="{EF426BE5-E3B7-4F74-B2C3-7293FF7D3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63125" y="2543175"/>
            <a:ext cx="1238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00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motion</a:t>
            </a:r>
          </a:p>
        </p:txBody>
      </p:sp>
      <p:sp>
        <p:nvSpPr>
          <p:cNvPr id="19" name="orbit-limit">
            <a:extLst xmlns:a="http://schemas.openxmlformats.org/drawingml/2006/main">
              <a:ext uri="{FF2B5EF4-FFF2-40B4-BE49-F238E27FC236}">
                <a16:creationId xmlns:a16="http://schemas.microsoft.com/office/drawing/2014/main" id="{03BEF50A-61D5-495A-82A0-1B000D6D9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5829300"/>
            <a:ext cx="4381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5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Schematic: sizes and distances not to scale</a:t>
            </a:r>
          </a:p>
        </p:txBody>
      </p:sp>
    </p:spTree>
    <p:extLst>
      <p:ext uri="{BB962C8B-B14F-4D97-AF65-F5344CB8AC3E}">
        <p14:creationId xmlns:p14="http://schemas.microsoft.com/office/powerpoint/2010/main" val="62204507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2026-09-06T23:07:33.3550000Z</dcterms:created>
  <dcterms:modified xsi:type="dcterms:W3CDTF">2026-09-06T23:07:33.3560000Z</dcterms:modified>
</coreProperties>
</file>