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f29f668555a4c9c" /><Relationship Type="http://schemas.openxmlformats.org/officeDocument/2006/relationships/extended-properties" Target="/docProps/app.xml" Id="R418d4d6b7939435c" /><Relationship Type="http://schemas.openxmlformats.org/officeDocument/2006/relationships/officeDocument" Target="/ppt/presentation.xml" Id="R631630adcd7746c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517ea64e950472b"/>
  </p:sldMasterIdLst>
  <p:notesMasterIdLst>
    <p:notesMasterId xmlns:r="http://schemas.openxmlformats.org/officeDocument/2006/relationships" r:id="Rc2e9353e2f214f49"/>
  </p:notesMasterIdLst>
  <p:sldIdLst>
    <p:sldId xmlns:r="http://schemas.openxmlformats.org/officeDocument/2006/relationships" id="256" r:id="Ref4978c1e2c442b7"/>
    <p:sldId xmlns:r="http://schemas.openxmlformats.org/officeDocument/2006/relationships" id="257" r:id="Rb013e0dfa04349b8"/>
    <p:sldId xmlns:r="http://schemas.openxmlformats.org/officeDocument/2006/relationships" id="258" r:id="Rb36e06abe63a4341"/>
    <p:sldId xmlns:r="http://schemas.openxmlformats.org/officeDocument/2006/relationships" id="259" r:id="R955edfbe776a4fc4"/>
    <p:sldId xmlns:r="http://schemas.openxmlformats.org/officeDocument/2006/relationships" id="260" r:id="R0738728c0f8f42de"/>
    <p:sldId xmlns:r="http://schemas.openxmlformats.org/officeDocument/2006/relationships" id="261" r:id="R6a819ecf27864f2b"/>
    <p:sldId xmlns:r="http://schemas.openxmlformats.org/officeDocument/2006/relationships" id="262" r:id="R7416e55c2a7947ab"/>
    <p:sldId xmlns:r="http://schemas.openxmlformats.org/officeDocument/2006/relationships" id="263" r:id="R813ecf4f60ac41c4"/>
    <p:sldId xmlns:r="http://schemas.openxmlformats.org/officeDocument/2006/relationships" id="264" r:id="R7d66b8ddf1fe44a3"/>
    <p:sldId xmlns:r="http://schemas.openxmlformats.org/officeDocument/2006/relationships" id="265" r:id="R26458801389a4a1c"/>
    <p:sldId xmlns:r="http://schemas.openxmlformats.org/officeDocument/2006/relationships" id="266" r:id="Rad22a6018c284a6b"/>
    <p:sldId xmlns:r="http://schemas.openxmlformats.org/officeDocument/2006/relationships" id="267" r:id="R2dcf231dfdcc44ba"/>
    <p:sldId xmlns:r="http://schemas.openxmlformats.org/officeDocument/2006/relationships" id="268" r:id="Rec47af34102c4820"/>
    <p:sldId xmlns:r="http://schemas.openxmlformats.org/officeDocument/2006/relationships" id="269" r:id="R4f7aa5d0c0c64dd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8cd1a56087f4156" /><Relationship Type="http://schemas.openxmlformats.org/officeDocument/2006/relationships/slideMaster" Target="/ppt/slideMasters/slideMaster1.xml" Id="R1517ea64e950472b" /><Relationship Type="http://schemas.openxmlformats.org/officeDocument/2006/relationships/notesMaster" Target="/ppt/notesMasters/notesMaster1.xml" Id="Rc2e9353e2f214f49" /><Relationship Type="http://schemas.openxmlformats.org/officeDocument/2006/relationships/presProps" Target="/ppt/presProps.xml" Id="R998534b58c994c56" /><Relationship Type="http://schemas.openxmlformats.org/officeDocument/2006/relationships/tableStyles" Target="/ppt/tableStyles.xml" Id="R8f1ad607ae314f0e" /><Relationship Type="http://schemas.openxmlformats.org/officeDocument/2006/relationships/slide" Target="/ppt/slides/slide1.xml" Id="Ref4978c1e2c442b7" /><Relationship Type="http://schemas.openxmlformats.org/officeDocument/2006/relationships/slide" Target="/ppt/slides/slide2.xml" Id="Rb013e0dfa04349b8" /><Relationship Type="http://schemas.openxmlformats.org/officeDocument/2006/relationships/slide" Target="/ppt/slides/slide3.xml" Id="Rb36e06abe63a4341" /><Relationship Type="http://schemas.openxmlformats.org/officeDocument/2006/relationships/slide" Target="/ppt/slides/slide4.xml" Id="R955edfbe776a4fc4" /><Relationship Type="http://schemas.openxmlformats.org/officeDocument/2006/relationships/slide" Target="/ppt/slides/slide5.xml" Id="R0738728c0f8f42de" /><Relationship Type="http://schemas.openxmlformats.org/officeDocument/2006/relationships/slide" Target="/ppt/slides/slide6.xml" Id="R6a819ecf27864f2b" /><Relationship Type="http://schemas.openxmlformats.org/officeDocument/2006/relationships/slide" Target="/ppt/slides/slide7.xml" Id="R7416e55c2a7947ab" /><Relationship Type="http://schemas.openxmlformats.org/officeDocument/2006/relationships/slide" Target="/ppt/slides/slide8.xml" Id="R813ecf4f60ac41c4" /><Relationship Type="http://schemas.openxmlformats.org/officeDocument/2006/relationships/slide" Target="/ppt/slides/slide9.xml" Id="R7d66b8ddf1fe44a3" /><Relationship Type="http://schemas.openxmlformats.org/officeDocument/2006/relationships/slide" Target="/ppt/slides/slide10.xml" Id="R26458801389a4a1c" /><Relationship Type="http://schemas.openxmlformats.org/officeDocument/2006/relationships/slide" Target="/ppt/slides/slide11.xml" Id="Rad22a6018c284a6b" /><Relationship Type="http://schemas.openxmlformats.org/officeDocument/2006/relationships/slide" Target="/ppt/slides/slide12.xml" Id="R2dcf231dfdcc44ba" /><Relationship Type="http://schemas.openxmlformats.org/officeDocument/2006/relationships/slide" Target="/ppt/slides/slide13.xml" Id="Rec47af34102c4820" /><Relationship Type="http://schemas.openxmlformats.org/officeDocument/2006/relationships/slide" Target="/ppt/slides/slide14.xml" Id="R4f7aa5d0c0c64dd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39340bc8c114a7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e6bc63909934977" /><Relationship Type="http://schemas.openxmlformats.org/officeDocument/2006/relationships/notesMaster" Target="/ppt/notesMasters/notesMaster1.xml" Id="Rd20f75e73fe24b52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a71682ca8ca419a" /><Relationship Type="http://schemas.openxmlformats.org/officeDocument/2006/relationships/notesMaster" Target="/ppt/notesMasters/notesMaster1.xml" Id="R248180280d394eee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11be2428e328413d" /><Relationship Type="http://schemas.openxmlformats.org/officeDocument/2006/relationships/notesMaster" Target="/ppt/notesMasters/notesMaster1.xml" Id="R692a13c4bcf14694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dd5a7dcd53eb433c" /><Relationship Type="http://schemas.openxmlformats.org/officeDocument/2006/relationships/notesMaster" Target="/ppt/notesMasters/notesMaster1.xml" Id="Re0eab76ecd2e4fd8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8ba12e16a594a8d" /><Relationship Type="http://schemas.openxmlformats.org/officeDocument/2006/relationships/notesMaster" Target="/ppt/notesMasters/notesMaster1.xml" Id="R33d77655be044da3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98b1e187d96544bc" /><Relationship Type="http://schemas.openxmlformats.org/officeDocument/2006/relationships/notesMaster" Target="/ppt/notesMasters/notesMaster1.xml" Id="Rd43b8e5c532745d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8890434ca0349d7" /><Relationship Type="http://schemas.openxmlformats.org/officeDocument/2006/relationships/notesMaster" Target="/ppt/notesMasters/notesMaster1.xml" Id="R409c3563ef184706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ef6fec3f19047ee" /><Relationship Type="http://schemas.openxmlformats.org/officeDocument/2006/relationships/notesMaster" Target="/ppt/notesMasters/notesMaster1.xml" Id="Ra35dd109b8ea466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63539fa29ba440b" /><Relationship Type="http://schemas.openxmlformats.org/officeDocument/2006/relationships/notesMaster" Target="/ppt/notesMasters/notesMaster1.xml" Id="Re21c34937580469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63f3e84e87a45fd" /><Relationship Type="http://schemas.openxmlformats.org/officeDocument/2006/relationships/notesMaster" Target="/ppt/notesMasters/notesMaster1.xml" Id="Raf26b8b394cf460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d79d224716c4564" /><Relationship Type="http://schemas.openxmlformats.org/officeDocument/2006/relationships/notesMaster" Target="/ppt/notesMasters/notesMaster1.xml" Id="R2592fe7d01624f8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b7879e9e77e4c14" /><Relationship Type="http://schemas.openxmlformats.org/officeDocument/2006/relationships/notesMaster" Target="/ppt/notesMasters/notesMaster1.xml" Id="Rf3e74f411f334aa9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d2bbb16ad537402e" /><Relationship Type="http://schemas.openxmlformats.org/officeDocument/2006/relationships/notesMaster" Target="/ppt/notesMasters/notesMaster1.xml" Id="R280b1aed407843fe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335334a6ab442de" /><Relationship Type="http://schemas.openxmlformats.org/officeDocument/2006/relationships/notesMaster" Target="/ppt/notesMasters/notesMaster1.xml" Id="Ref050e8a6285460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retrieve — 1 minutes within the source's 40-minute lesson.</a:t>
            </a:r>
          </a:p>
          <a:p xmlns:a="http://schemas.openxmlformats.org/drawingml/2006/main">
            <a:r>
              <a:t>First minute of the source 4-minute retrieval, not an extra starter. Return Monday's order strip. Today's 32-minute workshop includes all setup, work, check and tidy; feedback and exit follow.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>
[Sources]
NASA, The Blue Marble, Apollo 17, 1972. https://science.nasa.gov/resource/the-blue-marble/
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correct and tidy — 3 minutes within the source's 40-minute lesson.</a:t>
            </a:r>
          </a:p>
          <a:p xmlns:a="http://schemas.openxmlformats.org/drawingml/2006/main">
            <a:r>
              <a:t>Completes 32-minute workshop. Keep or record evidence without assuming a photograph/public display. Adult can record direct observation instead of forcing writing. No extension consumes feedback/exit. Do not award external accreditation solely because a worksheet exists.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 feedback — 2 minutes within the source's 40-minute lesson.</a:t>
            </a:r>
          </a:p>
          <a:p xmlns:a="http://schemas.openxmlformats.org/drawingml/2006/main">
            <a:r>
              <a:t>First 2 of source 4-minute Lundy/pupil feedback. Ask about science or access, e.g. colour distinction, movement demand, instruction pace. Offer chosen partner to convey feedback. Do not require public performance or disclosure.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 feedback — 2 minutes within the source's 40-minute lesson.</a:t>
            </a:r>
          </a:p>
          <a:p xmlns:a="http://schemas.openxmlformats.org/drawingml/2006/main">
            <a:r>
              <a:t>Adult makes one possible change, e.g. labelled paper arrows instead of colour alone, static drawing instead of movement. Explain real limits and check response. Pupil may pass. A brief private note can preserve voice/action; no unnecessary photograph or sharing.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Exit Ticket — 2 minutes within the source's 40-minute lesson.</a:t>
            </a:r>
          </a:p>
          <a:p xmlns:a="http://schemas.openxmlformats.org/drawingml/2006/main">
            <a:r>
              <a:t>Pupil chooses agreed source tier; not all three compulsory. Responses may be spoken/pointed/drawn. Answers on next slide/teacher notes after independent attempt. Source assessed outcomes: order, orbit description, gravitational explanation. Prompting level should be recorded.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Exit Ticket — 2 minutes within the source's 40-minute lesson.</a:t>
            </a:r>
          </a:p>
          <a:p xmlns:a="http://schemas.openxmlformats.org/drawingml/2006/main">
            <a:r>
              <a:t>Source answers. Stretch: its sideways motion and inward gravitational pull combine to produce a continuing curved orbit rather than a radial fall. Avoid false 'gravity cancels forward motion' or 'there is no gravity'. Ask pupil to correct one word or arrow. This completes 40 minutes, not a new activity.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retrieve — 3 minutes within the source's 40-minute lesson.</a:t>
            </a:r>
          </a:p>
          <a:p xmlns:a="http://schemas.openxmlformats.org/drawingml/2006/main">
            <a:r>
              <a:t>Order Mercury, Venus, Earth, Mars, Jupiter, Saturn, Uranus, Neptune. Provide all eight cards; adult can hold or read them. At current model position, gravity points inward; motion tangent. Support may direct an adult, draw or use counters. This completes the source 4-minute retrieval.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build and compare — 4 minutes within the source's 40-minute lesson.</a:t>
            </a:r>
          </a:p>
          <a:p xmlns:a="http://schemas.openxmlformats.org/drawingml/2006/main">
            <a:r>
              <a:t>First 4 of the 20-minute model/data phase. Supported: order names with support and Earth/Mars comparison. Standard: order and group, two arrows, two data pairs. Stretch: test farther-out/longer-year prediction and model limits. No bodily movement required. Supply paper ruler only if useful for layout; this is not distance measurement.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build and compare — 4 minutes within the source's 40-minute lesson.</a:t>
            </a:r>
          </a:p>
          <a:p xmlns:a="http://schemas.openxmlformats.org/drawingml/2006/main">
            <a:r>
              <a:t>Pupils manipulate their own or adult-operated model. Inward arrow represents gravitational force, tangent arrow represents direction of motion. They are not two opposing forces. Native schematic is an explanation aid; hand motion supplies movement in classroom model. No claim that counter orbit demonstrates gravity experimentally.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build and compare — 5 minutes within the source's 40-minute lesson.</a:t>
            </a:r>
          </a:p>
          <a:p xmlns:a="http://schemas.openxmlformats.org/drawingml/2006/main">
            <a:r>
              <a:t>Current source approximate orbital periods. Compare one pair supported; two pairs standard. All numbers share unit Earth days. Ask which finishes a single orbit first when starting together; shorter year finishes first. These are supplied scientific data, not student measurements. NASA Space Place years-on-other-planets and NASA planets are source facts; no internet needed.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build and compare — 5 minutes within the source's 40-minute lesson.</a:t>
            </a:r>
          </a:p>
          <a:p xmlns:a="http://schemas.openxmlformats.org/drawingml/2006/main">
            <a:r>
              <a:t>Worked answer for adult after attempt: Mars 687 &gt; Earth 365, so Mars takes longer and Earth completes one orbit first; Neptune 60,190 &gt; Jupiter 4,333, so Neptune longer. Mercury 88 &lt; Earth 365, so Mercury shorter. Stretch checks farther-out pattern using given order and table. No invented relation that planets move at equal speed.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build and compare — 2 minutes within the source's 40-minute lesson.</a:t>
            </a:r>
          </a:p>
          <a:p xmlns:a="http://schemas.openxmlformats.org/drawingml/2006/main">
            <a:r>
              <a:t>Final 2 minutes of source 20-minute build/data phase. Scribe or accept dictated/pointed evidence. Model shows Sunward pull direction and curving path/order; does not show accurate size, distance, speed or actual gravitational mechanism. Pupils can use two supported sentence halves rather than full paragraph. Keep own predictions visible.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check — 2 minutes within the source's 40-minute lesson.</a:t>
            </a:r>
          </a:p>
          <a:p xmlns:a="http://schemas.openxmlformats.org/drawingml/2006/main">
            <a:r>
              <a:t>Exact source 2-minute check inside 32. Expected yes: longer time, not a bigger physical planet. Use 365/687 to verify unit understanding. Adult records actual demonstrated science and independence. An incorrect first arrow is an opportunity to correct, not proof of failure.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Workshop · correct and tidy — 3 minutes within the source's 40-minute lesson.</a:t>
            </a:r>
          </a:p>
          <a:p xmlns:a="http://schemas.openxmlformats.org/drawingml/2006/main">
            <a:r>
              <a:t>First 3 of source 6-minute correction/tidy. Examples shows orbit path and inward pull direction; does not show scale, speed or real gravitational movement. Differentiate: adult records a spoken model limit, standard writes one, stretch explains why a hand-moved counter is no gravity experiment.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https://github.com/MattRoper1977/Lessons/blob/main/Science_Teesside/Grow/SCI_G_W6_Earth_And_Planets.html</a:t>
            </a:r>
          </a:p>
          <a:p xmlns:a="http://schemas.openxmlformats.org/drawingml/2006/main">
            <a:r>
              <a:t>Git blob: 4a5f555bb496b2ba8f691b4811ca23a0a0c2b1e3.</a:t>
            </a:r>
          </a:p>
          <a:p xmlns:a="http://schemas.openxmlformats.org/drawingml/2006/main">
            <a:r>
              <a:t>SHA256: 83eaeaca1b23925984d12c25ba3af86d8e952f0547e35303b78a50d734d82bee.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4743be5800f409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3c4b5b59ea64872" /><Relationship Type="http://schemas.openxmlformats.org/officeDocument/2006/relationships/slideLayout" Target="/ppt/slideLayouts/slideLayout1.xml" Id="R4ac788d14be14c0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ac788d14be14c0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fe226a828f4d4d" /><Relationship Type="http://schemas.openxmlformats.org/officeDocument/2006/relationships/image" Target="/ppt/media/image.jpeg" Id="Rfbd679cd46964ea3" /><Relationship Type="http://schemas.openxmlformats.org/officeDocument/2006/relationships/notesSlide" Target="/ppt/notesSlides/notesSlide1.xml" Id="Re1d02d379eab4665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54c6699c0347aa" /><Relationship Type="http://schemas.openxmlformats.org/officeDocument/2006/relationships/notesSlide" Target="/ppt/notesSlides/notesSlide10.xml" Id="Rf34c2bebc9e944ad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5b149bacd74e25" /><Relationship Type="http://schemas.openxmlformats.org/officeDocument/2006/relationships/notesSlide" Target="/ppt/notesSlides/notesSlide11.xml" Id="R0d7a0c51ee61459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fefa605bbd473c" /><Relationship Type="http://schemas.openxmlformats.org/officeDocument/2006/relationships/notesSlide" Target="/ppt/notesSlides/notesSlide12.xml" Id="R02f4df0eb4394b0a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1b4384c8e543e4" /><Relationship Type="http://schemas.openxmlformats.org/officeDocument/2006/relationships/notesSlide" Target="/ppt/notesSlides/notesSlide13.xml" Id="R502bdb28e8df499a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ebf1730fc64989" /><Relationship Type="http://schemas.openxmlformats.org/officeDocument/2006/relationships/notesSlide" Target="/ppt/notesSlides/notesSlide14.xml" Id="Rf54dd77060104d1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edab994daa4dfb" /><Relationship Type="http://schemas.openxmlformats.org/officeDocument/2006/relationships/notesSlide" Target="/ppt/notesSlides/notesSlide2.xml" Id="R39b247c845d34a7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792f7ad6ef4576" /><Relationship Type="http://schemas.openxmlformats.org/officeDocument/2006/relationships/notesSlide" Target="/ppt/notesSlides/notesSlide3.xml" Id="Rf0275e0695ea470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3d3941ed654b18" /><Relationship Type="http://schemas.openxmlformats.org/officeDocument/2006/relationships/notesSlide" Target="/ppt/notesSlides/notesSlide4.xml" Id="R1aabe7ea0fe84b3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9ce4b7b1424741" /><Relationship Type="http://schemas.openxmlformats.org/officeDocument/2006/relationships/notesSlide" Target="/ppt/notesSlides/notesSlide5.xml" Id="Rfd37b1e3b16b4a4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1a4745717f4afb" /><Relationship Type="http://schemas.openxmlformats.org/officeDocument/2006/relationships/notesSlide" Target="/ppt/notesSlides/notesSlide6.xml" Id="R3b155002b7b54cc0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2a306972cd45bb" /><Relationship Type="http://schemas.openxmlformats.org/officeDocument/2006/relationships/notesSlide" Target="/ppt/notesSlides/notesSlide7.xml" Id="Rd72d45b22a0543e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ccb12562684026" /><Relationship Type="http://schemas.openxmlformats.org/officeDocument/2006/relationships/notesSlide" Target="/ppt/notesSlides/notesSlide8.xml" Id="R23cd854374474ade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23f8a955c749d6" /><Relationship Type="http://schemas.openxmlformats.org/officeDocument/2006/relationships/notesSlide" Target="/ppt/notesSlides/notesSlide9.xml" Id="R74ac1edf6a5744e4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5AFFB721-9A35-4674-9589-B7B8826E31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42C105D7-AAF6-4656-A1BC-A2F825EC53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15A97494-5E22-4A51-9B11-66646E6F4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Build an orbit model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6A471381-4238-4193-A1A0-52E2E78C4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42CB7A39-E82D-40D9-912E-37F5748B1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5C57CF9A-4086-4B2E-99A4-82CC722A0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7" name="subtitle">
            <a:extLst xmlns:a="http://schemas.openxmlformats.org/drawingml/2006/main">
              <a:ext uri="{FF2B5EF4-FFF2-40B4-BE49-F238E27FC236}">
                <a16:creationId xmlns:a16="http://schemas.microsoft.com/office/drawing/2014/main" id="{FD790AE7-933F-491F-8EE5-F71394154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47925"/>
            <a:ext cx="542925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6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Show it. Check it.</a:t>
            </a:r>
          </a:p>
          <a:p xmlns:a="http://schemas.openxmlformats.org/drawingml/2006/main">
            <a:pPr algn="l">
              <a:buNone/>
              <a:defRPr sz="36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6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Improve it.</a:t>
            </a:r>
          </a:p>
        </p:txBody>
      </p:sp>
      <p:sp>
        <p:nvSpPr>
          <p:cNvPr id="8" name="body">
            <a:extLst xmlns:a="http://schemas.openxmlformats.org/drawingml/2006/main">
              <a:ext uri="{FF2B5EF4-FFF2-40B4-BE49-F238E27FC236}">
                <a16:creationId xmlns:a16="http://schemas.microsoft.com/office/drawing/2014/main" id="{368CE78F-706E-4255-AC1D-717B34B6A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0"/>
            <a:ext cx="5314950" cy="1466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Explain an orbit and compare the time planets take.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bd679cd46964ea3"/>
          <a:stretch xmlns:a="http://schemas.openxmlformats.org/drawingml/2006/main"/>
        </p:blipFill>
        <p:spPr>
          <a:xfrm xmlns:a="http://schemas.openxmlformats.org/drawingml/2006/main">
            <a:off x="7134225" y="2200275"/>
            <a:ext cx="3714750" cy="371475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64268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39EEAF2E-55EB-4E2D-88F5-F32D925ABD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FB597F4-AD61-43FB-8562-110897420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A43CC7EC-D699-46CA-8176-9DFA13EB3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the evidence; return the kit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4D615408-FAF5-46BA-94CF-9B8939C3D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F32B7973-8A57-449E-838C-58FA5D59A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A364747C-E963-41CA-9518-5CB956748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10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0AFF1CE2-9241-4C6B-810B-97A5664108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your name, planet order and recorded comparison.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20F7C1FE-5C6F-4F9D-B9EC-B6FD946F4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the drawing or explanation you want to use.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A3CDD1BA-FC90-4823-9D5D-99B60F9C4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Return counters, arrows and labels.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6B581E3B-6F45-4278-BED9-3328424C2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CBD533FE-68A8-4B37-A3C3-76F9E90EC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046677FB-32D7-4597-8014-9B8809184F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6D39302F-1EE3-4D58-9D47-8840136F8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3244ED29-A3A9-41E4-914D-5620CE6FF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9794949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B06DDCF5-955D-4017-B2D0-238F81788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88B5442A-07CD-4940-989A-B3074E407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1040101A-6D89-4B17-9A13-4ADE9D97A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Your voice can change the lesson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66C84964-A01A-44D9-A480-F5F1CBACE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3ED52EBE-F91A-4833-9D83-8DD9B1144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C58BE9E2-7D39-4F52-B008-A896F7116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11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0FAE84A6-ED2A-4A9D-877C-21C2634D7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What helped you understand the orbit?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25BBC9AB-7E34-4D4D-A77D-BB2835E56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What made the model or task difficult?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5C1924AA-3947-49CC-AEAA-B2233DEDF7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Point, speak privately, sign, or pass.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C5B1FDF3-2BAC-44C9-988B-018F272D9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A19842C6-666A-4132-ACD5-92DDA7375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611BC846-4B15-4F58-8063-9C495F61C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E3CC9525-55EF-4933-AE35-9CB321801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100346B0-EA72-4AB0-91D2-C5F3A5CEE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008343929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82DE3FED-B7EE-429F-A164-E44C6B34E4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081B09FD-13FA-4E53-9153-83EAC3A8B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A30B8155-ECAA-4DCC-A4FE-88A19EADB0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Agree one useful change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5AD4A4E-881A-42C4-B2F5-00A551ADB7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D850D067-CD50-423D-B8B8-0FF478385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FBD3AFE0-0457-4E18-A2E9-009110536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12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CFDBABC5-3195-4F58-AB3D-AD90433F28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You said_____. We can change_____.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F69B0C50-05A1-43FF-8438-1A27207CD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Did that change help? What still needs explaining?</a:t>
            </a:r>
          </a:p>
        </p:txBody>
      </p:sp>
    </p:spTree>
    <p:extLst>
      <p:ext uri="{BB962C8B-B14F-4D97-AF65-F5344CB8AC3E}">
        <p14:creationId xmlns:p14="http://schemas.microsoft.com/office/powerpoint/2010/main" val="583594045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8EF1ACC6-C84F-49DC-AB2B-E527E2D1C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1861970B-420F-4904-9ECF-69D46580CE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F2481398-B074-4A51-9B4C-59821BEE82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Exit: show what you understand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2C1B9ECA-891B-4467-AFEF-F758D6EFF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8B239DC2-F3D3-4EEA-B70E-8A5111C38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38C4A804-EECD-43F0-A895-6E66E0E6A1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13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BED93C43-84B0-49B3-B4F2-EE7F6FA7E5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Supported: which planet is third from the Sun?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DEE128F5-4854-4EE4-8E3A-D08824E17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Standard: what force keeps a planet in orbit?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597C57BB-7FC6-4F6C-8308-13EB4C59AA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Stretch: why does Earth not simply fall into the Sun?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FEE4270E-FF63-4849-96E4-83794D78A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74CCE0CF-9757-482F-A2C6-2045B0AEB0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76F23EEE-97B0-44F3-8325-1606401F52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D2BF977E-5A3A-490C-9B27-644B06378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F83039F3-8BE3-498C-82F5-A7153D76A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679684972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6DB74C12-D41A-412B-85DF-CAF256A75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82CF5A8-7305-43A8-B4EB-EC97723D8F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68187E98-9D68-40AA-97F0-A4C6D9C9C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the science before you leave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B8CD643A-69DE-4891-A3CB-04AB7A60B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5F446A29-EBED-400A-B802-F5D1FFE16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51DE2A33-A462-4524-B154-DECAF9EFF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14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A01B26FC-4D69-49A1-9362-89A071648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295525"/>
            <a:ext cx="5238750" cy="1101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3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3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Earth is third from the Sun.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E0030C97-0657-4912-A011-8F004E65D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54400"/>
            <a:ext cx="5238750" cy="1101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3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3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The Sun's gravity keeps</a:t>
            </a:r>
          </a:p>
          <a:p xmlns:a="http://schemas.openxmlformats.org/drawingml/2006/main">
            <a:pPr algn="l">
              <a:buNone/>
              <a:defRPr sz="23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3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curving the planet's path.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8C5D05DF-1388-4390-96B7-C21793A07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13275"/>
            <a:ext cx="5238750" cy="1101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3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3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Earth keeps moving while</a:t>
            </a:r>
          </a:p>
          <a:p xmlns:a="http://schemas.openxmlformats.org/drawingml/2006/main">
            <a:pPr algn="l">
              <a:buNone/>
              <a:defRPr sz="23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3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gravity pulls it inward.</a:t>
            </a:r>
          </a:p>
        </p:txBody>
      </p:sp>
      <p:sp>
        <p:nvSpPr>
          <p:cNvPr id="11" name="orbit-path">
            <a:extLst xmlns:a="http://schemas.openxmlformats.org/drawingml/2006/main">
              <a:ext uri="{FF2B5EF4-FFF2-40B4-BE49-F238E27FC236}">
                <a16:creationId xmlns:a16="http://schemas.microsoft.com/office/drawing/2014/main" id="{61876F5C-C6C6-4A3C-A6AB-EB084C84F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2809875"/>
            <a:ext cx="4286250" cy="28575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28575">
            <a:solidFill>
              <a:srgbClr val="CEDBD3"/>
            </a:solidFill>
          </a:ln>
        </p:spPr>
      </p:sp>
      <p:sp>
        <p:nvSpPr>
          <p:cNvPr id="12" name="sun-new">
            <a:extLst xmlns:a="http://schemas.openxmlformats.org/drawingml/2006/main">
              <a:ext uri="{FF2B5EF4-FFF2-40B4-BE49-F238E27FC236}">
                <a16:creationId xmlns:a16="http://schemas.microsoft.com/office/drawing/2014/main" id="{BF63C59E-1BC4-4478-A374-DD72ABEBB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3810000"/>
            <a:ext cx="857250" cy="857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49C44"/>
          </a:solidFill>
          <a:ln xmlns:a="http://schemas.openxmlformats.org/drawingml/2006/main" w="0">
            <a:noFill/>
          </a:ln>
        </p:spPr>
      </p:sp>
      <p:sp>
        <p:nvSpPr>
          <p:cNvPr id="13" name="sun-new-label">
            <a:extLst xmlns:a="http://schemas.openxmlformats.org/drawingml/2006/main">
              <a:ext uri="{FF2B5EF4-FFF2-40B4-BE49-F238E27FC236}">
                <a16:creationId xmlns:a16="http://schemas.microsoft.com/office/drawing/2014/main" id="{5827B83F-4D39-474D-98CB-CFD1BEEA7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86775" y="4029075"/>
            <a:ext cx="762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02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Sun</a:t>
            </a:r>
          </a:p>
        </p:txBody>
      </p:sp>
      <p:sp>
        <p:nvSpPr>
          <p:cNvPr id="14" name="earth-new">
            <a:extLst xmlns:a="http://schemas.openxmlformats.org/drawingml/2006/main">
              <a:ext uri="{FF2B5EF4-FFF2-40B4-BE49-F238E27FC236}">
                <a16:creationId xmlns:a16="http://schemas.microsoft.com/office/drawing/2014/main" id="{FF91F77E-70AC-452D-8AAC-AD0CE78452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715625" y="3905250"/>
            <a:ext cx="400050" cy="4000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</a:ln>
        </p:spPr>
      </p:sp>
      <p:sp>
        <p:nvSpPr>
          <p:cNvPr id="15" name="gravity-new">
            <a:extLst xmlns:a="http://schemas.openxmlformats.org/drawingml/2006/main">
              <a:ext uri="{FF2B5EF4-FFF2-40B4-BE49-F238E27FC236}">
                <a16:creationId xmlns:a16="http://schemas.microsoft.com/office/drawing/2014/main" id="{8C4E99FE-80E3-44EA-A9FE-1415D6642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10800000">
            <a:off x="9505950" y="4010025"/>
            <a:ext cx="990600" cy="219075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</a:ln>
        </p:spPr>
      </p:sp>
      <p:sp>
        <p:nvSpPr>
          <p:cNvPr id="16" name="motion-new">
            <a:extLst xmlns:a="http://schemas.openxmlformats.org/drawingml/2006/main">
              <a:ext uri="{FF2B5EF4-FFF2-40B4-BE49-F238E27FC236}">
                <a16:creationId xmlns:a16="http://schemas.microsoft.com/office/drawing/2014/main" id="{D5B14498-07FF-4159-9E31-C9C92A9AD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16200000">
            <a:off x="10467975" y="3228975"/>
            <a:ext cx="895350" cy="219075"/>
          </a:xfrm>
          <a:prstGeom xmlns:a="http://schemas.openxmlformats.org/drawingml/2006/main" prst="rightArrow">
            <a:avLst/>
          </a:prstGeom>
          <a:solidFill xmlns:a="http://schemas.openxmlformats.org/drawingml/2006/main">
            <a:srgbClr val="A95D21"/>
          </a:solidFill>
          <a:ln xmlns:a="http://schemas.openxmlformats.org/drawingml/2006/main" w="0">
            <a:noFill/>
          </a:ln>
        </p:spPr>
      </p:sp>
      <p:sp>
        <p:nvSpPr>
          <p:cNvPr id="17" name="gravity-new-label">
            <a:extLst xmlns:a="http://schemas.openxmlformats.org/drawingml/2006/main">
              <a:ext uri="{FF2B5EF4-FFF2-40B4-BE49-F238E27FC236}">
                <a16:creationId xmlns:a16="http://schemas.microsoft.com/office/drawing/2014/main" id="{4A34AD23-18A3-4088-8828-F3FB1F787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4467225"/>
            <a:ext cx="1143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80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gravity</a:t>
            </a:r>
          </a:p>
        </p:txBody>
      </p:sp>
      <p:sp>
        <p:nvSpPr>
          <p:cNvPr id="18" name="motion-new-label">
            <a:extLst xmlns:a="http://schemas.openxmlformats.org/drawingml/2006/main">
              <a:ext uri="{FF2B5EF4-FFF2-40B4-BE49-F238E27FC236}">
                <a16:creationId xmlns:a16="http://schemas.microsoft.com/office/drawing/2014/main" id="{E2C4A9DB-7224-48D2-B917-88D1E64C99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63125" y="2543175"/>
            <a:ext cx="1238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A95D21"/>
                </a:solidFill>
                <a:latin typeface="Calibri"/>
                <a:ea typeface="Calibri"/>
                <a:cs typeface="Calibri"/>
              </a:defRPr>
            </a:pPr>
            <a:r>
              <a:rPr sz="1800" b="1">
                <a:solidFill>
                  <a:srgbClr val="A95D21"/>
                </a:solidFill>
                <a:latin typeface="Calibri"/>
                <a:ea typeface="Calibri"/>
                <a:cs typeface="Calibri"/>
              </a:rPr>
              <a:t>motion</a:t>
            </a:r>
          </a:p>
        </p:txBody>
      </p:sp>
      <p:sp>
        <p:nvSpPr>
          <p:cNvPr id="19" name="orbit-limit">
            <a:extLst xmlns:a="http://schemas.openxmlformats.org/drawingml/2006/main">
              <a:ext uri="{FF2B5EF4-FFF2-40B4-BE49-F238E27FC236}">
                <a16:creationId xmlns:a16="http://schemas.microsoft.com/office/drawing/2014/main" id="{B2577246-B383-49F9-B312-E06476614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5829300"/>
            <a:ext cx="43815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5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Schematic: sizes and distances not to scale</a:t>
            </a:r>
          </a:p>
        </p:txBody>
      </p:sp>
    </p:spTree>
    <p:extLst>
      <p:ext uri="{BB962C8B-B14F-4D97-AF65-F5344CB8AC3E}">
        <p14:creationId xmlns:p14="http://schemas.microsoft.com/office/powerpoint/2010/main" val="51038519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06EB4CE9-89D0-4FFE-9792-74298B80B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AA4E4A6-3C85-475F-9578-CDEB110C33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1041852C-F1BE-42FB-B548-834DF091B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Retrieve the order and arrows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A74D166B-FF1F-4CBA-A4A7-6ACE4928D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37166A0C-88BC-4DD0-9CE2-2506521E9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96DEA75F-3655-423D-86B2-546BCCFC8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7CB451EC-3F0B-42CC-9ADD-39ED57BB3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Order the eight planet names from the Sun.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B47259D0-D120-427C-9136-DF1DE250F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Point towards the Sun for gravity.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E4BD9A06-AF03-4666-BF25-C7197C689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Point along the orbit for motion.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36B8A9AC-7B9E-4C87-82D5-647991CC7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B761DC3D-C86F-44EF-BCC0-51CB301A5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CEBE0B8F-97F4-42AB-B3E6-0F1669461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EC6B9C5C-C727-42B3-A167-8B9204CAC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22EA9D6A-D942-4337-8D38-9CFC23D105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98419736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320C091C-5FA8-41F2-B80B-D74ECAB22B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BD517914-29BE-4A58-8725-51F0D0DB2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25950A8E-4247-4A1B-91B3-D8F9D923E0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Choose a route and set up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F0B15E73-4DF4-40D3-98A8-A20D3CB44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91C8D378-991D-4C9B-9B21-2B4F135932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578A83D9-F18C-4F00-A5CE-26B1483AF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303F93C0-8672-4597-AAA9-082497619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Use Sun/Earth labels, counters, two paper arrows and the year table.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58C67870-DEA7-4648-839A-DE4498D57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Choose desk model, drawing, or directing an adult.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18ADFEBA-7C07-4698-8691-F8E572DD1D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Keep the kit on the desk. No swinging objects.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125B0166-4DC0-407B-81BF-45070AC8E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0E7E96D5-9E8F-4847-B350-539067069F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83B9040E-A930-4C61-A892-55CFBC75CD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0BEF9F72-0574-4491-A4BA-EB96236CA4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657DB44E-6AD7-4FB0-8665-F6E91EC7EC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27759144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top-rule">
            <a:extLst xmlns:a="http://schemas.openxmlformats.org/drawingml/2006/main">
              <a:ext uri="{FF2B5EF4-FFF2-40B4-BE49-F238E27FC236}">
                <a16:creationId xmlns:a16="http://schemas.microsoft.com/office/drawing/2014/main" id="{ED70C750-6CC6-450B-B1E5-423DDAC0CF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E897D092-0647-4165-B326-02ED2A584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D2E72CF7-CF5C-4BDE-BDCA-304EBDED9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Two arrows, two meanings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369EFD3-89F8-4AFF-8010-A105923553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43138763-F9E6-4A37-AF16-4AB1BF5E66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A1D6FB18-4DB6-4DF4-8177-57F7C5B0F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04</a:t>
            </a:r>
          </a:p>
        </p:txBody>
      </p:sp>
      <p:sp>
        <p:nvSpPr>
          <p:cNvPr id="7" name="diagram-shape-0">
            <a:extLst xmlns:a="http://schemas.openxmlformats.org/drawingml/2006/main">
              <a:ext uri="{FF2B5EF4-FFF2-40B4-BE49-F238E27FC236}">
                <a16:creationId xmlns:a16="http://schemas.microsoft.com/office/drawing/2014/main" id="{A9A0A125-5052-4ABD-9149-E50DC1616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95425" y="2476500"/>
            <a:ext cx="3162300" cy="3162300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50616B"/>
            </a:solidFill>
            <a:prstDash val="solid"/>
          </a:ln>
        </p:spPr>
      </p:sp>
      <p:sp>
        <p:nvSpPr>
          <p:cNvPr id="8" name="diagram-shape-1">
            <a:extLst xmlns:a="http://schemas.openxmlformats.org/drawingml/2006/main">
              <a:ext uri="{FF2B5EF4-FFF2-40B4-BE49-F238E27FC236}">
                <a16:creationId xmlns:a16="http://schemas.microsoft.com/office/drawing/2014/main" id="{447E8CBD-03F2-4617-AB4F-4FD581F893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3933825"/>
            <a:ext cx="857250" cy="257175"/>
          </a:xfrm>
          <a:prstGeom xmlns:a="http://schemas.openxmlformats.org/drawingml/2006/main" prst="leftArrow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diagram-shape-2">
            <a:extLst xmlns:a="http://schemas.openxmlformats.org/drawingml/2006/main">
              <a:ext uri="{FF2B5EF4-FFF2-40B4-BE49-F238E27FC236}">
                <a16:creationId xmlns:a16="http://schemas.microsoft.com/office/drawing/2014/main" id="{45CAA7CF-014D-4A79-9775-050EB3431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24375" y="2838450"/>
            <a:ext cx="266700" cy="904875"/>
          </a:xfrm>
          <a:prstGeom xmlns:a="http://schemas.openxmlformats.org/drawingml/2006/main" prst="upArrow">
            <a:avLst/>
          </a:prstGeom>
          <a:solidFill xmlns:a="http://schemas.openxmlformats.org/drawingml/2006/main">
            <a:srgbClr val="A65D2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diagram-shape-3">
            <a:extLst xmlns:a="http://schemas.openxmlformats.org/drawingml/2006/main">
              <a:ext uri="{FF2B5EF4-FFF2-40B4-BE49-F238E27FC236}">
                <a16:creationId xmlns:a16="http://schemas.microsoft.com/office/drawing/2014/main" id="{32520CA4-7238-40EF-B7D9-AA0397928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81300" y="3762375"/>
            <a:ext cx="590550" cy="5905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1" name="diagram-shape-4">
            <a:extLst xmlns:a="http://schemas.openxmlformats.org/drawingml/2006/main">
              <a:ext uri="{FF2B5EF4-FFF2-40B4-BE49-F238E27FC236}">
                <a16:creationId xmlns:a16="http://schemas.microsoft.com/office/drawing/2014/main" id="{43D62454-604E-437C-8250-F60DD678E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38650" y="3838575"/>
            <a:ext cx="438150" cy="4381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4D82A0"/>
          </a:solidFill>
          <a:ln xmlns:a="http://schemas.openxmlformats.org/drawingml/2006/main" w="19050">
            <a:solidFill>
              <a:srgbClr val="152B3A"/>
            </a:solidFill>
            <a:prstDash val="solid"/>
          </a:ln>
        </p:spPr>
      </p:sp>
      <p:sp>
        <p:nvSpPr>
          <p:cNvPr id="12" name="diagram-label-5">
            <a:extLst xmlns:a="http://schemas.openxmlformats.org/drawingml/2006/main">
              <a:ext uri="{FF2B5EF4-FFF2-40B4-BE49-F238E27FC236}">
                <a16:creationId xmlns:a16="http://schemas.microsoft.com/office/drawing/2014/main" id="{4ACE02F5-2C95-4A58-85FD-8DF0D01BA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95575" y="4410075"/>
            <a:ext cx="952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950" b="1">
                <a:solidFill>
                  <a:srgbClr val="152B3A"/>
                </a:solidFill>
              </a:defRPr>
            </a:pPr>
            <a:r>
              <a:rPr sz="1950" b="1">
                <a:solidFill>
                  <a:srgbClr val="152B3A"/>
                </a:solidFill>
              </a:rPr>
              <a:t>SUN</a:t>
            </a:r>
          </a:p>
        </p:txBody>
      </p:sp>
      <p:sp>
        <p:nvSpPr>
          <p:cNvPr id="13" name="diagram-label-6">
            <a:extLst xmlns:a="http://schemas.openxmlformats.org/drawingml/2006/main">
              <a:ext uri="{FF2B5EF4-FFF2-40B4-BE49-F238E27FC236}">
                <a16:creationId xmlns:a16="http://schemas.microsoft.com/office/drawing/2014/main" id="{B370CB2F-CE0F-4174-981C-476976AD0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4352925"/>
            <a:ext cx="1143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950" b="1">
                <a:solidFill>
                  <a:srgbClr val="152B3A"/>
                </a:solidFill>
              </a:defRPr>
            </a:pPr>
            <a:r>
              <a:rPr sz="1950" b="1">
                <a:solidFill>
                  <a:srgbClr val="152B3A"/>
                </a:solidFill>
              </a:rPr>
              <a:t>Earth</a:t>
            </a:r>
          </a:p>
        </p:txBody>
      </p:sp>
      <p:sp>
        <p:nvSpPr>
          <p:cNvPr id="14" name="diagram-label-7">
            <a:extLst xmlns:a="http://schemas.openxmlformats.org/drawingml/2006/main">
              <a:ext uri="{FF2B5EF4-FFF2-40B4-BE49-F238E27FC236}">
                <a16:creationId xmlns:a16="http://schemas.microsoft.com/office/drawing/2014/main" id="{036AADA7-A551-4E89-A7F8-A17E67024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2476500"/>
            <a:ext cx="11811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A65D25"/>
                </a:solidFill>
              </a:defRPr>
            </a:pPr>
            <a:r>
              <a:rPr sz="1800" b="1">
                <a:solidFill>
                  <a:srgbClr val="A65D25"/>
                </a:solidFill>
              </a:rPr>
              <a:t>motion</a:t>
            </a:r>
          </a:p>
        </p:txBody>
      </p:sp>
      <p:sp>
        <p:nvSpPr>
          <p:cNvPr id="15" name="diagram-label-8">
            <a:extLst xmlns:a="http://schemas.openxmlformats.org/drawingml/2006/main">
              <a:ext uri="{FF2B5EF4-FFF2-40B4-BE49-F238E27FC236}">
                <a16:creationId xmlns:a16="http://schemas.microsoft.com/office/drawing/2014/main" id="{8E7625B2-A80D-45CD-AB50-E0FD8BA7E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38525" y="3448050"/>
            <a:ext cx="1047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/>
          <a:lstStyle xmlns:a="http://schemas.openxmlformats.org/drawingml/2006/main"/>
          <a:p xmlns:a="http://schemas.openxmlformats.org/drawingml/2006/main">
            <a:pPr>
              <a:buNone/>
              <a:defRPr sz="1800" b="1">
                <a:solidFill>
                  <a:srgbClr val="28685E"/>
                </a:solidFill>
              </a:defRPr>
            </a:pPr>
            <a:r>
              <a:rPr sz="1800" b="1">
                <a:solidFill>
                  <a:srgbClr val="28685E"/>
                </a:solidFill>
              </a:rPr>
              <a:t>gravity</a:t>
            </a:r>
          </a:p>
        </p:txBody>
      </p:sp>
      <p:sp>
        <p:nvSpPr>
          <p:cNvPr id="16" name="diagram-body">
            <a:extLst xmlns:a="http://schemas.openxmlformats.org/drawingml/2006/main">
              <a:ext uri="{FF2B5EF4-FFF2-40B4-BE49-F238E27FC236}">
                <a16:creationId xmlns:a16="http://schemas.microsoft.com/office/drawing/2014/main" id="{6DBBB2AF-16F2-4750-96C1-A5694781A9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476500"/>
            <a:ext cx="49149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Place Earth in two positions. Change both arrows each time.</a:t>
            </a:r>
          </a:p>
        </p:txBody>
      </p:sp>
      <p:sp>
        <p:nvSpPr>
          <p:cNvPr id="17" name="diagram-callout">
            <a:extLst xmlns:a="http://schemas.openxmlformats.org/drawingml/2006/main">
              <a:ext uri="{FF2B5EF4-FFF2-40B4-BE49-F238E27FC236}">
                <a16:creationId xmlns:a16="http://schemas.microsoft.com/office/drawing/2014/main" id="{ED71DCA4-7F6F-434E-A7BE-2C2AB81638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781550"/>
            <a:ext cx="4914900" cy="10572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175" b="0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2175" b="0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Motion direction is not another force.</a:t>
            </a:r>
          </a:p>
        </p:txBody>
      </p:sp>
    </p:spTree>
    <p:extLst>
      <p:ext uri="{BB962C8B-B14F-4D97-AF65-F5344CB8AC3E}">
        <p14:creationId xmlns:p14="http://schemas.microsoft.com/office/powerpoint/2010/main" val="112975025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top-rule">
            <a:extLst xmlns:a="http://schemas.openxmlformats.org/drawingml/2006/main">
              <a:ext uri="{FF2B5EF4-FFF2-40B4-BE49-F238E27FC236}">
                <a16:creationId xmlns:a16="http://schemas.microsoft.com/office/drawing/2014/main" id="{E2C88543-7F93-41F0-9495-3079D83C5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3C126300-A688-4CAC-9DC6-97D65EF24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18575DF1-B00C-40B8-9C46-D1578653B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Use the supplied year data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C613F157-1502-475F-8559-C54B098CC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61EF2DDA-7BD6-4B48-9E40-4A27A2163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3C338B30-FBF5-444F-8E4F-054F398DC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05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4BD307CD-83B2-41FB-8FE9-B883651CFE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Mercury   88 Earth days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DAE0521A-B7C8-4860-A936-8ABB4BD69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01371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Earth   365 Earth days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7B113345-17E9-4B78-90D1-0A35D123A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9379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Mars   687 Earth days</a:t>
            </a:r>
          </a:p>
        </p:txBody>
      </p:sp>
      <p:sp>
        <p:nvSpPr>
          <p:cNvPr id="10" name="line-3">
            <a:extLst xmlns:a="http://schemas.openxmlformats.org/drawingml/2006/main">
              <a:ext uri="{FF2B5EF4-FFF2-40B4-BE49-F238E27FC236}">
                <a16:creationId xmlns:a16="http://schemas.microsoft.com/office/drawing/2014/main" id="{BC485F9E-178B-4B53-BC7E-AB669DFBD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73880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Jupiter   4,333 Earth days</a:t>
            </a:r>
          </a:p>
        </p:txBody>
      </p:sp>
      <p:sp>
        <p:nvSpPr>
          <p:cNvPr id="11" name="line-4">
            <a:extLst xmlns:a="http://schemas.openxmlformats.org/drawingml/2006/main">
              <a:ext uri="{FF2B5EF4-FFF2-40B4-BE49-F238E27FC236}">
                <a16:creationId xmlns:a16="http://schemas.microsoft.com/office/drawing/2014/main" id="{CAC786B9-1113-45A5-B4E6-6A9BA57B4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53965"/>
            <a:ext cx="10382250" cy="62293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40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40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Neptune   60,190 Earth days</a:t>
            </a:r>
          </a:p>
        </p:txBody>
      </p:sp>
      <p:sp>
        <p:nvSpPr>
          <p:cNvPr id="14" name="row-rule-0">
            <a:extLst xmlns:a="http://schemas.openxmlformats.org/drawingml/2006/main">
              <a:ext uri="{FF2B5EF4-FFF2-40B4-BE49-F238E27FC236}">
                <a16:creationId xmlns:a16="http://schemas.microsoft.com/office/drawing/2014/main" id="{385A4903-C118-4A0E-BC02-61217B033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96608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6" name="row-rule-1">
            <a:extLst xmlns:a="http://schemas.openxmlformats.org/drawingml/2006/main">
              <a:ext uri="{FF2B5EF4-FFF2-40B4-BE49-F238E27FC236}">
                <a16:creationId xmlns:a16="http://schemas.microsoft.com/office/drawing/2014/main" id="{2CB4086F-5ED2-4EA4-9241-4CDB7C2337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64617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8" name="row-rule-2">
            <a:extLst xmlns:a="http://schemas.openxmlformats.org/drawingml/2006/main">
              <a:ext uri="{FF2B5EF4-FFF2-40B4-BE49-F238E27FC236}">
                <a16:creationId xmlns:a16="http://schemas.microsoft.com/office/drawing/2014/main" id="{475F9425-9094-417E-9D21-3E10779A7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32625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20" name="row-rule-3">
            <a:extLst xmlns:a="http://schemas.openxmlformats.org/drawingml/2006/main">
              <a:ext uri="{FF2B5EF4-FFF2-40B4-BE49-F238E27FC236}">
                <a16:creationId xmlns:a16="http://schemas.microsoft.com/office/drawing/2014/main" id="{AE675A6E-E633-4A62-A1F2-D9E8EB516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00634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</p:spTree>
    <p:extLst>
      <p:ext uri="{BB962C8B-B14F-4D97-AF65-F5344CB8AC3E}">
        <p14:creationId xmlns:p14="http://schemas.microsoft.com/office/powerpoint/2010/main" val="12769128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7EC83B0E-EE9F-461B-A489-9A25CB639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F8F24C8A-B818-404C-87C9-981089D8A9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9463CEF3-E480-4D98-9191-10DA9E8C4A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Make a claim, then check it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E6DBAB73-7697-402D-B446-AED2FA10B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A71C0E44-B883-485A-B7C4-EA3C3A4DD9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1C4D1FA7-0DF7-4047-8AF4-03CEF0C7C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06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B8115E9D-7E3F-46CF-8C1A-9BC79C87D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Choose a pair. Predict which has the longer year.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E1C75B7A-747C-4995-9EB9-ED06CE782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Check the numbers and name the evidence.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4E78FD6E-B8AB-460B-9BEC-C62F695CE0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Try a second pair or explain one model limit.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33F31ECB-1EF5-49C9-8B0E-9991F77CA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71E7C3AF-3FB8-4930-BD9C-B98F0B77D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984AF86A-71D9-4DCD-9992-98CA4ADD0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99F83F70-883B-4CB6-BC93-8F2561719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EF5CC98D-A7CD-44C7-B451-608A818B4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96203119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top-rule">
            <a:extLst xmlns:a="http://schemas.openxmlformats.org/drawingml/2006/main">
              <a:ext uri="{FF2B5EF4-FFF2-40B4-BE49-F238E27FC236}">
                <a16:creationId xmlns:a16="http://schemas.microsoft.com/office/drawing/2014/main" id="{D0414B21-680F-484F-AB7E-2B1076F93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2FEA4C0D-F626-4510-A236-A8ADC90CFB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8DFEDF21-CB75-4BD0-880C-6A3008DC9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Record your evidence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16A40342-B31A-4CFC-9483-3C06CA4B3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6148730D-6D33-4980-9E11-37CE65855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9446F0F2-6D6E-48F7-B57E-BB74CE6315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07</a:t>
            </a:r>
          </a:p>
        </p:txBody>
      </p:sp>
      <p:sp>
        <p:nvSpPr>
          <p:cNvPr id="7" name="statement">
            <a:extLst xmlns:a="http://schemas.openxmlformats.org/drawingml/2006/main">
              <a:ext uri="{FF2B5EF4-FFF2-40B4-BE49-F238E27FC236}">
                <a16:creationId xmlns:a16="http://schemas.microsoft.com/office/drawing/2014/main" id="{F567511E-0C40-4E14-92E3-12790A86E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190750"/>
            <a:ext cx="11277600" cy="2143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EFE9"/>
          </a:solidFill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152400" tIns="114300" rIns="152400" bIns="11430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_____ has the longer year because_____ days</a:t>
            </a:r>
          </a:p>
          <a:p xmlns:a="http://schemas.openxmlformats.org/drawingml/2006/main">
            <a:pPr algn="l">
              <a:buNone/>
              <a:defRPr sz="3075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3075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is more than_____ days.</a:t>
            </a:r>
          </a:p>
        </p:txBody>
      </p:sp>
      <p:sp>
        <p:nvSpPr>
          <p:cNvPr id="8" name="callout">
            <a:extLst xmlns:a="http://schemas.openxmlformats.org/drawingml/2006/main">
              <a:ext uri="{FF2B5EF4-FFF2-40B4-BE49-F238E27FC236}">
                <a16:creationId xmlns:a16="http://schemas.microsoft.com/office/drawing/2014/main" id="{086286FE-3D0F-4600-BD6A-659C50EEEA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438650"/>
            <a:ext cx="1097280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550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Our model shows_____, but it does not show_____.</a:t>
            </a:r>
          </a:p>
        </p:txBody>
      </p:sp>
    </p:spTree>
    <p:extLst>
      <p:ext uri="{BB962C8B-B14F-4D97-AF65-F5344CB8AC3E}">
        <p14:creationId xmlns:p14="http://schemas.microsoft.com/office/powerpoint/2010/main" val="188396134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7CDAAA55-B9E3-4129-A543-02358BC89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19DD512D-9ADF-4872-8810-685836CE6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3CE38FC3-2DB2-400F-B723-AC8321E761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Pause for a two-minute check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9CDA08D0-7824-436C-BB60-44A8CBB96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5431973B-F348-4F17-A925-D60EF40FDC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2280D75F-A6B0-4ECB-B837-35D1F70BE9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08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0CA16AB0-9097-4935-8F8C-886242453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Ask an adult or chosen partner to check one arrow.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3757852D-7372-494C-A3A7-87C90745F8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Explain one year comparison.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68FB7DD8-7576-47D6-AEF9-4B731DAAC0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Does ‘longer year’ mean more time for one orbit?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02D173C7-F62B-4393-AEFC-0227B1384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D9FC75A2-C7CA-4B17-9B00-E0617FE40B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5A787DB1-599C-464E-AF6A-5FC9B5D34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4BD7939A-A7C4-407C-9E11-CDB2405A1C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E93D23D4-72F8-4212-9F7E-0EDC90B5C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136757134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AF9F5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top-rule">
            <a:extLst xmlns:a="http://schemas.openxmlformats.org/drawingml/2006/main">
              <a:ext uri="{FF2B5EF4-FFF2-40B4-BE49-F238E27FC236}">
                <a16:creationId xmlns:a16="http://schemas.microsoft.com/office/drawing/2014/main" id="{E2929EAD-6DE7-4482-9E72-0AB697005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33425"/>
            <a:ext cx="781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68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brand">
            <a:extLst xmlns:a="http://schemas.openxmlformats.org/drawingml/2006/main">
              <a:ext uri="{FF2B5EF4-FFF2-40B4-BE49-F238E27FC236}">
                <a16:creationId xmlns:a16="http://schemas.microsoft.com/office/drawing/2014/main" id="{965F5D3F-67EE-476B-8E4E-F3BCC5A0A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9334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MADE BY MATT  /  GROW SCIENCE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FDFE99FF-CAC8-4AF0-8906-43B8BBC43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90600"/>
            <a:ext cx="109728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3675" b="1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3675" b="1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Improve one thing</a:t>
            </a:r>
          </a:p>
        </p:txBody>
      </p:sp>
      <p:sp>
        <p:nvSpPr>
          <p:cNvPr id="4" name="footer-line">
            <a:extLst xmlns:a="http://schemas.openxmlformats.org/drawingml/2006/main">
              <a:ext uri="{FF2B5EF4-FFF2-40B4-BE49-F238E27FC236}">
                <a16:creationId xmlns:a16="http://schemas.microsoft.com/office/drawing/2014/main" id="{D2E71C62-EBF1-4975-9224-64DDCBF88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EDBD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footer">
            <a:extLst xmlns:a="http://schemas.openxmlformats.org/drawingml/2006/main">
              <a:ext uri="{FF2B5EF4-FFF2-40B4-BE49-F238E27FC236}">
                <a16:creationId xmlns:a16="http://schemas.microsoft.com/office/drawing/2014/main" id="{354BA78B-1F80-4B44-95AD-00705D4CC1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19850"/>
            <a:ext cx="9525000" cy="219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0">
                <a:solidFill>
                  <a:srgbClr val="50616B"/>
                </a:solidFill>
                <a:latin typeface="Calibri"/>
                <a:ea typeface="Calibri"/>
                <a:cs typeface="Calibri"/>
              </a:defRPr>
            </a:pPr>
            <a:r>
              <a:rPr sz="1200" b="0">
                <a:solidFill>
                  <a:srgbClr val="50616B"/>
                </a:solidFill>
                <a:latin typeface="Calibri"/>
                <a:ea typeface="Calibri"/>
                <a:cs typeface="Calibri"/>
              </a:rPr>
              <a:t>AUTUMN 1  ·  WEEK 6  ·  LESSON B</a:t>
            </a:r>
          </a:p>
        </p:txBody>
      </p:sp>
      <p:sp>
        <p:nvSpPr>
          <p:cNvPr id="6" name="page">
            <a:extLst xmlns:a="http://schemas.openxmlformats.org/drawingml/2006/main">
              <a:ext uri="{FF2B5EF4-FFF2-40B4-BE49-F238E27FC236}">
                <a16:creationId xmlns:a16="http://schemas.microsoft.com/office/drawing/2014/main" id="{38D16A14-B8D8-415A-9172-71BD5FCC3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06150" y="64008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09</a:t>
            </a:r>
          </a:p>
        </p:txBody>
      </p:sp>
      <p:sp>
        <p:nvSpPr>
          <p:cNvPr id="7" name="line-0">
            <a:extLst xmlns:a="http://schemas.openxmlformats.org/drawingml/2006/main">
              <a:ext uri="{FF2B5EF4-FFF2-40B4-BE49-F238E27FC236}">
                <a16:creationId xmlns:a16="http://schemas.microsoft.com/office/drawing/2014/main" id="{19905770-1D69-4A52-9B01-C924A84E1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3362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Correct one arrow or number comparison.</a:t>
            </a:r>
          </a:p>
        </p:txBody>
      </p:sp>
      <p:sp>
        <p:nvSpPr>
          <p:cNvPr id="8" name="line-1">
            <a:extLst xmlns:a="http://schemas.openxmlformats.org/drawingml/2006/main">
              <a:ext uri="{FF2B5EF4-FFF2-40B4-BE49-F238E27FC236}">
                <a16:creationId xmlns:a16="http://schemas.microsoft.com/office/drawing/2014/main" id="{76914CE6-9A58-485D-B40F-F3EAC8F1A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67100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Record two things the model shows.</a:t>
            </a:r>
          </a:p>
        </p:txBody>
      </p:sp>
      <p:sp>
        <p:nvSpPr>
          <p:cNvPr id="9" name="line-2">
            <a:extLst xmlns:a="http://schemas.openxmlformats.org/drawingml/2006/main">
              <a:ext uri="{FF2B5EF4-FFF2-40B4-BE49-F238E27FC236}">
                <a16:creationId xmlns:a16="http://schemas.microsoft.com/office/drawing/2014/main" id="{FE01FE10-D532-4F65-A680-370768AF6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600575"/>
            <a:ext cx="10382250" cy="1076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buNone/>
              <a:defRPr sz="2625" b="0">
                <a:solidFill>
                  <a:srgbClr val="152B3A"/>
                </a:solidFill>
                <a:latin typeface="Calibri"/>
                <a:ea typeface="Calibri"/>
                <a:cs typeface="Calibri"/>
              </a:defRPr>
            </a:pPr>
            <a:r>
              <a:rPr sz="2625" b="0">
                <a:solidFill>
                  <a:srgbClr val="152B3A"/>
                </a:solidFill>
                <a:latin typeface="Calibri"/>
                <a:ea typeface="Calibri"/>
                <a:cs typeface="Calibri"/>
              </a:rPr>
              <a:t>Name one thing it does not show accurately.</a:t>
            </a:r>
          </a:p>
        </p:txBody>
      </p:sp>
      <p:sp>
        <p:nvSpPr>
          <p:cNvPr id="11" name="cue-0">
            <a:extLst xmlns:a="http://schemas.openxmlformats.org/drawingml/2006/main">
              <a:ext uri="{FF2B5EF4-FFF2-40B4-BE49-F238E27FC236}">
                <a16:creationId xmlns:a16="http://schemas.microsoft.com/office/drawing/2014/main" id="{12931DE8-5BF7-4974-94CB-377649886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36220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01</a:t>
            </a:r>
          </a:p>
        </p:txBody>
      </p:sp>
      <p:sp>
        <p:nvSpPr>
          <p:cNvPr id="12" name="row-rule-0">
            <a:extLst xmlns:a="http://schemas.openxmlformats.org/drawingml/2006/main">
              <a:ext uri="{FF2B5EF4-FFF2-40B4-BE49-F238E27FC236}">
                <a16:creationId xmlns:a16="http://schemas.microsoft.com/office/drawing/2014/main" id="{3A96A078-3731-4ADA-9663-469538F2A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419475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3" name="cue-1">
            <a:extLst xmlns:a="http://schemas.openxmlformats.org/drawingml/2006/main">
              <a:ext uri="{FF2B5EF4-FFF2-40B4-BE49-F238E27FC236}">
                <a16:creationId xmlns:a16="http://schemas.microsoft.com/office/drawing/2014/main" id="{42E37F10-1E61-469E-8FC1-64F90CCA62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95675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02</a:t>
            </a:r>
          </a:p>
        </p:txBody>
      </p:sp>
      <p:sp>
        <p:nvSpPr>
          <p:cNvPr id="14" name="row-rule-1">
            <a:extLst xmlns:a="http://schemas.openxmlformats.org/drawingml/2006/main">
              <a:ext uri="{FF2B5EF4-FFF2-40B4-BE49-F238E27FC236}">
                <a16:creationId xmlns:a16="http://schemas.microsoft.com/office/drawing/2014/main" id="{8C650A1B-E0D2-4E52-A023-70DC485B05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552950"/>
            <a:ext cx="1033462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EDBD3"/>
            </a:solidFill>
          </a:ln>
        </p:spPr>
      </p:sp>
      <p:sp>
        <p:nvSpPr>
          <p:cNvPr id="15" name="cue-2">
            <a:extLst xmlns:a="http://schemas.openxmlformats.org/drawingml/2006/main">
              <a:ext uri="{FF2B5EF4-FFF2-40B4-BE49-F238E27FC236}">
                <a16:creationId xmlns:a16="http://schemas.microsoft.com/office/drawing/2014/main" id="{F98701B2-3FC4-43BB-A726-B04CCE48C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29150"/>
            <a:ext cx="3238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8685E"/>
                </a:solidFill>
                <a:latin typeface="Calibri"/>
                <a:ea typeface="Calibri"/>
                <a:cs typeface="Calibri"/>
              </a:defRPr>
            </a:pPr>
            <a:r>
              <a:rPr sz="1350" b="1">
                <a:solidFill>
                  <a:srgbClr val="28685E"/>
                </a:solidFill>
                <a:latin typeface="Calibri"/>
                <a:ea typeface="Calibri"/>
                <a:cs typeface="Calibri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340784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2026-09-06T23:13:33.4950000Z</dcterms:created>
  <dcterms:modified xsi:type="dcterms:W3CDTF">2026-09-06T23:13:33.4950000Z</dcterms:modified>
</coreProperties>
</file>