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9dad6d20b2c4dfd" /><Relationship Type="http://schemas.openxmlformats.org/officeDocument/2006/relationships/extended-properties" Target="/docProps/app.xml" Id="R715d95e2fc4747b0" /><Relationship Type="http://schemas.openxmlformats.org/officeDocument/2006/relationships/officeDocument" Target="/ppt/presentation.xml" Id="R3a177f83c59b4a4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d435a1a5a5643ff"/>
  </p:sldMasterIdLst>
  <p:notesMasterIdLst>
    <p:notesMasterId xmlns:r="http://schemas.openxmlformats.org/officeDocument/2006/relationships" r:id="Rdcaef3eff39a4453"/>
  </p:notesMasterIdLst>
  <p:sldIdLst>
    <p:sldId xmlns:r="http://schemas.openxmlformats.org/officeDocument/2006/relationships" id="256" r:id="Rcd359f5372d24244"/>
    <p:sldId xmlns:r="http://schemas.openxmlformats.org/officeDocument/2006/relationships" id="257" r:id="Rb9e2833affb54fa9"/>
    <p:sldId xmlns:r="http://schemas.openxmlformats.org/officeDocument/2006/relationships" id="258" r:id="Rbc94b32bda7f436d"/>
    <p:sldId xmlns:r="http://schemas.openxmlformats.org/officeDocument/2006/relationships" id="259" r:id="Rd0a9aa5ed9a84cd5"/>
    <p:sldId xmlns:r="http://schemas.openxmlformats.org/officeDocument/2006/relationships" id="260" r:id="R069618e4f2004669"/>
    <p:sldId xmlns:r="http://schemas.openxmlformats.org/officeDocument/2006/relationships" id="261" r:id="R57b48ef352fc461d"/>
    <p:sldId xmlns:r="http://schemas.openxmlformats.org/officeDocument/2006/relationships" id="262" r:id="Ra22fc75d4b134170"/>
    <p:sldId xmlns:r="http://schemas.openxmlformats.org/officeDocument/2006/relationships" id="263" r:id="R8abd6a06e3d34357"/>
    <p:sldId xmlns:r="http://schemas.openxmlformats.org/officeDocument/2006/relationships" id="264" r:id="R153c915e22534a17"/>
    <p:sldId xmlns:r="http://schemas.openxmlformats.org/officeDocument/2006/relationships" id="265" r:id="R0f19017edf3241e5"/>
    <p:sldId xmlns:r="http://schemas.openxmlformats.org/officeDocument/2006/relationships" id="266" r:id="Rc1b4573407fc40e0"/>
    <p:sldId xmlns:r="http://schemas.openxmlformats.org/officeDocument/2006/relationships" id="267" r:id="R89eebb14938b4cd8"/>
    <p:sldId xmlns:r="http://schemas.openxmlformats.org/officeDocument/2006/relationships" id="268" r:id="R965d1691198b4322"/>
    <p:sldId xmlns:r="http://schemas.openxmlformats.org/officeDocument/2006/relationships" id="269" r:id="Rc7c24f094dda4e38"/>
    <p:sldId xmlns:r="http://schemas.openxmlformats.org/officeDocument/2006/relationships" id="270" r:id="R93192d67c1304941"/>
    <p:sldId xmlns:r="http://schemas.openxmlformats.org/officeDocument/2006/relationships" id="271" r:id="R24487a72de654ce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18dade5f01644b3" /><Relationship Type="http://schemas.openxmlformats.org/officeDocument/2006/relationships/slideMaster" Target="/ppt/slideMasters/slideMaster1.xml" Id="R8d435a1a5a5643ff" /><Relationship Type="http://schemas.openxmlformats.org/officeDocument/2006/relationships/notesMaster" Target="/ppt/notesMasters/notesMaster1.xml" Id="Rdcaef3eff39a4453" /><Relationship Type="http://schemas.openxmlformats.org/officeDocument/2006/relationships/presProps" Target="/ppt/presProps.xml" Id="R710026ca41d546f6" /><Relationship Type="http://schemas.openxmlformats.org/officeDocument/2006/relationships/tableStyles" Target="/ppt/tableStyles.xml" Id="Rf39ec5e868c94fde" /><Relationship Type="http://schemas.openxmlformats.org/officeDocument/2006/relationships/slide" Target="/ppt/slides/slide1.xml" Id="Rcd359f5372d24244" /><Relationship Type="http://schemas.openxmlformats.org/officeDocument/2006/relationships/slide" Target="/ppt/slides/slide2.xml" Id="Rb9e2833affb54fa9" /><Relationship Type="http://schemas.openxmlformats.org/officeDocument/2006/relationships/slide" Target="/ppt/slides/slide3.xml" Id="Rbc94b32bda7f436d" /><Relationship Type="http://schemas.openxmlformats.org/officeDocument/2006/relationships/slide" Target="/ppt/slides/slide4.xml" Id="Rd0a9aa5ed9a84cd5" /><Relationship Type="http://schemas.openxmlformats.org/officeDocument/2006/relationships/slide" Target="/ppt/slides/slide5.xml" Id="R069618e4f2004669" /><Relationship Type="http://schemas.openxmlformats.org/officeDocument/2006/relationships/slide" Target="/ppt/slides/slide6.xml" Id="R57b48ef352fc461d" /><Relationship Type="http://schemas.openxmlformats.org/officeDocument/2006/relationships/slide" Target="/ppt/slides/slide7.xml" Id="Ra22fc75d4b134170" /><Relationship Type="http://schemas.openxmlformats.org/officeDocument/2006/relationships/slide" Target="/ppt/slides/slide8.xml" Id="R8abd6a06e3d34357" /><Relationship Type="http://schemas.openxmlformats.org/officeDocument/2006/relationships/slide" Target="/ppt/slides/slide9.xml" Id="R153c915e22534a17" /><Relationship Type="http://schemas.openxmlformats.org/officeDocument/2006/relationships/slide" Target="/ppt/slides/slide10.xml" Id="R0f19017edf3241e5" /><Relationship Type="http://schemas.openxmlformats.org/officeDocument/2006/relationships/slide" Target="/ppt/slides/slide11.xml" Id="Rc1b4573407fc40e0" /><Relationship Type="http://schemas.openxmlformats.org/officeDocument/2006/relationships/slide" Target="/ppt/slides/slide12.xml" Id="R89eebb14938b4cd8" /><Relationship Type="http://schemas.openxmlformats.org/officeDocument/2006/relationships/slide" Target="/ppt/slides/slide13.xml" Id="R965d1691198b4322" /><Relationship Type="http://schemas.openxmlformats.org/officeDocument/2006/relationships/slide" Target="/ppt/slides/slide14.xml" Id="Rc7c24f094dda4e38" /><Relationship Type="http://schemas.openxmlformats.org/officeDocument/2006/relationships/slide" Target="/ppt/slides/slide15.xml" Id="R93192d67c1304941" /><Relationship Type="http://schemas.openxmlformats.org/officeDocument/2006/relationships/slide" Target="/ppt/slides/slide16.xml" Id="R24487a72de654ce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b9a71e5306e408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95bbd4296f746b4" /><Relationship Type="http://schemas.openxmlformats.org/officeDocument/2006/relationships/notesMaster" Target="/ppt/notesMasters/notesMaster1.xml" Id="Rda5ba81c83104db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7314e45656142ac" /><Relationship Type="http://schemas.openxmlformats.org/officeDocument/2006/relationships/notesMaster" Target="/ppt/notesMasters/notesMaster1.xml" Id="R9438e464b02146d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cdda0008e714b65" /><Relationship Type="http://schemas.openxmlformats.org/officeDocument/2006/relationships/notesMaster" Target="/ppt/notesMasters/notesMaster1.xml" Id="R562e61bda2f74c9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1cee9249313452a" /><Relationship Type="http://schemas.openxmlformats.org/officeDocument/2006/relationships/notesMaster" Target="/ppt/notesMasters/notesMaster1.xml" Id="Rfbe6afac11e544aa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d45bffc20e746c0" /><Relationship Type="http://schemas.openxmlformats.org/officeDocument/2006/relationships/notesMaster" Target="/ppt/notesMasters/notesMaster1.xml" Id="Re4580c8d41e4464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92f13f2c2154c12" /><Relationship Type="http://schemas.openxmlformats.org/officeDocument/2006/relationships/notesMaster" Target="/ppt/notesMasters/notesMaster1.xml" Id="R1cc339554ce84cab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fc137d7dab747d8" /><Relationship Type="http://schemas.openxmlformats.org/officeDocument/2006/relationships/notesMaster" Target="/ppt/notesMasters/notesMaster1.xml" Id="R03344f44e688404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201d43ee1f5547f7" /><Relationship Type="http://schemas.openxmlformats.org/officeDocument/2006/relationships/notesMaster" Target="/ppt/notesMasters/notesMaster1.xml" Id="Rd6ae34d9c475432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13c9cdccaad40b5" /><Relationship Type="http://schemas.openxmlformats.org/officeDocument/2006/relationships/notesMaster" Target="/ppt/notesMasters/notesMaster1.xml" Id="R3305128bb6c8416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7ec1fefd45c4a25" /><Relationship Type="http://schemas.openxmlformats.org/officeDocument/2006/relationships/notesMaster" Target="/ppt/notesMasters/notesMaster1.xml" Id="R169ab1d47ec54c2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12ad0e629c54365" /><Relationship Type="http://schemas.openxmlformats.org/officeDocument/2006/relationships/notesMaster" Target="/ppt/notesMasters/notesMaster1.xml" Id="Re6514708cefb4db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1f35bfbbb154736" /><Relationship Type="http://schemas.openxmlformats.org/officeDocument/2006/relationships/notesMaster" Target="/ppt/notesMasters/notesMaster1.xml" Id="Rc95c4d69dea54a1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28a51b8376b4c58" /><Relationship Type="http://schemas.openxmlformats.org/officeDocument/2006/relationships/notesMaster" Target="/ppt/notesMasters/notesMaster1.xml" Id="Red059123123741f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1ef320e94c24808" /><Relationship Type="http://schemas.openxmlformats.org/officeDocument/2006/relationships/notesMaster" Target="/ppt/notesMasters/notesMaster1.xml" Id="Rca68a8d4a3ff49a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55cc977235e4063" /><Relationship Type="http://schemas.openxmlformats.org/officeDocument/2006/relationships/notesMaster" Target="/ppt/notesMasters/notesMaster1.xml" Id="R28f5a0daedf543f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8aa337487764b67" /><Relationship Type="http://schemas.openxmlformats.org/officeDocument/2006/relationships/notesMaster" Target="/ppt/notesMasters/notesMaster1.xml" Id="Rb87575f7eb7b425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workshop reference — 0 minutes within the source's 40-minute lesson.</a:t>
            </a:r>
          </a:p>
          <a:p xmlns:a="http://schemas.openxmlformats.org/drawingml/2006/main">
            <a:r>
              <a:t>Reference title only, no added starter. Begin source 32-minute workshop immediately: 7-minute plan/setup, 17-minute trials, 2-minute check, 6-minute improve/conclude/tidy.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Generated contextual illustration for this visual edition; not measured or recorded experimental evidence.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improve and conclude — 2 minutes within the source's 40-minute lesson.</a:t>
            </a:r>
          </a:p>
          <a:p xmlns:a="http://schemas.openxmlformats.org/drawingml/2006/main">
            <a:r>
              <a:t>First two of source final six-minute phase. Retry only safe feasible issue; no compelled extra trials if time unavailable. Keep original and repeated values with reason. Alternative route: evaluate control needed, don't fabricate a repeated model-data measurement.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improve and conclude — 1 minutes within the source's 40-minute lesson.</a:t>
            </a:r>
          </a:p>
          <a:p xmlns:a="http://schemas.openxmlformats.org/drawingml/2006/main">
            <a:r>
              <a:t>One minute within source final six, optional stretch only. Model B=(27 + 29 + 28)/3=28 cm. Real mean only when all three valid comparable numeric trials available; missing trial isn't zero. Keep original trial data and any separately labelled retry. A mean doesn't cure unfair setup or prove all surfaces behave universally. Other learners use this minute to compare repeated values.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improve and conclude — 2 minutes within the source's 40-minute lesson.</a:t>
            </a:r>
          </a:p>
          <a:p xmlns:a="http://schemas.openxmlformats.org/drawingml/2006/main">
            <a:r>
              <a:t>Two minutes source final six. Real conclusion uses actual numbers, even no clear difference. Source model answer: B 27/29/28 cm consistently shorter than A 48/50/49 cm; suggests greater overall resistance to rolling on B under controlled setup. Do not imply trolley stopping distance directly measures friction force, or invent carpet identity. Rolling wheels also affected by deformation/bearings; qualify to setup.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improve and conclude — 1 minutes within the source's 40-minute lesson.</a:t>
            </a:r>
          </a:p>
          <a:p xmlns:a="http://schemas.openxmlformats.org/drawingml/2006/main">
            <a:r>
              <a:t>Final minute 32-minute workshop. Teacher witness records observed variable knowledge, unit use and evaluation with actual support level; no photo/public upload required. Keep raw values and retries, not just spreadsheet mean.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Lundy Loop — pupil feedback — 4 minutes within the source's 40-minute lesson.</a:t>
            </a:r>
          </a:p>
          <a:p xmlns:a="http://schemas.openxmlformats.org/drawingml/2006/main">
            <a:r>
              <a:t>Exact four-minute feedback stage. Waiting is part of a measured investigation. Offer meaningful observer/director tasks or quieter space without excluding science. Adult acts on one feasible suggestion and explains any limits. No assumption of classroom display or onward sharing.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3 minutes within the source's 40-minute lesson.</a:t>
            </a:r>
          </a:p>
          <a:p xmlns:a="http://schemas.openxmlformats.org/drawingml/2006/main">
            <a:r>
              <a:t>First three source exit minutes. One chosen route, not mandatory all. Answers: one planned independent variable; same trolley/ramp height/release point/no push/zero; repeats show consistency and help identify unusual results, improving judgement of reliability. They do not guarantee truth or fix confounding.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1 minutes within the source's 40-minute lesson.</a:t>
            </a:r>
          </a:p>
          <a:p xmlns:a="http://schemas.openxmlformats.org/drawingml/2006/main">
            <a:r>
              <a:t>Final exit minute. Reveal after attempts. Accept qualified real conclusion including insufficient evidence. Teacher logs unresolved measurement/control misconceptions for next lesson. Preserve source intent to judge data rather than reward a predetermined answer.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plan and set up — 3 minutes within the source's 40-minute lesson.</a:t>
            </a:r>
          </a:p>
          <a:p xmlns:a="http://schemas.openxmlformats.org/drawingml/2006/main">
            <a:r>
              <a:t>First three source seven-minute plan phase. Use Monday plan. Supported: choose or point with adult and direct trials; standard: write/dictate full plan; stretch: explain controls and intended evaluation. Select two actual available level samples, not automatically carpet/board. Measure distance in centimetres.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plan and set up — 4 minutes within the source's 40-minute lesson.</a:t>
            </a:r>
          </a:p>
          <a:p xmlns:a="http://schemas.openxmlformats.org/drawingml/2006/main">
            <a:r>
              <a:t>Final four minutes source seven-minute plan phase. Equipment: same trolley, adult-secured low ramp, two level surface samples, tape/ruler, padded stop. Hands clear; agree audible/visual release signal and roles. Observation/direction equals valid participation. Do not accept an unclear zero or changed sample height without correction. Use data alternative if safe setup unavailable.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run trials — 2 minutes within the source's 40-minute lesson.</a:t>
            </a:r>
          </a:p>
          <a:p xmlns:a="http://schemas.openxmlformats.org/drawingml/2006/main">
            <a:r>
              <a:t>First two of source 17-minute trials. Keep units in headers; no numeric entry for unperformed run. Optional XLSX can record results, but paper/dictation remains equivalent. Add named observer/recorder only according to ordinary classroom practice, no account or upload required.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run trials — 6 minutes within the source's 40-minute lesson.</a:t>
            </a:r>
          </a:p>
          <a:p xmlns:a="http://schemas.openxmlformats.org/drawingml/2006/main">
            <a:r>
              <a:t>Six minutes of source 17-minute trials. Adult checks run clear before each release; no racing. Supported may direct these three trials and later compare adult-recorded second surface. Three trials are target, not permission to invent missing values. Retain surprising measurements. Alternative source set A=48, 50, 49 cm is invented teaching data only.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run trials — 6 minutes within the source's 40-minute lesson.</a:t>
            </a:r>
          </a:p>
          <a:p xmlns:a="http://schemas.openxmlformats.org/drawingml/2006/main">
            <a:r>
              <a:t>Next six source 17-minute trials. Keep same trolley, ramp height, release mark and measuring edge. If second surface handled by adult, learner can direct and interpret; identify actual contribution. No-equipment source B=27, 29, 28 cm remains invented model data, never pupil observations.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run trials — 3 minutes within the source's 40-minute lesson.</a:t>
            </a:r>
          </a:p>
          <a:p xmlns:a="http://schemas.openxmlformats.org/drawingml/2006/main">
            <a:r>
              <a:t>Final three minutes source 17-minute trial phase. Compare within-surface consistency and between-surface differences. Do not call every unusual value an error; uncertainty can remain. Stretch may prepare optional means; basic comparison doesn't require mean. Unfinished trials must remain labelled unperformed.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alternative reference — 0 minutes within the source's 40-minute lesson.</a:t>
            </a:r>
          </a:p>
          <a:p xmlns:a="http://schemas.openxmlformats.org/drawingml/2006/main">
            <a:r>
              <a:t>Reference alternative within existing trial time, not extra stage. Exact source values. Model conclusion: all B distances shorter than A for stipulated setup; supports surface effect if controlled. State this is interpreting supplied data, not performing an experiment. Names A/B intentionally do not invent actual surface materials.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Independent Work — evidence check — 2 minutes within the source's 40-minute lesson.</a:t>
            </a:r>
          </a:p>
          <a:p xmlns:a="http://schemas.openxmlformats.org/drawingml/2006/main">
            <a:r>
              <a:t>Source's two-minute planned check. Pens down if writing; adult/pupil may discuss privately. Difference alone not reason to delete. If pushed release observed, note it as specific method issue; keep original. Mean of unfair trials remains unfair.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06024c7ce64f2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1aab7fba27245ab" /><Relationship Type="http://schemas.openxmlformats.org/officeDocument/2006/relationships/slideLayout" Target="/ppt/slideLayouts/slideLayout1.xml" Id="R3fa922c339704ce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fa922c339704ce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985d2482564335" /><Relationship Type="http://schemas.openxmlformats.org/officeDocument/2006/relationships/image" Target="/ppt/media/image.png" Id="Rbd6e369459a943c3" /><Relationship Type="http://schemas.openxmlformats.org/officeDocument/2006/relationships/notesSlide" Target="/ppt/notesSlides/notesSlide1.xml" Id="Rc78d63890bb34b1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27162510994732" /><Relationship Type="http://schemas.openxmlformats.org/officeDocument/2006/relationships/notesSlide" Target="/ppt/notesSlides/notesSlide10.xml" Id="Rc35094d1e4414560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bdc78e3c7540ef" /><Relationship Type="http://schemas.openxmlformats.org/officeDocument/2006/relationships/notesSlide" Target="/ppt/notesSlides/notesSlide11.xml" Id="Rd6b6879d914146f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3a23d65a6e4e63" /><Relationship Type="http://schemas.openxmlformats.org/officeDocument/2006/relationships/notesSlide" Target="/ppt/notesSlides/notesSlide12.xml" Id="Rd492c4135c7b4da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8810e39c1b427b" /><Relationship Type="http://schemas.openxmlformats.org/officeDocument/2006/relationships/notesSlide" Target="/ppt/notesSlides/notesSlide13.xml" Id="Re26b2cd1277f491e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93f4b0a7f440ca" /><Relationship Type="http://schemas.openxmlformats.org/officeDocument/2006/relationships/notesSlide" Target="/ppt/notesSlides/notesSlide14.xml" Id="R453f61bb4c844f9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6511c9abf845b5" /><Relationship Type="http://schemas.openxmlformats.org/officeDocument/2006/relationships/notesSlide" Target="/ppt/notesSlides/notesSlide15.xml" Id="R02cab384e4b4463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fdd08d87394541" /><Relationship Type="http://schemas.openxmlformats.org/officeDocument/2006/relationships/notesSlide" Target="/ppt/notesSlides/notesSlide16.xml" Id="Rfafebb605b2c4e2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0b570257ba43fc" /><Relationship Type="http://schemas.openxmlformats.org/officeDocument/2006/relationships/notesSlide" Target="/ppt/notesSlides/notesSlide2.xml" Id="R53530df93e9d43c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88b87fd7794608" /><Relationship Type="http://schemas.openxmlformats.org/officeDocument/2006/relationships/notesSlide" Target="/ppt/notesSlides/notesSlide3.xml" Id="R7f938599394544a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bf38a005cd4227" /><Relationship Type="http://schemas.openxmlformats.org/officeDocument/2006/relationships/notesSlide" Target="/ppt/notesSlides/notesSlide4.xml" Id="Rf953dbd372bb4d7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74728c30be4d7a" /><Relationship Type="http://schemas.openxmlformats.org/officeDocument/2006/relationships/notesSlide" Target="/ppt/notesSlides/notesSlide5.xml" Id="Rc6df176c9b64471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144cee1da04226" /><Relationship Type="http://schemas.openxmlformats.org/officeDocument/2006/relationships/notesSlide" Target="/ppt/notesSlides/notesSlide6.xml" Id="R1d76fc82f893427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f902134a2c43b3" /><Relationship Type="http://schemas.openxmlformats.org/officeDocument/2006/relationships/notesSlide" Target="/ppt/notesSlides/notesSlide7.xml" Id="R840c39f0638c482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ca221e5c8d4395" /><Relationship Type="http://schemas.openxmlformats.org/officeDocument/2006/relationships/notesSlide" Target="/ppt/notesSlides/notesSlide8.xml" Id="R53e69ea417a64d0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f65d9e31834abe" /><Relationship Type="http://schemas.openxmlformats.org/officeDocument/2006/relationships/notesSlide" Target="/ppt/notesSlides/notesSlide9.xml" Id="R6cf844d9a72948ce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623D4403-36CC-496B-86DB-E2A7D4C19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1546A0F-51DC-45FE-9643-58DB7B921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825899C4-01C4-4BBD-9EC2-75C3CA998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Run and judge a fair test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71035FB-ACF0-44A2-BA29-8063249E5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BA250AEE-AE2F-48AD-B4B3-B1BB61BB3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4E4F54A-811E-4105-B364-A13CB6737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7" name="subtitle">
            <a:extLst xmlns:a="http://schemas.openxmlformats.org/drawingml/2006/main">
              <a:ext uri="{FF2B5EF4-FFF2-40B4-BE49-F238E27FC236}">
                <a16:creationId xmlns:a16="http://schemas.microsoft.com/office/drawing/2014/main" id="{41005556-FD1D-40D7-9C86-F6BA81851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47925"/>
            <a:ext cx="5429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Plan. Repeat. Check. Conclude.</a:t>
            </a:r>
          </a:p>
        </p:txBody>
      </p:sp>
      <p:sp>
        <p:nvSpPr>
          <p:cNvPr id="8" name="body">
            <a:extLst xmlns:a="http://schemas.openxmlformats.org/drawingml/2006/main">
              <a:ext uri="{FF2B5EF4-FFF2-40B4-BE49-F238E27FC236}">
                <a16:creationId xmlns:a16="http://schemas.microsoft.com/office/drawing/2014/main" id="{01452828-51E2-49D9-AADA-73F695BFF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531495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evidence to answer the question, and explain its limits.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d6e369459a943c3"/>
          <a:srcRect xmlns:a="http://schemas.openxmlformats.org/drawingml/2006/main" l="0" t="14154" r="0" b="1415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400800" y="2200275"/>
            <a:ext cx="5181600" cy="3714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990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2827CC08-9C54-4340-9575-39AD30999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F9D3557-580C-4F88-845E-04D110479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FA5F144-87F4-4631-908C-4EBEBC27D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Retry a method issue if time allows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A5FFF64-354D-430E-B86D-C8219CED6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B6376DF7-9C08-4B29-9C9B-D3FABD9FC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184ECA3-A88E-48A9-9D9F-C42729B2A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10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D195737-7CB6-4733-B50B-CF63D528A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Name the concern before repeating.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98F8B8F-975F-49E5-9B4A-7D06F65DF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Correct it, then use the same planned method.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318A7F3F-66CE-44EA-9A26-421225332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Label the retry separately from the original trial.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69B0F589-012B-4DA2-B8B4-399F20080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0AB648F7-7DF2-4D81-915E-BB9FFAF10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51A04C35-D27A-4409-B6C9-B4A1DA203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61621C6F-3825-49A7-A2C0-CB44842EB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EEE325E5-6916-491B-8C6A-1513F3E32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37444491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B63C09D4-0EB5-4FB1-89A3-A3EA48E4D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B733D0C-82E4-4834-BDF3-51B30C398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C661A486-1BAB-4027-8B0E-6276C4149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Optional: calculate a mean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BC5BD70-CDC9-435F-A2A8-85927AE48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86EA020-4F55-4DCC-AD8E-B10B67222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2303569-E767-42E1-9F22-66741EB7D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11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16120F86-C0FF-41CC-BFEA-8A6E452D1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Mean = total of the three distances ÷ 3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A31CF72D-AAE6-40CE-937A-737F606B0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Model A: (48 + 50 + 49) ÷ 3 = 49 cm.</a:t>
            </a:r>
          </a:p>
        </p:txBody>
      </p:sp>
    </p:spTree>
    <p:extLst>
      <p:ext uri="{BB962C8B-B14F-4D97-AF65-F5344CB8AC3E}">
        <p14:creationId xmlns:p14="http://schemas.microsoft.com/office/powerpoint/2010/main" val="1251098950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3D51E7C5-498A-4E13-A50D-9A61CD77F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EE44921-35D9-491B-920D-1FE74543B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62ECD56A-1826-479E-9DDD-70F278207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Answer using the evidence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6F394A7-6552-46B6-90D8-F85CB8959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B911478-7049-4856-83C5-5D3FEB306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C84AACC5-AAC5-4A5F-B58A-1C2A1266C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2D374841-770F-4292-8D2A-2AFF20772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8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8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Our evidence supports ___ because the distances were ___.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71B90D36-86D1-4417-BBD0-9F89C31D9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This applies to this setup. One limit or method concern is ___.</a:t>
            </a:r>
          </a:p>
        </p:txBody>
      </p:sp>
    </p:spTree>
    <p:extLst>
      <p:ext uri="{BB962C8B-B14F-4D97-AF65-F5344CB8AC3E}">
        <p14:creationId xmlns:p14="http://schemas.microsoft.com/office/powerpoint/2010/main" val="155357201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8240F451-242A-4934-8E23-875A2068C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A670250-1677-4FF1-9323-203497F77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28B67048-97B3-4AA5-9AC3-2FA8CFDF3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plan with the results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9090447-E099-487B-B3B0-C3F136BBD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723CDC3C-493E-4FF5-899F-B149266F04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417FE4D5-606A-4706-88DD-A01F6FF41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5968CC4C-DDE9-4D4F-ABBB-054019AC5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your plan, all results and conclusion together.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AA1C3734-C637-404A-9B29-9E272FBAF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Label actual, adult-recorded or model-data work.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58CF3F0F-68A2-4100-A5E1-150773557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Reset the space and return the equipment.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A35E4CB8-6114-44E9-8079-C196C4138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E76BEE08-157A-47DF-AFA7-89CA3C552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D780A6FD-9218-4F2E-B10C-EC903C519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16411C92-2726-455E-9D8E-255D99AC4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B26B9710-D955-4AF8-ADEF-367EE6711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20360669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186F4936-F0D1-4131-B4A3-877AC06E5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596188E-8B27-4569-927D-7A6E1F28F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BD7A6C0B-46B8-447F-80D8-43C780E50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Your feedback has an audience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04E213B-5F02-444E-A67B-7D983CD08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774635F8-4AC3-41E5-AD05-804DE095A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EBDBD3DD-8ACD-42E1-981E-2CCE0C507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14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04C2CB9-4322-44B4-9C98-3D1B892C2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helped while you waited between trials?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16E71186-BF90-4074-A690-E50A97090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could make testing or recording more accessible?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3A45E416-FEA0-4AA3-92BA-94200AE32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Point, sign, speak, write—or pass privately.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C519AB02-DDDA-4A51-85B7-86B61892E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Adult: agree a change, explain limits and check back.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6FE0DCE2-8F86-4111-BB52-273D5CC68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06894D22-AF7D-4E11-B736-5D910289F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3713BD83-B032-4795-9DF9-2C13EDA24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B59EF1AB-A44D-416A-A9E1-C61B12BBA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3337F3B2-DA05-47B9-9F60-AF84753F4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D74AF3E4-F956-4785-BB60-F4167254C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7585CB25-1C3F-4EC3-897A-5576313C6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959978051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22E79433-BD4D-4A8F-97E0-675825E16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2A3E5AE-8945-4D69-AC6A-8A6D7CB84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1FDA75A-AE80-4602-8AF8-51A048B57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Explain why the method matters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1AE1529-EE49-43AC-89D4-D4FD1D51F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AEC8E17-C0F9-429F-89D7-B73B447AA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42FC1B0A-A76E-4BAA-A0F9-71B97CF7D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15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5BAEA2C5-6875-4EC9-9F18-75FA23234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Supported: how many variables did we plan to change?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547B9228-805D-4DFF-9194-80166FD53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Standard: name one control variable from this test.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46A1D906-F1C6-49E1-909D-88460705A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Stretch: why are repeats more useful than one result?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78B5498E-0482-4054-A7DA-C075FE72F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DFAA2182-6EF8-4B65-8C87-C331AE25F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C2E71429-CE40-47FD-8716-71594EBC1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69B03200-6237-45A9-B1A9-9908CC9F4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0E683C27-B7D9-4935-8F84-F7E0618F8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49560447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C2C668BA-7F29-4859-BE50-F540933FB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4A2EB7F-92C3-4EDB-B8C9-5DD6D6185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B18659C-5120-488C-B447-98B9165BE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and improve your answer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8AA1FC2-CF0B-4842-B0F8-94237711E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8038AD8B-EBB3-45EC-BBC1-EEF2A3B87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C633F80-5C6D-4F20-A8B0-BB299DA61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16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0073E760-2EA9-4DC9-9D47-763BF14A4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We changed the surface and controlled the release. Repeats helped us judge consistency.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C92FD6CF-12CA-4504-9AA7-1E7F0F50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An unexpected result stays in the record, with any method concern noted.</a:t>
            </a:r>
          </a:p>
        </p:txBody>
      </p:sp>
    </p:spTree>
    <p:extLst>
      <p:ext uri="{BB962C8B-B14F-4D97-AF65-F5344CB8AC3E}">
        <p14:creationId xmlns:p14="http://schemas.microsoft.com/office/powerpoint/2010/main" val="178760741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3662FD08-030E-4633-AC8D-1FD67A7B6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DEB31BA-F8F5-4468-86E4-B7923BF68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C9ED7FC-71D2-4B17-A199-DA266D36E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Recover the question and your plan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F3B72B6-F009-4C05-A9C0-2B51BAE5D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93CEDBCA-4D1D-4596-98F7-5F3FFD864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D6713C4-3CEE-4F81-BD51-FC17F7C5F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2681D7D3-909B-41A8-AAB1-6864B8A5F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81225"/>
            <a:ext cx="5734050" cy="2409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Does the run-out surface affect the trolley’s stopping distance?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05DD6D8D-97E7-4ECF-BAC0-E369ADB2B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533900"/>
            <a:ext cx="5429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2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two surfaces. Complete CHANGE / KEEP / MEASURE.</a:t>
            </a:r>
          </a:p>
        </p:txBody>
      </p:sp>
      <p:sp>
        <p:nvSpPr>
          <p:cNvPr id="11" name="ramp-plane">
            <a:extLst xmlns:a="http://schemas.openxmlformats.org/drawingml/2006/main">
              <a:ext uri="{FF2B5EF4-FFF2-40B4-BE49-F238E27FC236}">
                <a16:creationId xmlns:a16="http://schemas.microsoft.com/office/drawing/2014/main" id="{C1E6BE4A-2071-4754-9347-A67D6841F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714750"/>
            <a:ext cx="2238375" cy="1095375"/>
          </a:xfrm>
          <a:prstGeom xmlns:a="http://schemas.openxmlformats.org/drawingml/2006/main" prst="rtTriangle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2" name="runout">
            <a:extLst xmlns:a="http://schemas.openxmlformats.org/drawingml/2006/main">
              <a:ext uri="{FF2B5EF4-FFF2-40B4-BE49-F238E27FC236}">
                <a16:creationId xmlns:a16="http://schemas.microsoft.com/office/drawing/2014/main" id="{8DE002C6-7481-440E-8030-65B88DABA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4810125"/>
            <a:ext cx="2428875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3" name="trolley">
            <a:extLst xmlns:a="http://schemas.openxmlformats.org/drawingml/2006/main">
              <a:ext uri="{FF2B5EF4-FFF2-40B4-BE49-F238E27FC236}">
                <a16:creationId xmlns:a16="http://schemas.microsoft.com/office/drawing/2014/main" id="{6F529ECB-F8DA-4854-92DA-AAB10019A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44050" y="4352925"/>
            <a:ext cx="7239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4" name="wheel1">
            <a:extLst xmlns:a="http://schemas.openxmlformats.org/drawingml/2006/main">
              <a:ext uri="{FF2B5EF4-FFF2-40B4-BE49-F238E27FC236}">
                <a16:creationId xmlns:a16="http://schemas.microsoft.com/office/drawing/2014/main" id="{F0EF9AA1-53A7-4718-A519-35F871592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467677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0">
            <a:noFill/>
          </a:ln>
        </p:spPr>
      </p:sp>
      <p:sp>
        <p:nvSpPr>
          <p:cNvPr id="15" name="wheel2">
            <a:extLst xmlns:a="http://schemas.openxmlformats.org/drawingml/2006/main">
              <a:ext uri="{FF2B5EF4-FFF2-40B4-BE49-F238E27FC236}">
                <a16:creationId xmlns:a16="http://schemas.microsoft.com/office/drawing/2014/main" id="{EC7969EB-2037-4D5E-9F06-03EC9DE77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67925" y="467677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0">
            <a:noFill/>
          </a:ln>
        </p:spPr>
      </p:sp>
      <p:sp>
        <p:nvSpPr>
          <p:cNvPr id="16" name="measure-rule">
            <a:extLst xmlns:a="http://schemas.openxmlformats.org/drawingml/2006/main">
              <a:ext uri="{FF2B5EF4-FFF2-40B4-BE49-F238E27FC236}">
                <a16:creationId xmlns:a16="http://schemas.microsoft.com/office/drawing/2014/main" id="{55CC0E2B-5A39-4FE0-8006-9100942B4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5343525"/>
            <a:ext cx="204787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7" name="rule-tick-0">
            <a:extLst xmlns:a="http://schemas.openxmlformats.org/drawingml/2006/main">
              <a:ext uri="{FF2B5EF4-FFF2-40B4-BE49-F238E27FC236}">
                <a16:creationId xmlns:a16="http://schemas.microsoft.com/office/drawing/2014/main" id="{D1B948A5-928F-4237-9674-78EA4FACE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8" name="rule-tick-1">
            <a:extLst xmlns:a="http://schemas.openxmlformats.org/drawingml/2006/main">
              <a:ext uri="{FF2B5EF4-FFF2-40B4-BE49-F238E27FC236}">
                <a16:creationId xmlns:a16="http://schemas.microsoft.com/office/drawing/2014/main" id="{DA4B475E-0F72-4F49-8BB3-499EE3730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4813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9" name="rule-tick-2">
            <a:extLst xmlns:a="http://schemas.openxmlformats.org/drawingml/2006/main">
              <a:ext uri="{FF2B5EF4-FFF2-40B4-BE49-F238E27FC236}">
                <a16:creationId xmlns:a16="http://schemas.microsoft.com/office/drawing/2014/main" id="{01C6725A-BC58-4C99-89D4-A0A609680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36125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0" name="rule-tick-3">
            <a:extLst xmlns:a="http://schemas.openxmlformats.org/drawingml/2006/main">
              <a:ext uri="{FF2B5EF4-FFF2-40B4-BE49-F238E27FC236}">
                <a16:creationId xmlns:a16="http://schemas.microsoft.com/office/drawing/2014/main" id="{602D4A5E-31BD-4F71-9ADB-0DCE3B53ED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77438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1" name="rule-tick-4">
            <a:extLst xmlns:a="http://schemas.openxmlformats.org/drawingml/2006/main">
              <a:ext uri="{FF2B5EF4-FFF2-40B4-BE49-F238E27FC236}">
                <a16:creationId xmlns:a16="http://schemas.microsoft.com/office/drawing/2014/main" id="{7858058E-BB08-48A6-A454-8AAFA86FB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18750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2" name="rule-tick-5">
            <a:extLst xmlns:a="http://schemas.openxmlformats.org/drawingml/2006/main">
              <a:ext uri="{FF2B5EF4-FFF2-40B4-BE49-F238E27FC236}">
                <a16:creationId xmlns:a16="http://schemas.microsoft.com/office/drawing/2014/main" id="{C7C9EC05-E170-4CED-BB72-257CB96E36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0063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3" name="rule-tick-6">
            <a:extLst xmlns:a="http://schemas.openxmlformats.org/drawingml/2006/main">
              <a:ext uri="{FF2B5EF4-FFF2-40B4-BE49-F238E27FC236}">
                <a16:creationId xmlns:a16="http://schemas.microsoft.com/office/drawing/2014/main" id="{634F3491-788E-4D1B-80A9-AA3340FF6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4" name="rule-zero">
            <a:extLst xmlns:a="http://schemas.openxmlformats.org/drawingml/2006/main">
              <a:ext uri="{FF2B5EF4-FFF2-40B4-BE49-F238E27FC236}">
                <a16:creationId xmlns:a16="http://schemas.microsoft.com/office/drawing/2014/main" id="{67B64F57-4838-4782-A94E-DEF7FE272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5572125"/>
            <a:ext cx="285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16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0</a:t>
            </a:r>
          </a:p>
        </p:txBody>
      </p:sp>
      <p:sp>
        <p:nvSpPr>
          <p:cNvPr id="25" name="rule-unit">
            <a:extLst xmlns:a="http://schemas.openxmlformats.org/drawingml/2006/main">
              <a:ext uri="{FF2B5EF4-FFF2-40B4-BE49-F238E27FC236}">
                <a16:creationId xmlns:a16="http://schemas.microsoft.com/office/drawing/2014/main" id="{EBEA2D38-072B-4F41-8D78-831F8A71C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10875" y="5572125"/>
            <a:ext cx="381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16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cm</a:t>
            </a:r>
          </a:p>
        </p:txBody>
      </p:sp>
      <p:sp>
        <p:nvSpPr>
          <p:cNvPr id="26" name="ramp-label">
            <a:extLst xmlns:a="http://schemas.openxmlformats.org/drawingml/2006/main">
              <a:ext uri="{FF2B5EF4-FFF2-40B4-BE49-F238E27FC236}">
                <a16:creationId xmlns:a16="http://schemas.microsoft.com/office/drawing/2014/main" id="{F58C1A8B-9AE5-47E7-ACCD-0CA974AD9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971800"/>
            <a:ext cx="4381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same release • no push</a:t>
            </a:r>
          </a:p>
        </p:txBody>
      </p:sp>
    </p:spTree>
    <p:extLst>
      <p:ext uri="{BB962C8B-B14F-4D97-AF65-F5344CB8AC3E}">
        <p14:creationId xmlns:p14="http://schemas.microsoft.com/office/powerpoint/2010/main" val="33642920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022E3D3E-C251-4222-A303-BAF71B593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632679A-BA95-4EB4-9C15-EEC4BD54F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94967FFD-E63F-444C-80DD-6C07AFB17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a safe, controlled setup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8F51C913-533E-4807-9691-5C36052DB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871B1C20-57EC-4484-88AF-2CF79B697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5067214-D459-4E50-9C4E-897EFF711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A5D09ABE-ACCF-4A50-97E8-E4866F53B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Adult secures a low ramp, clear run and padded stop.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7021FEE-A152-47CE-905C-D3D3E6CBB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trolley, ramp height and release mark fixed.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6A6488C7-AA18-4C05-B3C8-D92E5FA24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run-out level and the ramp join unchanged.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25109C48-9FE5-401E-B939-A321FCEB2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Agree the zero, trolley edge and no-push release.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D2AE3D4E-260C-4714-A02C-C458BC48B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47DA6A30-08ED-461D-B1CA-49B3B2FE3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BF6B2BBB-4B99-483D-9E8D-655D40D42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F7B3C89F-E238-4670-A895-941E55D3C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C6342933-85C7-44B3-A6D7-972DB1ED3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41E8F0A1-6C45-4273-9F82-2E91613DD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A58F61C0-6E13-4C5E-8354-60EC9A488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9342821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E3E5BEEC-37DD-4E6E-81FF-E1CF1D01C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77CA67D-7531-40FD-88C5-8E2070F35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20804AEF-2369-4C68-9D70-DD04D9743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Record in a useful table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E698D7D-1342-4914-BC4B-3B36CE236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0BA0B74E-FBB9-4BA6-9B6C-C58C35DDB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84DBCFDA-51FD-4102-84B8-C82FAD0DB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2BF780F7-CE50-4B7A-9814-2A6A31B7E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Name each surface before testing.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918C106F-FC9D-462C-B430-75438EB67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columns: Trial 1 / cm, Trial 2 / cm, Trial 3 / cm.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A9EC007D-1EEE-47F2-86B1-861533030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Record from the same zero to the same trolley edge.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EED6E557-9C89-48A0-AECE-838E712F8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notes about any method change or non-run.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B577C750-84B0-4368-B7BF-2A9863A71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D48568E0-E911-4742-BBA9-FE19DD47C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DBE4814E-B172-45C8-9DDE-68D7ADF14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433C2B69-4F13-497D-A76A-5933B2EE9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4A9E35EA-4EC6-492F-ACAA-5BC7711EA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126BF566-6685-48F6-939D-ECB2FFA33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8C7F6F8B-0288-4238-9326-386B375CE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8961732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E98E9CA-C6B5-40B3-9621-D856AD9D4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4786148-1FDD-45DA-BA32-9230C4B9A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067558A1-713C-4CB1-BC31-DE8B656F4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Surface A: make three releases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74FEEEA-1682-4F56-A6D3-D41E47C9C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9E43B060-1BA1-49A3-A854-0645A702D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6354CD28-8EF2-4BBC-B263-045B4BF41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545D671D-DBAA-481C-B4E4-3CE4DB794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Release without a push. Wait until the trolley stops.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13129DC7-239F-49BA-9367-3B31959D1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Measure and record the first distance.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CD655606-7144-4A4C-BA2F-688BE012D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Reset to the same mark; repeat twice if practicable.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68754399-A430-433A-9C20-490AA80F6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every value and any method note.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1625ED13-17E9-41AB-9D1E-5E34F161B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631D1E82-4E72-4A3C-8B48-3101340D4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8A31A681-CAE4-4196-B5B1-5281B4B12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5CDF1186-8D5F-4822-AA9A-7BBD699E9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A86FD907-1F21-40D0-9617-390543CA1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0EDEAE11-36DC-4C32-B1C1-D3CFF3799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24F7D975-00A6-49DA-8C11-6AEA35C46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77147169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6C00C736-3481-4316-9926-6D9EFDEAE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2679C28-597A-474E-8696-40E8E04D3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F4F3711-F455-4ED8-86BB-92F3049FFE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Surface B: keep the controls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053039D-604C-47B1-8D91-1901A913F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01DDEA15-F832-45FE-8271-70EAFC988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2D4068D-BDDF-42DF-9F7E-BC748BA00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06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45F7F89B-3BF9-4ECF-BF0B-01DED8FC2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Change only the level run-out sample.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093D29B-8064-49AF-9AEC-B02D6E930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Recheck the ramp join, release and measuring zero.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F13C6687-99FD-43A4-BBEF-29029FCA8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Run three no-push trials if practicable.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CCEEED0B-1162-4D30-9B12-E30E1566A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Record distances in centimetres and note any issue.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483323DF-31C2-4C8D-BF3B-CA2E25665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3B27C293-8448-44DF-9ACE-5D630608D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58E37657-AFF4-41AD-9E5F-7D5C085F8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ABCB7C2A-D3A6-40D1-8573-7A485A1AB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47A2BB0D-2E58-4E90-888A-FA78EEF22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055919CB-8572-4857-9E92-821BAB98E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D1D73C20-1BB7-478C-88B9-CE282FDF7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738980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6FDE45AF-0D4C-4160-B523-B8A405146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7F278AB-DC6E-42E8-9ABF-FFA8287A4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DA849D11-7B1E-4A48-BDBE-920F84E4F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Compare the repeated values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FB04773-F2E6-4E9C-9287-F1ECE2792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AC6F2A8-19BF-4CB5-9619-7D41D1AD2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3432FFF-A67F-40B3-AE2B-3BCD14635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07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9C5C35C-55BD-4A4F-9A49-3C80F9F05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Are the three values for each surface close?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81B13574-0F7F-409D-9D41-D2F82072E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Is one run noticeably different? Keep it.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B2F71542-3698-4E09-AAA1-68600CBDC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did you observe about the method?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73411033-28FB-47C7-96A0-5BA5EA722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values from both surfaces in your explanation.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9837BD92-2035-4611-BDBF-02A42540D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8953540F-63C0-402C-9A65-33999C38F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0C1F9E2F-6C16-4A5B-B334-D0748A88C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D5C1B2F2-ECAF-4497-8266-27A3AF33A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F18F7D38-123B-4A6B-976F-48DF60FC7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B48E2A2D-162A-4631-AA90-2778973AB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B3A7156B-FE97-43A6-8AC1-2284CA1A0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8507431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8476246-47B0-4149-9060-A3B3873DA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F341DCA-ED95-4C53-97E4-740903238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E0FED63-9BD9-4AD6-AC71-3CB13AD6C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No kit? Interpret this model set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2B24895-DBCD-469B-BBDD-71BA4EE39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5B13C12-3DF8-477E-8FEF-C26A8BFA0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EBFAFFE0-39AE-4401-8310-C8169283F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08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74C68E19-4157-4814-A8C6-47752D9F1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INVENTED TEACHING DATA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5BC6F6F-369A-4E3B-BA21-BB18618CD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WHAT MUST BE TRUE?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8E8D9744-C7FD-488F-9E16-05CA0FDB2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A: 48 cm, 50 cm, 49 cm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B: 27 cm, 29 cm, 28 cm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These are not your measurements.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989FE270-6EEF-4201-A6C0-538E9C5F9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Same trolley and ramp?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Same no-push release and zero?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Only run-out surface changed?</a:t>
            </a:r>
          </a:p>
        </p:txBody>
      </p:sp>
    </p:spTree>
    <p:extLst>
      <p:ext uri="{BB962C8B-B14F-4D97-AF65-F5344CB8AC3E}">
        <p14:creationId xmlns:p14="http://schemas.microsoft.com/office/powerpoint/2010/main" val="74120396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542BAF38-87EF-4715-9B1A-9D52A8B11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ED33375-0590-4978-8B19-ED2F32237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6BDF8E62-C588-41C6-9A68-E9FF2DD17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Pause and inspect one uncertainty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2BC0163-6BF3-4D5B-B0D0-DBD09395B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E3E2522-BDE4-45A9-9CA9-94A2CAA15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56F9EB0-EFC6-429B-A7DE-31E18A0D2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09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A1279430-B52E-4A11-824D-77D47D372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Pause the kit. Compare the repeats.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811AD97-0BB2-4D01-8D51-F44187296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Mark an unusual run or possible method issue.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D7EDD8BE-70AA-4E46-9EF3-B466F5F11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Do not delete a result because it differs.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8452315B-1CB1-4684-9ABF-E927E5014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Decide whether one controlled retry would help.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BC52EA58-F794-4712-842D-FDD2E9340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97A04FD0-4EC6-4B47-9EC7-F07972883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5E29441C-34BE-495F-8893-E7EC137FF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5F52A3CC-66DA-432D-91C9-B7EF8AD1C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8E2CFC88-18C8-4FF7-9D5D-71A6A7A1E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1CC5604F-2328-4958-96DB-97B12E865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7402B5A5-146B-40A2-8A77-4CFAB59E1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64256545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2026-09-06T23:07:30.2100000Z</dcterms:created>
  <dcterms:modified xsi:type="dcterms:W3CDTF">2026-09-06T23:07:30.2100000Z</dcterms:modified>
</coreProperties>
</file>