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293601cc39f74454" /><Relationship Type="http://schemas.openxmlformats.org/officeDocument/2006/relationships/extended-properties" Target="/docProps/app.xml" Id="R4a54638edaea4041" /><Relationship Type="http://schemas.openxmlformats.org/officeDocument/2006/relationships/officeDocument" Target="/ppt/presentation.xml" Id="R351d849f443d4b7c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13f2e059defd4f77"/>
  </p:sldMasterIdLst>
  <p:notesMasterIdLst>
    <p:notesMasterId xmlns:r="http://schemas.openxmlformats.org/officeDocument/2006/relationships" r:id="Rb24839854c0f4577"/>
  </p:notesMasterIdLst>
  <p:sldIdLst>
    <p:sldId xmlns:r="http://schemas.openxmlformats.org/officeDocument/2006/relationships" id="256" r:id="R3e96831c2674434f"/>
    <p:sldId xmlns:r="http://schemas.openxmlformats.org/officeDocument/2006/relationships" id="257" r:id="Rb7f5002c93774803"/>
    <p:sldId xmlns:r="http://schemas.openxmlformats.org/officeDocument/2006/relationships" id="258" r:id="R4f42a232d42f4405"/>
    <p:sldId xmlns:r="http://schemas.openxmlformats.org/officeDocument/2006/relationships" id="259" r:id="R0e706fe90ee64383"/>
    <p:sldId xmlns:r="http://schemas.openxmlformats.org/officeDocument/2006/relationships" id="260" r:id="R6eb1fcd72a1d499b"/>
    <p:sldId xmlns:r="http://schemas.openxmlformats.org/officeDocument/2006/relationships" id="261" r:id="R99a9ca0bdf7a4e49"/>
    <p:sldId xmlns:r="http://schemas.openxmlformats.org/officeDocument/2006/relationships" id="262" r:id="R94232a954c354dd3"/>
    <p:sldId xmlns:r="http://schemas.openxmlformats.org/officeDocument/2006/relationships" id="263" r:id="R0c25cc2818174c28"/>
    <p:sldId xmlns:r="http://schemas.openxmlformats.org/officeDocument/2006/relationships" id="264" r:id="Reff6f6da26e842af"/>
    <p:sldId xmlns:r="http://schemas.openxmlformats.org/officeDocument/2006/relationships" id="265" r:id="R227216c3dc5543be"/>
    <p:sldId xmlns:r="http://schemas.openxmlformats.org/officeDocument/2006/relationships" id="266" r:id="R92fd01c304e742d3"/>
    <p:sldId xmlns:r="http://schemas.openxmlformats.org/officeDocument/2006/relationships" id="267" r:id="R25d0d3a5b5f5443f"/>
    <p:sldId xmlns:r="http://schemas.openxmlformats.org/officeDocument/2006/relationships" id="268" r:id="R2cc1e9f420e74485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463a3d5e55694d10" /><Relationship Type="http://schemas.openxmlformats.org/officeDocument/2006/relationships/slideMaster" Target="/ppt/slideMasters/slideMaster1.xml" Id="R13f2e059defd4f77" /><Relationship Type="http://schemas.openxmlformats.org/officeDocument/2006/relationships/notesMaster" Target="/ppt/notesMasters/notesMaster1.xml" Id="Rb24839854c0f4577" /><Relationship Type="http://schemas.openxmlformats.org/officeDocument/2006/relationships/presProps" Target="/ppt/presProps.xml" Id="R8f58a1cdb408474b" /><Relationship Type="http://schemas.openxmlformats.org/officeDocument/2006/relationships/tableStyles" Target="/ppt/tableStyles.xml" Id="Rd82848e246994a5f" /><Relationship Type="http://schemas.openxmlformats.org/officeDocument/2006/relationships/slide" Target="/ppt/slides/slide1.xml" Id="R3e96831c2674434f" /><Relationship Type="http://schemas.openxmlformats.org/officeDocument/2006/relationships/slide" Target="/ppt/slides/slide2.xml" Id="Rb7f5002c93774803" /><Relationship Type="http://schemas.openxmlformats.org/officeDocument/2006/relationships/slide" Target="/ppt/slides/slide3.xml" Id="R4f42a232d42f4405" /><Relationship Type="http://schemas.openxmlformats.org/officeDocument/2006/relationships/slide" Target="/ppt/slides/slide4.xml" Id="R0e706fe90ee64383" /><Relationship Type="http://schemas.openxmlformats.org/officeDocument/2006/relationships/slide" Target="/ppt/slides/slide5.xml" Id="R6eb1fcd72a1d499b" /><Relationship Type="http://schemas.openxmlformats.org/officeDocument/2006/relationships/slide" Target="/ppt/slides/slide6.xml" Id="R99a9ca0bdf7a4e49" /><Relationship Type="http://schemas.openxmlformats.org/officeDocument/2006/relationships/slide" Target="/ppt/slides/slide7.xml" Id="R94232a954c354dd3" /><Relationship Type="http://schemas.openxmlformats.org/officeDocument/2006/relationships/slide" Target="/ppt/slides/slide8.xml" Id="R0c25cc2818174c28" /><Relationship Type="http://schemas.openxmlformats.org/officeDocument/2006/relationships/slide" Target="/ppt/slides/slide9.xml" Id="Reff6f6da26e842af" /><Relationship Type="http://schemas.openxmlformats.org/officeDocument/2006/relationships/slide" Target="/ppt/slides/slide10.xml" Id="R227216c3dc5543be" /><Relationship Type="http://schemas.openxmlformats.org/officeDocument/2006/relationships/slide" Target="/ppt/slides/slide11.xml" Id="R92fd01c304e742d3" /><Relationship Type="http://schemas.openxmlformats.org/officeDocument/2006/relationships/slide" Target="/ppt/slides/slide12.xml" Id="R25d0d3a5b5f5443f" /><Relationship Type="http://schemas.openxmlformats.org/officeDocument/2006/relationships/slide" Target="/ppt/slides/slide13.xml" Id="R2cc1e9f420e74485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016af2ea20774d4b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567f46c9e4014cfa" /><Relationship Type="http://schemas.openxmlformats.org/officeDocument/2006/relationships/notesMaster" Target="/ppt/notesMasters/notesMaster1.xml" Id="R8ebab49c4c744f7b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7509c5a2ed004fbb" /><Relationship Type="http://schemas.openxmlformats.org/officeDocument/2006/relationships/notesMaster" Target="/ppt/notesMasters/notesMaster1.xml" Id="R5b3d35a5133e4bb3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1eb8b0001b2a42e9" /><Relationship Type="http://schemas.openxmlformats.org/officeDocument/2006/relationships/notesMaster" Target="/ppt/notesMasters/notesMaster1.xml" Id="R014a2586a6ce4605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00810d09bd914e71" /><Relationship Type="http://schemas.openxmlformats.org/officeDocument/2006/relationships/notesMaster" Target="/ppt/notesMasters/notesMaster1.xml" Id="R413e060b127b4ecc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a04557732dd44c33" /><Relationship Type="http://schemas.openxmlformats.org/officeDocument/2006/relationships/notesMaster" Target="/ppt/notesMasters/notesMaster1.xml" Id="Rcff17a90f4894ef1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89449ddae29c4eb4" /><Relationship Type="http://schemas.openxmlformats.org/officeDocument/2006/relationships/notesMaster" Target="/ppt/notesMasters/notesMaster1.xml" Id="R7d8349bbf3844ce1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d7591d5d549646d5" /><Relationship Type="http://schemas.openxmlformats.org/officeDocument/2006/relationships/notesMaster" Target="/ppt/notesMasters/notesMaster1.xml" Id="R4fd24d3acedb4f66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c5d60e4ab3064a04" /><Relationship Type="http://schemas.openxmlformats.org/officeDocument/2006/relationships/notesMaster" Target="/ppt/notesMasters/notesMaster1.xml" Id="Ra103b397c7c44c8a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f6f2283131c243eb" /><Relationship Type="http://schemas.openxmlformats.org/officeDocument/2006/relationships/notesMaster" Target="/ppt/notesMasters/notesMaster1.xml" Id="R57cd68209d32456a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c5f5eafd8be7465f" /><Relationship Type="http://schemas.openxmlformats.org/officeDocument/2006/relationships/notesMaster" Target="/ppt/notesMasters/notesMaster1.xml" Id="R474a28186f1347ac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ba800d5af7b54ccd" /><Relationship Type="http://schemas.openxmlformats.org/officeDocument/2006/relationships/notesMaster" Target="/ppt/notesMasters/notesMaster1.xml" Id="R0f44ed6d2b524487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4dc474b86c7b4e9c" /><Relationship Type="http://schemas.openxmlformats.org/officeDocument/2006/relationships/notesMaster" Target="/ppt/notesMasters/notesMaster1.xml" Id="Ra0b7f8058b594767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897550e71c9a4f86" /><Relationship Type="http://schemas.openxmlformats.org/officeDocument/2006/relationships/notesMaster" Target="/ppt/notesMasters/notesMaster1.xml" Id="R2d1e039af90248dc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Title — 1 minutes within the source's 40-minute lesson.</a:t>
            </a:r>
          </a:p>
          <a:p xmlns:a="http://schemas.openxmlformats.org/drawingml/2006/main">
            <a:r>
              <a:t>Introduce current weekly intention; Monday plans and models, Tuesday runs the investigation. Here 'fair' means controlling a comparison, not merely sharing turns. No claim to have completed Tuesday's practical.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https://github.com/MattRoper1977/Lessons/blob/main/Science_Teesside/Grow/SCI_G_W5_Fair_Test.html</a:t>
            </a:r>
          </a:p>
          <a:p xmlns:a="http://schemas.openxmlformats.org/drawingml/2006/main">
            <a:r>
              <a:t>Git blob: efdaeab196acc3a8a07e04b088c646ea3a8c724c.</a:t>
            </a:r>
          </a:p>
          <a:p xmlns:a="http://schemas.openxmlformats.org/drawingml/2006/main">
            <a:r>
              <a:t>SHA256: bb73bf1bb84d91f21cb25a128b08842daa4e54e9810262258a122fb69f91c779.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Generated contextual illustration for this visual edition; not measured or recorded experimental evidence.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We Do 2 — 4 minutes within the source's 40-minute lesson.</a:t>
            </a:r>
          </a:p>
          <a:p xmlns:a="http://schemas.openxmlformats.org/drawingml/2006/main">
            <a:r>
              <a:t>First four minutes of source ten-minute We Do 2. Sort source bins FAIR/NOT FAIR/NOT SCIENCE/NOT A UNIT. Qualify same-height/different-surface as consistent with fair method only if other relevant controls held. Three repeats support consistency but alone do not make an unfair method fair. Decide before answer reveal.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https://github.com/MattRoper1977/Lessons/blob/main/Science_Teesside/Grow/SCI_G_W5_Fair_Test.html</a:t>
            </a:r>
          </a:p>
          <a:p xmlns:a="http://schemas.openxmlformats.org/drawingml/2006/main">
            <a:r>
              <a:t>Git blob: efdaeab196acc3a8a07e04b088c646ea3a8c724c.</a:t>
            </a:r>
          </a:p>
          <a:p xmlns:a="http://schemas.openxmlformats.org/drawingml/2006/main">
            <a:r>
              <a:t>SHA256: bb73bf1bb84d91f21cb25a128b08842daa4e54e9810262258a122fb69f91c779.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We Do 2 — 2 minutes within the source's 40-minute lesson.</a:t>
            </a:r>
          </a:p>
          <a:p xmlns:a="http://schemas.openxmlformats.org/drawingml/2006/main">
            <a:r>
              <a:t>Next two source We Do 2 minutes. Source classification: fair, not fair, fair, not science, not a unit. Explain 'not science' refers to rejecting data just because disliked, not a surprising result itself. Prefer precise diagnosis to labels alone. Units should be cm in this planned investigation.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https://github.com/MattRoper1977/Lessons/blob/main/Science_Teesside/Grow/SCI_G_W5_Fair_Test.html</a:t>
            </a:r>
          </a:p>
          <a:p xmlns:a="http://schemas.openxmlformats.org/drawingml/2006/main">
            <a:r>
              <a:t>Git blob: efdaeab196acc3a8a07e04b088c646ea3a8c724c.</a:t>
            </a:r>
          </a:p>
          <a:p xmlns:a="http://schemas.openxmlformats.org/drawingml/2006/main">
            <a:r>
              <a:t>SHA256: bb73bf1bb84d91f21cb25a128b08842daa4e54e9810262258a122fb69f91c779.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We Do 2 — 2 minutes within the source's 40-minute lesson.</a:t>
            </a:r>
          </a:p>
          <a:p xmlns:a="http://schemas.openxmlformats.org/drawingml/2006/main">
            <a:r>
              <a:t>Next two minutes source We Do 2 extension. A surprising observation isn't automatically a mistake. If adult observed a push, note that known method issue separately. If no known cause, keep uncertainty. Never remove or replace a value only to make a mean or pattern look better. No extra invented numerical data needed.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https://github.com/MattRoper1977/Lessons/blob/main/Science_Teesside/Grow/SCI_G_W5_Fair_Test.html</a:t>
            </a:r>
          </a:p>
          <a:p xmlns:a="http://schemas.openxmlformats.org/drawingml/2006/main">
            <a:r>
              <a:t>Git blob: efdaeab196acc3a8a07e04b088c646ea3a8c724c.</a:t>
            </a:r>
          </a:p>
          <a:p xmlns:a="http://schemas.openxmlformats.org/drawingml/2006/main">
            <a:r>
              <a:t>SHA256: bb73bf1bb84d91f21cb25a128b08842daa4e54e9810262258a122fb69f91c779.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We Do 2 — 2 minutes within the source's 40-minute lesson.</a:t>
            </a:r>
          </a:p>
          <a:p xmlns:a="http://schemas.openxmlformats.org/drawingml/2006/main">
            <a:r>
              <a:t>Final two minutes source We Do 2. Label and keep planning frame. Stop Monday here; Tuesday is 32-minute workshop plus 4-minute feedback and 4-minute exit. Source sample carpet conclusion is not copied as pupil evidence because current test has not occurred. Next lesson uses actual results or explicitly labelled model data.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https://github.com/MattRoper1977/Lessons/blob/main/Science_Teesside/Grow/SCI_G_W5_Fair_Test.html</a:t>
            </a:r>
          </a:p>
          <a:p xmlns:a="http://schemas.openxmlformats.org/drawingml/2006/main">
            <a:r>
              <a:t>Git blob: efdaeab196acc3a8a07e04b088c646ea3a8c724c.</a:t>
            </a:r>
          </a:p>
          <a:p xmlns:a="http://schemas.openxmlformats.org/drawingml/2006/main">
            <a:r>
              <a:t>SHA256: bb73bf1bb84d91f21cb25a128b08842daa4e54e9810262258a122fb69f91c779.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Arrival Task — 4 minutes within the source's 40-minute lesson.</a:t>
            </a:r>
          </a:p>
          <a:p xmlns:a="http://schemas.openxmlformats.org/drawingml/2006/main">
            <a:r>
              <a:t>Source arrival tier choices: supported circle/point to the one change, standard write/dictate it, stretch also two controls. Answer: run-out surface; controls include same trolley, ramp height, release point and no push. Same fixed measuring zero. Board question explicitly supplied so pupil can answer without internet.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https://github.com/MattRoper1977/Lessons/blob/main/Science_Teesside/Grow/SCI_G_W5_Fair_Test.html</a:t>
            </a:r>
          </a:p>
          <a:p xmlns:a="http://schemas.openxmlformats.org/drawingml/2006/main">
            <a:r>
              <a:t>Git blob: efdaeab196acc3a8a07e04b088c646ea3a8c724c.</a:t>
            </a:r>
          </a:p>
          <a:p xmlns:a="http://schemas.openxmlformats.org/drawingml/2006/main">
            <a:r>
              <a:t>SHA256: bb73bf1bb84d91f21cb25a128b08842daa4e54e9810262258a122fb69f91c779.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Today at a Glance — 2 minutes within the source's 40-minute lesson.</a:t>
            </a:r>
          </a:p>
          <a:p xmlns:a="http://schemas.openxmlformats.org/drawingml/2006/main">
            <a:r>
              <a:t>Source sequence: name variables, run three trials, judge data. Explain actual pupil/director trials are in Tuesday period. Agree accessible record mode before apparatus. No compulsory writing if pointing/dictation demonstrates same science.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https://github.com/MattRoper1977/Lessons/blob/main/Science_Teesside/Grow/SCI_G_W5_Fair_Test.html</a:t>
            </a:r>
          </a:p>
          <a:p xmlns:a="http://schemas.openxmlformats.org/drawingml/2006/main">
            <a:r>
              <a:t>Git blob: efdaeab196acc3a8a07e04b088c646ea3a8c724c.</a:t>
            </a:r>
          </a:p>
          <a:p xmlns:a="http://schemas.openxmlformats.org/drawingml/2006/main">
            <a:r>
              <a:t>SHA256: bb73bf1bb84d91f21cb25a128b08842daa4e54e9810262258a122fb69f91c779.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 Do 1 — 4 minutes within the source's 40-minute lesson.</a:t>
            </a:r>
          </a:p>
          <a:p xmlns:a="http://schemas.openxmlformats.org/drawingml/2006/main">
            <a:r>
              <a:t>First four minutes source nine-minute I Do 1. Adult demonstrates carefully on low secured ramp with padded stop, clear run and light trolley; no dangerous hard push. If no apparatus, describe hypothetical case clearly. Cannot identify cause because both surface and push changed. Avoid saying all data are worthless; comparison cannot isolate surface effect.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https://github.com/MattRoper1977/Lessons/blob/main/Science_Teesside/Grow/SCI_G_W5_Fair_Test.html</a:t>
            </a:r>
          </a:p>
          <a:p xmlns:a="http://schemas.openxmlformats.org/drawingml/2006/main">
            <a:r>
              <a:t>Git blob: efdaeab196acc3a8a07e04b088c646ea3a8c724c.</a:t>
            </a:r>
          </a:p>
          <a:p xmlns:a="http://schemas.openxmlformats.org/drawingml/2006/main">
            <a:r>
              <a:t>SHA256: bb73bf1bb84d91f21cb25a128b08842daa4e54e9810262258a122fb69f91c779.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 Do 1 — 5 minutes within the source's 40-minute lesson.</a:t>
            </a:r>
          </a:p>
          <a:p xmlns:a="http://schemas.openxmlformats.org/drawingml/2006/main">
            <a:r>
              <a:t>Last five minutes source nine-minute I Do 1. Independent variable=deliberate change; dependent variable=measurement; control variables=things deliberately kept same. Re-run adult model with no-push release from fixed mark. Same ramp height, trolley, join, level samples and measurement zero. Diagram is editable plan, not experiment result.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https://github.com/MattRoper1977/Lessons/blob/main/Science_Teesside/Grow/SCI_G_W5_Fair_Test.html</a:t>
            </a:r>
          </a:p>
          <a:p xmlns:a="http://schemas.openxmlformats.org/drawingml/2006/main">
            <a:r>
              <a:t>Git blob: efdaeab196acc3a8a07e04b088c646ea3a8c724c.</a:t>
            </a:r>
          </a:p>
          <a:p xmlns:a="http://schemas.openxmlformats.org/drawingml/2006/main">
            <a:r>
              <a:t>SHA256: bb73bf1bb84d91f21cb25a128b08842daa4e54e9810262258a122fb69f91c779.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We Do 1 — 5 minutes within the source's 40-minute lesson.</a:t>
            </a:r>
          </a:p>
          <a:p xmlns:a="http://schemas.openxmlformats.org/drawingml/2006/main">
            <a:r>
              <a:t>First five of source ten-minute We Do 1. Decide CHANGE, MEASURE or KEEP for each before checking. Source 'how hard we push' is clarified to no-push release: keep release procedure constant, don't attempt to match a subjective push. Speaking/pointing/card sort substitutes tapping.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https://github.com/MattRoper1977/Lessons/blob/main/Science_Teesside/Grow/SCI_G_W5_Fair_Test.html</a:t>
            </a:r>
          </a:p>
          <a:p xmlns:a="http://schemas.openxmlformats.org/drawingml/2006/main">
            <a:r>
              <a:t>Git blob: efdaeab196acc3a8a07e04b088c646ea3a8c724c.</a:t>
            </a:r>
          </a:p>
          <a:p xmlns:a="http://schemas.openxmlformats.org/drawingml/2006/main">
            <a:r>
              <a:t>SHA256: bb73bf1bb84d91f21cb25a128b08842daa4e54e9810262258a122fb69f91c779.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We Do 1 — 3 minutes within the source's 40-minute lesson.</a:t>
            </a:r>
          </a:p>
          <a:p xmlns:a="http://schemas.openxmlformats.org/drawingml/2006/main">
            <a:r>
              <a:t>Next three minutes source We Do 1. Reveal after attempt. Add same level run-out, ramp join and fixed zero. Control list need not imply every environmental factor perfectly controlled; choose relevant practical controls. A dependent variable is what is measured, not what is deliberately changed.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https://github.com/MattRoper1977/Lessons/blob/main/Science_Teesside/Grow/SCI_G_W5_Fair_Test.html</a:t>
            </a:r>
          </a:p>
          <a:p xmlns:a="http://schemas.openxmlformats.org/drawingml/2006/main">
            <a:r>
              <a:t>Git blob: efdaeab196acc3a8a07e04b088c646ea3a8c724c.</a:t>
            </a:r>
          </a:p>
          <a:p xmlns:a="http://schemas.openxmlformats.org/drawingml/2006/main">
            <a:r>
              <a:t>SHA256: bb73bf1bb84d91f21cb25a128b08842daa4e54e9810262258a122fb69f91c779.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We Do 1 — 2 minutes within the source's 40-minute lesson.</a:t>
            </a:r>
          </a:p>
          <a:p xmlns:a="http://schemas.openxmlformats.org/drawingml/2006/main">
            <a:r>
              <a:t>Final two minutes source We Do 1. Use source's deliberately misplaced ruler-zero example. Real ruler edge may precede zero. Check distance from same ramp-foot mark to same trolley edge at rest. Safe adult handles apparatus. For paper alternative, point to agreed start and explain correction without fabricated readings.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https://github.com/MattRoper1977/Lessons/blob/main/Science_Teesside/Grow/SCI_G_W5_Fair_Test.html</a:t>
            </a:r>
          </a:p>
          <a:p xmlns:a="http://schemas.openxmlformats.org/drawingml/2006/main">
            <a:r>
              <a:t>Git blob: efdaeab196acc3a8a07e04b088c646ea3a8c724c.</a:t>
            </a:r>
          </a:p>
          <a:p xmlns:a="http://schemas.openxmlformats.org/drawingml/2006/main">
            <a:r>
              <a:t>SHA256: bb73bf1bb84d91f21cb25a128b08842daa4e54e9810262258a122fb69f91c779.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 Do 2 — 4 minutes within the source's 40-minute lesson.</a:t>
            </a:r>
          </a:p>
          <a:p xmlns:a="http://schemas.openxmlformats.org/drawingml/2006/main">
            <a:r>
              <a:t>Exact source four-minute evidence loop. Model: change run-out surface; keep same trolley and ramp/release mark, release without push; measure stopping distance in centimetres from fixed zero. Planning and results together will later support evidence; no compulsory photographs. Witness variable naming, correct-unit record and evaluation at actual independence level.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https://github.com/MattRoper1977/Lessons/blob/main/Science_Teesside/Grow/SCI_G_W5_Fair_Test.html</a:t>
            </a:r>
          </a:p>
          <a:p xmlns:a="http://schemas.openxmlformats.org/drawingml/2006/main">
            <a:r>
              <a:t>Git blob: efdaeab196acc3a8a07e04b088c646ea3a8c724c.</a:t>
            </a:r>
          </a:p>
          <a:p xmlns:a="http://schemas.openxmlformats.org/drawingml/2006/main">
            <a:r>
              <a:t>SHA256: bb73bf1bb84d91f21cb25a128b08842daa4e54e9810262258a122fb69f91c779.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be4e22cb25b4450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a6daa7aa5c6f4233" /><Relationship Type="http://schemas.openxmlformats.org/officeDocument/2006/relationships/slideLayout" Target="/ppt/slideLayouts/slideLayout1.xml" Id="Rcb9f08afcb1c4b7c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cb9f08afcb1c4b7c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69061bfc26e4bf4" /><Relationship Type="http://schemas.openxmlformats.org/officeDocument/2006/relationships/image" Target="/ppt/media/image.png" Id="Rf92918dc6a144025" /><Relationship Type="http://schemas.openxmlformats.org/officeDocument/2006/relationships/notesSlide" Target="/ppt/notesSlides/notesSlide1.xml" Id="R6e16e06a6c964a74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3db679efd0a457a" /><Relationship Type="http://schemas.openxmlformats.org/officeDocument/2006/relationships/notesSlide" Target="/ppt/notesSlides/notesSlide10.xml" Id="R9096709547f34c55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5cbe00d0fbc42da" /><Relationship Type="http://schemas.openxmlformats.org/officeDocument/2006/relationships/notesSlide" Target="/ppt/notesSlides/notesSlide11.xml" Id="R39afb7f045374de8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60c76ec95bd4cd6" /><Relationship Type="http://schemas.openxmlformats.org/officeDocument/2006/relationships/notesSlide" Target="/ppt/notesSlides/notesSlide12.xml" Id="Ra88b197c8c634b25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d2559c92e0e44d1" /><Relationship Type="http://schemas.openxmlformats.org/officeDocument/2006/relationships/notesSlide" Target="/ppt/notesSlides/notesSlide13.xml" Id="Rc741f32222514300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02fb329aefd4124" /><Relationship Type="http://schemas.openxmlformats.org/officeDocument/2006/relationships/notesSlide" Target="/ppt/notesSlides/notesSlide2.xml" Id="R1d442b064b8f45fd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463b2a7e60840d2" /><Relationship Type="http://schemas.openxmlformats.org/officeDocument/2006/relationships/notesSlide" Target="/ppt/notesSlides/notesSlide3.xml" Id="Rf58fa6edda23482f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3986635275b4935" /><Relationship Type="http://schemas.openxmlformats.org/officeDocument/2006/relationships/notesSlide" Target="/ppt/notesSlides/notesSlide4.xml" Id="R7c70ce0680be4c56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7a98fe4d109402b" /><Relationship Type="http://schemas.openxmlformats.org/officeDocument/2006/relationships/notesSlide" Target="/ppt/notesSlides/notesSlide5.xml" Id="Rd7538eee0f204ad3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ff2b83afb8b4ffa" /><Relationship Type="http://schemas.openxmlformats.org/officeDocument/2006/relationships/notesSlide" Target="/ppt/notesSlides/notesSlide6.xml" Id="R65672e77d1a949ea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b0c9c9035bf4849" /><Relationship Type="http://schemas.openxmlformats.org/officeDocument/2006/relationships/notesSlide" Target="/ppt/notesSlides/notesSlide7.xml" Id="Re908311e58d9493d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a3597ef15174052" /><Relationship Type="http://schemas.openxmlformats.org/officeDocument/2006/relationships/notesSlide" Target="/ppt/notesSlides/notesSlide8.xml" Id="Ra5f272fe1c2841bf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e104e4bad4d4761" /><Relationship Type="http://schemas.openxmlformats.org/officeDocument/2006/relationships/notesSlide" Target="/ppt/notesSlides/notesSlide9.xml" Id="R31740410702d4e48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top-rule">
            <a:extLst xmlns:a="http://schemas.openxmlformats.org/drawingml/2006/main">
              <a:ext uri="{FF2B5EF4-FFF2-40B4-BE49-F238E27FC236}">
                <a16:creationId xmlns:a16="http://schemas.microsoft.com/office/drawing/2014/main" id="{11D7E4AC-320F-4922-967E-D5E64E4763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E7D44671-11CC-4308-B443-03B9DB1D2B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3E4F470B-8F40-416E-9673-CE981C695F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Planning a fair test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82B461E0-439B-4029-A406-B7A5739580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19549769-CCC2-4615-87D0-A7D6464CEB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5  ·  LESSON A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0BD692E0-8413-4800-BD3B-30322038F5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01</a:t>
            </a:r>
          </a:p>
        </p:txBody>
      </p:sp>
      <p:sp>
        <p:nvSpPr>
          <p:cNvPr id="7" name="subtitle">
            <a:extLst xmlns:a="http://schemas.openxmlformats.org/drawingml/2006/main">
              <a:ext uri="{FF2B5EF4-FFF2-40B4-BE49-F238E27FC236}">
                <a16:creationId xmlns:a16="http://schemas.microsoft.com/office/drawing/2014/main" id="{07DEE948-892E-49EC-9A3D-A5D4FCC05C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447925"/>
            <a:ext cx="5429250" cy="1638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0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360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Change one thing.</a:t>
            </a:r>
          </a:p>
          <a:p xmlns:a="http://schemas.openxmlformats.org/drawingml/2006/main">
            <a:pPr algn="l">
              <a:buNone/>
              <a:defRPr sz="360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360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Trust the comparison.</a:t>
            </a:r>
          </a:p>
        </p:txBody>
      </p:sp>
      <p:sp>
        <p:nvSpPr>
          <p:cNvPr id="8" name="body">
            <a:extLst xmlns:a="http://schemas.openxmlformats.org/drawingml/2006/main">
              <a:ext uri="{FF2B5EF4-FFF2-40B4-BE49-F238E27FC236}">
                <a16:creationId xmlns:a16="http://schemas.microsoft.com/office/drawing/2014/main" id="{C99434FC-AB5D-4C92-80FE-8300BFAD4B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0"/>
            <a:ext cx="5314950" cy="1466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Plan variables, record with units and judge what the evidence can support.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92918dc6a144025"/>
          <a:srcRect xmlns:a="http://schemas.openxmlformats.org/drawingml/2006/main" l="0" t="14154" r="0" b="14154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6400800" y="2200275"/>
            <a:ext cx="5181600" cy="371475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087267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D431B271-CB51-4587-9C16-FA3EA95F7D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447AF467-B563-4309-984B-65CFF56821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7F2BED8E-21A2-4D5A-A708-FA2C5B3097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Fair method or a problem?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6EBD345F-9CE7-40D4-AAD9-6B89F73FFA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AE32796D-4271-42A1-ADB1-729B635F59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5  ·  LESSON A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9C6411BA-48B5-4748-8AEF-366D0B5073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10</a:t>
            </a:r>
          </a:p>
        </p:txBody>
      </p:sp>
      <p:sp>
        <p:nvSpPr>
          <p:cNvPr id="7" name="line-0">
            <a:extLst xmlns:a="http://schemas.openxmlformats.org/drawingml/2006/main">
              <a:ext uri="{FF2B5EF4-FFF2-40B4-BE49-F238E27FC236}">
                <a16:creationId xmlns:a16="http://schemas.microsoft.com/office/drawing/2014/main" id="{F0DCB308-A2CD-432C-9D32-A381EBD6BB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33625"/>
            <a:ext cx="10382250" cy="62293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Same ramp height; different surfaces</a:t>
            </a:r>
          </a:p>
        </p:txBody>
      </p:sp>
      <p:sp>
        <p:nvSpPr>
          <p:cNvPr id="8" name="line-1">
            <a:extLst xmlns:a="http://schemas.openxmlformats.org/drawingml/2006/main">
              <a:ext uri="{FF2B5EF4-FFF2-40B4-BE49-F238E27FC236}">
                <a16:creationId xmlns:a16="http://schemas.microsoft.com/office/drawing/2014/main" id="{1C66692B-42B8-4DA1-ABCD-BFA143AE0A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013710"/>
            <a:ext cx="10382250" cy="62293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Different ramp heights AND different surfaces</a:t>
            </a:r>
          </a:p>
        </p:txBody>
      </p:sp>
      <p:sp>
        <p:nvSpPr>
          <p:cNvPr id="9" name="line-2">
            <a:extLst xmlns:a="http://schemas.openxmlformats.org/drawingml/2006/main">
              <a:ext uri="{FF2B5EF4-FFF2-40B4-BE49-F238E27FC236}">
                <a16:creationId xmlns:a16="http://schemas.microsoft.com/office/drawing/2014/main" id="{EBD5C83F-D662-49CC-8D8A-01245986A2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693795"/>
            <a:ext cx="10382250" cy="62293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Three repeats for each surface</a:t>
            </a:r>
          </a:p>
        </p:txBody>
      </p:sp>
      <p:sp>
        <p:nvSpPr>
          <p:cNvPr id="10" name="line-3">
            <a:extLst xmlns:a="http://schemas.openxmlformats.org/drawingml/2006/main">
              <a:ext uri="{FF2B5EF4-FFF2-40B4-BE49-F238E27FC236}">
                <a16:creationId xmlns:a16="http://schemas.microsoft.com/office/drawing/2014/main" id="{3C4730D3-BFCF-4BFD-9D28-D527C92CE1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373880"/>
            <a:ext cx="10382250" cy="62293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Ignoring a result you did not like</a:t>
            </a:r>
          </a:p>
        </p:txBody>
      </p:sp>
      <p:sp>
        <p:nvSpPr>
          <p:cNvPr id="11" name="line-4">
            <a:extLst xmlns:a="http://schemas.openxmlformats.org/drawingml/2006/main">
              <a:ext uri="{FF2B5EF4-FFF2-40B4-BE49-F238E27FC236}">
                <a16:creationId xmlns:a16="http://schemas.microsoft.com/office/drawing/2014/main" id="{ED58BAA2-53D4-4929-967D-9CE55E1482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5053965"/>
            <a:ext cx="10382250" cy="62293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Measuring in ‘about a ruler’</a:t>
            </a:r>
          </a:p>
        </p:txBody>
      </p:sp>
      <p:sp>
        <p:nvSpPr>
          <p:cNvPr id="13" name="cue-0">
            <a:extLst xmlns:a="http://schemas.openxmlformats.org/drawingml/2006/main">
              <a:ext uri="{FF2B5EF4-FFF2-40B4-BE49-F238E27FC236}">
                <a16:creationId xmlns:a16="http://schemas.microsoft.com/office/drawing/2014/main" id="{BE1287A0-ECFD-4DDF-92F0-334FBF6326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6220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01</a:t>
            </a:r>
          </a:p>
        </p:txBody>
      </p:sp>
      <p:sp>
        <p:nvSpPr>
          <p:cNvPr id="14" name="row-rule-0">
            <a:extLst xmlns:a="http://schemas.openxmlformats.org/drawingml/2006/main">
              <a:ext uri="{FF2B5EF4-FFF2-40B4-BE49-F238E27FC236}">
                <a16:creationId xmlns:a16="http://schemas.microsoft.com/office/drawing/2014/main" id="{87516707-FB5C-4BFF-BA9A-43B5EE8AC5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966085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5" name="cue-1">
            <a:extLst xmlns:a="http://schemas.openxmlformats.org/drawingml/2006/main">
              <a:ext uri="{FF2B5EF4-FFF2-40B4-BE49-F238E27FC236}">
                <a16:creationId xmlns:a16="http://schemas.microsoft.com/office/drawing/2014/main" id="{08A02F25-8A8A-4BCF-B6E8-9EBCF9003C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042285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02</a:t>
            </a:r>
          </a:p>
        </p:txBody>
      </p:sp>
      <p:sp>
        <p:nvSpPr>
          <p:cNvPr id="16" name="row-rule-1">
            <a:extLst xmlns:a="http://schemas.openxmlformats.org/drawingml/2006/main">
              <a:ext uri="{FF2B5EF4-FFF2-40B4-BE49-F238E27FC236}">
                <a16:creationId xmlns:a16="http://schemas.microsoft.com/office/drawing/2014/main" id="{A18D3F2B-D84B-47A8-B786-3B0924D964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646170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7" name="cue-2">
            <a:extLst xmlns:a="http://schemas.openxmlformats.org/drawingml/2006/main">
              <a:ext uri="{FF2B5EF4-FFF2-40B4-BE49-F238E27FC236}">
                <a16:creationId xmlns:a16="http://schemas.microsoft.com/office/drawing/2014/main" id="{00C64E48-AFC2-407E-8B1F-1D0FEA83EE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72237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03</a:t>
            </a:r>
          </a:p>
        </p:txBody>
      </p:sp>
      <p:sp>
        <p:nvSpPr>
          <p:cNvPr id="18" name="row-rule-2">
            <a:extLst xmlns:a="http://schemas.openxmlformats.org/drawingml/2006/main">
              <a:ext uri="{FF2B5EF4-FFF2-40B4-BE49-F238E27FC236}">
                <a16:creationId xmlns:a16="http://schemas.microsoft.com/office/drawing/2014/main" id="{BEB41633-38A0-4E5B-86E2-DACE3D3C5E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326255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9" name="cue-3">
            <a:extLst xmlns:a="http://schemas.openxmlformats.org/drawingml/2006/main">
              <a:ext uri="{FF2B5EF4-FFF2-40B4-BE49-F238E27FC236}">
                <a16:creationId xmlns:a16="http://schemas.microsoft.com/office/drawing/2014/main" id="{2DD536EA-5068-4F55-A821-5E8AF69D74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2455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04</a:t>
            </a:r>
          </a:p>
        </p:txBody>
      </p:sp>
      <p:sp>
        <p:nvSpPr>
          <p:cNvPr id="20" name="row-rule-3">
            <a:extLst xmlns:a="http://schemas.openxmlformats.org/drawingml/2006/main">
              <a:ext uri="{FF2B5EF4-FFF2-40B4-BE49-F238E27FC236}">
                <a16:creationId xmlns:a16="http://schemas.microsoft.com/office/drawing/2014/main" id="{8ABB4665-980B-453B-805C-7B07BD13AC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5006340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21" name="cue-4">
            <a:extLst xmlns:a="http://schemas.openxmlformats.org/drawingml/2006/main">
              <a:ext uri="{FF2B5EF4-FFF2-40B4-BE49-F238E27FC236}">
                <a16:creationId xmlns:a16="http://schemas.microsoft.com/office/drawing/2014/main" id="{C20B1841-E84D-4ADA-8478-B73D3025DD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08254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199762845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BC01E05F-F0AE-4D4D-AF51-EF7312C3DB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DE9D75DC-E535-4A4C-91B9-AA399DC0FA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B1DDF3B6-367B-4866-8EE4-24F0B684C1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Check what each problem means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433955B2-3283-4106-8E8F-897F399306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E25F529B-4EBB-4E0E-9DB9-5CEA1FFAAA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5  ·  LESSON A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B841F2A2-3614-496D-8C84-3F49AB0B1B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11</a:t>
            </a:r>
          </a:p>
        </p:txBody>
      </p:sp>
      <p:sp>
        <p:nvSpPr>
          <p:cNvPr id="7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E15DBA1C-91E9-4483-AA01-908507DD55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19325"/>
            <a:ext cx="5257800" cy="76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EFE9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228600" tIns="114300" rIns="228600" bIns="11430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875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875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SUPPORTS THE COMPARISON</a:t>
            </a:r>
          </a:p>
        </p:txBody>
      </p:sp>
      <p:sp>
        <p:nvSpPr>
          <p:cNvPr id="8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752B5836-93D4-4B28-A579-D3649FCA91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0" y="2219325"/>
            <a:ext cx="5200650" cy="76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EBE3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228600" tIns="114300" rIns="228600" bIns="11430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875" b="1">
                <a:solidFill>
                  <a:srgbClr val="A95D21"/>
                </a:solidFill>
                <a:latin typeface="Calibri"/>
                <a:ea typeface="Calibri"/>
                <a:cs typeface="Calibri"/>
              </a:defRPr>
            </a:pPr>
            <a:r>
              <a:rPr sz="1875" b="1">
                <a:solidFill>
                  <a:srgbClr val="A95D21"/>
                </a:solidFill>
                <a:latin typeface="Calibri"/>
                <a:ea typeface="Calibri"/>
                <a:cs typeface="Calibri"/>
              </a:rPr>
              <a:t>NEEDS CORRECTION</a:t>
            </a:r>
          </a:p>
        </p:txBody>
      </p:sp>
      <p:sp>
        <p:nvSpPr>
          <p:cNvPr id="9" name="left">
            <a:extLst xmlns:a="http://schemas.openxmlformats.org/drawingml/2006/main">
              <a:ext uri="{FF2B5EF4-FFF2-40B4-BE49-F238E27FC236}">
                <a16:creationId xmlns:a16="http://schemas.microsoft.com/office/drawing/2014/main" id="{62A79F3C-6938-4D40-A08E-8851333AB7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981325"/>
            <a:ext cx="5257800" cy="2714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EFE9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228600" tIns="114300" rIns="228600" bIns="11430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Same height; one planned change</a:t>
            </a:r>
          </a:p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Repeats with method unchanged</a:t>
            </a:r>
          </a:p>
        </p:txBody>
      </p:sp>
      <p:sp>
        <p:nvSpPr>
          <p:cNvPr id="10" name="right">
            <a:extLst xmlns:a="http://schemas.openxmlformats.org/drawingml/2006/main">
              <a:ext uri="{FF2B5EF4-FFF2-40B4-BE49-F238E27FC236}">
                <a16:creationId xmlns:a16="http://schemas.microsoft.com/office/drawing/2014/main" id="{B9197B1C-D402-4BC4-AC33-74E7A239A9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0" y="2981325"/>
            <a:ext cx="5200650" cy="2714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EBE3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228600" tIns="114300" rIns="228600" bIns="11430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Two changed causes: unclear</a:t>
            </a:r>
          </a:p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Discarding disliked data: biased</a:t>
            </a:r>
          </a:p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‘About a ruler’: no clear unit</a:t>
            </a:r>
          </a:p>
        </p:txBody>
      </p:sp>
    </p:spTree>
    <p:extLst>
      <p:ext uri="{BB962C8B-B14F-4D97-AF65-F5344CB8AC3E}">
        <p14:creationId xmlns:p14="http://schemas.microsoft.com/office/powerpoint/2010/main" val="753423674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top-rule">
            <a:extLst xmlns:a="http://schemas.openxmlformats.org/drawingml/2006/main">
              <a:ext uri="{FF2B5EF4-FFF2-40B4-BE49-F238E27FC236}">
                <a16:creationId xmlns:a16="http://schemas.microsoft.com/office/drawing/2014/main" id="{C53B3BA2-E2E3-4179-BE1F-7C714CCF2D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975996C-F77A-4DBF-9129-1FB3905BB0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C5E02878-48E5-4F4E-85B2-6553238F7D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Keep an unexpected result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099577C1-C6C9-417D-8D09-B4F95EC061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E3DE32B0-900E-4CF4-9D77-E79B8BF1E0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5  ·  LESSON A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727F711E-1B09-47AA-AA72-31D191A5C9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12</a:t>
            </a:r>
          </a:p>
        </p:txBody>
      </p:sp>
      <p:sp>
        <p:nvSpPr>
          <p:cNvPr id="7" name="statement">
            <a:extLst xmlns:a="http://schemas.openxmlformats.org/drawingml/2006/main">
              <a:ext uri="{FF2B5EF4-FFF2-40B4-BE49-F238E27FC236}">
                <a16:creationId xmlns:a16="http://schemas.microsoft.com/office/drawing/2014/main" id="{9C81643F-2149-490C-BBFC-439C1F5360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2190750"/>
            <a:ext cx="11277600" cy="2143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EFE9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152400" tIns="114300" rIns="152400" bIns="11430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075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3075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A trolley stopped much farther away on Trial 3.</a:t>
            </a:r>
          </a:p>
          <a:p xmlns:a="http://schemas.openxmlformats.org/drawingml/2006/main">
            <a:pPr algn="l">
              <a:buNone/>
              <a:defRPr sz="3075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3075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That is something to investigate.</a:t>
            </a:r>
          </a:p>
        </p:txBody>
      </p:sp>
      <p:sp>
        <p:nvSpPr>
          <p:cNvPr id="8" name="callout">
            <a:extLst xmlns:a="http://schemas.openxmlformats.org/drawingml/2006/main">
              <a:ext uri="{FF2B5EF4-FFF2-40B4-BE49-F238E27FC236}">
                <a16:creationId xmlns:a16="http://schemas.microsoft.com/office/drawing/2014/main" id="{485C7636-AD05-487F-9B6F-E5DB4755E0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38650"/>
            <a:ext cx="10972800" cy="1257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55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55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Keep the value. Note any method issue. Plan a repeat.</a:t>
            </a:r>
          </a:p>
        </p:txBody>
      </p:sp>
    </p:spTree>
    <p:extLst>
      <p:ext uri="{BB962C8B-B14F-4D97-AF65-F5344CB8AC3E}">
        <p14:creationId xmlns:p14="http://schemas.microsoft.com/office/powerpoint/2010/main" val="1670628488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top-rule">
            <a:extLst xmlns:a="http://schemas.openxmlformats.org/drawingml/2006/main">
              <a:ext uri="{FF2B5EF4-FFF2-40B4-BE49-F238E27FC236}">
                <a16:creationId xmlns:a16="http://schemas.microsoft.com/office/drawing/2014/main" id="{04B53A45-6911-4CEA-A396-117D7FCF51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BFAC1ECB-085B-4205-B7E7-4EFA269299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DD31C2F5-49A0-4C21-A591-CDFE066E9B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Keep your plan for Tuesday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E1186E63-AF49-4345-8C8F-BDA30BBDF5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3E0B95A4-002D-4142-9BCB-8560000426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5  ·  LESSON A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058779B0-5ED7-48C9-A1D7-F33D01EB64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13</a:t>
            </a:r>
          </a:p>
        </p:txBody>
      </p:sp>
      <p:sp>
        <p:nvSpPr>
          <p:cNvPr id="7" name="statement">
            <a:extLst xmlns:a="http://schemas.openxmlformats.org/drawingml/2006/main">
              <a:ext uri="{FF2B5EF4-FFF2-40B4-BE49-F238E27FC236}">
                <a16:creationId xmlns:a16="http://schemas.microsoft.com/office/drawing/2014/main" id="{67BC09D3-F4BA-419B-B801-660601751A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2190750"/>
            <a:ext cx="11277600" cy="2143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EFE9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152400" tIns="114300" rIns="152400" bIns="11430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075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3075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I will change the surface, control the release</a:t>
            </a:r>
          </a:p>
          <a:p xmlns:a="http://schemas.openxmlformats.org/drawingml/2006/main">
            <a:pPr algn="l">
              <a:buNone/>
              <a:defRPr sz="3075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3075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and measure stopping distance in cm.</a:t>
            </a:r>
          </a:p>
        </p:txBody>
      </p:sp>
      <p:sp>
        <p:nvSpPr>
          <p:cNvPr id="8" name="callout">
            <a:extLst xmlns:a="http://schemas.openxmlformats.org/drawingml/2006/main">
              <a:ext uri="{FF2B5EF4-FFF2-40B4-BE49-F238E27FC236}">
                <a16:creationId xmlns:a16="http://schemas.microsoft.com/office/drawing/2014/main" id="{932E395A-F15C-4E2D-9CB2-C114AA1964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38650"/>
            <a:ext cx="10972800" cy="1257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55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55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Three repeats can show consistency. They cannot repair an unfair method.</a:t>
            </a:r>
          </a:p>
        </p:txBody>
      </p:sp>
    </p:spTree>
    <p:extLst>
      <p:ext uri="{BB962C8B-B14F-4D97-AF65-F5344CB8AC3E}">
        <p14:creationId xmlns:p14="http://schemas.microsoft.com/office/powerpoint/2010/main" val="354632884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top-rule">
            <a:extLst xmlns:a="http://schemas.openxmlformats.org/drawingml/2006/main">
              <a:ext uri="{FF2B5EF4-FFF2-40B4-BE49-F238E27FC236}">
                <a16:creationId xmlns:a16="http://schemas.microsoft.com/office/drawing/2014/main" id="{B32D24D3-8260-4BFA-8BDF-11561C22C7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400AFDF8-9ABF-4E47-807C-F17627B4B0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551F82A7-7861-4097-AB34-6EBF0BB866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What will we change?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0BF883E-ED0F-48B2-B706-347E09ACCF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1CF24E5B-0CC8-43ED-AFF5-FCF8CC2023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5  ·  LESSON A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CE77CBB6-2DE1-463A-B31F-02C9CFB9B7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02</a:t>
            </a:r>
          </a:p>
        </p:txBody>
      </p:sp>
      <p:sp>
        <p:nvSpPr>
          <p:cNvPr id="7" name="statement">
            <a:extLst xmlns:a="http://schemas.openxmlformats.org/drawingml/2006/main">
              <a:ext uri="{FF2B5EF4-FFF2-40B4-BE49-F238E27FC236}">
                <a16:creationId xmlns:a16="http://schemas.microsoft.com/office/drawing/2014/main" id="{D724E8E1-5329-47EF-8148-4ECF090A05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2181225"/>
            <a:ext cx="5734050" cy="24098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EFE9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152400" tIns="114300" rIns="152400" bIns="11430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775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2775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Does the run-out surface affect how far a trolley travels before stopping?</a:t>
            </a:r>
          </a:p>
        </p:txBody>
      </p:sp>
      <p:sp>
        <p:nvSpPr>
          <p:cNvPr id="8" name="callout">
            <a:extLst xmlns:a="http://schemas.openxmlformats.org/drawingml/2006/main">
              <a:ext uri="{FF2B5EF4-FFF2-40B4-BE49-F238E27FC236}">
                <a16:creationId xmlns:a16="http://schemas.microsoft.com/office/drawing/2014/main" id="{05288B60-3BE5-4723-8D22-DF5F73EB66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533900"/>
            <a:ext cx="5429250" cy="1409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25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25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Name one thing to CHANGE. If ready, name two things to KEEP THE SAME.</a:t>
            </a:r>
          </a:p>
        </p:txBody>
      </p:sp>
      <p:sp>
        <p:nvSpPr>
          <p:cNvPr id="11" name="ramp-plane">
            <a:extLst xmlns:a="http://schemas.openxmlformats.org/drawingml/2006/main">
              <a:ext uri="{FF2B5EF4-FFF2-40B4-BE49-F238E27FC236}">
                <a16:creationId xmlns:a16="http://schemas.microsoft.com/office/drawing/2014/main" id="{09A373EA-5A82-419F-9B89-360989FF52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0" y="3714750"/>
            <a:ext cx="2238375" cy="1095375"/>
          </a:xfrm>
          <a:prstGeom xmlns:a="http://schemas.openxmlformats.org/drawingml/2006/main" prst="rtTriangle">
            <a:avLst/>
          </a:prstGeom>
          <a:solidFill xmlns:a="http://schemas.openxmlformats.org/drawingml/2006/main">
            <a:srgbClr val="E7EFE9"/>
          </a:solidFill>
          <a:ln xmlns:a="http://schemas.openxmlformats.org/drawingml/2006/main" w="19050">
            <a:solidFill>
              <a:srgbClr val="152B3A"/>
            </a:solidFill>
          </a:ln>
        </p:spPr>
      </p:sp>
      <p:sp>
        <p:nvSpPr>
          <p:cNvPr id="12" name="runout">
            <a:extLst xmlns:a="http://schemas.openxmlformats.org/drawingml/2006/main">
              <a:ext uri="{FF2B5EF4-FFF2-40B4-BE49-F238E27FC236}">
                <a16:creationId xmlns:a16="http://schemas.microsoft.com/office/drawing/2014/main" id="{9BE93138-E500-4851-95D1-C2D73F8A0D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0" y="4810125"/>
            <a:ext cx="2428875" cy="133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</a:ln>
        </p:spPr>
      </p:sp>
      <p:sp>
        <p:nvSpPr>
          <p:cNvPr id="13" name="trolley">
            <a:extLst xmlns:a="http://schemas.openxmlformats.org/drawingml/2006/main">
              <a:ext uri="{FF2B5EF4-FFF2-40B4-BE49-F238E27FC236}">
                <a16:creationId xmlns:a16="http://schemas.microsoft.com/office/drawing/2014/main" id="{DDA623D9-52A1-4C86-991A-488090D93D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44050" y="4352925"/>
            <a:ext cx="72390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</a:ln>
        </p:spPr>
      </p:sp>
      <p:sp>
        <p:nvSpPr>
          <p:cNvPr id="14" name="wheel1">
            <a:extLst xmlns:a="http://schemas.openxmlformats.org/drawingml/2006/main">
              <a:ext uri="{FF2B5EF4-FFF2-40B4-BE49-F238E27FC236}">
                <a16:creationId xmlns:a16="http://schemas.microsoft.com/office/drawing/2014/main" id="{89C440AA-62A3-4177-8CFA-1AB761BB8B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20250" y="4676775"/>
            <a:ext cx="171450" cy="1714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52B3A"/>
          </a:solidFill>
          <a:ln xmlns:a="http://schemas.openxmlformats.org/drawingml/2006/main" w="0">
            <a:noFill/>
          </a:ln>
        </p:spPr>
      </p:sp>
      <p:sp>
        <p:nvSpPr>
          <p:cNvPr id="15" name="wheel2">
            <a:extLst xmlns:a="http://schemas.openxmlformats.org/drawingml/2006/main">
              <a:ext uri="{FF2B5EF4-FFF2-40B4-BE49-F238E27FC236}">
                <a16:creationId xmlns:a16="http://schemas.microsoft.com/office/drawing/2014/main" id="{555AB27D-9D61-474F-A29A-5171D7BBCE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67925" y="4676775"/>
            <a:ext cx="171450" cy="1714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52B3A"/>
          </a:solidFill>
          <a:ln xmlns:a="http://schemas.openxmlformats.org/drawingml/2006/main" w="0">
            <a:noFill/>
          </a:ln>
        </p:spPr>
      </p:sp>
      <p:sp>
        <p:nvSpPr>
          <p:cNvPr id="16" name="measure-rule">
            <a:extLst xmlns:a="http://schemas.openxmlformats.org/drawingml/2006/main">
              <a:ext uri="{FF2B5EF4-FFF2-40B4-BE49-F238E27FC236}">
                <a16:creationId xmlns:a16="http://schemas.microsoft.com/office/drawing/2014/main" id="{9603D986-E9D3-41CF-9D9C-F7427DAA9D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5343525"/>
            <a:ext cx="204787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152B3A"/>
            </a:solidFill>
          </a:ln>
        </p:spPr>
      </p:sp>
      <p:sp>
        <p:nvSpPr>
          <p:cNvPr id="17" name="rule-tick-0">
            <a:extLst xmlns:a="http://schemas.openxmlformats.org/drawingml/2006/main">
              <a:ext uri="{FF2B5EF4-FFF2-40B4-BE49-F238E27FC236}">
                <a16:creationId xmlns:a16="http://schemas.microsoft.com/office/drawing/2014/main" id="{F91D684B-2F73-4A24-8451-8BFFC7BBEF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5238750"/>
            <a:ext cx="0" cy="19050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152B3A"/>
            </a:solidFill>
          </a:ln>
        </p:spPr>
      </p:sp>
      <p:sp>
        <p:nvSpPr>
          <p:cNvPr id="18" name="rule-tick-1">
            <a:extLst xmlns:a="http://schemas.openxmlformats.org/drawingml/2006/main">
              <a:ext uri="{FF2B5EF4-FFF2-40B4-BE49-F238E27FC236}">
                <a16:creationId xmlns:a16="http://schemas.microsoft.com/office/drawing/2014/main" id="{29CCC34C-9480-44AC-90AB-20EF93B396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94813" y="5238750"/>
            <a:ext cx="0" cy="19050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152B3A"/>
            </a:solidFill>
          </a:ln>
        </p:spPr>
      </p:sp>
      <p:sp>
        <p:nvSpPr>
          <p:cNvPr id="19" name="rule-tick-2">
            <a:extLst xmlns:a="http://schemas.openxmlformats.org/drawingml/2006/main">
              <a:ext uri="{FF2B5EF4-FFF2-40B4-BE49-F238E27FC236}">
                <a16:creationId xmlns:a16="http://schemas.microsoft.com/office/drawing/2014/main" id="{93AD3D0C-1657-4143-A9FB-EF166E5873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36125" y="5238750"/>
            <a:ext cx="0" cy="19050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152B3A"/>
            </a:solidFill>
          </a:ln>
        </p:spPr>
      </p:sp>
      <p:sp>
        <p:nvSpPr>
          <p:cNvPr id="20" name="rule-tick-3">
            <a:extLst xmlns:a="http://schemas.openxmlformats.org/drawingml/2006/main">
              <a:ext uri="{FF2B5EF4-FFF2-40B4-BE49-F238E27FC236}">
                <a16:creationId xmlns:a16="http://schemas.microsoft.com/office/drawing/2014/main" id="{4137801D-6CF3-433D-BB17-95B270B108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77438" y="5238750"/>
            <a:ext cx="0" cy="19050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152B3A"/>
            </a:solidFill>
          </a:ln>
        </p:spPr>
      </p:sp>
      <p:sp>
        <p:nvSpPr>
          <p:cNvPr id="21" name="rule-tick-4">
            <a:extLst xmlns:a="http://schemas.openxmlformats.org/drawingml/2006/main">
              <a:ext uri="{FF2B5EF4-FFF2-40B4-BE49-F238E27FC236}">
                <a16:creationId xmlns:a16="http://schemas.microsoft.com/office/drawing/2014/main" id="{CAFB76D0-D201-42D7-B9E9-79DB703857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318750" y="5238750"/>
            <a:ext cx="0" cy="19050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152B3A"/>
            </a:solidFill>
          </a:ln>
        </p:spPr>
      </p:sp>
      <p:sp>
        <p:nvSpPr>
          <p:cNvPr id="22" name="rule-tick-5">
            <a:extLst xmlns:a="http://schemas.openxmlformats.org/drawingml/2006/main">
              <a:ext uri="{FF2B5EF4-FFF2-40B4-BE49-F238E27FC236}">
                <a16:creationId xmlns:a16="http://schemas.microsoft.com/office/drawing/2014/main" id="{5A160A40-C591-4A94-A193-A84D55F1EB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0063" y="5238750"/>
            <a:ext cx="0" cy="19050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152B3A"/>
            </a:solidFill>
          </a:ln>
        </p:spPr>
      </p:sp>
      <p:sp>
        <p:nvSpPr>
          <p:cNvPr id="23" name="rule-tick-6">
            <a:extLst xmlns:a="http://schemas.openxmlformats.org/drawingml/2006/main">
              <a:ext uri="{FF2B5EF4-FFF2-40B4-BE49-F238E27FC236}">
                <a16:creationId xmlns:a16="http://schemas.microsoft.com/office/drawing/2014/main" id="{DCF5D14C-56AB-4941-8EAD-81CFED8152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01375" y="5238750"/>
            <a:ext cx="0" cy="19050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152B3A"/>
            </a:solidFill>
          </a:ln>
        </p:spPr>
      </p:sp>
      <p:sp>
        <p:nvSpPr>
          <p:cNvPr id="24" name="rule-zero">
            <a:extLst xmlns:a="http://schemas.openxmlformats.org/drawingml/2006/main">
              <a:ext uri="{FF2B5EF4-FFF2-40B4-BE49-F238E27FC236}">
                <a16:creationId xmlns:a16="http://schemas.microsoft.com/office/drawing/2014/main" id="{D5FF89A0-FB97-4A7C-87BB-99FCC621AD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5572125"/>
            <a:ext cx="2857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165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0</a:t>
            </a:r>
          </a:p>
        </p:txBody>
      </p:sp>
      <p:sp>
        <p:nvSpPr>
          <p:cNvPr id="25" name="rule-unit">
            <a:extLst xmlns:a="http://schemas.openxmlformats.org/drawingml/2006/main">
              <a:ext uri="{FF2B5EF4-FFF2-40B4-BE49-F238E27FC236}">
                <a16:creationId xmlns:a16="http://schemas.microsoft.com/office/drawing/2014/main" id="{6F09CD72-9961-488C-9911-CC51EF2BD6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10875" y="5572125"/>
            <a:ext cx="381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165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cm</a:t>
            </a:r>
          </a:p>
        </p:txBody>
      </p:sp>
      <p:sp>
        <p:nvSpPr>
          <p:cNvPr id="26" name="ramp-label">
            <a:extLst xmlns:a="http://schemas.openxmlformats.org/drawingml/2006/main">
              <a:ext uri="{FF2B5EF4-FFF2-40B4-BE49-F238E27FC236}">
                <a16:creationId xmlns:a16="http://schemas.microsoft.com/office/drawing/2014/main" id="{B9A4A1A8-B0FF-47E0-8459-7D7898609C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0" y="2971800"/>
            <a:ext cx="4381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875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same release • no push</a:t>
            </a:r>
          </a:p>
        </p:txBody>
      </p:sp>
    </p:spTree>
    <p:extLst>
      <p:ext uri="{BB962C8B-B14F-4D97-AF65-F5344CB8AC3E}">
        <p14:creationId xmlns:p14="http://schemas.microsoft.com/office/powerpoint/2010/main" val="255363332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9826EC4F-D83E-4F16-A281-6EF9DB59D6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A51CC2F4-DD55-4605-9D2B-BCE04EA809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8F63FE7C-6483-4B61-BDD6-D4D2CB21A2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Three steps in the investigation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B47513BC-3D7A-4856-A8D7-8F343BF550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B171641E-83B5-4ACC-9A69-756D2E5DE0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5  ·  LESSON A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1E0EB814-5495-482F-BF1F-04CDF1D05B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03</a:t>
            </a:r>
          </a:p>
        </p:txBody>
      </p:sp>
      <p:sp>
        <p:nvSpPr>
          <p:cNvPr id="7" name="line-0">
            <a:extLst xmlns:a="http://schemas.openxmlformats.org/drawingml/2006/main">
              <a:ext uri="{FF2B5EF4-FFF2-40B4-BE49-F238E27FC236}">
                <a16:creationId xmlns:a16="http://schemas.microsoft.com/office/drawing/2014/main" id="{B565C6DF-1209-43C1-B4E9-EE340FCE79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3362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1   Name the variables.</a:t>
            </a:r>
          </a:p>
        </p:txBody>
      </p:sp>
      <p:sp>
        <p:nvSpPr>
          <p:cNvPr id="8" name="line-1">
            <a:extLst xmlns:a="http://schemas.openxmlformats.org/drawingml/2006/main">
              <a:ext uri="{FF2B5EF4-FFF2-40B4-BE49-F238E27FC236}">
                <a16:creationId xmlns:a16="http://schemas.microsoft.com/office/drawing/2014/main" id="{9BE50223-173B-493A-BBBE-71A2C83826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67100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2   Plan three trials for each surface.</a:t>
            </a:r>
          </a:p>
        </p:txBody>
      </p:sp>
      <p:sp>
        <p:nvSpPr>
          <p:cNvPr id="9" name="line-2">
            <a:extLst xmlns:a="http://schemas.openxmlformats.org/drawingml/2006/main">
              <a:ext uri="{FF2B5EF4-FFF2-40B4-BE49-F238E27FC236}">
                <a16:creationId xmlns:a16="http://schemas.microsoft.com/office/drawing/2014/main" id="{834E1FCE-7419-4AA7-9875-62C56384A2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60057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3   Judge what the results can tell us.</a:t>
            </a:r>
          </a:p>
        </p:txBody>
      </p:sp>
      <p:sp>
        <p:nvSpPr>
          <p:cNvPr id="11" name="row-rule-0">
            <a:extLst xmlns:a="http://schemas.openxmlformats.org/drawingml/2006/main">
              <a:ext uri="{FF2B5EF4-FFF2-40B4-BE49-F238E27FC236}">
                <a16:creationId xmlns:a16="http://schemas.microsoft.com/office/drawing/2014/main" id="{95948A3B-458A-4EBB-A3D0-8116C7330F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19475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2" name="row-rule-1">
            <a:extLst xmlns:a="http://schemas.openxmlformats.org/drawingml/2006/main">
              <a:ext uri="{FF2B5EF4-FFF2-40B4-BE49-F238E27FC236}">
                <a16:creationId xmlns:a16="http://schemas.microsoft.com/office/drawing/2014/main" id="{FF2E234E-D626-4512-9A67-E38F7BE246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552950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</p:spTree>
    <p:extLst>
      <p:ext uri="{BB962C8B-B14F-4D97-AF65-F5344CB8AC3E}">
        <p14:creationId xmlns:p14="http://schemas.microsoft.com/office/powerpoint/2010/main" val="746711945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4343B88E-DC13-4C82-A9FC-86F4528164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64A30048-2E63-420B-BB18-4C9AF45EEE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43CC7472-B971-465F-8715-36A1369C4E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Watch an unfair comparison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A9FF0894-709A-4418-A802-51DB1856FA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9220132E-E91C-4B82-8CD5-68BF5EBED0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5  ·  LESSON A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98C32979-3509-4ADC-B939-2D5994D6BE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04</a:t>
            </a:r>
          </a:p>
        </p:txBody>
      </p:sp>
      <p:sp>
        <p:nvSpPr>
          <p:cNvPr id="7" name="line-0">
            <a:extLst xmlns:a="http://schemas.openxmlformats.org/drawingml/2006/main">
              <a:ext uri="{FF2B5EF4-FFF2-40B4-BE49-F238E27FC236}">
                <a16:creationId xmlns:a16="http://schemas.microsoft.com/office/drawing/2014/main" id="{EB07C15C-8FBF-42B6-9FE0-562102972E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33625"/>
            <a:ext cx="10382250" cy="792956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The adult changes the surface AND adds a push.</a:t>
            </a:r>
          </a:p>
        </p:txBody>
      </p:sp>
      <p:sp>
        <p:nvSpPr>
          <p:cNvPr id="8" name="line-1">
            <a:extLst xmlns:a="http://schemas.openxmlformats.org/drawingml/2006/main">
              <a:ext uri="{FF2B5EF4-FFF2-40B4-BE49-F238E27FC236}">
                <a16:creationId xmlns:a16="http://schemas.microsoft.com/office/drawing/2014/main" id="{68E79C93-8B6C-404B-81D1-1A9EA91E77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183731"/>
            <a:ext cx="10382250" cy="792956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The trolley stops farther away.</a:t>
            </a:r>
          </a:p>
        </p:txBody>
      </p:sp>
      <p:sp>
        <p:nvSpPr>
          <p:cNvPr id="9" name="line-2">
            <a:extLst xmlns:a="http://schemas.openxmlformats.org/drawingml/2006/main">
              <a:ext uri="{FF2B5EF4-FFF2-40B4-BE49-F238E27FC236}">
                <a16:creationId xmlns:a16="http://schemas.microsoft.com/office/drawing/2014/main" id="{F47CD8CD-1198-41D0-9B43-F34FDD5CC4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033838"/>
            <a:ext cx="10382250" cy="792956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Which change caused that difference?</a:t>
            </a:r>
          </a:p>
        </p:txBody>
      </p:sp>
      <p:sp>
        <p:nvSpPr>
          <p:cNvPr id="10" name="line-3">
            <a:extLst xmlns:a="http://schemas.openxmlformats.org/drawingml/2006/main">
              <a:ext uri="{FF2B5EF4-FFF2-40B4-BE49-F238E27FC236}">
                <a16:creationId xmlns:a16="http://schemas.microsoft.com/office/drawing/2014/main" id="{F0D460FB-80B5-4EE5-AFC8-B92E563AE2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883944"/>
            <a:ext cx="10382250" cy="792956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What would you change about the method?</a:t>
            </a:r>
          </a:p>
        </p:txBody>
      </p:sp>
      <p:sp>
        <p:nvSpPr>
          <p:cNvPr id="12" name="cue-0">
            <a:extLst xmlns:a="http://schemas.openxmlformats.org/drawingml/2006/main">
              <a:ext uri="{FF2B5EF4-FFF2-40B4-BE49-F238E27FC236}">
                <a16:creationId xmlns:a16="http://schemas.microsoft.com/office/drawing/2014/main" id="{62BCFBF0-6D1C-47CA-8AB8-800C6F18F0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6220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01</a:t>
            </a:r>
          </a:p>
        </p:txBody>
      </p:sp>
      <p:sp>
        <p:nvSpPr>
          <p:cNvPr id="13" name="row-rule-0">
            <a:extLst xmlns:a="http://schemas.openxmlformats.org/drawingml/2006/main">
              <a:ext uri="{FF2B5EF4-FFF2-40B4-BE49-F238E27FC236}">
                <a16:creationId xmlns:a16="http://schemas.microsoft.com/office/drawing/2014/main" id="{AEA4609C-1B63-40BF-85D8-55680FE588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136106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4" name="cue-1">
            <a:extLst xmlns:a="http://schemas.openxmlformats.org/drawingml/2006/main">
              <a:ext uri="{FF2B5EF4-FFF2-40B4-BE49-F238E27FC236}">
                <a16:creationId xmlns:a16="http://schemas.microsoft.com/office/drawing/2014/main" id="{0998F373-D5CE-4FE0-924C-94C85EBDA8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12306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02</a:t>
            </a:r>
          </a:p>
        </p:txBody>
      </p:sp>
      <p:sp>
        <p:nvSpPr>
          <p:cNvPr id="15" name="row-rule-1">
            <a:extLst xmlns:a="http://schemas.openxmlformats.org/drawingml/2006/main">
              <a:ext uri="{FF2B5EF4-FFF2-40B4-BE49-F238E27FC236}">
                <a16:creationId xmlns:a16="http://schemas.microsoft.com/office/drawing/2014/main" id="{085F7D92-66FE-44BE-9C1F-10EB2A4814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986213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6" name="cue-2">
            <a:extLst xmlns:a="http://schemas.openxmlformats.org/drawingml/2006/main">
              <a:ext uri="{FF2B5EF4-FFF2-40B4-BE49-F238E27FC236}">
                <a16:creationId xmlns:a16="http://schemas.microsoft.com/office/drawing/2014/main" id="{84597EE0-00AB-42ED-A48E-4127F87B77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062413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03</a:t>
            </a:r>
          </a:p>
        </p:txBody>
      </p:sp>
      <p:sp>
        <p:nvSpPr>
          <p:cNvPr id="17" name="row-rule-2">
            <a:extLst xmlns:a="http://schemas.openxmlformats.org/drawingml/2006/main">
              <a:ext uri="{FF2B5EF4-FFF2-40B4-BE49-F238E27FC236}">
                <a16:creationId xmlns:a16="http://schemas.microsoft.com/office/drawing/2014/main" id="{D1D570AC-7D45-476E-AC42-C4CF04453B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836319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8" name="cue-3">
            <a:extLst xmlns:a="http://schemas.openxmlformats.org/drawingml/2006/main">
              <a:ext uri="{FF2B5EF4-FFF2-40B4-BE49-F238E27FC236}">
                <a16:creationId xmlns:a16="http://schemas.microsoft.com/office/drawing/2014/main" id="{4BD008B0-6D3B-420D-AED1-020B29076A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912519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553840389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top-rule">
            <a:extLst xmlns:a="http://schemas.openxmlformats.org/drawingml/2006/main">
              <a:ext uri="{FF2B5EF4-FFF2-40B4-BE49-F238E27FC236}">
                <a16:creationId xmlns:a16="http://schemas.microsoft.com/office/drawing/2014/main" id="{B599BDF2-D0C1-4ADB-893B-8DDE169848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8B545814-9F1C-4E2C-A99F-30F35AC8FC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5F45E953-3E42-423C-A2AB-ADEE9AC207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Repair the method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E96FD39E-B145-412D-B315-FF593A1FFA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E0AC9A88-BDD4-455B-A5FC-7E369716AF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5  ·  LESSON A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2340FC3B-CA4E-48B1-B9F3-B6F4732596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05</a:t>
            </a:r>
          </a:p>
        </p:txBody>
      </p:sp>
      <p:sp>
        <p:nvSpPr>
          <p:cNvPr id="7" name="diagram-shape-0">
            <a:extLst xmlns:a="http://schemas.openxmlformats.org/drawingml/2006/main">
              <a:ext uri="{FF2B5EF4-FFF2-40B4-BE49-F238E27FC236}">
                <a16:creationId xmlns:a16="http://schemas.microsoft.com/office/drawing/2014/main" id="{4ABBB5E3-5679-4FEA-97DB-D38B5C1B33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2609850"/>
            <a:ext cx="4953000" cy="819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diagram-shape-1">
            <a:extLst xmlns:a="http://schemas.openxmlformats.org/drawingml/2006/main">
              <a:ext uri="{FF2B5EF4-FFF2-40B4-BE49-F238E27FC236}">
                <a16:creationId xmlns:a16="http://schemas.microsoft.com/office/drawing/2014/main" id="{AE926A62-6208-4748-ACD2-72D3BBBF18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3609975"/>
            <a:ext cx="4953000" cy="819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diagram-shape-2">
            <a:extLst xmlns:a="http://schemas.openxmlformats.org/drawingml/2006/main">
              <a:ext uri="{FF2B5EF4-FFF2-40B4-BE49-F238E27FC236}">
                <a16:creationId xmlns:a16="http://schemas.microsoft.com/office/drawing/2014/main" id="{5C402ABB-1559-4F49-B710-11ADFB0623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4610100"/>
            <a:ext cx="4953000" cy="819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diagram-label-3">
            <a:extLst xmlns:a="http://schemas.openxmlformats.org/drawingml/2006/main">
              <a:ext uri="{FF2B5EF4-FFF2-40B4-BE49-F238E27FC236}">
                <a16:creationId xmlns:a16="http://schemas.microsoft.com/office/drawing/2014/main" id="{FF3A18A3-E1AC-432B-8B5C-1E04808649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2743200"/>
            <a:ext cx="4572000" cy="5429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/>
          <a:lstStyle xmlns:a="http://schemas.openxmlformats.org/drawingml/2006/main"/>
          <a:p xmlns:a="http://schemas.openxmlformats.org/drawingml/2006/main">
            <a:pPr>
              <a:buNone/>
              <a:defRPr sz="2025" b="1">
                <a:solidFill>
                  <a:srgbClr val="152B3A"/>
                </a:solidFill>
              </a:defRPr>
            </a:pPr>
            <a:r>
              <a:rPr sz="2025" b="1">
                <a:solidFill>
                  <a:srgbClr val="152B3A"/>
                </a:solidFill>
              </a:rPr>
              <a:t>CHANGE: run-out surface</a:t>
            </a:r>
          </a:p>
        </p:txBody>
      </p:sp>
      <p:sp>
        <p:nvSpPr>
          <p:cNvPr id="11" name="diagram-label-4">
            <a:extLst xmlns:a="http://schemas.openxmlformats.org/drawingml/2006/main">
              <a:ext uri="{FF2B5EF4-FFF2-40B4-BE49-F238E27FC236}">
                <a16:creationId xmlns:a16="http://schemas.microsoft.com/office/drawing/2014/main" id="{B6D1C55F-5001-4A9A-8515-538F7718A8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3714750"/>
            <a:ext cx="4572000" cy="600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/>
          <a:lstStyle xmlns:a="http://schemas.openxmlformats.org/drawingml/2006/main"/>
          <a:p xmlns:a="http://schemas.openxmlformats.org/drawingml/2006/main">
            <a:pPr>
              <a:buNone/>
              <a:defRPr sz="1950" b="1">
                <a:solidFill>
                  <a:srgbClr val="152B3A"/>
                </a:solidFill>
              </a:defRPr>
            </a:pPr>
            <a:r>
              <a:rPr sz="1950" b="1">
                <a:solidFill>
                  <a:srgbClr val="152B3A"/>
                </a:solidFill>
              </a:rPr>
              <a:t>KEEP: trolley, slope, release</a:t>
            </a:r>
          </a:p>
        </p:txBody>
      </p:sp>
      <p:sp>
        <p:nvSpPr>
          <p:cNvPr id="12" name="diagram-label-5">
            <a:extLst xmlns:a="http://schemas.openxmlformats.org/drawingml/2006/main">
              <a:ext uri="{FF2B5EF4-FFF2-40B4-BE49-F238E27FC236}">
                <a16:creationId xmlns:a16="http://schemas.microsoft.com/office/drawing/2014/main" id="{471B5048-1850-445B-8B4E-80C32C1DEB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4724400"/>
            <a:ext cx="4572000" cy="5810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/>
          <a:lstStyle xmlns:a="http://schemas.openxmlformats.org/drawingml/2006/main"/>
          <a:p xmlns:a="http://schemas.openxmlformats.org/drawingml/2006/main">
            <a:pPr>
              <a:buNone/>
              <a:defRPr sz="1875" b="1">
                <a:solidFill>
                  <a:srgbClr val="152B3A"/>
                </a:solidFill>
              </a:defRPr>
            </a:pPr>
            <a:r>
              <a:rPr sz="1875" b="1">
                <a:solidFill>
                  <a:srgbClr val="152B3A"/>
                </a:solidFill>
              </a:rPr>
              <a:t>MEASURE: stopping distance / cm</a:t>
            </a:r>
          </a:p>
        </p:txBody>
      </p:sp>
      <p:sp>
        <p:nvSpPr>
          <p:cNvPr id="13" name="diagram-body">
            <a:extLst xmlns:a="http://schemas.openxmlformats.org/drawingml/2006/main">
              <a:ext uri="{FF2B5EF4-FFF2-40B4-BE49-F238E27FC236}">
                <a16:creationId xmlns:a16="http://schemas.microsoft.com/office/drawing/2014/main" id="{0459B59D-A0FA-466F-AEAD-72BDB0A07B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2476500"/>
            <a:ext cx="4914900" cy="2095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A variable is something that could change in the investigation.</a:t>
            </a:r>
          </a:p>
        </p:txBody>
      </p:sp>
      <p:sp>
        <p:nvSpPr>
          <p:cNvPr id="14" name="diagram-callout">
            <a:extLst xmlns:a="http://schemas.openxmlformats.org/drawingml/2006/main">
              <a:ext uri="{FF2B5EF4-FFF2-40B4-BE49-F238E27FC236}">
                <a16:creationId xmlns:a16="http://schemas.microsoft.com/office/drawing/2014/main" id="{9CD7F9CA-AE76-45A4-B63B-7FE01EDABA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4781550"/>
            <a:ext cx="4914900" cy="10572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175" b="0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2175" b="0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Plan each box before testing.</a:t>
            </a:r>
          </a:p>
        </p:txBody>
      </p:sp>
    </p:spTree>
    <p:extLst>
      <p:ext uri="{BB962C8B-B14F-4D97-AF65-F5344CB8AC3E}">
        <p14:creationId xmlns:p14="http://schemas.microsoft.com/office/powerpoint/2010/main" val="326005821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485A43F-7C57-470F-BD84-B9A52149DB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97808380-47DB-43AE-9030-EB95909334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1191E965-D264-4D47-B7A5-4B3103DD69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Classify the five variables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38213211-AD02-42E0-8234-5A479E5BE0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4777191C-1FBC-4391-87FE-3BDBF1E16F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5  ·  LESSON A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75372BAC-6345-47A0-946B-B1C4E33C81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06</a:t>
            </a:r>
          </a:p>
        </p:txBody>
      </p:sp>
      <p:sp>
        <p:nvSpPr>
          <p:cNvPr id="7" name="line-0">
            <a:extLst xmlns:a="http://schemas.openxmlformats.org/drawingml/2006/main">
              <a:ext uri="{FF2B5EF4-FFF2-40B4-BE49-F238E27FC236}">
                <a16:creationId xmlns:a16="http://schemas.microsoft.com/office/drawing/2014/main" id="{3ED02277-065D-4C00-B57B-20F74EC4E0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33625"/>
            <a:ext cx="10382250" cy="62293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The surface the trolley rolls on</a:t>
            </a:r>
          </a:p>
        </p:txBody>
      </p:sp>
      <p:sp>
        <p:nvSpPr>
          <p:cNvPr id="8" name="line-1">
            <a:extLst xmlns:a="http://schemas.openxmlformats.org/drawingml/2006/main">
              <a:ext uri="{FF2B5EF4-FFF2-40B4-BE49-F238E27FC236}">
                <a16:creationId xmlns:a16="http://schemas.microsoft.com/office/drawing/2014/main" id="{3AE7EB4A-1A5B-45AF-8300-EBC8D7E7DF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013710"/>
            <a:ext cx="10382250" cy="62293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Distance the trolley travels</a:t>
            </a:r>
          </a:p>
        </p:txBody>
      </p:sp>
      <p:sp>
        <p:nvSpPr>
          <p:cNvPr id="9" name="line-2">
            <a:extLst xmlns:a="http://schemas.openxmlformats.org/drawingml/2006/main">
              <a:ext uri="{FF2B5EF4-FFF2-40B4-BE49-F238E27FC236}">
                <a16:creationId xmlns:a16="http://schemas.microsoft.com/office/drawing/2014/main" id="{9E641BF0-E619-4DF0-9AB8-595E2630EC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693795"/>
            <a:ext cx="10382250" cy="62293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Height of the ramp</a:t>
            </a:r>
          </a:p>
        </p:txBody>
      </p:sp>
      <p:sp>
        <p:nvSpPr>
          <p:cNvPr id="10" name="line-3">
            <a:extLst xmlns:a="http://schemas.openxmlformats.org/drawingml/2006/main">
              <a:ext uri="{FF2B5EF4-FFF2-40B4-BE49-F238E27FC236}">
                <a16:creationId xmlns:a16="http://schemas.microsoft.com/office/drawing/2014/main" id="{DE8EE7BF-4923-4DBF-85F1-45AA1C7E27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373880"/>
            <a:ext cx="10382250" cy="62293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Which trolley we use</a:t>
            </a:r>
          </a:p>
        </p:txBody>
      </p:sp>
      <p:sp>
        <p:nvSpPr>
          <p:cNvPr id="11" name="line-4">
            <a:extLst xmlns:a="http://schemas.openxmlformats.org/drawingml/2006/main">
              <a:ext uri="{FF2B5EF4-FFF2-40B4-BE49-F238E27FC236}">
                <a16:creationId xmlns:a16="http://schemas.microsoft.com/office/drawing/2014/main" id="{9A03E417-6E7D-4073-AD25-4DC0D5B2A9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5053965"/>
            <a:ext cx="10382250" cy="62293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How the trolley is released</a:t>
            </a:r>
          </a:p>
        </p:txBody>
      </p:sp>
      <p:sp>
        <p:nvSpPr>
          <p:cNvPr id="13" name="cue-0">
            <a:extLst xmlns:a="http://schemas.openxmlformats.org/drawingml/2006/main">
              <a:ext uri="{FF2B5EF4-FFF2-40B4-BE49-F238E27FC236}">
                <a16:creationId xmlns:a16="http://schemas.microsoft.com/office/drawing/2014/main" id="{70E98127-9594-4002-BB10-A2D92EE9E1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6220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01</a:t>
            </a:r>
          </a:p>
        </p:txBody>
      </p:sp>
      <p:sp>
        <p:nvSpPr>
          <p:cNvPr id="14" name="row-rule-0">
            <a:extLst xmlns:a="http://schemas.openxmlformats.org/drawingml/2006/main">
              <a:ext uri="{FF2B5EF4-FFF2-40B4-BE49-F238E27FC236}">
                <a16:creationId xmlns:a16="http://schemas.microsoft.com/office/drawing/2014/main" id="{E031D3DD-2BC5-4C47-B172-C38AD6ACEF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966085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5" name="cue-1">
            <a:extLst xmlns:a="http://schemas.openxmlformats.org/drawingml/2006/main">
              <a:ext uri="{FF2B5EF4-FFF2-40B4-BE49-F238E27FC236}">
                <a16:creationId xmlns:a16="http://schemas.microsoft.com/office/drawing/2014/main" id="{2CA9D404-DD4E-45E7-9AC5-650491DDCA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042285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02</a:t>
            </a:r>
          </a:p>
        </p:txBody>
      </p:sp>
      <p:sp>
        <p:nvSpPr>
          <p:cNvPr id="16" name="row-rule-1">
            <a:extLst xmlns:a="http://schemas.openxmlformats.org/drawingml/2006/main">
              <a:ext uri="{FF2B5EF4-FFF2-40B4-BE49-F238E27FC236}">
                <a16:creationId xmlns:a16="http://schemas.microsoft.com/office/drawing/2014/main" id="{4E89F186-E88F-48EB-AE05-D5F4C6B709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646170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7" name="cue-2">
            <a:extLst xmlns:a="http://schemas.openxmlformats.org/drawingml/2006/main">
              <a:ext uri="{FF2B5EF4-FFF2-40B4-BE49-F238E27FC236}">
                <a16:creationId xmlns:a16="http://schemas.microsoft.com/office/drawing/2014/main" id="{3808E86F-FAE0-46BE-A177-A0668C377A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72237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03</a:t>
            </a:r>
          </a:p>
        </p:txBody>
      </p:sp>
      <p:sp>
        <p:nvSpPr>
          <p:cNvPr id="18" name="row-rule-2">
            <a:extLst xmlns:a="http://schemas.openxmlformats.org/drawingml/2006/main">
              <a:ext uri="{FF2B5EF4-FFF2-40B4-BE49-F238E27FC236}">
                <a16:creationId xmlns:a16="http://schemas.microsoft.com/office/drawing/2014/main" id="{DBE32EE7-740C-4535-9BC4-1616BC90EB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326255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9" name="cue-3">
            <a:extLst xmlns:a="http://schemas.openxmlformats.org/drawingml/2006/main">
              <a:ext uri="{FF2B5EF4-FFF2-40B4-BE49-F238E27FC236}">
                <a16:creationId xmlns:a16="http://schemas.microsoft.com/office/drawing/2014/main" id="{5CF74301-4EE9-4ED1-B484-52A859E080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2455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04</a:t>
            </a:r>
          </a:p>
        </p:txBody>
      </p:sp>
      <p:sp>
        <p:nvSpPr>
          <p:cNvPr id="20" name="row-rule-3">
            <a:extLst xmlns:a="http://schemas.openxmlformats.org/drawingml/2006/main">
              <a:ext uri="{FF2B5EF4-FFF2-40B4-BE49-F238E27FC236}">
                <a16:creationId xmlns:a16="http://schemas.microsoft.com/office/drawing/2014/main" id="{4CD4D408-E15A-4C69-9E82-65571ED88D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5006340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21" name="cue-4">
            <a:extLst xmlns:a="http://schemas.openxmlformats.org/drawingml/2006/main">
              <a:ext uri="{FF2B5EF4-FFF2-40B4-BE49-F238E27FC236}">
                <a16:creationId xmlns:a16="http://schemas.microsoft.com/office/drawing/2014/main" id="{71580AC3-8514-4A8C-A6ED-693DB4BEC2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08254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570049574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8EBC88E6-5B09-4D9B-A516-657F477A64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346C3EF8-C6F1-4E47-B1C6-916A96EEC8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6B9E55EB-C01C-44B9-B997-709C8511AF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Check the variable roles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DE74B47F-CC73-4CEE-8899-C1BEF60160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5AD6C666-7B20-4CC2-89C9-461FC40115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5  ·  LESSON A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DD70F813-E9A6-4288-ABBE-AAC72FBB27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07</a:t>
            </a:r>
          </a:p>
        </p:txBody>
      </p:sp>
      <p:sp>
        <p:nvSpPr>
          <p:cNvPr id="7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018BB337-C9E3-4AB9-B4F2-6953CFA68A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19325"/>
            <a:ext cx="5257800" cy="76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EFE9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228600" tIns="114300" rIns="228600" bIns="11430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875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875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CHANGE AND MEASURE</a:t>
            </a:r>
          </a:p>
        </p:txBody>
      </p:sp>
      <p:sp>
        <p:nvSpPr>
          <p:cNvPr id="8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E98DDC08-2562-42C5-9CF6-5E80E09948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0" y="2219325"/>
            <a:ext cx="5200650" cy="76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EBE3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228600" tIns="114300" rIns="228600" bIns="11430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875" b="1">
                <a:solidFill>
                  <a:srgbClr val="A95D21"/>
                </a:solidFill>
                <a:latin typeface="Calibri"/>
                <a:ea typeface="Calibri"/>
                <a:cs typeface="Calibri"/>
              </a:defRPr>
            </a:pPr>
            <a:r>
              <a:rPr sz="1875" b="1">
                <a:solidFill>
                  <a:srgbClr val="A95D21"/>
                </a:solidFill>
                <a:latin typeface="Calibri"/>
                <a:ea typeface="Calibri"/>
                <a:cs typeface="Calibri"/>
              </a:rPr>
              <a:t>KEEP THE SAME</a:t>
            </a:r>
          </a:p>
        </p:txBody>
      </p:sp>
      <p:sp>
        <p:nvSpPr>
          <p:cNvPr id="9" name="left">
            <a:extLst xmlns:a="http://schemas.openxmlformats.org/drawingml/2006/main">
              <a:ext uri="{FF2B5EF4-FFF2-40B4-BE49-F238E27FC236}">
                <a16:creationId xmlns:a16="http://schemas.microsoft.com/office/drawing/2014/main" id="{3451ABC7-BC67-4B81-A2B8-27E1E5F89D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981325"/>
            <a:ext cx="5257800" cy="2714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EFE9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228600" tIns="114300" rIns="228600" bIns="11430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CHANGE: run-out surface</a:t>
            </a:r>
          </a:p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MEASURE: stopping distance / cm</a:t>
            </a:r>
          </a:p>
        </p:txBody>
      </p:sp>
      <p:sp>
        <p:nvSpPr>
          <p:cNvPr id="10" name="right">
            <a:extLst xmlns:a="http://schemas.openxmlformats.org/drawingml/2006/main">
              <a:ext uri="{FF2B5EF4-FFF2-40B4-BE49-F238E27FC236}">
                <a16:creationId xmlns:a16="http://schemas.microsoft.com/office/drawing/2014/main" id="{A16596C7-17C8-4525-A325-65E96A8B7E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0" y="2981325"/>
            <a:ext cx="5200650" cy="2714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EBE3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228600" tIns="114300" rIns="228600" bIns="11430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Ramp height</a:t>
            </a:r>
          </a:p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Same trolley</a:t>
            </a:r>
          </a:p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Release mark; no push</a:t>
            </a:r>
          </a:p>
        </p:txBody>
      </p:sp>
    </p:spTree>
    <p:extLst>
      <p:ext uri="{BB962C8B-B14F-4D97-AF65-F5344CB8AC3E}">
        <p14:creationId xmlns:p14="http://schemas.microsoft.com/office/powerpoint/2010/main" val="1707943853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A7A2788F-F4E5-45AD-A53A-45390EBD7B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C4DA1C4C-CA2E-4386-9AD9-50AE087CEE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57EB59E6-3E6E-4FF3-91A6-4D4F5EC726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Direct one useful correction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C3F4D30-C60F-46D7-9095-C16E6FABA3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A8C12227-9BD2-40F1-85B4-7A1F78A39C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5  ·  LESSON A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BDA54A6B-9EA7-4EFD-A23B-8E961B506E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08</a:t>
            </a:r>
          </a:p>
        </p:txBody>
      </p:sp>
      <p:sp>
        <p:nvSpPr>
          <p:cNvPr id="7" name="line-0">
            <a:extLst xmlns:a="http://schemas.openxmlformats.org/drawingml/2006/main">
              <a:ext uri="{FF2B5EF4-FFF2-40B4-BE49-F238E27FC236}">
                <a16:creationId xmlns:a16="http://schemas.microsoft.com/office/drawing/2014/main" id="{9E8309CE-D31E-4B23-BE7C-9EEA4BE6F5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3362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Check the ruler’s zero against the agreed start.</a:t>
            </a:r>
          </a:p>
        </p:txBody>
      </p:sp>
      <p:sp>
        <p:nvSpPr>
          <p:cNvPr id="8" name="line-1">
            <a:extLst xmlns:a="http://schemas.openxmlformats.org/drawingml/2006/main">
              <a:ext uri="{FF2B5EF4-FFF2-40B4-BE49-F238E27FC236}">
                <a16:creationId xmlns:a16="http://schemas.microsoft.com/office/drawing/2014/main" id="{7E23B417-6950-428D-A565-E223636A37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67100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Is the ruler end the same as its zero mark?</a:t>
            </a:r>
          </a:p>
        </p:txBody>
      </p:sp>
      <p:sp>
        <p:nvSpPr>
          <p:cNvPr id="9" name="line-2">
            <a:extLst xmlns:a="http://schemas.openxmlformats.org/drawingml/2006/main">
              <a:ext uri="{FF2B5EF4-FFF2-40B4-BE49-F238E27FC236}">
                <a16:creationId xmlns:a16="http://schemas.microsoft.com/office/drawing/2014/main" id="{F5358876-B3BB-484F-A31E-A8F835D915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60057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Direct the adult to correct one control.</a:t>
            </a:r>
          </a:p>
        </p:txBody>
      </p:sp>
      <p:sp>
        <p:nvSpPr>
          <p:cNvPr id="11" name="cue-0">
            <a:extLst xmlns:a="http://schemas.openxmlformats.org/drawingml/2006/main">
              <a:ext uri="{FF2B5EF4-FFF2-40B4-BE49-F238E27FC236}">
                <a16:creationId xmlns:a16="http://schemas.microsoft.com/office/drawing/2014/main" id="{A413BF75-DC9D-46FD-9C90-2C69946B0C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6220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01</a:t>
            </a:r>
          </a:p>
        </p:txBody>
      </p:sp>
      <p:sp>
        <p:nvSpPr>
          <p:cNvPr id="12" name="row-rule-0">
            <a:extLst xmlns:a="http://schemas.openxmlformats.org/drawingml/2006/main">
              <a:ext uri="{FF2B5EF4-FFF2-40B4-BE49-F238E27FC236}">
                <a16:creationId xmlns:a16="http://schemas.microsoft.com/office/drawing/2014/main" id="{1B56A576-B838-4CC8-A7A8-0CC0CF7B57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19475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3" name="cue-1">
            <a:extLst xmlns:a="http://schemas.openxmlformats.org/drawingml/2006/main">
              <a:ext uri="{FF2B5EF4-FFF2-40B4-BE49-F238E27FC236}">
                <a16:creationId xmlns:a16="http://schemas.microsoft.com/office/drawing/2014/main" id="{41B5CEA4-6950-4399-9427-6B4BD068B3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95675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02</a:t>
            </a:r>
          </a:p>
        </p:txBody>
      </p:sp>
      <p:sp>
        <p:nvSpPr>
          <p:cNvPr id="14" name="row-rule-1">
            <a:extLst xmlns:a="http://schemas.openxmlformats.org/drawingml/2006/main">
              <a:ext uri="{FF2B5EF4-FFF2-40B4-BE49-F238E27FC236}">
                <a16:creationId xmlns:a16="http://schemas.microsoft.com/office/drawing/2014/main" id="{C06E48BD-E4E0-4014-9DF4-BC0A30529D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552950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5" name="cue-2">
            <a:extLst xmlns:a="http://schemas.openxmlformats.org/drawingml/2006/main">
              <a:ext uri="{FF2B5EF4-FFF2-40B4-BE49-F238E27FC236}">
                <a16:creationId xmlns:a16="http://schemas.microsoft.com/office/drawing/2014/main" id="{34B602F1-56B7-4E89-8AA3-703499BC8F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62915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2137198453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top-rule">
            <a:extLst xmlns:a="http://schemas.openxmlformats.org/drawingml/2006/main">
              <a:ext uri="{FF2B5EF4-FFF2-40B4-BE49-F238E27FC236}">
                <a16:creationId xmlns:a16="http://schemas.microsoft.com/office/drawing/2014/main" id="{2CFD70DD-C3B5-4EA0-92B3-4C5824C9E4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BAF31CFF-312E-41FB-A194-ED211949FB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D68965DE-255A-4DC1-9B2F-C294AA1D26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Say the plan before touching kit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525FDC9D-5F23-44BA-BDC8-787F0BB52D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21BA7A1F-FF8C-4CD7-A023-97B9D97566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5  ·  LESSON A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7137C50F-D22C-4BE7-A8A2-E05F0F7E73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09</a:t>
            </a:r>
          </a:p>
        </p:txBody>
      </p:sp>
      <p:sp>
        <p:nvSpPr>
          <p:cNvPr id="7" name="statement">
            <a:extLst xmlns:a="http://schemas.openxmlformats.org/drawingml/2006/main">
              <a:ext uri="{FF2B5EF4-FFF2-40B4-BE49-F238E27FC236}">
                <a16:creationId xmlns:a16="http://schemas.microsoft.com/office/drawing/2014/main" id="{9D2B6F10-7EC2-4C2A-BF18-7FBB86AF82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2190750"/>
            <a:ext cx="11277600" cy="2143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EFE9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152400" tIns="114300" rIns="152400" bIns="11430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075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3075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I will change ___.</a:t>
            </a:r>
          </a:p>
          <a:p xmlns:a="http://schemas.openxmlformats.org/drawingml/2006/main">
            <a:pPr algn="l">
              <a:buNone/>
              <a:defRPr sz="3075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3075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I will keep ___ and ___ the same.</a:t>
            </a:r>
          </a:p>
          <a:p xmlns:a="http://schemas.openxmlformats.org/drawingml/2006/main">
            <a:pPr algn="l">
              <a:buNone/>
              <a:defRPr sz="3075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3075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I will measure ___ in ___.</a:t>
            </a:r>
          </a:p>
        </p:txBody>
      </p:sp>
      <p:sp>
        <p:nvSpPr>
          <p:cNvPr id="8" name="callout">
            <a:extLst xmlns:a="http://schemas.openxmlformats.org/drawingml/2006/main">
              <a:ext uri="{FF2B5EF4-FFF2-40B4-BE49-F238E27FC236}">
                <a16:creationId xmlns:a16="http://schemas.microsoft.com/office/drawing/2014/main" id="{72DB5274-B2DF-47DC-ABB4-982BC0672A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38650"/>
            <a:ext cx="10972800" cy="1257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55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55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Your plan should make the comparison clear.</a:t>
            </a:r>
          </a:p>
        </p:txBody>
      </p:sp>
    </p:spTree>
    <p:extLst>
      <p:ext uri="{BB962C8B-B14F-4D97-AF65-F5344CB8AC3E}">
        <p14:creationId xmlns:p14="http://schemas.microsoft.com/office/powerpoint/2010/main" val="978870337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2026-09-06T23:16:36.4710000Z</dcterms:created>
  <dcterms:modified xsi:type="dcterms:W3CDTF">2026-09-06T23:16:36.4710000Z</dcterms:modified>
</coreProperties>
</file>