
<file path=[Content_Types].xml><?xml version="1.0" encoding="utf-8"?>
<Types xmlns="http://schemas.openxmlformats.org/package/2006/content-types">
  <Default Extension="xml" ContentType="application/vnd.openxmlformats-package.core-properties+xml"/>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0baabad04bda4c24" /><Relationship Type="http://schemas.openxmlformats.org/officeDocument/2006/relationships/extended-properties" Target="/docProps/app.xml" Id="R9bcd1496916343ab" /><Relationship Type="http://schemas.openxmlformats.org/officeDocument/2006/relationships/officeDocument" Target="/ppt/presentation.xml" Id="Rd156368bbc5d4980" /></Relationships>
</file>

<file path=ppt/presentation.xml><?xml version="1.0" encoding="utf-8"?>
<p:presentation xmlns:p="http://schemas.openxmlformats.org/presentationml/2006/main">
  <p:sldMasterIdLst>
    <p:sldMasterId xmlns:r="http://schemas.openxmlformats.org/officeDocument/2006/relationships" id="2147483648" r:id="R16ce9514764b464b"/>
  </p:sldMasterIdLst>
  <p:notesMasterIdLst>
    <p:notesMasterId xmlns:r="http://schemas.openxmlformats.org/officeDocument/2006/relationships" r:id="Rb42038d582e845d0"/>
  </p:notesMasterIdLst>
  <p:sldIdLst>
    <p:sldId xmlns:r="http://schemas.openxmlformats.org/officeDocument/2006/relationships" id="256" r:id="R0c424b34011241b1"/>
    <p:sldId xmlns:r="http://schemas.openxmlformats.org/officeDocument/2006/relationships" id="257" r:id="Rde2e5d7ac9004c47"/>
    <p:sldId xmlns:r="http://schemas.openxmlformats.org/officeDocument/2006/relationships" id="258" r:id="R1b4545ca7c54453b"/>
    <p:sldId xmlns:r="http://schemas.openxmlformats.org/officeDocument/2006/relationships" id="259" r:id="Ra665f9aaedea40ba"/>
    <p:sldId xmlns:r="http://schemas.openxmlformats.org/officeDocument/2006/relationships" id="260" r:id="Ra87b35cde3bb430c"/>
    <p:sldId xmlns:r="http://schemas.openxmlformats.org/officeDocument/2006/relationships" id="261" r:id="R649cd707af5446bb"/>
    <p:sldId xmlns:r="http://schemas.openxmlformats.org/officeDocument/2006/relationships" id="262" r:id="R5edf55cbb0134a79"/>
    <p:sldId xmlns:r="http://schemas.openxmlformats.org/officeDocument/2006/relationships" id="263" r:id="Rda972ed81a7b4d20"/>
    <p:sldId xmlns:r="http://schemas.openxmlformats.org/officeDocument/2006/relationships" id="264" r:id="Redd534361dbd480f"/>
    <p:sldId xmlns:r="http://schemas.openxmlformats.org/officeDocument/2006/relationships" id="265" r:id="R9b058cace80f49b7"/>
    <p:sldId xmlns:r="http://schemas.openxmlformats.org/officeDocument/2006/relationships" id="266" r:id="Rfc990014d1724425"/>
    <p:sldId xmlns:r="http://schemas.openxmlformats.org/officeDocument/2006/relationships" id="267" r:id="Rd2e47719f03e457b"/>
    <p:sldId xmlns:r="http://schemas.openxmlformats.org/officeDocument/2006/relationships" id="268" r:id="R6b5efa39810f4652"/>
    <p:sldId xmlns:r="http://schemas.openxmlformats.org/officeDocument/2006/relationships" id="269" r:id="Rb83a3b76b57549f0"/>
    <p:sldId xmlns:r="http://schemas.openxmlformats.org/officeDocument/2006/relationships" id="270" r:id="R9c45685699b948e3"/>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9d3cdba478254263" /><Relationship Type="http://schemas.openxmlformats.org/officeDocument/2006/relationships/slideMaster" Target="/ppt/slideMasters/slideMaster1.xml" Id="R16ce9514764b464b" /><Relationship Type="http://schemas.openxmlformats.org/officeDocument/2006/relationships/notesMaster" Target="/ppt/notesMasters/notesMaster1.xml" Id="Rb42038d582e845d0" /><Relationship Type="http://schemas.openxmlformats.org/officeDocument/2006/relationships/presProps" Target="/ppt/presProps.xml" Id="R3d8aa3a9c52147ce" /><Relationship Type="http://schemas.openxmlformats.org/officeDocument/2006/relationships/tableStyles" Target="/ppt/tableStyles.xml" Id="R0789c9f20cac45dc" /><Relationship Type="http://schemas.openxmlformats.org/officeDocument/2006/relationships/slide" Target="/ppt/slides/slide1.xml" Id="R0c424b34011241b1" /><Relationship Type="http://schemas.openxmlformats.org/officeDocument/2006/relationships/slide" Target="/ppt/slides/slide2.xml" Id="Rde2e5d7ac9004c47" /><Relationship Type="http://schemas.openxmlformats.org/officeDocument/2006/relationships/slide" Target="/ppt/slides/slide3.xml" Id="R1b4545ca7c54453b" /><Relationship Type="http://schemas.openxmlformats.org/officeDocument/2006/relationships/slide" Target="/ppt/slides/slide4.xml" Id="Ra665f9aaedea40ba" /><Relationship Type="http://schemas.openxmlformats.org/officeDocument/2006/relationships/slide" Target="/ppt/slides/slide5.xml" Id="Ra87b35cde3bb430c" /><Relationship Type="http://schemas.openxmlformats.org/officeDocument/2006/relationships/slide" Target="/ppt/slides/slide6.xml" Id="R649cd707af5446bb" /><Relationship Type="http://schemas.openxmlformats.org/officeDocument/2006/relationships/slide" Target="/ppt/slides/slide7.xml" Id="R5edf55cbb0134a79" /><Relationship Type="http://schemas.openxmlformats.org/officeDocument/2006/relationships/slide" Target="/ppt/slides/slide8.xml" Id="Rda972ed81a7b4d20" /><Relationship Type="http://schemas.openxmlformats.org/officeDocument/2006/relationships/slide" Target="/ppt/slides/slide9.xml" Id="Redd534361dbd480f" /><Relationship Type="http://schemas.openxmlformats.org/officeDocument/2006/relationships/slide" Target="/ppt/slides/slide10.xml" Id="R9b058cace80f49b7" /><Relationship Type="http://schemas.openxmlformats.org/officeDocument/2006/relationships/slide" Target="/ppt/slides/slide11.xml" Id="Rfc990014d1724425" /><Relationship Type="http://schemas.openxmlformats.org/officeDocument/2006/relationships/slide" Target="/ppt/slides/slide12.xml" Id="Rd2e47719f03e457b" /><Relationship Type="http://schemas.openxmlformats.org/officeDocument/2006/relationships/slide" Target="/ppt/slides/slide13.xml" Id="R6b5efa39810f4652" /><Relationship Type="http://schemas.openxmlformats.org/officeDocument/2006/relationships/slide" Target="/ppt/slides/slide14.xml" Id="Rb83a3b76b57549f0" /><Relationship Type="http://schemas.openxmlformats.org/officeDocument/2006/relationships/slide" Target="/ppt/slides/slide15.xml" Id="R9c45685699b948e3"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ed9f8c928e7440a9"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fadba55f26d8402f" /><Relationship Type="http://schemas.openxmlformats.org/officeDocument/2006/relationships/notesMaster" Target="/ppt/notesMasters/notesMaster1.xml" Id="Re337e51fd42c457f"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db2d2a5705824fcf" /><Relationship Type="http://schemas.openxmlformats.org/officeDocument/2006/relationships/notesMaster" Target="/ppt/notesMasters/notesMaster1.xml" Id="Rc633fac4008a470f"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ab4127aed6b14507" /><Relationship Type="http://schemas.openxmlformats.org/officeDocument/2006/relationships/notesMaster" Target="/ppt/notesMasters/notesMaster1.xml" Id="Rc8f280d2bfc340da"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ce6954cf250b441c" /><Relationship Type="http://schemas.openxmlformats.org/officeDocument/2006/relationships/notesMaster" Target="/ppt/notesMasters/notesMaster1.xml" Id="Rec848cdb1d944b7d"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4c71ea41b54b44ce" /><Relationship Type="http://schemas.openxmlformats.org/officeDocument/2006/relationships/notesMaster" Target="/ppt/notesMasters/notesMaster1.xml" Id="Rccc3e5daed464a32"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30469ee0ab984580" /><Relationship Type="http://schemas.openxmlformats.org/officeDocument/2006/relationships/notesMaster" Target="/ppt/notesMasters/notesMaster1.xml" Id="Rb99c4e5e96374531"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2a45226e9c9a499b" /><Relationship Type="http://schemas.openxmlformats.org/officeDocument/2006/relationships/notesMaster" Target="/ppt/notesMasters/notesMaster1.xml" Id="Rbb53523d6be3430e" /></Relationships>
</file>

<file path=ppt/notesSlides/_rels/notesSlide2.xml.rels>&#65279;<?xml version="1.0" encoding="utf-8"?><Relationships xmlns="http://schemas.openxmlformats.org/package/2006/relationships"><Relationship Type="http://schemas.openxmlformats.org/officeDocument/2006/relationships/slide" Target="/ppt/slides/slide2.xml" Id="Rdfa2080c382c464d" /><Relationship Type="http://schemas.openxmlformats.org/officeDocument/2006/relationships/notesMaster" Target="/ppt/notesMasters/notesMaster1.xml" Id="Rfd7c93f61e0349e8" /></Relationships>
</file>

<file path=ppt/notesSlides/_rels/notesSlide3.xml.rels>&#65279;<?xml version="1.0" encoding="utf-8"?><Relationships xmlns="http://schemas.openxmlformats.org/package/2006/relationships"><Relationship Type="http://schemas.openxmlformats.org/officeDocument/2006/relationships/slide" Target="/ppt/slides/slide3.xml" Id="Rdb36c9a696c34535" /><Relationship Type="http://schemas.openxmlformats.org/officeDocument/2006/relationships/notesMaster" Target="/ppt/notesMasters/notesMaster1.xml" Id="R1987f215cf5e4ddc" /></Relationships>
</file>

<file path=ppt/notesSlides/_rels/notesSlide4.xml.rels>&#65279;<?xml version="1.0" encoding="utf-8"?><Relationships xmlns="http://schemas.openxmlformats.org/package/2006/relationships"><Relationship Type="http://schemas.openxmlformats.org/officeDocument/2006/relationships/slide" Target="/ppt/slides/slide4.xml" Id="R43f6b4c8eabc47b8" /><Relationship Type="http://schemas.openxmlformats.org/officeDocument/2006/relationships/notesMaster" Target="/ppt/notesMasters/notesMaster1.xml" Id="R83c7156b7aaf46d3" /></Relationships>
</file>

<file path=ppt/notesSlides/_rels/notesSlide5.xml.rels>&#65279;<?xml version="1.0" encoding="utf-8"?><Relationships xmlns="http://schemas.openxmlformats.org/package/2006/relationships"><Relationship Type="http://schemas.openxmlformats.org/officeDocument/2006/relationships/slide" Target="/ppt/slides/slide5.xml" Id="Rd2acdce2aee84669" /><Relationship Type="http://schemas.openxmlformats.org/officeDocument/2006/relationships/notesMaster" Target="/ppt/notesMasters/notesMaster1.xml" Id="Rb9fdc0d979c84626" /></Relationships>
</file>

<file path=ppt/notesSlides/_rels/notesSlide6.xml.rels>&#65279;<?xml version="1.0" encoding="utf-8"?><Relationships xmlns="http://schemas.openxmlformats.org/package/2006/relationships"><Relationship Type="http://schemas.openxmlformats.org/officeDocument/2006/relationships/slide" Target="/ppt/slides/slide6.xml" Id="R86586c1c0d9544df" /><Relationship Type="http://schemas.openxmlformats.org/officeDocument/2006/relationships/notesMaster" Target="/ppt/notesMasters/notesMaster1.xml" Id="R7d303c4615334813" /></Relationships>
</file>

<file path=ppt/notesSlides/_rels/notesSlide7.xml.rels>&#65279;<?xml version="1.0" encoding="utf-8"?><Relationships xmlns="http://schemas.openxmlformats.org/package/2006/relationships"><Relationship Type="http://schemas.openxmlformats.org/officeDocument/2006/relationships/slide" Target="/ppt/slides/slide7.xml" Id="Ra84c20414ccf470a" /><Relationship Type="http://schemas.openxmlformats.org/officeDocument/2006/relationships/notesMaster" Target="/ppt/notesMasters/notesMaster1.xml" Id="Rd60355723799400c" /></Relationships>
</file>

<file path=ppt/notesSlides/_rels/notesSlide8.xml.rels>&#65279;<?xml version="1.0" encoding="utf-8"?><Relationships xmlns="http://schemas.openxmlformats.org/package/2006/relationships"><Relationship Type="http://schemas.openxmlformats.org/officeDocument/2006/relationships/slide" Target="/ppt/slides/slide8.xml" Id="R5f5b932207a1441f" /><Relationship Type="http://schemas.openxmlformats.org/officeDocument/2006/relationships/notesMaster" Target="/ppt/notesMasters/notesMaster1.xml" Id="R5bddec7683804a64" /></Relationships>
</file>

<file path=ppt/notesSlides/_rels/notesSlide9.xml.rels>&#65279;<?xml version="1.0" encoding="utf-8"?><Relationships xmlns="http://schemas.openxmlformats.org/package/2006/relationships"><Relationship Type="http://schemas.openxmlformats.org/officeDocument/2006/relationships/slide" Target="/ppt/slides/slide9.xml" Id="R0abb3ea21aa247c4" /><Relationship Type="http://schemas.openxmlformats.org/officeDocument/2006/relationships/notesMaster" Target="/ppt/notesMasters/notesMaster1.xml" Id="R0aa2fcee6c784788"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workshop reference — 0 minutes within the source's 40-minute lesson.</a:t>
            </a:r>
          </a:p>
          <a:p xmlns:a="http://schemas.openxmlformats.org/drawingml/2006/main">
            <a:r>
              <a:t>Reference title only; source 32-minute workshop begins immediately with retrieval. No extra ten-minute starter/practical substituted from an older pack.</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a:p xmlns:a="http://schemas.openxmlformats.org/drawingml/2006/main">
            <a:r>
              <a:t>
[Sources]
Generated contextual illustration for this visual edition; not measured or recorded experimental evidence.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improve and conclude — 3 minutes within the source's 40-minute lesson.</a:t>
            </a:r>
          </a:p>
          <a:p xmlns:a="http://schemas.openxmlformats.org/drawingml/2006/main">
            <a:r>
              <a:t>First three of source final six-minute phase. Adult resets to same light load, lift target and effort position. Do not keep only expected observations. If kit unavailable, revise labelled explanation using the diagram; identify this as no-equipment route.</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improve and conclude — 2 minutes within the source's 40-minute lesson.</a:t>
            </a:r>
          </a:p>
          <a:p xmlns:a="http://schemas.openxmlformats.org/drawingml/2006/main">
            <a:r>
              <a:t>Next two minutes final six. Expected explanation links effort arm relative to load arm, not 'longer lever creates energy'. Supported may select easier/similar/harder and point; standard describes arm change; stretch qualifies real friction/bending. Actual observation may be uncertain. No invented force/distance figures.</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improve and conclude — 1 minutes within the source's 40-minute lesson.</a:t>
            </a:r>
          </a:p>
          <a:p xmlns:a="http://schemas.openxmlformats.org/drawingml/2006/main">
            <a:r>
              <a:t>Final minute 32-minute workshop. Adult secures/stores apparatus. Note independent/observed/directed participation accurately; diagram-only work is not recorded as a practical. No new photographs needed.</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Lundy Loop — pupil feedback — 4 minutes within the source's 40-minute lesson.</a:t>
            </a:r>
          </a:p>
          <a:p xmlns:a="http://schemas.openxmlformats.org/drawingml/2006/main">
            <a:r>
              <a:t>Four-minute source feedback. Adult listens and explains what can change or limits. Keep feet clear if objects are dropped; anyone can ask for adult operation. Possible adjustments: stable preassembled model, quieter reset, larger labels. Do not assume public display or sharing.</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Exit Ticket — 3 minutes within the source's 40-minute lesson.</a:t>
            </a:r>
          </a:p>
          <a:p xmlns:a="http://schemas.openxmlformats.org/drawingml/2006/main">
            <a:r>
              <a:t>First three minutes source four-minute exit. Choose appropriate route. Answers: pivot; effort arm longer relative to load arm so less effort force needed ideally; effort moves farther for same load rise and mechanism cannot create energy. Accept communication aids or dictated answer.</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Exit Ticket — 1 minutes within the source's 40-minute lesson.</a:t>
            </a:r>
          </a:p>
          <a:p xmlns:a="http://schemas.openxmlformats.org/drawingml/2006/main">
            <a:r>
              <a:t>Final exit minute. Reveal after attempt, correct one detail. Do not claim all mechanisms make every force smaller; fixed pulley example changes direction. Record whether gain and cost are both understood and any unresolved practical limitation.</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retrieve and prepare — 2 minutes within the source's 40-minute lesson.</a:t>
            </a:r>
          </a:p>
          <a:p xmlns:a="http://schemas.openxmlformats.org/drawingml/2006/main">
            <a:r>
              <a:t>First two minutes of source four-minute preparation. Supported: point/choose; standard: describe change in effort arm; stretch: predict effort and hand travel for same load rise. Keep prediction visible. No compulsory equipment handling.</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retrieve and prepare — 2 minutes within the source's 40-minute lesson.</a:t>
            </a:r>
          </a:p>
          <a:p xmlns:a="http://schemas.openxmlformats.org/drawingml/2006/main">
            <a:r>
              <a:t>Final two minutes of preparation. Source kit: adult-secured ruler/card lever, broad stable pivot, light secured eraser, two marked pivot positions, fixed effort point, small target height. Adult-preassembled or operated option. Do not use heavy masses. A ruler/tape may measure hand travel; force values require suitable meter.</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compare positions — 3 minutes within the source's 40-minute lesson.</a:t>
            </a:r>
          </a:p>
          <a:p xmlns:a="http://schemas.openxmlformats.org/drawingml/2006/main">
            <a:r>
              <a:t>First three minutes of source 20-minute comparison. Change the pivot position only. Mark target height with adult. Keep load position on lever fixed too; moving pivot changes relative arm lengths. Do not compare a tiny lift with a large lift. Agree easier/similar/harder as qualitative observations. Explain no numbers may be invented to make table look complete.</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compare positions — 3 minutes within the source's 40-minute lesson.</a:t>
            </a:r>
          </a:p>
          <a:p xmlns:a="http://schemas.openxmlformats.org/drawingml/2006/main">
            <a:r>
              <a:t>Next three minutes within 20-minute comparison. Diagram is schematic, not actual measurements. Left effort point and right load position stay fixed. Triangle is pivot; eraser block load. Near-load arm ratio means lower effort force ideally but larger effort travel for equal small load rise. For no kit, use diagram to explain prediction, label task 'diagram explanation' rather than performed test.</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compare positions — 5 minutes within the source's 40-minute lesson.</a:t>
            </a:r>
          </a:p>
          <a:p xmlns:a="http://schemas.openxmlformats.org/drawingml/2006/main">
            <a:r>
              <a:t>Five minutes of source 20-minute comparison. Keep light secured load, fixed effort point and hands clear. Teacher/director may operate. Record baseline effort qualitatively; later compare second position. If measuring hand travel, mark start/end and unit, using an appropriate method; arc motion is not automatically equal to straight-line displacement. Repeat small controlled lift if safe.</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compare positions — 5 minutes within the source's 40-minute lesson.</a:t>
            </a:r>
          </a:p>
          <a:p xmlns:a="http://schemas.openxmlformats.org/drawingml/2006/main">
            <a:r>
              <a:t>Next five minutes in 20-minute comparison. Do not lead pupils into claiming easier if it felt similar. Expected ideal trend: smaller effort force; effort end moves farther for same rise. Real friction/bending may obscure the effect. Report uncertainty honestly. Stop if pivot slips or load detaches.</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compare positions — 4 minutes within the source's 40-minute lesson.</a:t>
            </a:r>
          </a:p>
          <a:p xmlns:a="http://schemas.openxmlformats.org/drawingml/2006/main">
            <a:r>
              <a:t>Final four minutes of 20-minute comparison. Native worksheet table should use configuration columns middle/near load. Mark whether observation or measurement. Supported: tick/dictate; standard: compare and explain arm ratio; stretch: hand-travel observation/measurement and model limitations. A force estimate from feeling is not a measurement in newtons.</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evidence check — 2 minutes within the source's 40-minute lesson.</a:t>
            </a:r>
          </a:p>
          <a:p xmlns:a="http://schemas.openxmlformats.org/drawingml/2006/main">
            <a:r>
              <a:t>Exact source two-minute workshop pause. An adult/partner can move apparatus while learner observes. A changed effort point or load rise prevents clean comparison. Check labels on sketch. No compulsory sharing or photo evidence.</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b5971a607bb644b0"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63f0b52975f14687" /><Relationship Type="http://schemas.openxmlformats.org/officeDocument/2006/relationships/slideLayout" Target="/ppt/slideLayouts/slideLayout1.xml" Id="R706b331fa55f4771"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706b331fa55f4771"/>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aeaed8fb87774087" /><Relationship Type="http://schemas.openxmlformats.org/officeDocument/2006/relationships/image" Target="/ppt/media/image.png" Id="R1d996c9f3e3a4416" /><Relationship Type="http://schemas.openxmlformats.org/officeDocument/2006/relationships/notesSlide" Target="/ppt/notesSlides/notesSlide1.xml" Id="R00d4e7bce8084f27"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fd5143c5d06547a9" /><Relationship Type="http://schemas.openxmlformats.org/officeDocument/2006/relationships/notesSlide" Target="/ppt/notesSlides/notesSlide10.xml" Id="R6572dc6a2bba4082"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cc8321d518ba4813" /><Relationship Type="http://schemas.openxmlformats.org/officeDocument/2006/relationships/notesSlide" Target="/ppt/notesSlides/notesSlide11.xml" Id="R2ef9a9d0f4d14c4c"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987c04756775406d" /><Relationship Type="http://schemas.openxmlformats.org/officeDocument/2006/relationships/notesSlide" Target="/ppt/notesSlides/notesSlide12.xml" Id="R8432a0922ae94f0d"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7480d5c896a846cf" /><Relationship Type="http://schemas.openxmlformats.org/officeDocument/2006/relationships/notesSlide" Target="/ppt/notesSlides/notesSlide13.xml" Id="R7f05a86d465748c2"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55139713c1e44fe6" /><Relationship Type="http://schemas.openxmlformats.org/officeDocument/2006/relationships/notesSlide" Target="/ppt/notesSlides/notesSlide14.xml" Id="R00809114a5754d32"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5b3dd693a35146b7" /><Relationship Type="http://schemas.openxmlformats.org/officeDocument/2006/relationships/notesSlide" Target="/ppt/notesSlides/notesSlide15.xml" Id="R2386330bb5564bfd"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341f1d532d484cfa" /><Relationship Type="http://schemas.openxmlformats.org/officeDocument/2006/relationships/notesSlide" Target="/ppt/notesSlides/notesSlide2.xml" Id="Rbd6df129048c4265"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8683b2cb4d0645d4" /><Relationship Type="http://schemas.openxmlformats.org/officeDocument/2006/relationships/notesSlide" Target="/ppt/notesSlides/notesSlide3.xml" Id="R1853be8f04334cf3"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4942c419887244b0" /><Relationship Type="http://schemas.openxmlformats.org/officeDocument/2006/relationships/notesSlide" Target="/ppt/notesSlides/notesSlide4.xml" Id="Ref3e97f8eb5543ce"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3a923679882648fa" /><Relationship Type="http://schemas.openxmlformats.org/officeDocument/2006/relationships/notesSlide" Target="/ppt/notesSlides/notesSlide5.xml" Id="R98eddf452587453b"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4b49838e9ec84404" /><Relationship Type="http://schemas.openxmlformats.org/officeDocument/2006/relationships/notesSlide" Target="/ppt/notesSlides/notesSlide6.xml" Id="R19dd5311b4d645ba"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37d85ce015124c27" /><Relationship Type="http://schemas.openxmlformats.org/officeDocument/2006/relationships/notesSlide" Target="/ppt/notesSlides/notesSlide7.xml" Id="R1d20090c272b4c85"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275bc11493de4807" /><Relationship Type="http://schemas.openxmlformats.org/officeDocument/2006/relationships/notesSlide" Target="/ppt/notesSlides/notesSlide8.xml" Id="R4be63b13549f4181"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71392f0a7424417a" /><Relationship Type="http://schemas.openxmlformats.org/officeDocument/2006/relationships/notesSlide" Target="/ppt/notesSlides/notesSlide9.xml" Id="Rf2b159d70eda4f77" /></Relationships>
</file>

<file path=ppt/slides/slide1.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FB018CA6-E3B5-4D9B-8439-EFFD059F53B3}"/>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C1180DA3-359F-4F78-A656-9EEF782244B6}"/>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AA285703-1E8D-4B88-912B-1CCA223E5E52}"/>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Two lever positions, one load</a:t>
            </a:r>
          </a:p>
        </p:txBody>
      </p:sp>
      <p:sp>
        <p:nvSpPr>
          <p:cNvPr id="4" name="footer-line">
            <a:extLst xmlns:a="http://schemas.openxmlformats.org/drawingml/2006/main">
              <a:ext uri="{FF2B5EF4-FFF2-40B4-BE49-F238E27FC236}">
                <a16:creationId xmlns:a16="http://schemas.microsoft.com/office/drawing/2014/main" id="{A3C46F7E-DA24-4631-8864-4B99709126BA}"/>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2BEE7717-69FE-4D67-B0CE-90B1F01A61D3}"/>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745650B6-FC4E-48BC-B4C9-1C0AABABF3DC}"/>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7" name="subtitle">
            <a:extLst xmlns:a="http://schemas.openxmlformats.org/drawingml/2006/main">
              <a:ext uri="{FF2B5EF4-FFF2-40B4-BE49-F238E27FC236}">
                <a16:creationId xmlns:a16="http://schemas.microsoft.com/office/drawing/2014/main" id="{4603109D-E3EE-47F4-9268-86BDE49DF1D8}"/>
              </a:ext>
            </a:extLst>
          </p:cNvPr>
          <p:cNvSpPr>
            <a:spLocks xmlns:a="http://schemas.openxmlformats.org/drawingml/2006/main" noGrp="1"/>
          </p:cNvSpPr>
          <p:nvPr/>
        </p:nvSpPr>
        <p:spPr>
          <a:xfrm xmlns:a="http://schemas.openxmlformats.org/drawingml/2006/main">
            <a:off x="609600" y="2447925"/>
            <a:ext cx="5429250" cy="1638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00" b="1">
                <a:solidFill>
                  <a:srgbClr val="28685E"/>
                </a:solidFill>
                <a:latin typeface="Calibri"/>
                <a:ea typeface="Calibri"/>
                <a:cs typeface="Calibri"/>
              </a:defRPr>
            </a:pPr>
            <a:r>
              <a:rPr sz="3600" b="1">
                <a:solidFill>
                  <a:srgbClr val="28685E"/>
                </a:solidFill>
                <a:latin typeface="Calibri"/>
                <a:ea typeface="Calibri"/>
                <a:cs typeface="Calibri"/>
              </a:rPr>
              <a:t>Compare effort</a:t>
            </a:r>
          </a:p>
          <a:p xmlns:a="http://schemas.openxmlformats.org/drawingml/2006/main">
            <a:pPr algn="l">
              <a:buNone/>
              <a:defRPr sz="3600" b="1">
                <a:solidFill>
                  <a:srgbClr val="28685E"/>
                </a:solidFill>
                <a:latin typeface="Calibri"/>
                <a:ea typeface="Calibri"/>
                <a:cs typeface="Calibri"/>
              </a:defRPr>
            </a:pPr>
            <a:r>
              <a:rPr sz="3600" b="1">
                <a:solidFill>
                  <a:srgbClr val="28685E"/>
                </a:solidFill>
                <a:latin typeface="Calibri"/>
                <a:ea typeface="Calibri"/>
                <a:cs typeface="Calibri"/>
              </a:rPr>
              <a:t>and hand travel.</a:t>
            </a:r>
          </a:p>
        </p:txBody>
      </p:sp>
      <p:sp>
        <p:nvSpPr>
          <p:cNvPr id="8" name="body">
            <a:extLst xmlns:a="http://schemas.openxmlformats.org/drawingml/2006/main">
              <a:ext uri="{FF2B5EF4-FFF2-40B4-BE49-F238E27FC236}">
                <a16:creationId xmlns:a16="http://schemas.microsoft.com/office/drawing/2014/main" id="{F3120647-61CB-4B58-9EF6-873722F32377}"/>
              </a:ext>
            </a:extLst>
          </p:cNvPr>
          <p:cNvSpPr>
            <a:spLocks xmlns:a="http://schemas.openxmlformats.org/drawingml/2006/main" noGrp="1"/>
          </p:cNvSpPr>
          <p:nvPr/>
        </p:nvSpPr>
        <p:spPr>
          <a:xfrm xmlns:a="http://schemas.openxmlformats.org/drawingml/2006/main">
            <a:off x="609600" y="4286250"/>
            <a:ext cx="5314950" cy="1466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Explain what changes when the pivot moves nearer the load.</a:t>
            </a:r>
          </a:p>
        </p:txBody>
      </p:sp>
      <p:pic>
        <p:nvPicPr>
          <p:cNvPr id="19" name=""/>
          <p:cNvPicPr>
            <a:picLocks xmlns:a="http://schemas.openxmlformats.org/drawingml/2006/main" noChangeAspect="1"/>
          </p:cNvPicPr>
          <p:nvPr/>
        </p:nvPicPr>
        <p:blipFill>
          <a:blip xmlns:r="http://schemas.openxmlformats.org/officeDocument/2006/relationships" xmlns:a="http://schemas.openxmlformats.org/drawingml/2006/main" r:embed="R1d996c9f3e3a4416"/>
          <a:srcRect xmlns:a="http://schemas.openxmlformats.org/drawingml/2006/main" l="0" t="14154" r="0" b="14154"/>
          <a:stretch xmlns:a="http://schemas.openxmlformats.org/drawingml/2006/main">
            <a:fillRect l="0" t="0" r="0" b="0"/>
          </a:stretch>
        </p:blipFill>
        <p:spPr>
          <a:xfrm xmlns:a="http://schemas.openxmlformats.org/drawingml/2006/main">
            <a:off x="6400800" y="2200275"/>
            <a:ext cx="5181600" cy="3714750"/>
          </a:xfrm>
          <a:prstGeom xmlns:a="http://schemas.openxmlformats.org/drawingml/2006/main" prst="rect">
            <a:avLst/>
          </a:prstGeom>
        </p:spPr>
      </p:pic>
    </p:spTree>
    <p:extLst>
      <p:ext uri="{BB962C8B-B14F-4D97-AF65-F5344CB8AC3E}">
        <p14:creationId xmlns:p14="http://schemas.microsoft.com/office/powerpoint/2010/main" val="51704072"/>
      </p:ext>
    </p:extLst>
  </p:cSld>
</p:sld>
</file>

<file path=ppt/slides/slide10.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6D71ED53-FAA9-4B2D-AB84-9F4C6F13C230}"/>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866EC0E1-9255-4700-BE69-3D0BA84700A3}"/>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0487AF7A-EE61-4B98-89BB-299684177AAB}"/>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Repeat one careful comparison</a:t>
            </a:r>
          </a:p>
        </p:txBody>
      </p:sp>
      <p:sp>
        <p:nvSpPr>
          <p:cNvPr id="4" name="footer-line">
            <a:extLst xmlns:a="http://schemas.openxmlformats.org/drawingml/2006/main">
              <a:ext uri="{FF2B5EF4-FFF2-40B4-BE49-F238E27FC236}">
                <a16:creationId xmlns:a16="http://schemas.microsoft.com/office/drawing/2014/main" id="{C47EAFE2-57F9-4676-9ABF-01501F493630}"/>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B6E01B07-F7A8-4F63-97E7-D56FE58310B3}"/>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941F6454-A2B0-4944-9D52-FED46F416915}"/>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10</a:t>
            </a:r>
          </a:p>
        </p:txBody>
      </p:sp>
      <p:sp>
        <p:nvSpPr>
          <p:cNvPr id="7" name="line-0">
            <a:extLst xmlns:a="http://schemas.openxmlformats.org/drawingml/2006/main">
              <a:ext uri="{FF2B5EF4-FFF2-40B4-BE49-F238E27FC236}">
                <a16:creationId xmlns:a16="http://schemas.microsoft.com/office/drawing/2014/main" id="{C126D57A-EEBD-4886-98B0-6B76407CEDD8}"/>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Correct one setup or recording issue.</a:t>
            </a:r>
          </a:p>
        </p:txBody>
      </p:sp>
      <p:sp>
        <p:nvSpPr>
          <p:cNvPr id="8" name="line-1">
            <a:extLst xmlns:a="http://schemas.openxmlformats.org/drawingml/2006/main">
              <a:ext uri="{FF2B5EF4-FFF2-40B4-BE49-F238E27FC236}">
                <a16:creationId xmlns:a16="http://schemas.microsoft.com/office/drawing/2014/main" id="{8AF3E278-65FF-42DC-A481-75CD5F23E475}"/>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Compare both positions again if safe.</a:t>
            </a:r>
          </a:p>
        </p:txBody>
      </p:sp>
      <p:sp>
        <p:nvSpPr>
          <p:cNvPr id="9" name="line-2">
            <a:extLst xmlns:a="http://schemas.openxmlformats.org/drawingml/2006/main">
              <a:ext uri="{FF2B5EF4-FFF2-40B4-BE49-F238E27FC236}">
                <a16:creationId xmlns:a16="http://schemas.microsoft.com/office/drawing/2014/main" id="{3E739E0A-B95E-450E-BF1C-3CDEF3402FA6}"/>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Keep any earlier observation and explain the change.</a:t>
            </a:r>
          </a:p>
        </p:txBody>
      </p:sp>
      <p:sp>
        <p:nvSpPr>
          <p:cNvPr id="11" name="cue-0">
            <a:extLst xmlns:a="http://schemas.openxmlformats.org/drawingml/2006/main">
              <a:ext uri="{FF2B5EF4-FFF2-40B4-BE49-F238E27FC236}">
                <a16:creationId xmlns:a16="http://schemas.microsoft.com/office/drawing/2014/main" id="{39BF495C-1FA9-40BF-A79B-983081B46669}"/>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2" name="row-rule-0">
            <a:extLst xmlns:a="http://schemas.openxmlformats.org/drawingml/2006/main">
              <a:ext uri="{FF2B5EF4-FFF2-40B4-BE49-F238E27FC236}">
                <a16:creationId xmlns:a16="http://schemas.microsoft.com/office/drawing/2014/main" id="{ED4ADD9C-44E0-4762-BD23-C1B4358C0254}"/>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3" name="cue-1">
            <a:extLst xmlns:a="http://schemas.openxmlformats.org/drawingml/2006/main">
              <a:ext uri="{FF2B5EF4-FFF2-40B4-BE49-F238E27FC236}">
                <a16:creationId xmlns:a16="http://schemas.microsoft.com/office/drawing/2014/main" id="{3F332DC9-D37C-48A9-A2BC-3187D4805309}"/>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4" name="row-rule-1">
            <a:extLst xmlns:a="http://schemas.openxmlformats.org/drawingml/2006/main">
              <a:ext uri="{FF2B5EF4-FFF2-40B4-BE49-F238E27FC236}">
                <a16:creationId xmlns:a16="http://schemas.microsoft.com/office/drawing/2014/main" id="{D0245390-03FB-4BF9-AB3F-65C164B8402D}"/>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2">
            <a:extLst xmlns:a="http://schemas.openxmlformats.org/drawingml/2006/main">
              <a:ext uri="{FF2B5EF4-FFF2-40B4-BE49-F238E27FC236}">
                <a16:creationId xmlns:a16="http://schemas.microsoft.com/office/drawing/2014/main" id="{1A9908CC-79BB-42B7-9A54-0C76E39310DD}"/>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1471601962"/>
      </p:ext>
    </p:extLst>
  </p:cSld>
</p:sld>
</file>

<file path=ppt/slides/slide11.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AA37524D-4B25-4BC7-ABBD-7A8D2AB01CB5}"/>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AFAC4BF5-718D-42CB-929B-BE7F629CA734}"/>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B4C2C2AB-E149-4E8B-AD44-0F115B1C0DCC}"/>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Explain the gain and the trade-off</a:t>
            </a:r>
          </a:p>
        </p:txBody>
      </p:sp>
      <p:sp>
        <p:nvSpPr>
          <p:cNvPr id="4" name="footer-line">
            <a:extLst xmlns:a="http://schemas.openxmlformats.org/drawingml/2006/main">
              <a:ext uri="{FF2B5EF4-FFF2-40B4-BE49-F238E27FC236}">
                <a16:creationId xmlns:a16="http://schemas.microsoft.com/office/drawing/2014/main" id="{24793808-BB80-463B-876A-C106E8278466}"/>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67D18BB9-6CC9-445C-83BE-CD4EF56D40C1}"/>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4438B0CB-C792-4456-B905-BA7C544F703E}"/>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11</a:t>
            </a:r>
          </a:p>
        </p:txBody>
      </p:sp>
      <p:sp>
        <p:nvSpPr>
          <p:cNvPr id="7" name="statement">
            <a:extLst xmlns:a="http://schemas.openxmlformats.org/drawingml/2006/main">
              <a:ext uri="{FF2B5EF4-FFF2-40B4-BE49-F238E27FC236}">
                <a16:creationId xmlns:a16="http://schemas.microsoft.com/office/drawing/2014/main" id="{0FAA4D01-8411-4655-AFDC-D914CCC0C0E3}"/>
              </a:ext>
            </a:extLst>
          </p:cNvPr>
          <p:cNvSpPr>
            <a:spLocks xmlns:a="http://schemas.openxmlformats.org/drawingml/2006/main" noGrp="1"/>
          </p:cNvSpPr>
          <p:nvPr/>
        </p:nvSpPr>
        <p:spPr>
          <a:xfrm xmlns:a="http://schemas.openxmlformats.org/drawingml/2006/main">
            <a:off x="457200" y="2190750"/>
            <a:ext cx="11277600" cy="21431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152400" tIns="114300" rIns="152400" bIns="114300" anchor="ctr">
            <a:noAutofit/>
          </a:bodyPr>
          <a:lstStyle xmlns:a="http://schemas.openxmlformats.org/drawingml/2006/main"/>
          <a:p xmlns:a="http://schemas.openxmlformats.org/drawingml/2006/main">
            <a:pPr algn="l">
              <a:buNone/>
              <a:defRPr sz="3075" b="1">
                <a:solidFill>
                  <a:srgbClr val="28685E"/>
                </a:solidFill>
                <a:latin typeface="Calibri"/>
                <a:ea typeface="Calibri"/>
                <a:cs typeface="Calibri"/>
              </a:defRPr>
            </a:pPr>
            <a:r>
              <a:rPr sz="3075" b="1">
                <a:solidFill>
                  <a:srgbClr val="28685E"/>
                </a:solidFill>
                <a:latin typeface="Calibri"/>
                <a:ea typeface="Calibri"/>
                <a:cs typeface="Calibri"/>
              </a:rPr>
              <a:t>With the pivot nearer the load, our model felt ___.</a:t>
            </a:r>
          </a:p>
          <a:p xmlns:a="http://schemas.openxmlformats.org/drawingml/2006/main">
            <a:pPr algn="l">
              <a:buNone/>
              <a:defRPr sz="3075" b="1">
                <a:solidFill>
                  <a:srgbClr val="28685E"/>
                </a:solidFill>
                <a:latin typeface="Calibri"/>
                <a:ea typeface="Calibri"/>
                <a:cs typeface="Calibri"/>
              </a:defRPr>
            </a:pPr>
            <a:r>
              <a:rPr sz="3075" b="1">
                <a:solidFill>
                  <a:srgbClr val="28685E"/>
                </a:solidFill>
                <a:latin typeface="Calibri"/>
                <a:ea typeface="Calibri"/>
                <a:cs typeface="Calibri"/>
              </a:rPr>
              <a:t>The hand travelled ___.</a:t>
            </a:r>
          </a:p>
        </p:txBody>
      </p:sp>
      <p:sp>
        <p:nvSpPr>
          <p:cNvPr id="8" name="callout">
            <a:extLst xmlns:a="http://schemas.openxmlformats.org/drawingml/2006/main">
              <a:ext uri="{FF2B5EF4-FFF2-40B4-BE49-F238E27FC236}">
                <a16:creationId xmlns:a16="http://schemas.microsoft.com/office/drawing/2014/main" id="{C559450C-D0CB-46DE-B771-00FDF98AB7A0}"/>
              </a:ext>
            </a:extLst>
          </p:cNvPr>
          <p:cNvSpPr>
            <a:spLocks xmlns:a="http://schemas.openxmlformats.org/drawingml/2006/main" noGrp="1"/>
          </p:cNvSpPr>
          <p:nvPr/>
        </p:nvSpPr>
        <p:spPr>
          <a:xfrm xmlns:a="http://schemas.openxmlformats.org/drawingml/2006/main">
            <a:off x="609600" y="4438650"/>
            <a:ext cx="10972800" cy="1257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550" b="0">
                <a:solidFill>
                  <a:srgbClr val="152B3A"/>
                </a:solidFill>
                <a:latin typeface="Calibri"/>
                <a:ea typeface="Calibri"/>
                <a:cs typeface="Calibri"/>
              </a:defRPr>
            </a:pPr>
            <a:r>
              <a:rPr sz="2550" b="0">
                <a:solidFill>
                  <a:srgbClr val="152B3A"/>
                </a:solidFill>
                <a:latin typeface="Calibri"/>
                <a:ea typeface="Calibri"/>
                <a:cs typeface="Calibri"/>
              </a:rPr>
              <a:t>For the same load rise, a longer effort arm</a:t>
            </a:r>
          </a:p>
          <a:p xmlns:a="http://schemas.openxmlformats.org/drawingml/2006/main">
            <a:pPr algn="l">
              <a:buNone/>
              <a:defRPr sz="2550" b="0">
                <a:solidFill>
                  <a:srgbClr val="152B3A"/>
                </a:solidFill>
                <a:latin typeface="Calibri"/>
                <a:ea typeface="Calibri"/>
                <a:cs typeface="Calibri"/>
              </a:defRPr>
            </a:pPr>
            <a:r>
              <a:rPr sz="2550" b="0">
                <a:solidFill>
                  <a:srgbClr val="152B3A"/>
                </a:solidFill>
                <a:latin typeface="Calibri"/>
                <a:ea typeface="Calibri"/>
                <a:cs typeface="Calibri"/>
              </a:rPr>
              <a:t>can trade a smaller force for more travel.</a:t>
            </a:r>
          </a:p>
        </p:txBody>
      </p:sp>
    </p:spTree>
    <p:extLst>
      <p:ext uri="{BB962C8B-B14F-4D97-AF65-F5344CB8AC3E}">
        <p14:creationId xmlns:p14="http://schemas.microsoft.com/office/powerpoint/2010/main" val="584260807"/>
      </p:ext>
    </p:extLst>
  </p:cSld>
</p:sld>
</file>

<file path=ppt/slides/slide12.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72589F24-F430-442B-A23D-79CE23069F91}"/>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4EFFA167-E070-4450-950E-4AE983A38EC3}"/>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D98DB9A9-46B9-473B-9CE5-67BD8425B544}"/>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Tidy and keep the evidence</a:t>
            </a:r>
          </a:p>
        </p:txBody>
      </p:sp>
      <p:sp>
        <p:nvSpPr>
          <p:cNvPr id="4" name="footer-line">
            <a:extLst xmlns:a="http://schemas.openxmlformats.org/drawingml/2006/main">
              <a:ext uri="{FF2B5EF4-FFF2-40B4-BE49-F238E27FC236}">
                <a16:creationId xmlns:a16="http://schemas.microsoft.com/office/drawing/2014/main" id="{9BA82C64-7B19-4E76-87F9-76E311226C3F}"/>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E810ED67-B0E2-496A-A845-E391EE5E9288}"/>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6B249D81-D90D-4CF3-8F48-13B81BCB55AC}"/>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12</a:t>
            </a:r>
          </a:p>
        </p:txBody>
      </p:sp>
      <p:sp>
        <p:nvSpPr>
          <p:cNvPr id="7" name="line-0">
            <a:extLst xmlns:a="http://schemas.openxmlformats.org/drawingml/2006/main">
              <a:ext uri="{FF2B5EF4-FFF2-40B4-BE49-F238E27FC236}">
                <a16:creationId xmlns:a16="http://schemas.microsoft.com/office/drawing/2014/main" id="{A8AB46E7-6F62-4612-B7E3-155E87610A74}"/>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Label EFFORT, PIVOT and LOAD on the sketch.</a:t>
            </a:r>
          </a:p>
        </p:txBody>
      </p:sp>
      <p:sp>
        <p:nvSpPr>
          <p:cNvPr id="8" name="line-1">
            <a:extLst xmlns:a="http://schemas.openxmlformats.org/drawingml/2006/main">
              <a:ext uri="{FF2B5EF4-FFF2-40B4-BE49-F238E27FC236}">
                <a16:creationId xmlns:a16="http://schemas.microsoft.com/office/drawing/2014/main" id="{C661E50D-3DC6-40CE-9F2C-434C05092FE9}"/>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Keep observations beside your explanation.</a:t>
            </a:r>
          </a:p>
        </p:txBody>
      </p:sp>
      <p:sp>
        <p:nvSpPr>
          <p:cNvPr id="9" name="line-2">
            <a:extLst xmlns:a="http://schemas.openxmlformats.org/drawingml/2006/main">
              <a:ext uri="{FF2B5EF4-FFF2-40B4-BE49-F238E27FC236}">
                <a16:creationId xmlns:a16="http://schemas.microsoft.com/office/drawing/2014/main" id="{109E19DB-5DC8-470A-AF04-671AEE50E225}"/>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Return the light load and all small parts.</a:t>
            </a:r>
          </a:p>
        </p:txBody>
      </p:sp>
      <p:sp>
        <p:nvSpPr>
          <p:cNvPr id="11" name="cue-0">
            <a:extLst xmlns:a="http://schemas.openxmlformats.org/drawingml/2006/main">
              <a:ext uri="{FF2B5EF4-FFF2-40B4-BE49-F238E27FC236}">
                <a16:creationId xmlns:a16="http://schemas.microsoft.com/office/drawing/2014/main" id="{18A0ED94-9A22-435B-B83C-26A6CBD46754}"/>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2" name="row-rule-0">
            <a:extLst xmlns:a="http://schemas.openxmlformats.org/drawingml/2006/main">
              <a:ext uri="{FF2B5EF4-FFF2-40B4-BE49-F238E27FC236}">
                <a16:creationId xmlns:a16="http://schemas.microsoft.com/office/drawing/2014/main" id="{0C07C6D9-708F-4000-8FE4-77AAEC98119E}"/>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3" name="cue-1">
            <a:extLst xmlns:a="http://schemas.openxmlformats.org/drawingml/2006/main">
              <a:ext uri="{FF2B5EF4-FFF2-40B4-BE49-F238E27FC236}">
                <a16:creationId xmlns:a16="http://schemas.microsoft.com/office/drawing/2014/main" id="{40D2376C-EDF1-43FD-B2B3-6B6A028B8667}"/>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4" name="row-rule-1">
            <a:extLst xmlns:a="http://schemas.openxmlformats.org/drawingml/2006/main">
              <a:ext uri="{FF2B5EF4-FFF2-40B4-BE49-F238E27FC236}">
                <a16:creationId xmlns:a16="http://schemas.microsoft.com/office/drawing/2014/main" id="{517F836F-D28C-4BCC-AFEB-4216EE374921}"/>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2">
            <a:extLst xmlns:a="http://schemas.openxmlformats.org/drawingml/2006/main">
              <a:ext uri="{FF2B5EF4-FFF2-40B4-BE49-F238E27FC236}">
                <a16:creationId xmlns:a16="http://schemas.microsoft.com/office/drawing/2014/main" id="{B5966EA3-9BE5-4566-BB9B-31261B292997}"/>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1749177913"/>
      </p:ext>
    </p:extLst>
  </p:cSld>
</p:sld>
</file>

<file path=ppt/slides/slide13.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229D44B1-404D-4499-8D79-36D737862DBA}"/>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0326999F-0ABF-4B4D-A3CC-9B5F2E7D1F42}"/>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14C4FF6F-4237-4234-A54D-E28F4B55B1DE}"/>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What would help next time?</a:t>
            </a:r>
          </a:p>
        </p:txBody>
      </p:sp>
      <p:sp>
        <p:nvSpPr>
          <p:cNvPr id="4" name="footer-line">
            <a:extLst xmlns:a="http://schemas.openxmlformats.org/drawingml/2006/main">
              <a:ext uri="{FF2B5EF4-FFF2-40B4-BE49-F238E27FC236}">
                <a16:creationId xmlns:a16="http://schemas.microsoft.com/office/drawing/2014/main" id="{B13218E3-2430-4FEC-819A-0DC9F701E1E6}"/>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B43C2ABE-FE66-4357-A577-5914FB9A9A45}"/>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48F17F4E-E0EB-40A8-A139-527448C0EFAB}"/>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13</a:t>
            </a:r>
          </a:p>
        </p:txBody>
      </p:sp>
      <p:sp>
        <p:nvSpPr>
          <p:cNvPr id="7" name="line-0">
            <a:extLst xmlns:a="http://schemas.openxmlformats.org/drawingml/2006/main">
              <a:ext uri="{FF2B5EF4-FFF2-40B4-BE49-F238E27FC236}">
                <a16:creationId xmlns:a16="http://schemas.microsoft.com/office/drawing/2014/main" id="{53455186-84AF-4500-B266-765176BF67DF}"/>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Did the equipment or waiting make learning harder?</a:t>
            </a:r>
          </a:p>
        </p:txBody>
      </p:sp>
      <p:sp>
        <p:nvSpPr>
          <p:cNvPr id="8" name="line-1">
            <a:extLst xmlns:a="http://schemas.openxmlformats.org/drawingml/2006/main">
              <a:ext uri="{FF2B5EF4-FFF2-40B4-BE49-F238E27FC236}">
                <a16:creationId xmlns:a16="http://schemas.microsoft.com/office/drawing/2014/main" id="{0894F269-797A-4DA2-AAF2-3AF5ACBB6202}"/>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Point, sign, speak, write—or pass privately.</a:t>
            </a:r>
          </a:p>
        </p:txBody>
      </p:sp>
      <p:sp>
        <p:nvSpPr>
          <p:cNvPr id="9" name="line-2">
            <a:extLst xmlns:a="http://schemas.openxmlformats.org/drawingml/2006/main">
              <a:ext uri="{FF2B5EF4-FFF2-40B4-BE49-F238E27FC236}">
                <a16:creationId xmlns:a16="http://schemas.microsoft.com/office/drawing/2014/main" id="{35E9C696-2800-44C5-9C1E-5672C81A3FAF}"/>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Tell the adult teaching this lesson.</a:t>
            </a:r>
          </a:p>
        </p:txBody>
      </p:sp>
      <p:sp>
        <p:nvSpPr>
          <p:cNvPr id="10" name="line-3">
            <a:extLst xmlns:a="http://schemas.openxmlformats.org/drawingml/2006/main">
              <a:ext uri="{FF2B5EF4-FFF2-40B4-BE49-F238E27FC236}">
                <a16:creationId xmlns:a16="http://schemas.microsoft.com/office/drawing/2014/main" id="{C0F19D9F-190E-4B39-97F1-DC72DBE46FE6}"/>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Agree one useful change and check whether it helps.</a:t>
            </a:r>
          </a:p>
        </p:txBody>
      </p:sp>
      <p:sp>
        <p:nvSpPr>
          <p:cNvPr id="12" name="cue-0">
            <a:extLst xmlns:a="http://schemas.openxmlformats.org/drawingml/2006/main">
              <a:ext uri="{FF2B5EF4-FFF2-40B4-BE49-F238E27FC236}">
                <a16:creationId xmlns:a16="http://schemas.microsoft.com/office/drawing/2014/main" id="{032BE4CA-6AFF-4A2D-9EE9-A8A5450B9718}"/>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9F795AA0-FC5B-4D17-B8B8-12F533B2B451}"/>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CDEB6B22-0F06-44E3-88E7-44447AE8A65B}"/>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C544A0FC-8118-4E4D-8BCF-76029DE23387}"/>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14CE3CE5-8679-4989-A56D-AAC9A9BA8C10}"/>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E62D066F-4ABF-40A5-AD31-B8392619CE0C}"/>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8005ADE0-D093-4DE4-BD51-1374C4EEA106}"/>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238538121"/>
      </p:ext>
    </p:extLst>
  </p:cSld>
</p:sld>
</file>

<file path=ppt/slides/slide14.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BA986AF4-E001-4EE9-86A4-1ABFD5DFA297}"/>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1CD8ADE0-273D-4150-924D-2FE4E18E1727}"/>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6065587E-54BB-42DF-8552-84626C76AD94}"/>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Show what you can explain</a:t>
            </a:r>
          </a:p>
        </p:txBody>
      </p:sp>
      <p:sp>
        <p:nvSpPr>
          <p:cNvPr id="4" name="footer-line">
            <a:extLst xmlns:a="http://schemas.openxmlformats.org/drawingml/2006/main">
              <a:ext uri="{FF2B5EF4-FFF2-40B4-BE49-F238E27FC236}">
                <a16:creationId xmlns:a16="http://schemas.microsoft.com/office/drawing/2014/main" id="{9EEEB42C-FB18-446C-AC27-C18CFB6EDDF1}"/>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9B905ABC-3C7B-4951-BF01-D865410EF0AC}"/>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C5E9F90A-8A98-4EDA-BF14-0463DC7242D8}"/>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14</a:t>
            </a:r>
          </a:p>
        </p:txBody>
      </p:sp>
      <p:sp>
        <p:nvSpPr>
          <p:cNvPr id="7" name="line-0">
            <a:extLst xmlns:a="http://schemas.openxmlformats.org/drawingml/2006/main">
              <a:ext uri="{FF2B5EF4-FFF2-40B4-BE49-F238E27FC236}">
                <a16:creationId xmlns:a16="http://schemas.microsoft.com/office/drawing/2014/main" id="{677632D2-9D68-4099-979A-E0C7286C84DE}"/>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Supported: name the turning point of a lever.</a:t>
            </a:r>
          </a:p>
        </p:txBody>
      </p:sp>
      <p:sp>
        <p:nvSpPr>
          <p:cNvPr id="8" name="line-1">
            <a:extLst xmlns:a="http://schemas.openxmlformats.org/drawingml/2006/main">
              <a:ext uri="{FF2B5EF4-FFF2-40B4-BE49-F238E27FC236}">
                <a16:creationId xmlns:a16="http://schemas.microsoft.com/office/drawing/2014/main" id="{94D9CDF0-07EB-407C-9119-74332183285A}"/>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Standard: why can a near-load pivot help lifting?</a:t>
            </a:r>
          </a:p>
        </p:txBody>
      </p:sp>
      <p:sp>
        <p:nvSpPr>
          <p:cNvPr id="9" name="line-2">
            <a:extLst xmlns:a="http://schemas.openxmlformats.org/drawingml/2006/main">
              <a:ext uri="{FF2B5EF4-FFF2-40B4-BE49-F238E27FC236}">
                <a16:creationId xmlns:a16="http://schemas.microsoft.com/office/drawing/2014/main" id="{068EAB80-94A1-4B85-9F55-6D82B8E33F35}"/>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Stretch: explain why the benefit has a cost.</a:t>
            </a:r>
          </a:p>
        </p:txBody>
      </p:sp>
      <p:sp>
        <p:nvSpPr>
          <p:cNvPr id="11" name="cue-0">
            <a:extLst xmlns:a="http://schemas.openxmlformats.org/drawingml/2006/main">
              <a:ext uri="{FF2B5EF4-FFF2-40B4-BE49-F238E27FC236}">
                <a16:creationId xmlns:a16="http://schemas.microsoft.com/office/drawing/2014/main" id="{5F90B8EF-CD09-49AB-9D70-433462BEDA5B}"/>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2" name="row-rule-0">
            <a:extLst xmlns:a="http://schemas.openxmlformats.org/drawingml/2006/main">
              <a:ext uri="{FF2B5EF4-FFF2-40B4-BE49-F238E27FC236}">
                <a16:creationId xmlns:a16="http://schemas.microsoft.com/office/drawing/2014/main" id="{5341055E-D63C-4379-90F4-054A5BA87578}"/>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3" name="cue-1">
            <a:extLst xmlns:a="http://schemas.openxmlformats.org/drawingml/2006/main">
              <a:ext uri="{FF2B5EF4-FFF2-40B4-BE49-F238E27FC236}">
                <a16:creationId xmlns:a16="http://schemas.microsoft.com/office/drawing/2014/main" id="{3604F772-AD07-414F-87D8-9C91B8BC52D6}"/>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4" name="row-rule-1">
            <a:extLst xmlns:a="http://schemas.openxmlformats.org/drawingml/2006/main">
              <a:ext uri="{FF2B5EF4-FFF2-40B4-BE49-F238E27FC236}">
                <a16:creationId xmlns:a16="http://schemas.microsoft.com/office/drawing/2014/main" id="{C1C98F2C-6C5B-4398-8136-A7C6B5B39CD6}"/>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2">
            <a:extLst xmlns:a="http://schemas.openxmlformats.org/drawingml/2006/main">
              <a:ext uri="{FF2B5EF4-FFF2-40B4-BE49-F238E27FC236}">
                <a16:creationId xmlns:a16="http://schemas.microsoft.com/office/drawing/2014/main" id="{619E919A-78B0-435C-BAA5-39F81B93F85C}"/>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363125991"/>
      </p:ext>
    </p:extLst>
  </p:cSld>
</p:sld>
</file>

<file path=ppt/slides/slide15.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BAFBB1C9-4B5B-46D7-B15F-B4016680498D}"/>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6CE0951B-B32A-43E4-9993-672EA6D0E768}"/>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2E50F1C8-9A38-40CC-9611-32A5D72FA051}"/>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Check the force–distance trade-off</a:t>
            </a:r>
          </a:p>
        </p:txBody>
      </p:sp>
      <p:sp>
        <p:nvSpPr>
          <p:cNvPr id="4" name="footer-line">
            <a:extLst xmlns:a="http://schemas.openxmlformats.org/drawingml/2006/main">
              <a:ext uri="{FF2B5EF4-FFF2-40B4-BE49-F238E27FC236}">
                <a16:creationId xmlns:a16="http://schemas.microsoft.com/office/drawing/2014/main" id="{F767AAD8-4709-45A3-9047-5D50425262B1}"/>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3BB67A54-6CE5-4DB4-A7EB-D880BD9B8647}"/>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1698D696-E18D-4417-A0FC-59A8F742245A}"/>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15</a:t>
            </a:r>
          </a:p>
        </p:txBody>
      </p:sp>
      <p:sp>
        <p:nvSpPr>
          <p:cNvPr id="7" name="statement">
            <a:extLst xmlns:a="http://schemas.openxmlformats.org/drawingml/2006/main">
              <a:ext uri="{FF2B5EF4-FFF2-40B4-BE49-F238E27FC236}">
                <a16:creationId xmlns:a16="http://schemas.microsoft.com/office/drawing/2014/main" id="{4AFFC9D5-8481-4F6A-87C3-C20D562309FC}"/>
              </a:ext>
            </a:extLst>
          </p:cNvPr>
          <p:cNvSpPr>
            <a:spLocks xmlns:a="http://schemas.openxmlformats.org/drawingml/2006/main" noGrp="1"/>
          </p:cNvSpPr>
          <p:nvPr/>
        </p:nvSpPr>
        <p:spPr>
          <a:xfrm xmlns:a="http://schemas.openxmlformats.org/drawingml/2006/main">
            <a:off x="457200" y="2181225"/>
            <a:ext cx="5734050" cy="24098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152400" tIns="114300" rIns="152400" bIns="114300" anchor="ctr">
            <a:noAutofit/>
          </a:bodyPr>
          <a:lstStyle xmlns:a="http://schemas.openxmlformats.org/drawingml/2006/main"/>
          <a:p xmlns:a="http://schemas.openxmlformats.org/drawingml/2006/main">
            <a:pPr algn="l">
              <a:buNone/>
              <a:defRPr sz="2775" b="1">
                <a:solidFill>
                  <a:srgbClr val="28685E"/>
                </a:solidFill>
                <a:latin typeface="Calibri"/>
                <a:ea typeface="Calibri"/>
                <a:cs typeface="Calibri"/>
              </a:defRPr>
            </a:pPr>
            <a:r>
              <a:rPr sz="2775" b="1">
                <a:solidFill>
                  <a:srgbClr val="28685E"/>
                </a:solidFill>
                <a:latin typeface="Calibri"/>
                <a:ea typeface="Calibri"/>
                <a:cs typeface="Calibri"/>
              </a:rPr>
              <a:t>The pivot is the turning point. Moving it near the load can reduce the effort force.</a:t>
            </a:r>
          </a:p>
        </p:txBody>
      </p:sp>
      <p:sp>
        <p:nvSpPr>
          <p:cNvPr id="8" name="callout">
            <a:extLst xmlns:a="http://schemas.openxmlformats.org/drawingml/2006/main">
              <a:ext uri="{FF2B5EF4-FFF2-40B4-BE49-F238E27FC236}">
                <a16:creationId xmlns:a16="http://schemas.microsoft.com/office/drawing/2014/main" id="{E5A3C903-6122-49DF-A488-ED3B4B14141C}"/>
              </a:ext>
            </a:extLst>
          </p:cNvPr>
          <p:cNvSpPr>
            <a:spLocks xmlns:a="http://schemas.openxmlformats.org/drawingml/2006/main" noGrp="1"/>
          </p:cNvSpPr>
          <p:nvPr/>
        </p:nvSpPr>
        <p:spPr>
          <a:xfrm xmlns:a="http://schemas.openxmlformats.org/drawingml/2006/main">
            <a:off x="609600" y="4533900"/>
            <a:ext cx="5429250" cy="1409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250" b="0">
                <a:solidFill>
                  <a:srgbClr val="152B3A"/>
                </a:solidFill>
                <a:latin typeface="Calibri"/>
                <a:ea typeface="Calibri"/>
                <a:cs typeface="Calibri"/>
              </a:defRPr>
            </a:pPr>
            <a:r>
              <a:rPr sz="2250" b="0">
                <a:solidFill>
                  <a:srgbClr val="152B3A"/>
                </a:solidFill>
                <a:latin typeface="Calibri"/>
                <a:ea typeface="Calibri"/>
                <a:cs typeface="Calibri"/>
              </a:rPr>
              <a:t>The effort end travels farther. Real friction and bending can affect the result.</a:t>
            </a:r>
          </a:p>
        </p:txBody>
      </p:sp>
      <p:sp>
        <p:nvSpPr>
          <p:cNvPr id="11" name="lever-beam">
            <a:extLst xmlns:a="http://schemas.openxmlformats.org/drawingml/2006/main">
              <a:ext uri="{FF2B5EF4-FFF2-40B4-BE49-F238E27FC236}">
                <a16:creationId xmlns:a16="http://schemas.microsoft.com/office/drawing/2014/main" id="{DC325A93-0A5C-4305-8E28-000B00F8236C}"/>
              </a:ext>
            </a:extLst>
          </p:cNvPr>
          <p:cNvSpPr>
            <a:spLocks xmlns:a="http://schemas.openxmlformats.org/drawingml/2006/main" noGrp="1"/>
          </p:cNvSpPr>
          <p:nvPr/>
        </p:nvSpPr>
        <p:spPr>
          <a:xfrm xmlns:a="http://schemas.openxmlformats.org/drawingml/2006/main">
            <a:off x="6762750" y="4333875"/>
            <a:ext cx="4381500" cy="133350"/>
          </a:xfrm>
          <a:prstGeom xmlns:a="http://schemas.openxmlformats.org/drawingml/2006/main" prst="rect">
            <a:avLst/>
          </a:prstGeom>
          <a:solidFill xmlns:a="http://schemas.openxmlformats.org/drawingml/2006/main">
            <a:srgbClr val="50616B"/>
          </a:solidFill>
          <a:ln xmlns:a="http://schemas.openxmlformats.org/drawingml/2006/main" w="0">
            <a:noFill/>
          </a:ln>
        </p:spPr>
      </p:sp>
      <p:sp>
        <p:nvSpPr>
          <p:cNvPr id="12" name="lever-pivot">
            <a:extLst xmlns:a="http://schemas.openxmlformats.org/drawingml/2006/main">
              <a:ext uri="{FF2B5EF4-FFF2-40B4-BE49-F238E27FC236}">
                <a16:creationId xmlns:a16="http://schemas.microsoft.com/office/drawing/2014/main" id="{C0FDBE5F-F88E-4B00-9D2C-04D0FB44FA78}"/>
              </a:ext>
            </a:extLst>
          </p:cNvPr>
          <p:cNvSpPr>
            <a:spLocks xmlns:a="http://schemas.openxmlformats.org/drawingml/2006/main" noGrp="1"/>
          </p:cNvSpPr>
          <p:nvPr/>
        </p:nvSpPr>
        <p:spPr>
          <a:xfrm xmlns:a="http://schemas.openxmlformats.org/drawingml/2006/main">
            <a:off x="9835515" y="4467225"/>
            <a:ext cx="514350" cy="514350"/>
          </a:xfrm>
          <a:prstGeom xmlns:a="http://schemas.openxmlformats.org/drawingml/2006/main" prst="triangle">
            <a:avLst/>
          </a:prstGeom>
          <a:solidFill xmlns:a="http://schemas.openxmlformats.org/drawingml/2006/main">
            <a:srgbClr val="E7EFE9"/>
          </a:solidFill>
          <a:ln xmlns:a="http://schemas.openxmlformats.org/drawingml/2006/main" w="19050">
            <a:solidFill>
              <a:srgbClr val="152B3A"/>
            </a:solidFill>
          </a:ln>
        </p:spPr>
      </p:sp>
      <p:sp>
        <p:nvSpPr>
          <p:cNvPr id="13" name="lever-load">
            <a:extLst xmlns:a="http://schemas.openxmlformats.org/drawingml/2006/main">
              <a:ext uri="{FF2B5EF4-FFF2-40B4-BE49-F238E27FC236}">
                <a16:creationId xmlns:a16="http://schemas.microsoft.com/office/drawing/2014/main" id="{96D01F1E-E6E8-4B15-AB6B-20587A40E2B2}"/>
              </a:ext>
            </a:extLst>
          </p:cNvPr>
          <p:cNvSpPr>
            <a:spLocks xmlns:a="http://schemas.openxmlformats.org/drawingml/2006/main" noGrp="1"/>
          </p:cNvSpPr>
          <p:nvPr/>
        </p:nvSpPr>
        <p:spPr>
          <a:xfrm xmlns:a="http://schemas.openxmlformats.org/drawingml/2006/main">
            <a:off x="10525125" y="3781425"/>
            <a:ext cx="495300" cy="552450"/>
          </a:xfrm>
          <a:prstGeom xmlns:a="http://schemas.openxmlformats.org/drawingml/2006/main" prst="rect">
            <a:avLst/>
          </a:prstGeom>
          <a:solidFill xmlns:a="http://schemas.openxmlformats.org/drawingml/2006/main">
            <a:srgbClr val="28685E"/>
          </a:solidFill>
          <a:ln xmlns:a="http://schemas.openxmlformats.org/drawingml/2006/main" w="0">
            <a:noFill/>
          </a:ln>
        </p:spPr>
      </p:sp>
      <p:sp>
        <p:nvSpPr>
          <p:cNvPr id="14" name="lever-effort">
            <a:extLst xmlns:a="http://schemas.openxmlformats.org/drawingml/2006/main">
              <a:ext uri="{FF2B5EF4-FFF2-40B4-BE49-F238E27FC236}">
                <a16:creationId xmlns:a16="http://schemas.microsoft.com/office/drawing/2014/main" id="{9526214D-99D9-4977-BB8F-8E75CC80CFA7}"/>
              </a:ext>
            </a:extLst>
          </p:cNvPr>
          <p:cNvSpPr>
            <a:spLocks xmlns:a="http://schemas.openxmlformats.org/drawingml/2006/main" noGrp="1"/>
          </p:cNvSpPr>
          <p:nvPr/>
        </p:nvSpPr>
        <p:spPr>
          <a:xfrm xmlns:a="http://schemas.openxmlformats.org/drawingml/2006/main" rot="5400000">
            <a:off x="6838950" y="3838575"/>
            <a:ext cx="666750" cy="209550"/>
          </a:xfrm>
          <a:prstGeom xmlns:a="http://schemas.openxmlformats.org/drawingml/2006/main" prst="rightArrow">
            <a:avLst/>
          </a:prstGeom>
          <a:solidFill xmlns:a="http://schemas.openxmlformats.org/drawingml/2006/main">
            <a:srgbClr val="28685E"/>
          </a:solidFill>
          <a:ln xmlns:a="http://schemas.openxmlformats.org/drawingml/2006/main" w="0">
            <a:noFill/>
          </a:ln>
        </p:spPr>
      </p:sp>
      <p:sp>
        <p:nvSpPr>
          <p:cNvPr id="15" name="lever-label-effort">
            <a:extLst xmlns:a="http://schemas.openxmlformats.org/drawingml/2006/main">
              <a:ext uri="{FF2B5EF4-FFF2-40B4-BE49-F238E27FC236}">
                <a16:creationId xmlns:a16="http://schemas.microsoft.com/office/drawing/2014/main" id="{D2AB9167-D36B-4A95-938F-68AEC36C81C9}"/>
              </a:ext>
            </a:extLst>
          </p:cNvPr>
          <p:cNvSpPr>
            <a:spLocks xmlns:a="http://schemas.openxmlformats.org/drawingml/2006/main" noGrp="1"/>
          </p:cNvSpPr>
          <p:nvPr/>
        </p:nvSpPr>
        <p:spPr>
          <a:xfrm xmlns:a="http://schemas.openxmlformats.org/drawingml/2006/main">
            <a:off x="6715125" y="3143250"/>
            <a:ext cx="161925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725" b="1">
                <a:solidFill>
                  <a:srgbClr val="28685E"/>
                </a:solidFill>
                <a:latin typeface="Calibri"/>
                <a:ea typeface="Calibri"/>
                <a:cs typeface="Calibri"/>
              </a:defRPr>
            </a:pPr>
            <a:r>
              <a:rPr sz="1725" b="1">
                <a:solidFill>
                  <a:srgbClr val="28685E"/>
                </a:solidFill>
                <a:latin typeface="Calibri"/>
                <a:ea typeface="Calibri"/>
                <a:cs typeface="Calibri"/>
              </a:rPr>
              <a:t>EFFORT</a:t>
            </a:r>
          </a:p>
        </p:txBody>
      </p:sp>
      <p:sp>
        <p:nvSpPr>
          <p:cNvPr id="16" name="lever-label-load">
            <a:extLst xmlns:a="http://schemas.openxmlformats.org/drawingml/2006/main">
              <a:ext uri="{FF2B5EF4-FFF2-40B4-BE49-F238E27FC236}">
                <a16:creationId xmlns:a16="http://schemas.microsoft.com/office/drawing/2014/main" id="{3FF7C012-5B30-4C1C-8B77-B8062FFDE9B4}"/>
              </a:ext>
            </a:extLst>
          </p:cNvPr>
          <p:cNvSpPr>
            <a:spLocks xmlns:a="http://schemas.openxmlformats.org/drawingml/2006/main" noGrp="1"/>
          </p:cNvSpPr>
          <p:nvPr/>
        </p:nvSpPr>
        <p:spPr>
          <a:xfrm xmlns:a="http://schemas.openxmlformats.org/drawingml/2006/main">
            <a:off x="10153650" y="3286125"/>
            <a:ext cx="123825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725" b="1">
                <a:solidFill>
                  <a:srgbClr val="28685E"/>
                </a:solidFill>
                <a:latin typeface="Calibri"/>
                <a:ea typeface="Calibri"/>
                <a:cs typeface="Calibri"/>
              </a:defRPr>
            </a:pPr>
            <a:r>
              <a:rPr sz="1725" b="1">
                <a:solidFill>
                  <a:srgbClr val="28685E"/>
                </a:solidFill>
                <a:latin typeface="Calibri"/>
                <a:ea typeface="Calibri"/>
                <a:cs typeface="Calibri"/>
              </a:rPr>
              <a:t>LOAD</a:t>
            </a:r>
          </a:p>
        </p:txBody>
      </p:sp>
      <p:sp>
        <p:nvSpPr>
          <p:cNvPr id="17" name="lever-label-pivot">
            <a:extLst xmlns:a="http://schemas.openxmlformats.org/drawingml/2006/main">
              <a:ext uri="{FF2B5EF4-FFF2-40B4-BE49-F238E27FC236}">
                <a16:creationId xmlns:a16="http://schemas.microsoft.com/office/drawing/2014/main" id="{3A432B5D-54EC-4794-9DC6-B841C1DAE5D4}"/>
              </a:ext>
            </a:extLst>
          </p:cNvPr>
          <p:cNvSpPr>
            <a:spLocks xmlns:a="http://schemas.openxmlformats.org/drawingml/2006/main" noGrp="1"/>
          </p:cNvSpPr>
          <p:nvPr/>
        </p:nvSpPr>
        <p:spPr>
          <a:xfrm xmlns:a="http://schemas.openxmlformats.org/drawingml/2006/main">
            <a:off x="9587865" y="5133975"/>
            <a:ext cx="142875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725" b="1">
                <a:solidFill>
                  <a:srgbClr val="152B3A"/>
                </a:solidFill>
                <a:latin typeface="Calibri"/>
                <a:ea typeface="Calibri"/>
                <a:cs typeface="Calibri"/>
              </a:defRPr>
            </a:pPr>
            <a:r>
              <a:rPr sz="1725" b="1">
                <a:solidFill>
                  <a:srgbClr val="152B3A"/>
                </a:solidFill>
                <a:latin typeface="Calibri"/>
                <a:ea typeface="Calibri"/>
                <a:cs typeface="Calibri"/>
              </a:rPr>
              <a:t>PIVOT</a:t>
            </a:r>
          </a:p>
        </p:txBody>
      </p:sp>
    </p:spTree>
    <p:extLst>
      <p:ext uri="{BB962C8B-B14F-4D97-AF65-F5344CB8AC3E}">
        <p14:creationId xmlns:p14="http://schemas.microsoft.com/office/powerpoint/2010/main" val="1618442743"/>
      </p:ext>
    </p:extLst>
  </p:cSld>
</p:sld>
</file>

<file path=ppt/slides/slide2.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430A1960-4A40-44F2-BD1C-545829A91F00}"/>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66D80B83-3631-486D-89B5-6D86F8F49418}"/>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9A7616A0-1A00-4811-A6FB-F77426303EB9}"/>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Recover Monday’s lever rule</a:t>
            </a:r>
          </a:p>
        </p:txBody>
      </p:sp>
      <p:sp>
        <p:nvSpPr>
          <p:cNvPr id="4" name="footer-line">
            <a:extLst xmlns:a="http://schemas.openxmlformats.org/drawingml/2006/main">
              <a:ext uri="{FF2B5EF4-FFF2-40B4-BE49-F238E27FC236}">
                <a16:creationId xmlns:a16="http://schemas.microsoft.com/office/drawing/2014/main" id="{E9A09766-E204-44C0-A1FC-CE648CE2E680}"/>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E0732889-8220-4840-8416-7EFAFD62B847}"/>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AFD260AE-7F7F-4E52-ADAB-CCD48DC00E68}"/>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7" name="line-0">
            <a:extLst xmlns:a="http://schemas.openxmlformats.org/drawingml/2006/main">
              <a:ext uri="{FF2B5EF4-FFF2-40B4-BE49-F238E27FC236}">
                <a16:creationId xmlns:a16="http://schemas.microsoft.com/office/drawing/2014/main" id="{4A9B6E01-8213-4DA7-8DBF-0AA579345B0D}"/>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Point to the effort, pivot and load.</a:t>
            </a:r>
          </a:p>
        </p:txBody>
      </p:sp>
      <p:sp>
        <p:nvSpPr>
          <p:cNvPr id="8" name="line-1">
            <a:extLst xmlns:a="http://schemas.openxmlformats.org/drawingml/2006/main">
              <a:ext uri="{FF2B5EF4-FFF2-40B4-BE49-F238E27FC236}">
                <a16:creationId xmlns:a16="http://schemas.microsoft.com/office/drawing/2014/main" id="{E31C11DE-DBF5-442B-9881-B37BDA6F2365}"/>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What might happen if the pivot moves near the load?</a:t>
            </a:r>
          </a:p>
        </p:txBody>
      </p:sp>
      <p:sp>
        <p:nvSpPr>
          <p:cNvPr id="9" name="line-2">
            <a:extLst xmlns:a="http://schemas.openxmlformats.org/drawingml/2006/main">
              <a:ext uri="{FF2B5EF4-FFF2-40B4-BE49-F238E27FC236}">
                <a16:creationId xmlns:a16="http://schemas.microsoft.com/office/drawing/2014/main" id="{C5D2D313-F0F7-456C-9CF1-387E7DD3F56F}"/>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Choose to test, direct, observe or record.</a:t>
            </a:r>
          </a:p>
        </p:txBody>
      </p:sp>
      <p:sp>
        <p:nvSpPr>
          <p:cNvPr id="11" name="cue-0">
            <a:extLst xmlns:a="http://schemas.openxmlformats.org/drawingml/2006/main">
              <a:ext uri="{FF2B5EF4-FFF2-40B4-BE49-F238E27FC236}">
                <a16:creationId xmlns:a16="http://schemas.microsoft.com/office/drawing/2014/main" id="{5B08F2FE-2C14-4DFF-B081-6B7DDEF18D04}"/>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2" name="row-rule-0">
            <a:extLst xmlns:a="http://schemas.openxmlformats.org/drawingml/2006/main">
              <a:ext uri="{FF2B5EF4-FFF2-40B4-BE49-F238E27FC236}">
                <a16:creationId xmlns:a16="http://schemas.microsoft.com/office/drawing/2014/main" id="{C1E7E2D7-606A-4C32-AA44-5DA09DF2BE5B}"/>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3" name="cue-1">
            <a:extLst xmlns:a="http://schemas.openxmlformats.org/drawingml/2006/main">
              <a:ext uri="{FF2B5EF4-FFF2-40B4-BE49-F238E27FC236}">
                <a16:creationId xmlns:a16="http://schemas.microsoft.com/office/drawing/2014/main" id="{E37594FB-E28F-4008-BB4F-C87727F9C042}"/>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4" name="row-rule-1">
            <a:extLst xmlns:a="http://schemas.openxmlformats.org/drawingml/2006/main">
              <a:ext uri="{FF2B5EF4-FFF2-40B4-BE49-F238E27FC236}">
                <a16:creationId xmlns:a16="http://schemas.microsoft.com/office/drawing/2014/main" id="{2AB7D466-3394-4708-8FF7-12F436B06C72}"/>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2">
            <a:extLst xmlns:a="http://schemas.openxmlformats.org/drawingml/2006/main">
              <a:ext uri="{FF2B5EF4-FFF2-40B4-BE49-F238E27FC236}">
                <a16:creationId xmlns:a16="http://schemas.microsoft.com/office/drawing/2014/main" id="{6CECDC4C-3E1A-4583-99A8-7ECF5602FADE}"/>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1445309846"/>
      </p:ext>
    </p:extLst>
  </p:cSld>
</p:sld>
</file>

<file path=ppt/slides/slide3.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47874B62-9BD1-4982-891D-74DDEBFDDFBB}"/>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F30F6529-B76F-44D3-8644-2BB05D3DF520}"/>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D6CF0BC2-A062-47F1-8A6A-A9D5AC13E6F9}"/>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Check the model before touching</a:t>
            </a:r>
          </a:p>
        </p:txBody>
      </p:sp>
      <p:sp>
        <p:nvSpPr>
          <p:cNvPr id="4" name="footer-line">
            <a:extLst xmlns:a="http://schemas.openxmlformats.org/drawingml/2006/main">
              <a:ext uri="{FF2B5EF4-FFF2-40B4-BE49-F238E27FC236}">
                <a16:creationId xmlns:a16="http://schemas.microsoft.com/office/drawing/2014/main" id="{A8B8E4AA-3D3E-43D0-88F7-D85927B79417}"/>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AFA9F561-AC7F-4F9A-9668-DC60F20DE62C}"/>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2FCE0F9F-4B04-402C-87C4-41953709D48D}"/>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7" name="line-0">
            <a:extLst xmlns:a="http://schemas.openxmlformats.org/drawingml/2006/main">
              <a:ext uri="{FF2B5EF4-FFF2-40B4-BE49-F238E27FC236}">
                <a16:creationId xmlns:a16="http://schemas.microsoft.com/office/drawing/2014/main" id="{DE271219-F7CC-4BCE-B170-E82C4064B022}"/>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Adult checks the lever, stable pivot and secured load.</a:t>
            </a:r>
          </a:p>
        </p:txBody>
      </p:sp>
      <p:sp>
        <p:nvSpPr>
          <p:cNvPr id="8" name="line-1">
            <a:extLst xmlns:a="http://schemas.openxmlformats.org/drawingml/2006/main">
              <a:ext uri="{FF2B5EF4-FFF2-40B4-BE49-F238E27FC236}">
                <a16:creationId xmlns:a16="http://schemas.microsoft.com/office/drawing/2014/main" id="{99ABE65F-9833-44A7-81FD-3F3396F4A3B0}"/>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Use a light load and a small lift target.</a:t>
            </a:r>
          </a:p>
        </p:txBody>
      </p:sp>
      <p:sp>
        <p:nvSpPr>
          <p:cNvPr id="9" name="line-2">
            <a:extLst xmlns:a="http://schemas.openxmlformats.org/drawingml/2006/main">
              <a:ext uri="{FF2B5EF4-FFF2-40B4-BE49-F238E27FC236}">
                <a16:creationId xmlns:a16="http://schemas.microsoft.com/office/drawing/2014/main" id="{07B7D70F-1222-40CA-ACF1-4F024DFEBB37}"/>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Keep hands clear of the pivot.</a:t>
            </a:r>
          </a:p>
        </p:txBody>
      </p:sp>
      <p:sp>
        <p:nvSpPr>
          <p:cNvPr id="10" name="line-3">
            <a:extLst xmlns:a="http://schemas.openxmlformats.org/drawingml/2006/main">
              <a:ext uri="{FF2B5EF4-FFF2-40B4-BE49-F238E27FC236}">
                <a16:creationId xmlns:a16="http://schemas.microsoft.com/office/drawing/2014/main" id="{2746F47D-08F5-4E77-BFF1-84478FDA5389}"/>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Never flick the lever or launch the load.</a:t>
            </a:r>
          </a:p>
        </p:txBody>
      </p:sp>
      <p:sp>
        <p:nvSpPr>
          <p:cNvPr id="12" name="cue-0">
            <a:extLst xmlns:a="http://schemas.openxmlformats.org/drawingml/2006/main">
              <a:ext uri="{FF2B5EF4-FFF2-40B4-BE49-F238E27FC236}">
                <a16:creationId xmlns:a16="http://schemas.microsoft.com/office/drawing/2014/main" id="{A7DC913C-D93C-4355-9A41-A1A3434EC965}"/>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E9644D0E-7D5F-4365-B8C1-EF067101C04F}"/>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9BC889EF-155A-4E70-A936-E66473947FC5}"/>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AA54571C-0F4A-40D0-88B7-A9529E61763B}"/>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39481A62-D336-49AA-A14E-8E15A29E9C75}"/>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FFA1B9CF-2AC2-4B88-BDA1-7A3A02C471C2}"/>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4C703061-81A7-4192-8A35-3221A760C759}"/>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2129139286"/>
      </p:ext>
    </p:extLst>
  </p:cSld>
</p:sld>
</file>

<file path=ppt/slides/slide4.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B5D770DB-BF96-4FDD-9904-D035661A0878}"/>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3E384D8A-0936-4D1C-B96A-BFDA9E9931D5}"/>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A73E5E06-728A-4873-8903-53FFC4ACC264}"/>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What stays the same?</a:t>
            </a:r>
          </a:p>
        </p:txBody>
      </p:sp>
      <p:sp>
        <p:nvSpPr>
          <p:cNvPr id="4" name="footer-line">
            <a:extLst xmlns:a="http://schemas.openxmlformats.org/drawingml/2006/main">
              <a:ext uri="{FF2B5EF4-FFF2-40B4-BE49-F238E27FC236}">
                <a16:creationId xmlns:a16="http://schemas.microsoft.com/office/drawing/2014/main" id="{14C96B63-01A4-4E49-AD8F-2A9B4F151644}"/>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819B10F2-E5AF-41AA-A12D-8EB865E4213E}"/>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FF6542C0-4272-4F1E-AC2F-9E206F0C7A23}"/>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
        <p:nvSpPr>
          <p:cNvPr id="7" name="line-0">
            <a:extLst xmlns:a="http://schemas.openxmlformats.org/drawingml/2006/main">
              <a:ext uri="{FF2B5EF4-FFF2-40B4-BE49-F238E27FC236}">
                <a16:creationId xmlns:a16="http://schemas.microsoft.com/office/drawing/2014/main" id="{A4602917-AAD1-4F6C-BECD-8A0243536184}"/>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same light load</a:t>
            </a:r>
          </a:p>
        </p:txBody>
      </p:sp>
      <p:sp>
        <p:nvSpPr>
          <p:cNvPr id="8" name="line-1">
            <a:extLst xmlns:a="http://schemas.openxmlformats.org/drawingml/2006/main">
              <a:ext uri="{FF2B5EF4-FFF2-40B4-BE49-F238E27FC236}">
                <a16:creationId xmlns:a16="http://schemas.microsoft.com/office/drawing/2014/main" id="{3497D759-F6B4-42B1-A29B-96043CC2386C}"/>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same effort point</a:t>
            </a:r>
          </a:p>
        </p:txBody>
      </p:sp>
      <p:sp>
        <p:nvSpPr>
          <p:cNvPr id="9" name="line-2">
            <a:extLst xmlns:a="http://schemas.openxmlformats.org/drawingml/2006/main">
              <a:ext uri="{FF2B5EF4-FFF2-40B4-BE49-F238E27FC236}">
                <a16:creationId xmlns:a16="http://schemas.microsoft.com/office/drawing/2014/main" id="{96FA1B6B-AB6C-4456-A623-DB87C5C0B738}"/>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same small height the load rises</a:t>
            </a:r>
          </a:p>
        </p:txBody>
      </p:sp>
      <p:sp>
        <p:nvSpPr>
          <p:cNvPr id="10" name="line-3">
            <a:extLst xmlns:a="http://schemas.openxmlformats.org/drawingml/2006/main">
              <a:ext uri="{FF2B5EF4-FFF2-40B4-BE49-F238E27FC236}">
                <a16:creationId xmlns:a16="http://schemas.microsoft.com/office/drawing/2014/main" id="{EFEC3374-52D6-4752-816F-B911C519FD46}"/>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same way of judging or measuring effort</a:t>
            </a:r>
          </a:p>
        </p:txBody>
      </p:sp>
      <p:sp>
        <p:nvSpPr>
          <p:cNvPr id="12" name="cue-0">
            <a:extLst xmlns:a="http://schemas.openxmlformats.org/drawingml/2006/main">
              <a:ext uri="{FF2B5EF4-FFF2-40B4-BE49-F238E27FC236}">
                <a16:creationId xmlns:a16="http://schemas.microsoft.com/office/drawing/2014/main" id="{DADFCA9A-1324-4448-9146-0D69DE9710EE}"/>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0B45C793-5317-411C-B21F-8F06BDFD198C}"/>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57031579-5E4A-40A8-9683-D3C25BC20784}"/>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8EE69170-5EE0-41C2-B254-392C3C48A022}"/>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CD021635-325D-4936-8ED5-7F1E32BD7AF4}"/>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5C2DEEB7-168D-4E0E-9F3F-BDE6F9E02083}"/>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6AADF8E3-5FEA-4CA5-A1EB-8D3FB7EF05A1}"/>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1502262497"/>
      </p:ext>
    </p:extLst>
  </p:cSld>
</p:sld>
</file>

<file path=ppt/slides/slide5.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8" name="top-rule">
            <a:extLst xmlns:a="http://schemas.openxmlformats.org/drawingml/2006/main">
              <a:ext uri="{FF2B5EF4-FFF2-40B4-BE49-F238E27FC236}">
                <a16:creationId xmlns:a16="http://schemas.microsoft.com/office/drawing/2014/main" id="{C4B56217-C438-4C89-9CE4-7C755B0AD47F}"/>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E6D738EE-23FA-4CC6-8F93-349B39DEDC23}"/>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5CD10C94-D5CF-496E-ADF3-3AE82E631852}"/>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Compare the two arm lengths</a:t>
            </a:r>
          </a:p>
        </p:txBody>
      </p:sp>
      <p:sp>
        <p:nvSpPr>
          <p:cNvPr id="4" name="footer-line">
            <a:extLst xmlns:a="http://schemas.openxmlformats.org/drawingml/2006/main">
              <a:ext uri="{FF2B5EF4-FFF2-40B4-BE49-F238E27FC236}">
                <a16:creationId xmlns:a16="http://schemas.microsoft.com/office/drawing/2014/main" id="{53680F24-A99D-4419-AF2B-85386F64B105}"/>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036254A2-4486-4F84-B115-4FA891CE371D}"/>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141BF146-F626-4735-8ADD-FC9FE64F1FE9}"/>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05</a:t>
            </a:r>
          </a:p>
        </p:txBody>
      </p:sp>
      <p:sp>
        <p:nvSpPr>
          <p:cNvPr id="7" name="diagram-shape-0">
            <a:extLst xmlns:a="http://schemas.openxmlformats.org/drawingml/2006/main">
              <a:ext uri="{FF2B5EF4-FFF2-40B4-BE49-F238E27FC236}">
                <a16:creationId xmlns:a16="http://schemas.microsoft.com/office/drawing/2014/main" id="{5FCF4B6F-9E70-420E-B462-A5758813A212}"/>
              </a:ext>
            </a:extLst>
          </p:cNvPr>
          <p:cNvSpPr>
            <a:spLocks xmlns:a="http://schemas.openxmlformats.org/drawingml/2006/main" noGrp="1"/>
          </p:cNvSpPr>
          <p:nvPr/>
        </p:nvSpPr>
        <p:spPr>
          <a:xfrm xmlns:a="http://schemas.openxmlformats.org/drawingml/2006/main">
            <a:off x="990600" y="3105150"/>
            <a:ext cx="4514850" cy="152400"/>
          </a:xfrm>
          <a:prstGeom xmlns:a="http://schemas.openxmlformats.org/drawingml/2006/main" prst="rect">
            <a:avLst/>
          </a:prstGeom>
          <a:solidFill xmlns:a="http://schemas.openxmlformats.org/drawingml/2006/main">
            <a:srgbClr val="50616B"/>
          </a:solidFill>
          <a:ln xmlns:a="http://schemas.openxmlformats.org/drawingml/2006/main" w="0">
            <a:noFill/>
            <a:prstDash val="solid"/>
          </a:ln>
        </p:spPr>
      </p:sp>
      <p:sp>
        <p:nvSpPr>
          <p:cNvPr id="8" name="diagram-shape-1">
            <a:extLst xmlns:a="http://schemas.openxmlformats.org/drawingml/2006/main">
              <a:ext uri="{FF2B5EF4-FFF2-40B4-BE49-F238E27FC236}">
                <a16:creationId xmlns:a16="http://schemas.microsoft.com/office/drawing/2014/main" id="{2B68C7D0-0F04-4CC8-AF23-AF255B7EC29C}"/>
              </a:ext>
            </a:extLst>
          </p:cNvPr>
          <p:cNvSpPr>
            <a:spLocks xmlns:a="http://schemas.openxmlformats.org/drawingml/2006/main" noGrp="1"/>
          </p:cNvSpPr>
          <p:nvPr/>
        </p:nvSpPr>
        <p:spPr>
          <a:xfrm xmlns:a="http://schemas.openxmlformats.org/drawingml/2006/main">
            <a:off x="2857500" y="3257550"/>
            <a:ext cx="552450" cy="428625"/>
          </a:xfrm>
          <a:prstGeom xmlns:a="http://schemas.openxmlformats.org/drawingml/2006/main" prst="triangle">
            <a:avLst/>
          </a:prstGeom>
          <a:solidFill xmlns:a="http://schemas.openxmlformats.org/drawingml/2006/main">
            <a:srgbClr val="DCE7DD"/>
          </a:solidFill>
          <a:ln xmlns:a="http://schemas.openxmlformats.org/drawingml/2006/main" w="19050">
            <a:solidFill>
              <a:srgbClr val="152B3A"/>
            </a:solidFill>
            <a:prstDash val="solid"/>
          </a:ln>
        </p:spPr>
      </p:sp>
      <p:sp>
        <p:nvSpPr>
          <p:cNvPr id="9" name="diagram-shape-2">
            <a:extLst xmlns:a="http://schemas.openxmlformats.org/drawingml/2006/main">
              <a:ext uri="{FF2B5EF4-FFF2-40B4-BE49-F238E27FC236}">
                <a16:creationId xmlns:a16="http://schemas.microsoft.com/office/drawing/2014/main" id="{AC2B3EC1-B15A-4714-8045-3271AA5A22F6}"/>
              </a:ext>
            </a:extLst>
          </p:cNvPr>
          <p:cNvSpPr>
            <a:spLocks xmlns:a="http://schemas.openxmlformats.org/drawingml/2006/main" noGrp="1"/>
          </p:cNvSpPr>
          <p:nvPr/>
        </p:nvSpPr>
        <p:spPr>
          <a:xfrm xmlns:a="http://schemas.openxmlformats.org/drawingml/2006/main">
            <a:off x="4762500" y="2733675"/>
            <a:ext cx="409575" cy="371475"/>
          </a:xfrm>
          <a:prstGeom xmlns:a="http://schemas.openxmlformats.org/drawingml/2006/main" prst="rect">
            <a:avLst/>
          </a:prstGeom>
          <a:solidFill xmlns:a="http://schemas.openxmlformats.org/drawingml/2006/main">
            <a:srgbClr val="DCE7DD"/>
          </a:solidFill>
          <a:ln xmlns:a="http://schemas.openxmlformats.org/drawingml/2006/main" w="19050">
            <a:solidFill>
              <a:srgbClr val="152B3A"/>
            </a:solidFill>
            <a:prstDash val="solid"/>
          </a:ln>
        </p:spPr>
      </p:sp>
      <p:sp>
        <p:nvSpPr>
          <p:cNvPr id="10" name="diagram-shape-3">
            <a:extLst xmlns:a="http://schemas.openxmlformats.org/drawingml/2006/main">
              <a:ext uri="{FF2B5EF4-FFF2-40B4-BE49-F238E27FC236}">
                <a16:creationId xmlns:a16="http://schemas.microsoft.com/office/drawing/2014/main" id="{2477E135-3532-4061-8558-746EE8D629FC}"/>
              </a:ext>
            </a:extLst>
          </p:cNvPr>
          <p:cNvSpPr>
            <a:spLocks xmlns:a="http://schemas.openxmlformats.org/drawingml/2006/main" noGrp="1"/>
          </p:cNvSpPr>
          <p:nvPr/>
        </p:nvSpPr>
        <p:spPr>
          <a:xfrm xmlns:a="http://schemas.openxmlformats.org/drawingml/2006/main">
            <a:off x="990600" y="4695825"/>
            <a:ext cx="4514850" cy="152400"/>
          </a:xfrm>
          <a:prstGeom xmlns:a="http://schemas.openxmlformats.org/drawingml/2006/main" prst="rect">
            <a:avLst/>
          </a:prstGeom>
          <a:solidFill xmlns:a="http://schemas.openxmlformats.org/drawingml/2006/main">
            <a:srgbClr val="50616B"/>
          </a:solidFill>
          <a:ln xmlns:a="http://schemas.openxmlformats.org/drawingml/2006/main" w="0">
            <a:noFill/>
            <a:prstDash val="solid"/>
          </a:ln>
        </p:spPr>
      </p:sp>
      <p:sp>
        <p:nvSpPr>
          <p:cNvPr id="11" name="diagram-shape-4">
            <a:extLst xmlns:a="http://schemas.openxmlformats.org/drawingml/2006/main">
              <a:ext uri="{FF2B5EF4-FFF2-40B4-BE49-F238E27FC236}">
                <a16:creationId xmlns:a16="http://schemas.microsoft.com/office/drawing/2014/main" id="{9EEC1A8E-B15C-4150-8DF8-FE6ADE58324F}"/>
              </a:ext>
            </a:extLst>
          </p:cNvPr>
          <p:cNvSpPr>
            <a:spLocks xmlns:a="http://schemas.openxmlformats.org/drawingml/2006/main" noGrp="1"/>
          </p:cNvSpPr>
          <p:nvPr/>
        </p:nvSpPr>
        <p:spPr>
          <a:xfrm xmlns:a="http://schemas.openxmlformats.org/drawingml/2006/main">
            <a:off x="4133850" y="4848225"/>
            <a:ext cx="552450" cy="428625"/>
          </a:xfrm>
          <a:prstGeom xmlns:a="http://schemas.openxmlformats.org/drawingml/2006/main" prst="triangle">
            <a:avLst/>
          </a:prstGeom>
          <a:solidFill xmlns:a="http://schemas.openxmlformats.org/drawingml/2006/main">
            <a:srgbClr val="DCE7DD"/>
          </a:solidFill>
          <a:ln xmlns:a="http://schemas.openxmlformats.org/drawingml/2006/main" w="19050">
            <a:solidFill>
              <a:srgbClr val="152B3A"/>
            </a:solidFill>
            <a:prstDash val="solid"/>
          </a:ln>
        </p:spPr>
      </p:sp>
      <p:sp>
        <p:nvSpPr>
          <p:cNvPr id="12" name="diagram-shape-5">
            <a:extLst xmlns:a="http://schemas.openxmlformats.org/drawingml/2006/main">
              <a:ext uri="{FF2B5EF4-FFF2-40B4-BE49-F238E27FC236}">
                <a16:creationId xmlns:a16="http://schemas.microsoft.com/office/drawing/2014/main" id="{F277EECA-64B6-446E-BDD7-73494354D97C}"/>
              </a:ext>
            </a:extLst>
          </p:cNvPr>
          <p:cNvSpPr>
            <a:spLocks xmlns:a="http://schemas.openxmlformats.org/drawingml/2006/main" noGrp="1"/>
          </p:cNvSpPr>
          <p:nvPr/>
        </p:nvSpPr>
        <p:spPr>
          <a:xfrm xmlns:a="http://schemas.openxmlformats.org/drawingml/2006/main">
            <a:off x="4762500" y="4324350"/>
            <a:ext cx="409575" cy="371475"/>
          </a:xfrm>
          <a:prstGeom xmlns:a="http://schemas.openxmlformats.org/drawingml/2006/main" prst="rect">
            <a:avLst/>
          </a:prstGeom>
          <a:solidFill xmlns:a="http://schemas.openxmlformats.org/drawingml/2006/main">
            <a:srgbClr val="DCE7DD"/>
          </a:solidFill>
          <a:ln xmlns:a="http://schemas.openxmlformats.org/drawingml/2006/main" w="19050">
            <a:solidFill>
              <a:srgbClr val="152B3A"/>
            </a:solidFill>
            <a:prstDash val="solid"/>
          </a:ln>
        </p:spPr>
      </p:sp>
      <p:sp>
        <p:nvSpPr>
          <p:cNvPr id="13" name="diagram-label-6">
            <a:extLst xmlns:a="http://schemas.openxmlformats.org/drawingml/2006/main">
              <a:ext uri="{FF2B5EF4-FFF2-40B4-BE49-F238E27FC236}">
                <a16:creationId xmlns:a16="http://schemas.microsoft.com/office/drawing/2014/main" id="{76218EE2-6AA8-4550-8AEE-C2EE06BDA760}"/>
              </a:ext>
            </a:extLst>
          </p:cNvPr>
          <p:cNvSpPr>
            <a:spLocks xmlns:a="http://schemas.openxmlformats.org/drawingml/2006/main" noGrp="1"/>
          </p:cNvSpPr>
          <p:nvPr/>
        </p:nvSpPr>
        <p:spPr>
          <a:xfrm xmlns:a="http://schemas.openxmlformats.org/drawingml/2006/main">
            <a:off x="1047750" y="2524125"/>
            <a:ext cx="285750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875" b="1">
                <a:solidFill>
                  <a:srgbClr val="152B3A"/>
                </a:solidFill>
              </a:defRPr>
            </a:pPr>
            <a:r>
              <a:rPr sz="1875" b="1">
                <a:solidFill>
                  <a:srgbClr val="152B3A"/>
                </a:solidFill>
              </a:rPr>
              <a:t>MIDDLE PIVOT</a:t>
            </a:r>
          </a:p>
        </p:txBody>
      </p:sp>
      <p:sp>
        <p:nvSpPr>
          <p:cNvPr id="14" name="diagram-label-7">
            <a:extLst xmlns:a="http://schemas.openxmlformats.org/drawingml/2006/main">
              <a:ext uri="{FF2B5EF4-FFF2-40B4-BE49-F238E27FC236}">
                <a16:creationId xmlns:a16="http://schemas.microsoft.com/office/drawing/2014/main" id="{C39E3F04-E96A-4C6D-A1E6-D116A7DD190A}"/>
              </a:ext>
            </a:extLst>
          </p:cNvPr>
          <p:cNvSpPr>
            <a:spLocks xmlns:a="http://schemas.openxmlformats.org/drawingml/2006/main" noGrp="1"/>
          </p:cNvSpPr>
          <p:nvPr/>
        </p:nvSpPr>
        <p:spPr>
          <a:xfrm xmlns:a="http://schemas.openxmlformats.org/drawingml/2006/main">
            <a:off x="1047750" y="3857625"/>
            <a:ext cx="342900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875" b="1">
                <a:solidFill>
                  <a:srgbClr val="152B3A"/>
                </a:solidFill>
              </a:defRPr>
            </a:pPr>
            <a:r>
              <a:rPr sz="1875" b="1">
                <a:solidFill>
                  <a:srgbClr val="152B3A"/>
                </a:solidFill>
              </a:rPr>
              <a:t>PIVOT NEAR LOAD</a:t>
            </a:r>
          </a:p>
        </p:txBody>
      </p:sp>
      <p:sp>
        <p:nvSpPr>
          <p:cNvPr id="15" name="diagram-label-8">
            <a:extLst xmlns:a="http://schemas.openxmlformats.org/drawingml/2006/main">
              <a:ext uri="{FF2B5EF4-FFF2-40B4-BE49-F238E27FC236}">
                <a16:creationId xmlns:a16="http://schemas.microsoft.com/office/drawing/2014/main" id="{BA94F047-2ECE-4A2F-B2BC-3FC82948EBB1}"/>
              </a:ext>
            </a:extLst>
          </p:cNvPr>
          <p:cNvSpPr>
            <a:spLocks xmlns:a="http://schemas.openxmlformats.org/drawingml/2006/main" noGrp="1"/>
          </p:cNvSpPr>
          <p:nvPr/>
        </p:nvSpPr>
        <p:spPr>
          <a:xfrm xmlns:a="http://schemas.openxmlformats.org/drawingml/2006/main">
            <a:off x="1009650" y="5353050"/>
            <a:ext cx="4810125"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800" b="1">
                <a:solidFill>
                  <a:srgbClr val="152B3A"/>
                </a:solidFill>
              </a:defRPr>
            </a:pPr>
            <a:r>
              <a:rPr sz="1800" b="1">
                <a:solidFill>
                  <a:srgbClr val="152B3A"/>
                </a:solidFill>
              </a:rPr>
              <a:t>effort at left • load at right</a:t>
            </a:r>
          </a:p>
        </p:txBody>
      </p:sp>
      <p:sp>
        <p:nvSpPr>
          <p:cNvPr id="16" name="diagram-body">
            <a:extLst xmlns:a="http://schemas.openxmlformats.org/drawingml/2006/main">
              <a:ext uri="{FF2B5EF4-FFF2-40B4-BE49-F238E27FC236}">
                <a16:creationId xmlns:a16="http://schemas.microsoft.com/office/drawing/2014/main" id="{C1F8857F-2918-43C4-B7B8-B8270C159EA9}"/>
              </a:ext>
            </a:extLst>
          </p:cNvPr>
          <p:cNvSpPr>
            <a:spLocks xmlns:a="http://schemas.openxmlformats.org/drawingml/2006/main" noGrp="1"/>
          </p:cNvSpPr>
          <p:nvPr/>
        </p:nvSpPr>
        <p:spPr>
          <a:xfrm xmlns:a="http://schemas.openxmlformats.org/drawingml/2006/main">
            <a:off x="6667500" y="2476500"/>
            <a:ext cx="4914900" cy="2095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1">
                <a:solidFill>
                  <a:srgbClr val="152B3A"/>
                </a:solidFill>
                <a:latin typeface="Calibri"/>
                <a:ea typeface="Calibri"/>
                <a:cs typeface="Calibri"/>
              </a:defRPr>
            </a:pPr>
            <a:r>
              <a:rPr sz="2625" b="1">
                <a:solidFill>
                  <a:srgbClr val="152B3A"/>
                </a:solidFill>
                <a:latin typeface="Calibri"/>
                <a:ea typeface="Calibri"/>
                <a:cs typeface="Calibri"/>
              </a:rPr>
              <a:t>Nearer the load, the effort arm is longer relative to the load arm.</a:t>
            </a:r>
          </a:p>
        </p:txBody>
      </p:sp>
      <p:sp>
        <p:nvSpPr>
          <p:cNvPr id="17" name="diagram-callout">
            <a:extLst xmlns:a="http://schemas.openxmlformats.org/drawingml/2006/main">
              <a:ext uri="{FF2B5EF4-FFF2-40B4-BE49-F238E27FC236}">
                <a16:creationId xmlns:a16="http://schemas.microsoft.com/office/drawing/2014/main" id="{A27DE2F6-3FF2-4DF5-939A-B6AD38BAECF9}"/>
              </a:ext>
            </a:extLst>
          </p:cNvPr>
          <p:cNvSpPr>
            <a:spLocks xmlns:a="http://schemas.openxmlformats.org/drawingml/2006/main" noGrp="1"/>
          </p:cNvSpPr>
          <p:nvPr/>
        </p:nvSpPr>
        <p:spPr>
          <a:xfrm xmlns:a="http://schemas.openxmlformats.org/drawingml/2006/main">
            <a:off x="6667500" y="4781550"/>
            <a:ext cx="4914900" cy="10572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175" b="0">
                <a:solidFill>
                  <a:srgbClr val="28685E"/>
                </a:solidFill>
                <a:latin typeface="Calibri"/>
                <a:ea typeface="Calibri"/>
                <a:cs typeface="Calibri"/>
              </a:defRPr>
            </a:pPr>
            <a:r>
              <a:rPr sz="2175" b="0">
                <a:solidFill>
                  <a:srgbClr val="28685E"/>
                </a:solidFill>
                <a:latin typeface="Calibri"/>
                <a:ea typeface="Calibri"/>
                <a:cs typeface="Calibri"/>
              </a:rPr>
              <a:t>Predict: what will your hand do?</a:t>
            </a:r>
          </a:p>
        </p:txBody>
      </p:sp>
    </p:spTree>
    <p:extLst>
      <p:ext uri="{BB962C8B-B14F-4D97-AF65-F5344CB8AC3E}">
        <p14:creationId xmlns:p14="http://schemas.microsoft.com/office/powerpoint/2010/main" val="799660049"/>
      </p:ext>
    </p:extLst>
  </p:cSld>
</p:sld>
</file>

<file path=ppt/slides/slide6.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4E942126-8159-4844-B748-C86E46FEEC35}"/>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03993CCF-9C75-49BF-A460-E0D57E6AA4C8}"/>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220FAA1C-02BB-48A9-9961-D5ED9042CDF4}"/>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Try the middle pivot</a:t>
            </a:r>
          </a:p>
        </p:txBody>
      </p:sp>
      <p:sp>
        <p:nvSpPr>
          <p:cNvPr id="4" name="footer-line">
            <a:extLst xmlns:a="http://schemas.openxmlformats.org/drawingml/2006/main">
              <a:ext uri="{FF2B5EF4-FFF2-40B4-BE49-F238E27FC236}">
                <a16:creationId xmlns:a16="http://schemas.microsoft.com/office/drawing/2014/main" id="{F8D977D2-301D-43AB-952E-8649B10D57CF}"/>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BDB9FD04-0D36-472D-998A-8C705A5083B8}"/>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40C210FF-B4B6-43BA-8D59-2C6A7D0E2E5A}"/>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06</a:t>
            </a:r>
          </a:p>
        </p:txBody>
      </p:sp>
      <p:sp>
        <p:nvSpPr>
          <p:cNvPr id="7" name="line-0">
            <a:extLst xmlns:a="http://schemas.openxmlformats.org/drawingml/2006/main">
              <a:ext uri="{FF2B5EF4-FFF2-40B4-BE49-F238E27FC236}">
                <a16:creationId xmlns:a16="http://schemas.microsoft.com/office/drawing/2014/main" id="{B84664F8-4D2C-42E7-8168-B47E9F1BDB5D}"/>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Adult checks the middle pivot mark.</a:t>
            </a:r>
          </a:p>
        </p:txBody>
      </p:sp>
      <p:sp>
        <p:nvSpPr>
          <p:cNvPr id="8" name="line-1">
            <a:extLst xmlns:a="http://schemas.openxmlformats.org/drawingml/2006/main">
              <a:ext uri="{FF2B5EF4-FFF2-40B4-BE49-F238E27FC236}">
                <a16:creationId xmlns:a16="http://schemas.microsoft.com/office/drawing/2014/main" id="{F9844E4B-C242-4E2A-8143-6792B66B4848}"/>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Raise the load to the small target height.</a:t>
            </a:r>
          </a:p>
        </p:txBody>
      </p:sp>
      <p:sp>
        <p:nvSpPr>
          <p:cNvPr id="9" name="line-2">
            <a:extLst xmlns:a="http://schemas.openxmlformats.org/drawingml/2006/main">
              <a:ext uri="{FF2B5EF4-FFF2-40B4-BE49-F238E27FC236}">
                <a16:creationId xmlns:a16="http://schemas.microsoft.com/office/drawing/2014/main" id="{8781B8C4-31BD-412B-8934-7D132FC70645}"/>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Notice the effort and the hand’s travel.</a:t>
            </a:r>
          </a:p>
        </p:txBody>
      </p:sp>
      <p:sp>
        <p:nvSpPr>
          <p:cNvPr id="10" name="line-3">
            <a:extLst xmlns:a="http://schemas.openxmlformats.org/drawingml/2006/main">
              <a:ext uri="{FF2B5EF4-FFF2-40B4-BE49-F238E27FC236}">
                <a16:creationId xmlns:a16="http://schemas.microsoft.com/office/drawing/2014/main" id="{446AA12A-B16C-46A5-9C8E-AAD19C3F8B63}"/>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Record what you observed.</a:t>
            </a:r>
          </a:p>
        </p:txBody>
      </p:sp>
      <p:sp>
        <p:nvSpPr>
          <p:cNvPr id="12" name="cue-0">
            <a:extLst xmlns:a="http://schemas.openxmlformats.org/drawingml/2006/main">
              <a:ext uri="{FF2B5EF4-FFF2-40B4-BE49-F238E27FC236}">
                <a16:creationId xmlns:a16="http://schemas.microsoft.com/office/drawing/2014/main" id="{E73C7F21-8BC4-436E-BA6D-3E3A147F126A}"/>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9DC1B90D-6C05-40D9-94E0-13A6F8805444}"/>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205A6C0F-6B16-4E09-BC52-C005BDB6AFE7}"/>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D6DE54F3-1A66-4D72-AD78-6CD8D15D2CE9}"/>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4CDB530C-6526-41F0-9114-79F6652E3AD3}"/>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B4AF6969-BBA1-430E-B8BE-EFDB57725318}"/>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8573D866-B0F2-4A6E-9E4F-A250ACA60C2B}"/>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82453733"/>
      </p:ext>
    </p:extLst>
  </p:cSld>
</p:sld>
</file>

<file path=ppt/slides/slide7.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B91869AA-BBD2-4FF3-8B2A-CD8FD8056F7C}"/>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A7328C39-A99D-4442-A342-B4D70CDF3D43}"/>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F0E9F271-8E50-47AE-9FCC-EF8C14AFF718}"/>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Try the pivot nearer the load</a:t>
            </a:r>
          </a:p>
        </p:txBody>
      </p:sp>
      <p:sp>
        <p:nvSpPr>
          <p:cNvPr id="4" name="footer-line">
            <a:extLst xmlns:a="http://schemas.openxmlformats.org/drawingml/2006/main">
              <a:ext uri="{FF2B5EF4-FFF2-40B4-BE49-F238E27FC236}">
                <a16:creationId xmlns:a16="http://schemas.microsoft.com/office/drawing/2014/main" id="{83F0D1A5-03B6-49AA-955F-9487A691FE34}"/>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F3896458-90CC-4CFF-BC51-4871141FAA6E}"/>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BD3A9661-DED7-49D1-B71D-BECE6FD09934}"/>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07</a:t>
            </a:r>
          </a:p>
        </p:txBody>
      </p:sp>
      <p:sp>
        <p:nvSpPr>
          <p:cNvPr id="7" name="line-0">
            <a:extLst xmlns:a="http://schemas.openxmlformats.org/drawingml/2006/main">
              <a:ext uri="{FF2B5EF4-FFF2-40B4-BE49-F238E27FC236}">
                <a16:creationId xmlns:a16="http://schemas.microsoft.com/office/drawing/2014/main" id="{4634EE67-EE4C-4207-9A99-565A24F29F0C}"/>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Adult moves the pivot to its second mark.</a:t>
            </a:r>
          </a:p>
        </p:txBody>
      </p:sp>
      <p:sp>
        <p:nvSpPr>
          <p:cNvPr id="8" name="line-1">
            <a:extLst xmlns:a="http://schemas.openxmlformats.org/drawingml/2006/main">
              <a:ext uri="{FF2B5EF4-FFF2-40B4-BE49-F238E27FC236}">
                <a16:creationId xmlns:a16="http://schemas.microsoft.com/office/drawing/2014/main" id="{D0326853-AFD1-40A5-A644-1537A10C279C}"/>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Keep the same load, effort point and load rise.</a:t>
            </a:r>
          </a:p>
        </p:txBody>
      </p:sp>
      <p:sp>
        <p:nvSpPr>
          <p:cNvPr id="9" name="line-2">
            <a:extLst xmlns:a="http://schemas.openxmlformats.org/drawingml/2006/main">
              <a:ext uri="{FF2B5EF4-FFF2-40B4-BE49-F238E27FC236}">
                <a16:creationId xmlns:a16="http://schemas.microsoft.com/office/drawing/2014/main" id="{4A4DC234-226D-4616-BF20-76055ACD1C69}"/>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Does it feel easier, similar or harder?</a:t>
            </a:r>
          </a:p>
        </p:txBody>
      </p:sp>
      <p:sp>
        <p:nvSpPr>
          <p:cNvPr id="10" name="line-3">
            <a:extLst xmlns:a="http://schemas.openxmlformats.org/drawingml/2006/main">
              <a:ext uri="{FF2B5EF4-FFF2-40B4-BE49-F238E27FC236}">
                <a16:creationId xmlns:a16="http://schemas.microsoft.com/office/drawing/2014/main" id="{33864195-14B8-494B-B930-07876530D798}"/>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Compare hand travel with the first position.</a:t>
            </a:r>
          </a:p>
        </p:txBody>
      </p:sp>
      <p:sp>
        <p:nvSpPr>
          <p:cNvPr id="12" name="cue-0">
            <a:extLst xmlns:a="http://schemas.openxmlformats.org/drawingml/2006/main">
              <a:ext uri="{FF2B5EF4-FFF2-40B4-BE49-F238E27FC236}">
                <a16:creationId xmlns:a16="http://schemas.microsoft.com/office/drawing/2014/main" id="{BF4EA443-7445-4A7D-888D-BDB2810897AC}"/>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310EBA79-1DA6-4143-8131-D1B908053CD5}"/>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2C66A124-F762-4FB1-B895-5F3C9BF49658}"/>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18B2F9D7-ACA6-48CA-9DF4-06F4D83EBB41}"/>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971B3AC8-BB74-4443-9228-76CAF0E68A21}"/>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2959BBD3-6280-4C95-9832-18C3954BD963}"/>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5BAE7E9C-ACA5-48DE-BCCD-AAE288755313}"/>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1368449781"/>
      </p:ext>
    </p:extLst>
  </p:cSld>
</p:sld>
</file>

<file path=ppt/slides/slide8.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A0AA31EF-1095-4270-87EF-0E472C9FCBDA}"/>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3E7BCE5A-28BB-4997-BFE5-666B64D2340E}"/>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FC476D46-DB01-4BB8-9097-3F5D0D686215}"/>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Make your record precise</a:t>
            </a:r>
          </a:p>
        </p:txBody>
      </p:sp>
      <p:sp>
        <p:nvSpPr>
          <p:cNvPr id="4" name="footer-line">
            <a:extLst xmlns:a="http://schemas.openxmlformats.org/drawingml/2006/main">
              <a:ext uri="{FF2B5EF4-FFF2-40B4-BE49-F238E27FC236}">
                <a16:creationId xmlns:a16="http://schemas.microsoft.com/office/drawing/2014/main" id="{396A017D-D1EB-4096-B67E-5D3EA194EBC9}"/>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FC77DE24-A21D-48EA-A8E5-340901E2E91B}"/>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0AD9244E-B69E-4B75-BD07-ED1836E8D3DA}"/>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08</a:t>
            </a:r>
          </a:p>
        </p:txBody>
      </p:sp>
      <p:sp>
        <p:nvSpPr>
          <p:cNvPr id="7" name="left-heading">
            <a:extLst xmlns:a="http://schemas.openxmlformats.org/drawingml/2006/main">
              <a:ext uri="{FF2B5EF4-FFF2-40B4-BE49-F238E27FC236}">
                <a16:creationId xmlns:a16="http://schemas.microsoft.com/office/drawing/2014/main" id="{49E80FB8-CB72-4580-A4CA-9A6C07991042}"/>
              </a:ext>
            </a:extLst>
          </p:cNvPr>
          <p:cNvSpPr>
            <a:spLocks xmlns:a="http://schemas.openxmlformats.org/drawingml/2006/main" noGrp="1"/>
          </p:cNvSpPr>
          <p:nvPr/>
        </p:nvSpPr>
        <p:spPr>
          <a:xfrm xmlns:a="http://schemas.openxmlformats.org/drawingml/2006/main">
            <a:off x="609600" y="2219325"/>
            <a:ext cx="5257800" cy="762000"/>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28685E"/>
                </a:solidFill>
                <a:latin typeface="Calibri"/>
                <a:ea typeface="Calibri"/>
                <a:cs typeface="Calibri"/>
              </a:defRPr>
            </a:pPr>
            <a:r>
              <a:rPr sz="1875" b="1">
                <a:solidFill>
                  <a:srgbClr val="28685E"/>
                </a:solidFill>
                <a:latin typeface="Calibri"/>
                <a:ea typeface="Calibri"/>
                <a:cs typeface="Calibri"/>
              </a:rPr>
              <a:t>RECORD FOR BOTH POSITIONS</a:t>
            </a:r>
          </a:p>
        </p:txBody>
      </p:sp>
      <p:sp>
        <p:nvSpPr>
          <p:cNvPr id="8" name="right-heading">
            <a:extLst xmlns:a="http://schemas.openxmlformats.org/drawingml/2006/main">
              <a:ext uri="{FF2B5EF4-FFF2-40B4-BE49-F238E27FC236}">
                <a16:creationId xmlns:a16="http://schemas.microsoft.com/office/drawing/2014/main" id="{49E03B93-C2CE-4D21-B519-622E1852E9E9}"/>
              </a:ext>
            </a:extLst>
          </p:cNvPr>
          <p:cNvSpPr>
            <a:spLocks xmlns:a="http://schemas.openxmlformats.org/drawingml/2006/main" noGrp="1"/>
          </p:cNvSpPr>
          <p:nvPr/>
        </p:nvSpPr>
        <p:spPr>
          <a:xfrm xmlns:a="http://schemas.openxmlformats.org/drawingml/2006/main">
            <a:off x="6381750" y="2219325"/>
            <a:ext cx="5200650" cy="762000"/>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A95D21"/>
                </a:solidFill>
                <a:latin typeface="Calibri"/>
                <a:ea typeface="Calibri"/>
                <a:cs typeface="Calibri"/>
              </a:defRPr>
            </a:pPr>
            <a:r>
              <a:rPr sz="1875" b="1">
                <a:solidFill>
                  <a:srgbClr val="A95D21"/>
                </a:solidFill>
                <a:latin typeface="Calibri"/>
                <a:ea typeface="Calibri"/>
                <a:cs typeface="Calibri"/>
              </a:rPr>
              <a:t>USE HONEST EVIDENCE</a:t>
            </a:r>
          </a:p>
        </p:txBody>
      </p:sp>
      <p:sp>
        <p:nvSpPr>
          <p:cNvPr id="9" name="left">
            <a:extLst xmlns:a="http://schemas.openxmlformats.org/drawingml/2006/main">
              <a:ext uri="{FF2B5EF4-FFF2-40B4-BE49-F238E27FC236}">
                <a16:creationId xmlns:a16="http://schemas.microsoft.com/office/drawing/2014/main" id="{2E866065-52F9-4FC3-A1A5-1E8C0219A0F8}"/>
              </a:ext>
            </a:extLst>
          </p:cNvPr>
          <p:cNvSpPr>
            <a:spLocks xmlns:a="http://schemas.openxmlformats.org/drawingml/2006/main" noGrp="1"/>
          </p:cNvSpPr>
          <p:nvPr/>
        </p:nvSpPr>
        <p:spPr>
          <a:xfrm xmlns:a="http://schemas.openxmlformats.org/drawingml/2006/main">
            <a:off x="609600" y="2981325"/>
            <a:ext cx="5257800" cy="27146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Same load/rise checked?</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Effort: easier/similar/harder</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Hand travel: what changed?</a:t>
            </a:r>
          </a:p>
        </p:txBody>
      </p:sp>
      <p:sp>
        <p:nvSpPr>
          <p:cNvPr id="10" name="right">
            <a:extLst xmlns:a="http://schemas.openxmlformats.org/drawingml/2006/main">
              <a:ext uri="{FF2B5EF4-FFF2-40B4-BE49-F238E27FC236}">
                <a16:creationId xmlns:a16="http://schemas.microsoft.com/office/drawing/2014/main" id="{FDD5B7E8-855D-4985-BDA9-B7855E06B1D8}"/>
              </a:ext>
            </a:extLst>
          </p:cNvPr>
          <p:cNvSpPr>
            <a:spLocks xmlns:a="http://schemas.openxmlformats.org/drawingml/2006/main" noGrp="1"/>
          </p:cNvSpPr>
          <p:nvPr/>
        </p:nvSpPr>
        <p:spPr>
          <a:xfrm xmlns:a="http://schemas.openxmlformats.org/drawingml/2006/main">
            <a:off x="6381750" y="2981325"/>
            <a:ext cx="5200650" cy="2714625"/>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Observation is valid evidence.</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Add cm only if measured.</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Add N only with a force meter.</a:t>
            </a:r>
          </a:p>
        </p:txBody>
      </p:sp>
    </p:spTree>
    <p:extLst>
      <p:ext uri="{BB962C8B-B14F-4D97-AF65-F5344CB8AC3E}">
        <p14:creationId xmlns:p14="http://schemas.microsoft.com/office/powerpoint/2010/main" val="1420994050"/>
      </p:ext>
    </p:extLst>
  </p:cSld>
</p:sld>
</file>

<file path=ppt/slides/slide9.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5F47ACDC-C6C0-4204-981C-E629C4E5C5EC}"/>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0F0B5A30-636B-4317-AA01-3389BF25E6BA}"/>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540B9C13-9F2E-4635-8EC4-2A0FF6051ED9}"/>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Pause: was the comparison fair?</a:t>
            </a:r>
          </a:p>
        </p:txBody>
      </p:sp>
      <p:sp>
        <p:nvSpPr>
          <p:cNvPr id="4" name="footer-line">
            <a:extLst xmlns:a="http://schemas.openxmlformats.org/drawingml/2006/main">
              <a:ext uri="{FF2B5EF4-FFF2-40B4-BE49-F238E27FC236}">
                <a16:creationId xmlns:a16="http://schemas.microsoft.com/office/drawing/2014/main" id="{318188ED-AC07-49B9-9E0C-8D7555C174AA}"/>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78E07ADE-D75F-49E9-9142-0145283B1DA4}"/>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B</a:t>
            </a:r>
          </a:p>
        </p:txBody>
      </p:sp>
      <p:sp>
        <p:nvSpPr>
          <p:cNvPr id="6" name="page">
            <a:extLst xmlns:a="http://schemas.openxmlformats.org/drawingml/2006/main">
              <a:ext uri="{FF2B5EF4-FFF2-40B4-BE49-F238E27FC236}">
                <a16:creationId xmlns:a16="http://schemas.microsoft.com/office/drawing/2014/main" id="{597C037C-4FD9-4E76-924D-10D28F3EEE8B}"/>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09</a:t>
            </a:r>
          </a:p>
        </p:txBody>
      </p:sp>
      <p:sp>
        <p:nvSpPr>
          <p:cNvPr id="7" name="line-0">
            <a:extLst xmlns:a="http://schemas.openxmlformats.org/drawingml/2006/main">
              <a:ext uri="{FF2B5EF4-FFF2-40B4-BE49-F238E27FC236}">
                <a16:creationId xmlns:a16="http://schemas.microsoft.com/office/drawing/2014/main" id="{ABDAD91C-6DB7-4A31-9CC7-0492B18FFE1D}"/>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Did the load stay the same?</a:t>
            </a:r>
          </a:p>
        </p:txBody>
      </p:sp>
      <p:sp>
        <p:nvSpPr>
          <p:cNvPr id="8" name="line-1">
            <a:extLst xmlns:a="http://schemas.openxmlformats.org/drawingml/2006/main">
              <a:ext uri="{FF2B5EF4-FFF2-40B4-BE49-F238E27FC236}">
                <a16:creationId xmlns:a16="http://schemas.microsoft.com/office/drawing/2014/main" id="{B52B10F3-8194-488F-8B21-AEC2DC4EF99C}"/>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Did it rise to the same target height?</a:t>
            </a:r>
          </a:p>
        </p:txBody>
      </p:sp>
      <p:sp>
        <p:nvSpPr>
          <p:cNvPr id="9" name="line-2">
            <a:extLst xmlns:a="http://schemas.openxmlformats.org/drawingml/2006/main">
              <a:ext uri="{FF2B5EF4-FFF2-40B4-BE49-F238E27FC236}">
                <a16:creationId xmlns:a16="http://schemas.microsoft.com/office/drawing/2014/main" id="{3E233E9F-F15D-4CBE-BFE2-A91848053C39}"/>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Did the effort act at the same point?</a:t>
            </a:r>
          </a:p>
        </p:txBody>
      </p:sp>
      <p:sp>
        <p:nvSpPr>
          <p:cNvPr id="10" name="line-3">
            <a:extLst xmlns:a="http://schemas.openxmlformats.org/drawingml/2006/main">
              <a:ext uri="{FF2B5EF4-FFF2-40B4-BE49-F238E27FC236}">
                <a16:creationId xmlns:a16="http://schemas.microsoft.com/office/drawing/2014/main" id="{84B9999A-5D50-40D3-A066-255AF518850B}"/>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Name one observation you want to check.</a:t>
            </a:r>
          </a:p>
        </p:txBody>
      </p:sp>
      <p:sp>
        <p:nvSpPr>
          <p:cNvPr id="12" name="cue-0">
            <a:extLst xmlns:a="http://schemas.openxmlformats.org/drawingml/2006/main">
              <a:ext uri="{FF2B5EF4-FFF2-40B4-BE49-F238E27FC236}">
                <a16:creationId xmlns:a16="http://schemas.microsoft.com/office/drawing/2014/main" id="{775A5416-AA3D-498A-BE23-ED5FEE231B15}"/>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994C5FD6-08D0-4A55-B43F-20D32E8D893B}"/>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C7D06C8D-1EAA-4C32-A403-4059FD3F5062}"/>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22B91C24-B903-4CCF-8312-95F100BA04C8}"/>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43D9EE97-4060-4811-8CFD-1D8E2DC581E4}"/>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DE4AB0BE-4A2C-4B4A-BB9D-EB983AA6977D}"/>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6D535116-3CEC-41C2-A593-4D8F00D8A9B6}"/>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382242599"/>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2026-09-06T23:16:33.0280000Z</dcterms:created>
  <dcterms:modified xsi:type="dcterms:W3CDTF">2026-09-06T23:16:33.0280000Z</dcterms:modified>
</coreProperties>
</file>