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eee30544f1874940" /><Relationship Type="http://schemas.openxmlformats.org/officeDocument/2006/relationships/extended-properties" Target="/docProps/app.xml" Id="R1f8d0aeaa3ff4ccc" /><Relationship Type="http://schemas.openxmlformats.org/officeDocument/2006/relationships/officeDocument" Target="/ppt/presentation.xml" Id="Rb082314078d440d6" /></Relationships>
</file>

<file path=ppt/presentation.xml><?xml version="1.0" encoding="utf-8"?>
<p:presentation xmlns:p="http://schemas.openxmlformats.org/presentationml/2006/main">
  <p:sldMasterIdLst>
    <p:sldMasterId xmlns:r="http://schemas.openxmlformats.org/officeDocument/2006/relationships" id="2147483648" r:id="R8e7b94a0646149db"/>
  </p:sldMasterIdLst>
  <p:notesMasterIdLst>
    <p:notesMasterId xmlns:r="http://schemas.openxmlformats.org/officeDocument/2006/relationships" r:id="Rd6de5dee10ec4f1a"/>
  </p:notesMasterIdLst>
  <p:sldIdLst>
    <p:sldId xmlns:r="http://schemas.openxmlformats.org/officeDocument/2006/relationships" id="256" r:id="Redad29aceff447a9"/>
    <p:sldId xmlns:r="http://schemas.openxmlformats.org/officeDocument/2006/relationships" id="257" r:id="Rad0f69016a014f3f"/>
    <p:sldId xmlns:r="http://schemas.openxmlformats.org/officeDocument/2006/relationships" id="258" r:id="R40cbc1ca4b564d9a"/>
    <p:sldId xmlns:r="http://schemas.openxmlformats.org/officeDocument/2006/relationships" id="259" r:id="R0d268844fc034c12"/>
    <p:sldId xmlns:r="http://schemas.openxmlformats.org/officeDocument/2006/relationships" id="260" r:id="Rb3c962301d234049"/>
    <p:sldId xmlns:r="http://schemas.openxmlformats.org/officeDocument/2006/relationships" id="261" r:id="R97a867cae43e45f1"/>
    <p:sldId xmlns:r="http://schemas.openxmlformats.org/officeDocument/2006/relationships" id="262" r:id="R713a10f3cf444d47"/>
    <p:sldId xmlns:r="http://schemas.openxmlformats.org/officeDocument/2006/relationships" id="263" r:id="R231ebfc4c75f47fc"/>
    <p:sldId xmlns:r="http://schemas.openxmlformats.org/officeDocument/2006/relationships" id="264" r:id="R751e5edd2c874fe0"/>
    <p:sldId xmlns:r="http://schemas.openxmlformats.org/officeDocument/2006/relationships" id="265" r:id="Rf908cf893f98496a"/>
    <p:sldId xmlns:r="http://schemas.openxmlformats.org/officeDocument/2006/relationships" id="266" r:id="R400940ac5f71484f"/>
    <p:sldId xmlns:r="http://schemas.openxmlformats.org/officeDocument/2006/relationships" id="267" r:id="Rca6c0e1513314823"/>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dc81bc86fae45eb" /><Relationship Type="http://schemas.openxmlformats.org/officeDocument/2006/relationships/slideMaster" Target="/ppt/slideMasters/slideMaster1.xml" Id="R8e7b94a0646149db" /><Relationship Type="http://schemas.openxmlformats.org/officeDocument/2006/relationships/notesMaster" Target="/ppt/notesMasters/notesMaster1.xml" Id="Rd6de5dee10ec4f1a" /><Relationship Type="http://schemas.openxmlformats.org/officeDocument/2006/relationships/presProps" Target="/ppt/presProps.xml" Id="R620a7f08729a47aa" /><Relationship Type="http://schemas.openxmlformats.org/officeDocument/2006/relationships/tableStyles" Target="/ppt/tableStyles.xml" Id="Rc07714743126428b" /><Relationship Type="http://schemas.openxmlformats.org/officeDocument/2006/relationships/slide" Target="/ppt/slides/slide1.xml" Id="Redad29aceff447a9" /><Relationship Type="http://schemas.openxmlformats.org/officeDocument/2006/relationships/slide" Target="/ppt/slides/slide2.xml" Id="Rad0f69016a014f3f" /><Relationship Type="http://schemas.openxmlformats.org/officeDocument/2006/relationships/slide" Target="/ppt/slides/slide3.xml" Id="R40cbc1ca4b564d9a" /><Relationship Type="http://schemas.openxmlformats.org/officeDocument/2006/relationships/slide" Target="/ppt/slides/slide4.xml" Id="R0d268844fc034c12" /><Relationship Type="http://schemas.openxmlformats.org/officeDocument/2006/relationships/slide" Target="/ppt/slides/slide5.xml" Id="Rb3c962301d234049" /><Relationship Type="http://schemas.openxmlformats.org/officeDocument/2006/relationships/slide" Target="/ppt/slides/slide6.xml" Id="R97a867cae43e45f1" /><Relationship Type="http://schemas.openxmlformats.org/officeDocument/2006/relationships/slide" Target="/ppt/slides/slide7.xml" Id="R713a10f3cf444d47" /><Relationship Type="http://schemas.openxmlformats.org/officeDocument/2006/relationships/slide" Target="/ppt/slides/slide8.xml" Id="R231ebfc4c75f47fc" /><Relationship Type="http://schemas.openxmlformats.org/officeDocument/2006/relationships/slide" Target="/ppt/slides/slide9.xml" Id="R751e5edd2c874fe0" /><Relationship Type="http://schemas.openxmlformats.org/officeDocument/2006/relationships/slide" Target="/ppt/slides/slide10.xml" Id="Rf908cf893f98496a" /><Relationship Type="http://schemas.openxmlformats.org/officeDocument/2006/relationships/slide" Target="/ppt/slides/slide11.xml" Id="R400940ac5f71484f" /><Relationship Type="http://schemas.openxmlformats.org/officeDocument/2006/relationships/slide" Target="/ppt/slides/slide12.xml" Id="Rca6c0e1513314823"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9ffaff81ac104aa1"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2881373e8d0c48c3" /><Relationship Type="http://schemas.openxmlformats.org/officeDocument/2006/relationships/notesMaster" Target="/ppt/notesMasters/notesMaster1.xml" Id="Rb5765ce118af42e3"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f747801e791409d" /><Relationship Type="http://schemas.openxmlformats.org/officeDocument/2006/relationships/notesMaster" Target="/ppt/notesMasters/notesMaster1.xml" Id="Rc9e6b58ca7534a4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e81ec31d7af4d4f" /><Relationship Type="http://schemas.openxmlformats.org/officeDocument/2006/relationships/notesMaster" Target="/ppt/notesMasters/notesMaster1.xml" Id="R6939992522784415"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cd657a5ae3d4131" /><Relationship Type="http://schemas.openxmlformats.org/officeDocument/2006/relationships/notesMaster" Target="/ppt/notesMasters/notesMaster1.xml" Id="R6ac9db1d91c4469b" /></Relationships>
</file>

<file path=ppt/notesSlides/_rels/notesSlide2.xml.rels>&#65279;<?xml version="1.0" encoding="utf-8"?><Relationships xmlns="http://schemas.openxmlformats.org/package/2006/relationships"><Relationship Type="http://schemas.openxmlformats.org/officeDocument/2006/relationships/slide" Target="/ppt/slides/slide2.xml" Id="R2604aabe98d54ea9" /><Relationship Type="http://schemas.openxmlformats.org/officeDocument/2006/relationships/notesMaster" Target="/ppt/notesMasters/notesMaster1.xml" Id="Ra2b2304aba864a7d" /></Relationships>
</file>

<file path=ppt/notesSlides/_rels/notesSlide3.xml.rels>&#65279;<?xml version="1.0" encoding="utf-8"?><Relationships xmlns="http://schemas.openxmlformats.org/package/2006/relationships"><Relationship Type="http://schemas.openxmlformats.org/officeDocument/2006/relationships/slide" Target="/ppt/slides/slide3.xml" Id="Rce4b0b407b524620" /><Relationship Type="http://schemas.openxmlformats.org/officeDocument/2006/relationships/notesMaster" Target="/ppt/notesMasters/notesMaster1.xml" Id="Rc957a4c2d152495c" /></Relationships>
</file>

<file path=ppt/notesSlides/_rels/notesSlide4.xml.rels>&#65279;<?xml version="1.0" encoding="utf-8"?><Relationships xmlns="http://schemas.openxmlformats.org/package/2006/relationships"><Relationship Type="http://schemas.openxmlformats.org/officeDocument/2006/relationships/slide" Target="/ppt/slides/slide4.xml" Id="Rb41fc39b45a540d4" /><Relationship Type="http://schemas.openxmlformats.org/officeDocument/2006/relationships/notesMaster" Target="/ppt/notesMasters/notesMaster1.xml" Id="R5b3ebd89882849c4" /></Relationships>
</file>

<file path=ppt/notesSlides/_rels/notesSlide5.xml.rels>&#65279;<?xml version="1.0" encoding="utf-8"?><Relationships xmlns="http://schemas.openxmlformats.org/package/2006/relationships"><Relationship Type="http://schemas.openxmlformats.org/officeDocument/2006/relationships/slide" Target="/ppt/slides/slide5.xml" Id="R19b868e18dd84656" /><Relationship Type="http://schemas.openxmlformats.org/officeDocument/2006/relationships/notesMaster" Target="/ppt/notesMasters/notesMaster1.xml" Id="R0f0fe68eb483459c" /></Relationships>
</file>

<file path=ppt/notesSlides/_rels/notesSlide6.xml.rels>&#65279;<?xml version="1.0" encoding="utf-8"?><Relationships xmlns="http://schemas.openxmlformats.org/package/2006/relationships"><Relationship Type="http://schemas.openxmlformats.org/officeDocument/2006/relationships/slide" Target="/ppt/slides/slide6.xml" Id="Re73a8ef562fb44ba" /><Relationship Type="http://schemas.openxmlformats.org/officeDocument/2006/relationships/notesMaster" Target="/ppt/notesMasters/notesMaster1.xml" Id="R64da7f7e73ef4acf" /></Relationships>
</file>

<file path=ppt/notesSlides/_rels/notesSlide7.xml.rels>&#65279;<?xml version="1.0" encoding="utf-8"?><Relationships xmlns="http://schemas.openxmlformats.org/package/2006/relationships"><Relationship Type="http://schemas.openxmlformats.org/officeDocument/2006/relationships/slide" Target="/ppt/slides/slide7.xml" Id="R266fb82cb727493a" /><Relationship Type="http://schemas.openxmlformats.org/officeDocument/2006/relationships/notesMaster" Target="/ppt/notesMasters/notesMaster1.xml" Id="R3edc4014e21b4096" /></Relationships>
</file>

<file path=ppt/notesSlides/_rels/notesSlide8.xml.rels>&#65279;<?xml version="1.0" encoding="utf-8"?><Relationships xmlns="http://schemas.openxmlformats.org/package/2006/relationships"><Relationship Type="http://schemas.openxmlformats.org/officeDocument/2006/relationships/slide" Target="/ppt/slides/slide8.xml" Id="R929854127087415e" /><Relationship Type="http://schemas.openxmlformats.org/officeDocument/2006/relationships/notesMaster" Target="/ppt/notesMasters/notesMaster1.xml" Id="Re65db77e9adf4e13" /></Relationships>
</file>

<file path=ppt/notesSlides/_rels/notesSlide9.xml.rels>&#65279;<?xml version="1.0" encoding="utf-8"?><Relationships xmlns="http://schemas.openxmlformats.org/package/2006/relationships"><Relationship Type="http://schemas.openxmlformats.org/officeDocument/2006/relationships/slide" Target="/ppt/slides/slide9.xml" Id="R18ad07a707634b8d" /><Relationship Type="http://schemas.openxmlformats.org/officeDocument/2006/relationships/notesMaster" Target="/ppt/notesMasters/notesMaster1.xml" Id="Rce810ad1d02d426c"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Title — 1 minute. This slide is within Monday's existing 40-minute sequence, not extra teaching time.</a:t>
            </a:r>
          </a:p>
          <a:p xmlns:a="http://schemas.openxmlformats.org/drawingml/2006/main">
            <a:r>
              <a:t>Introduce the objective from the current weekly lesson: explain what friction does and when it helps or hinders. Read the success criteria aloud: identify the contact force, give a helpful and an unhelpful example, and predict a surface comparison. The actual comparison investigation takes place in Lesson B.</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a:p xmlns:a="http://schemas.openxmlformats.org/drawingml/2006/main">
            <a:r>
              <a:t>
[Sources]
Generated contextual illustration for this visual edition; not measured or recorded experimental evidence.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check — 3 minutes. This slide is within Monday's existing 40-minute sequence, not extra teaching time.</a:t>
            </a:r>
          </a:p>
          <a:p xmlns:a="http://schemas.openxmlformats.org/drawingml/2006/main">
            <a:r>
              <a:t>Answers match the qualified claims. Sliding friction opposes sliding at contact: true. Only rough surfaces: false; smooth surfaces also have friction. Oil can reduce friction in suitable contacts: true, not a universal guarantee. Walking normally needs static grip: true. Bad force: value judgement; ask the job/context. Test a changed case in discussion: smooth rubber and smooth glass can still grip. A material nickname alone does not establish a universal ranking.</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model explanation — 2 minutes. This slide is within Monday's existing 40-minute sequence, not extra teaching time.</a:t>
            </a:r>
          </a:p>
          <a:p xmlns:a="http://schemas.openxmlformats.org/drawingml/2006/main">
            <a:r>
              <a:t>Offer the model only after a first attempt. This is the source WAGOLL with a precision edit: “transfers movement energy to heat and slows the wheel” rather than “converts the movement into heat and stops the wheel”. Learners correct one detail using the model or explain the same contrast in their own mode. Do not require copying the whole model.</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stop and retain work — 1 minute. This slide is within Monday's existing 40-minute sequence, not extra teaching time.</a:t>
            </a:r>
          </a:p>
          <a:p xmlns:a="http://schemas.openxmlformats.org/drawingml/2006/main">
            <a:r>
              <a:t>End Monday here, exactly as the source period break requires. Label and keep the work. Learners identify one helpful/unhelpful example or improvement already discussed. Do not add Tuesday’s workshop, feedback or exit ticket to today. Tuesday source: 32-minute investigation/workshop, 4-minute pupil feedback, 4-minute exit ticket. A separate Lesson B deck will retain that pacing and the source three-surface repeated-trial task.</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Arrival Task — 4 minutes. This slide is within Monday's existing 40-minute sequence, not extra teaching time.</a:t>
            </a:r>
          </a:p>
          <a:p xmlns:a="http://schemas.openxmlformats.org/drawingml/2006/main">
            <a:r>
              <a:t>Hand rubbing is optional. Offer observation, remembered experience or a spoken description as an equal route. Supported: notice warmth. Standard: name friction. Stretch: explain movement energy transferring to heat. Do not rub hard enough to hurt or make a pupil perform a sensory task. Use the selected response route on pupil page1.</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Today at a Glance — 2 minutes. This slide is within Monday's existing 40-minute sequence, not extra teaching time.</a:t>
            </a:r>
          </a:p>
          <a:p xmlns:a="http://schemas.openxmlformats.org/drawingml/2006/main">
            <a:r>
              <a:t>Maintain the source lesson sequence. The demonstration supports a prediction; do not claim pupil practical completion today. Establish before the demonstration which mode of response/access support each learner prefers.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definition and model — 3 minutes. This slide is within Monday's existing 40-minute sequence, not extra teaching time.</a:t>
            </a:r>
          </a:p>
          <a:p xmlns:a="http://schemas.openxmlformats.org/drawingml/2006/main">
            <a:r>
              <a:t>Use the native block-and-surface diagram as a simplified model. The block slides right relative to the surface; sliding friction on the block acts left. Explain surface, grip and wear. Qualify the source shorthand “friction always acts against movement”: friction opposes relative sliding or attempted sliding at a contact; static friction can help a person walk forward. The arrow length is not a measured force.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demonstration — 6 minutes. This slide is within Monday's existing 40-minute sequence, not extra teaching time.</a:t>
            </a:r>
          </a:p>
          <a:p xmlns:a="http://schemas.openxmlformats.org/drawingml/2006/main">
            <a:r>
              <a:t>Same block, same adult-secured low ramp, same release mark and fixed angle; no push. Change the level run-out surface only. Repeat a release before changing surfaces. Measure from the same ramp-foot zero to the same edge of the stopped block. Record no slide honestly. Keep the ramp-to-surface join fixed and hands clear. Use a padded stop; no oil, loose powders or pupils sliding on floors. If equipment is unavailable, use the schematic below and ask for a prediction, not an invented observation. The diagram is not a measured result. Identify model limits and avoid a universal rough-versus-smooth ranking.</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first decisions — 6 minutes. This slide is within Monday's existing 40-minute sequence, not extra teaching time.</a:t>
            </a:r>
          </a:p>
          <a:p xmlns:a="http://schemas.openxmlformats.org/drawingml/2006/main">
            <a:r>
              <a:t>Ask for a decision before revealing the next slide. Begin with bike brakes and moving engine parts, as in the weekly source extension. Identify the surface pair, the relative movement and the intended job for each. Trainers on a wet floor means friction helps grip; this is discussion, not a wet-floor practical. Engine friction can cause unwanted heat and wear. A heavy box is harder to slide across carpet. Grip on a handle is helpful. Remaining examples are optional practice within the ten-minute source stage.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check and explain — 4 minutes. This slide is within Monday's existing 40-minute sequence, not extra teaching time.</a:t>
            </a:r>
          </a:p>
          <a:p xmlns:a="http://schemas.openxmlformats.org/drawingml/2006/main">
            <a:r>
              <a:t>Reveal after an attempt. Use this as teacher-led feedback, not a self-scoring activity. Useful friction: brake pad and wheel/disc; shoe and floor; hand and handle. Unwanted resistance: moving engine parts; box and carpet when sliding it is the goal. Discuss that a real situation can have more than one effect. Pupil correction is part of the existing stage.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2 — 4 minutes. This slide is within Monday's existing 40-minute sequence, not extra teaching time.</a:t>
            </a:r>
          </a:p>
          <a:p xmlns:a="http://schemas.openxmlformats.org/drawingml/2006/main">
            <a:r>
              <a:t>Model the source sentence shape aloud. Focus on naming contact surfaces and linking friction to the intended job. Learners may point, dictate or write. The weekly source witness triad includes predicting/testing/recording: mark the demonstration/prediction today and retain the actual investigation evidence for Lesson B. Do not assume photography or public sharing; follow existing consent and evidence safeguards.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sort — 4 minutes. This slide is within Monday's existing 40-minute sequence, not extra teaching time.</a:t>
            </a:r>
          </a:p>
          <a:p xmlns:a="http://schemas.openxmlformats.org/drawingml/2006/main">
            <a:r>
              <a:t>Use pupil sheet2 or cut-out cards; sort by pointing, speaking or moving paper. This replaces HTML drag/tap sorting. Three categories: true, false, not a scientific claim. Scientific qualifications are intentional: replace the over-broad source “Friction acts against movement” with “Sliding friction opposes sliding at the contact”; qualify “Oil reduces friction” to suitable lubricated contacts. Do not use oil in the practical. Make decisions before going to the answer slide.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https://github.com/MattRoper1977/Lessons/blob/main/Science_Teesside/Grow/SCI_G_W3_Friction.html</a:t>
            </a:r>
          </a:p>
          <a:p xmlns:a="http://schemas.openxmlformats.org/drawingml/2006/main">
            <a:r>
              <a:t>Source Git blob: 170d772a5e9d23909e95a534c5c1e16ee7df67c8. Source read 6 September 2026. Native editable diagrams are original explanatory models; no source publisher media copied.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e3dc1c448e8241da"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acc4f2fd90384529" /><Relationship Type="http://schemas.openxmlformats.org/officeDocument/2006/relationships/slideLayout" Target="/ppt/slideLayouts/slideLayout1.xml" Id="R734f59882d4c4936"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734f59882d4c4936"/>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53a043e0ca8b424f" /><Relationship Type="http://schemas.openxmlformats.org/officeDocument/2006/relationships/image" Target="/ppt/media/image.png" Id="R396f4ce84b664d99" /><Relationship Type="http://schemas.openxmlformats.org/officeDocument/2006/relationships/notesSlide" Target="/ppt/notesSlides/notesSlide1.xml" Id="Rf80b11fed0dd41d2"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0805f939fa5472e" /><Relationship Type="http://schemas.openxmlformats.org/officeDocument/2006/relationships/notesSlide" Target="/ppt/notesSlides/notesSlide10.xml" Id="R3a7f3ca9d2584f5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b88e25517fee45d3" /><Relationship Type="http://schemas.openxmlformats.org/officeDocument/2006/relationships/notesSlide" Target="/ppt/notesSlides/notesSlide11.xml" Id="R85f77287aac04f9c"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512ad675716a43dd" /><Relationship Type="http://schemas.openxmlformats.org/officeDocument/2006/relationships/notesSlide" Target="/ppt/notesSlides/notesSlide12.xml" Id="Rba1fd29f3afc43d6"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a8fa206edfd4f63" /><Relationship Type="http://schemas.openxmlformats.org/officeDocument/2006/relationships/notesSlide" Target="/ppt/notesSlides/notesSlide2.xml" Id="R6f2c0c92cc194417"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1f1fe2711b5346a7" /><Relationship Type="http://schemas.openxmlformats.org/officeDocument/2006/relationships/notesSlide" Target="/ppt/notesSlides/notesSlide3.xml" Id="R70c943a44e6c4a0f"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433d866c50b496a" /><Relationship Type="http://schemas.openxmlformats.org/officeDocument/2006/relationships/notesSlide" Target="/ppt/notesSlides/notesSlide4.xml" Id="R2984f55cb18e4b9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f506437296cb4915" /><Relationship Type="http://schemas.openxmlformats.org/officeDocument/2006/relationships/notesSlide" Target="/ppt/notesSlides/notesSlide5.xml" Id="Rba98fe49f39846c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4f598ca8c944874" /><Relationship Type="http://schemas.openxmlformats.org/officeDocument/2006/relationships/notesSlide" Target="/ppt/notesSlides/notesSlide6.xml" Id="R6280b787c748436c"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efa89e282a204d1c" /><Relationship Type="http://schemas.openxmlformats.org/officeDocument/2006/relationships/notesSlide" Target="/ppt/notesSlides/notesSlide7.xml" Id="R63ce4be391aa4c93"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98d7bb4bf9784502" /><Relationship Type="http://schemas.openxmlformats.org/officeDocument/2006/relationships/notesSlide" Target="/ppt/notesSlides/notesSlide8.xml" Id="Rfcf4414c11a7472c"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60f6397a9fd34a58" /><Relationship Type="http://schemas.openxmlformats.org/officeDocument/2006/relationships/notesSlide" Target="/ppt/notesSlides/notesSlide9.xml" Id="R9e91025636a24a17" /></Relationships>
</file>

<file path=ppt/slides/slide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9CE3D935-BD79-45CE-880A-F67B86EA41C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FBB425B-8FA2-4AED-87E6-478A4EF213F9}"/>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6ED2A6C4-AD23-4525-AB8D-ABAFE4B8CC2A}"/>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Friction: friend and enemy</a:t>
            </a:r>
          </a:p>
        </p:txBody>
      </p:sp>
      <p:sp>
        <p:nvSpPr>
          <p:cNvPr id="4" name="footer-line">
            <a:extLst xmlns:a="http://schemas.openxmlformats.org/drawingml/2006/main">
              <a:ext uri="{FF2B5EF4-FFF2-40B4-BE49-F238E27FC236}">
                <a16:creationId xmlns:a16="http://schemas.microsoft.com/office/drawing/2014/main" id="{78267B8A-646B-43F0-AACA-F54005C2B0B2}"/>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F5221EB5-F52C-4322-B906-4B2F9AF8D444}"/>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558CFBC5-163D-424D-B65D-909211C0F66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7" name="opening">
            <a:extLst xmlns:a="http://schemas.openxmlformats.org/drawingml/2006/main">
              <a:ext uri="{FF2B5EF4-FFF2-40B4-BE49-F238E27FC236}">
                <a16:creationId xmlns:a16="http://schemas.microsoft.com/office/drawing/2014/main" id="{6C5E46FC-8A38-4047-9884-219480C6DF48}"/>
              </a:ext>
            </a:extLst>
          </p:cNvPr>
          <p:cNvSpPr>
            <a:spLocks xmlns:a="http://schemas.openxmlformats.org/drawingml/2006/main" noGrp="1"/>
          </p:cNvSpPr>
          <p:nvPr/>
        </p:nvSpPr>
        <p:spPr>
          <a:xfrm xmlns:a="http://schemas.openxmlformats.org/drawingml/2006/main">
            <a:off x="609600" y="2447925"/>
            <a:ext cx="542925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One force. Different jobs.</a:t>
            </a:r>
          </a:p>
        </p:txBody>
      </p:sp>
      <p:sp>
        <p:nvSpPr>
          <p:cNvPr id="8" name="objective">
            <a:extLst xmlns:a="http://schemas.openxmlformats.org/drawingml/2006/main">
              <a:ext uri="{FF2B5EF4-FFF2-40B4-BE49-F238E27FC236}">
                <a16:creationId xmlns:a16="http://schemas.microsoft.com/office/drawing/2014/main" id="{78C33AF0-4140-418D-BECB-4C9ED1DB3C42}"/>
              </a:ext>
            </a:extLst>
          </p:cNvPr>
          <p:cNvSpPr>
            <a:spLocks xmlns:a="http://schemas.openxmlformats.org/drawingml/2006/main" noGrp="1"/>
          </p:cNvSpPr>
          <p:nvPr/>
        </p:nvSpPr>
        <p:spPr>
          <a:xfrm xmlns:a="http://schemas.openxmlformats.org/drawingml/2006/main">
            <a:off x="609600" y="4286250"/>
            <a:ext cx="531495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Explain what friction does, and when it helps or hinders.</a:t>
            </a:r>
          </a:p>
        </p:txBody>
      </p:sp>
      <p:sp>
        <p:nvSpPr>
          <p:cNvPr id="9" name="topic">
            <a:extLst xmlns:a="http://schemas.openxmlformats.org/drawingml/2006/main">
              <a:ext uri="{FF2B5EF4-FFF2-40B4-BE49-F238E27FC236}">
                <a16:creationId xmlns:a16="http://schemas.microsoft.com/office/drawing/2014/main" id="{2BB752A2-66C0-4CAC-A908-5B6EA1ABED10}"/>
              </a:ext>
            </a:extLst>
          </p:cNvPr>
          <p:cNvSpPr>
            <a:spLocks xmlns:a="http://schemas.openxmlformats.org/drawingml/2006/main" noGrp="1"/>
          </p:cNvSpPr>
          <p:nvPr/>
        </p:nvSpPr>
        <p:spPr>
          <a:xfrm xmlns:a="http://schemas.openxmlformats.org/drawingml/2006/main">
            <a:off x="609600" y="5753100"/>
            <a:ext cx="552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500" b="1">
                <a:solidFill>
                  <a:srgbClr val="50616B"/>
                </a:solidFill>
                <a:latin typeface="Calibri"/>
                <a:ea typeface="Calibri"/>
                <a:cs typeface="Calibri"/>
              </a:defRPr>
            </a:pPr>
            <a:r>
              <a:rPr sz="1500" b="1">
                <a:solidFill>
                  <a:srgbClr val="50616B"/>
                </a:solidFill>
                <a:latin typeface="Calibri"/>
                <a:ea typeface="Calibri"/>
                <a:cs typeface="Calibri"/>
              </a:rPr>
              <a:t>FORCES  /  CONTACT  /  EVIDENCE</a:t>
            </a:r>
          </a:p>
        </p:txBody>
      </p:sp>
      <p:pic>
        <p:nvPicPr>
          <p:cNvPr id="21" name=""/>
          <p:cNvPicPr>
            <a:picLocks xmlns:a="http://schemas.openxmlformats.org/drawingml/2006/main" noChangeAspect="1"/>
          </p:cNvPicPr>
          <p:nvPr/>
        </p:nvPicPr>
        <p:blipFill>
          <a:blip xmlns:r="http://schemas.openxmlformats.org/officeDocument/2006/relationships" xmlns:a="http://schemas.openxmlformats.org/drawingml/2006/main" r:embed="R396f4ce84b664d99"/>
          <a:srcRect xmlns:a="http://schemas.openxmlformats.org/drawingml/2006/main" l="0" t="14154" r="0" b="14154"/>
          <a:stretch xmlns:a="http://schemas.openxmlformats.org/drawingml/2006/main">
            <a:fillRect l="0" t="0" r="0" b="0"/>
          </a:stretch>
        </p:blipFill>
        <p:spPr>
          <a:xfrm xmlns:a="http://schemas.openxmlformats.org/drawingml/2006/main">
            <a:off x="6400800" y="2200275"/>
            <a:ext cx="5181600" cy="3714750"/>
          </a:xfrm>
          <a:prstGeom xmlns:a="http://schemas.openxmlformats.org/drawingml/2006/main" prst="rect">
            <a:avLst/>
          </a:prstGeom>
        </p:spPr>
      </p:pic>
    </p:spTree>
    <p:extLst>
      <p:ext uri="{BB962C8B-B14F-4D97-AF65-F5344CB8AC3E}">
        <p14:creationId xmlns:p14="http://schemas.microsoft.com/office/powerpoint/2010/main" val="875967133"/>
      </p:ext>
    </p:extLst>
  </p:cSld>
</p:sld>
</file>

<file path=ppt/slides/slide10.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227BB40B-32BF-4574-97FC-F4CFD9A1BE44}"/>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939B024-5E3F-468E-8CDE-F7500E70B5FF}"/>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21486729-075B-40A7-84D3-709488554C9B}"/>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the science</a:t>
            </a:r>
          </a:p>
        </p:txBody>
      </p:sp>
      <p:sp>
        <p:nvSpPr>
          <p:cNvPr id="4" name="footer-line">
            <a:extLst xmlns:a="http://schemas.openxmlformats.org/drawingml/2006/main">
              <a:ext uri="{FF2B5EF4-FFF2-40B4-BE49-F238E27FC236}">
                <a16:creationId xmlns:a16="http://schemas.microsoft.com/office/drawing/2014/main" id="{849B59F5-6CE5-4347-9AEA-6AB4B3FDD61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53CAEFC-5B2E-4E82-AAD5-BB7D71221FF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C1606EDE-A581-4D3B-9033-5D299C989E6B}"/>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10</a:t>
            </a:r>
          </a:p>
        </p:txBody>
      </p:sp>
      <p:sp>
        <p:nvSpPr>
          <p:cNvPr id="7" name="line-0">
            <a:extLst xmlns:a="http://schemas.openxmlformats.org/drawingml/2006/main">
              <a:ext uri="{FF2B5EF4-FFF2-40B4-BE49-F238E27FC236}">
                <a16:creationId xmlns:a16="http://schemas.microsoft.com/office/drawing/2014/main" id="{114370FA-9008-4116-AA80-6EBD29C24C08}"/>
              </a:ext>
            </a:extLst>
          </p:cNvPr>
          <p:cNvSpPr>
            <a:spLocks xmlns:a="http://schemas.openxmlformats.org/drawingml/2006/main" noGrp="1"/>
          </p:cNvSpPr>
          <p:nvPr/>
        </p:nvSpPr>
        <p:spPr>
          <a:xfrm xmlns:a="http://schemas.openxmlformats.org/drawingml/2006/main">
            <a:off x="1000125" y="233362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TRUE   Sliding friction opposes sliding at the contact.</a:t>
            </a:r>
          </a:p>
        </p:txBody>
      </p:sp>
      <p:sp>
        <p:nvSpPr>
          <p:cNvPr id="8" name="line-1">
            <a:extLst xmlns:a="http://schemas.openxmlformats.org/drawingml/2006/main">
              <a:ext uri="{FF2B5EF4-FFF2-40B4-BE49-F238E27FC236}">
                <a16:creationId xmlns:a16="http://schemas.microsoft.com/office/drawing/2014/main" id="{E9610A87-EEFA-4941-A671-994FFF2C8F27}"/>
              </a:ext>
            </a:extLst>
          </p:cNvPr>
          <p:cNvSpPr>
            <a:spLocks xmlns:a="http://schemas.openxmlformats.org/drawingml/2006/main" noGrp="1"/>
          </p:cNvSpPr>
          <p:nvPr/>
        </p:nvSpPr>
        <p:spPr>
          <a:xfrm xmlns:a="http://schemas.openxmlformats.org/drawingml/2006/main">
            <a:off x="1000125" y="301371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FALSE   Smooth surfaces can have friction too.</a:t>
            </a:r>
          </a:p>
        </p:txBody>
      </p:sp>
      <p:sp>
        <p:nvSpPr>
          <p:cNvPr id="9" name="line-2">
            <a:extLst xmlns:a="http://schemas.openxmlformats.org/drawingml/2006/main">
              <a:ext uri="{FF2B5EF4-FFF2-40B4-BE49-F238E27FC236}">
                <a16:creationId xmlns:a16="http://schemas.microsoft.com/office/drawing/2014/main" id="{E59015CF-9324-4ACC-8911-9090FE2CD340}"/>
              </a:ext>
            </a:extLst>
          </p:cNvPr>
          <p:cNvSpPr>
            <a:spLocks xmlns:a="http://schemas.openxmlformats.org/drawingml/2006/main" noGrp="1"/>
          </p:cNvSpPr>
          <p:nvPr/>
        </p:nvSpPr>
        <p:spPr>
          <a:xfrm xmlns:a="http://schemas.openxmlformats.org/drawingml/2006/main">
            <a:off x="1000125" y="369379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TRUE   Suitable lubrication can reduce friction.</a:t>
            </a:r>
          </a:p>
        </p:txBody>
      </p:sp>
      <p:sp>
        <p:nvSpPr>
          <p:cNvPr id="10" name="line-3">
            <a:extLst xmlns:a="http://schemas.openxmlformats.org/drawingml/2006/main">
              <a:ext uri="{FF2B5EF4-FFF2-40B4-BE49-F238E27FC236}">
                <a16:creationId xmlns:a16="http://schemas.microsoft.com/office/drawing/2014/main" id="{2B5667A3-F215-4530-BFB2-061A34012370}"/>
              </a:ext>
            </a:extLst>
          </p:cNvPr>
          <p:cNvSpPr>
            <a:spLocks xmlns:a="http://schemas.openxmlformats.org/drawingml/2006/main" noGrp="1"/>
          </p:cNvSpPr>
          <p:nvPr/>
        </p:nvSpPr>
        <p:spPr>
          <a:xfrm xmlns:a="http://schemas.openxmlformats.org/drawingml/2006/main">
            <a:off x="1000125" y="437388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TRUE   Walking normally needs grip at the ground.</a:t>
            </a:r>
          </a:p>
        </p:txBody>
      </p:sp>
      <p:sp>
        <p:nvSpPr>
          <p:cNvPr id="11" name="line-4">
            <a:extLst xmlns:a="http://schemas.openxmlformats.org/drawingml/2006/main">
              <a:ext uri="{FF2B5EF4-FFF2-40B4-BE49-F238E27FC236}">
                <a16:creationId xmlns:a16="http://schemas.microsoft.com/office/drawing/2014/main" id="{F800AD64-7DB9-487C-81BF-05200D330C3E}"/>
              </a:ext>
            </a:extLst>
          </p:cNvPr>
          <p:cNvSpPr>
            <a:spLocks xmlns:a="http://schemas.openxmlformats.org/drawingml/2006/main" noGrp="1"/>
          </p:cNvSpPr>
          <p:nvPr/>
        </p:nvSpPr>
        <p:spPr>
          <a:xfrm xmlns:a="http://schemas.openxmlformats.org/drawingml/2006/main">
            <a:off x="1000125" y="505396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JUDGEMENT   “Bad” depends on the job.</a:t>
            </a:r>
          </a:p>
        </p:txBody>
      </p:sp>
      <p:sp>
        <p:nvSpPr>
          <p:cNvPr id="13" name="cue-0">
            <a:extLst xmlns:a="http://schemas.openxmlformats.org/drawingml/2006/main">
              <a:ext uri="{FF2B5EF4-FFF2-40B4-BE49-F238E27FC236}">
                <a16:creationId xmlns:a16="http://schemas.microsoft.com/office/drawing/2014/main" id="{7FB37C7F-BD7D-4ADA-9C6A-8251B492CA78}"/>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4" name="row-rule-0">
            <a:extLst xmlns:a="http://schemas.openxmlformats.org/drawingml/2006/main">
              <a:ext uri="{FF2B5EF4-FFF2-40B4-BE49-F238E27FC236}">
                <a16:creationId xmlns:a16="http://schemas.microsoft.com/office/drawing/2014/main" id="{6938109C-6CAB-4536-A17D-4174022E161D}"/>
              </a:ext>
            </a:extLst>
          </p:cNvPr>
          <p:cNvSpPr>
            <a:spLocks xmlns:a="http://schemas.openxmlformats.org/drawingml/2006/main" noGrp="1"/>
          </p:cNvSpPr>
          <p:nvPr/>
        </p:nvSpPr>
        <p:spPr>
          <a:xfrm xmlns:a="http://schemas.openxmlformats.org/drawingml/2006/main">
            <a:off x="1000125" y="296608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1">
            <a:extLst xmlns:a="http://schemas.openxmlformats.org/drawingml/2006/main">
              <a:ext uri="{FF2B5EF4-FFF2-40B4-BE49-F238E27FC236}">
                <a16:creationId xmlns:a16="http://schemas.microsoft.com/office/drawing/2014/main" id="{8F572875-46A5-4535-858C-10D6B5FB7C41}"/>
              </a:ext>
            </a:extLst>
          </p:cNvPr>
          <p:cNvSpPr>
            <a:spLocks xmlns:a="http://schemas.openxmlformats.org/drawingml/2006/main" noGrp="1"/>
          </p:cNvSpPr>
          <p:nvPr/>
        </p:nvSpPr>
        <p:spPr>
          <a:xfrm xmlns:a="http://schemas.openxmlformats.org/drawingml/2006/main">
            <a:off x="609600" y="304228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6" name="row-rule-1">
            <a:extLst xmlns:a="http://schemas.openxmlformats.org/drawingml/2006/main">
              <a:ext uri="{FF2B5EF4-FFF2-40B4-BE49-F238E27FC236}">
                <a16:creationId xmlns:a16="http://schemas.microsoft.com/office/drawing/2014/main" id="{076F9AD6-E2E3-4FC2-A16F-03602A983B62}"/>
              </a:ext>
            </a:extLst>
          </p:cNvPr>
          <p:cNvSpPr>
            <a:spLocks xmlns:a="http://schemas.openxmlformats.org/drawingml/2006/main" noGrp="1"/>
          </p:cNvSpPr>
          <p:nvPr/>
        </p:nvSpPr>
        <p:spPr>
          <a:xfrm xmlns:a="http://schemas.openxmlformats.org/drawingml/2006/main">
            <a:off x="1000125" y="364617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7" name="cue-2">
            <a:extLst xmlns:a="http://schemas.openxmlformats.org/drawingml/2006/main">
              <a:ext uri="{FF2B5EF4-FFF2-40B4-BE49-F238E27FC236}">
                <a16:creationId xmlns:a16="http://schemas.microsoft.com/office/drawing/2014/main" id="{CCF0792A-1411-4B4E-8893-E8DDE9DFD2D4}"/>
              </a:ext>
            </a:extLst>
          </p:cNvPr>
          <p:cNvSpPr>
            <a:spLocks xmlns:a="http://schemas.openxmlformats.org/drawingml/2006/main" noGrp="1"/>
          </p:cNvSpPr>
          <p:nvPr/>
        </p:nvSpPr>
        <p:spPr>
          <a:xfrm xmlns:a="http://schemas.openxmlformats.org/drawingml/2006/main">
            <a:off x="609600" y="372237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8" name="row-rule-2">
            <a:extLst xmlns:a="http://schemas.openxmlformats.org/drawingml/2006/main">
              <a:ext uri="{FF2B5EF4-FFF2-40B4-BE49-F238E27FC236}">
                <a16:creationId xmlns:a16="http://schemas.microsoft.com/office/drawing/2014/main" id="{60C638AF-52AA-4460-84D0-542DCC474843}"/>
              </a:ext>
            </a:extLst>
          </p:cNvPr>
          <p:cNvSpPr>
            <a:spLocks xmlns:a="http://schemas.openxmlformats.org/drawingml/2006/main" noGrp="1"/>
          </p:cNvSpPr>
          <p:nvPr/>
        </p:nvSpPr>
        <p:spPr>
          <a:xfrm xmlns:a="http://schemas.openxmlformats.org/drawingml/2006/main">
            <a:off x="1000125" y="432625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9" name="cue-3">
            <a:extLst xmlns:a="http://schemas.openxmlformats.org/drawingml/2006/main">
              <a:ext uri="{FF2B5EF4-FFF2-40B4-BE49-F238E27FC236}">
                <a16:creationId xmlns:a16="http://schemas.microsoft.com/office/drawing/2014/main" id="{22146FBA-4D89-456C-ADED-9691BBC99AFA}"/>
              </a:ext>
            </a:extLst>
          </p:cNvPr>
          <p:cNvSpPr>
            <a:spLocks xmlns:a="http://schemas.openxmlformats.org/drawingml/2006/main" noGrp="1"/>
          </p:cNvSpPr>
          <p:nvPr/>
        </p:nvSpPr>
        <p:spPr>
          <a:xfrm xmlns:a="http://schemas.openxmlformats.org/drawingml/2006/main">
            <a:off x="609600" y="440245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20" name="row-rule-3">
            <a:extLst xmlns:a="http://schemas.openxmlformats.org/drawingml/2006/main">
              <a:ext uri="{FF2B5EF4-FFF2-40B4-BE49-F238E27FC236}">
                <a16:creationId xmlns:a16="http://schemas.microsoft.com/office/drawing/2014/main" id="{E3504D6F-5BA5-41F4-9819-F267F7D9C1AF}"/>
              </a:ext>
            </a:extLst>
          </p:cNvPr>
          <p:cNvSpPr>
            <a:spLocks xmlns:a="http://schemas.openxmlformats.org/drawingml/2006/main" noGrp="1"/>
          </p:cNvSpPr>
          <p:nvPr/>
        </p:nvSpPr>
        <p:spPr>
          <a:xfrm xmlns:a="http://schemas.openxmlformats.org/drawingml/2006/main">
            <a:off x="1000125" y="500634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1" name="cue-4">
            <a:extLst xmlns:a="http://schemas.openxmlformats.org/drawingml/2006/main">
              <a:ext uri="{FF2B5EF4-FFF2-40B4-BE49-F238E27FC236}">
                <a16:creationId xmlns:a16="http://schemas.microsoft.com/office/drawing/2014/main" id="{2C128A5B-7398-43C1-A3A9-3E79865FF0DA}"/>
              </a:ext>
            </a:extLst>
          </p:cNvPr>
          <p:cNvSpPr>
            <a:spLocks xmlns:a="http://schemas.openxmlformats.org/drawingml/2006/main" noGrp="1"/>
          </p:cNvSpPr>
          <p:nvPr/>
        </p:nvSpPr>
        <p:spPr>
          <a:xfrm xmlns:a="http://schemas.openxmlformats.org/drawingml/2006/main">
            <a:off x="609600" y="508254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Tree>
    <p:extLst>
      <p:ext uri="{BB962C8B-B14F-4D97-AF65-F5344CB8AC3E}">
        <p14:creationId xmlns:p14="http://schemas.microsoft.com/office/powerpoint/2010/main" val="636455249"/>
      </p:ext>
    </p:extLst>
  </p:cSld>
</p:sld>
</file>

<file path=ppt/slides/slide1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A78DB4D2-45D0-42AC-B91B-B6546820A1A8}"/>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3B76DD7-758C-4D39-8704-42D5B6F194A9}"/>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C12D1808-65BA-4423-8A15-AEECC9F1441F}"/>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Build a complete explanation</a:t>
            </a:r>
          </a:p>
        </p:txBody>
      </p:sp>
      <p:sp>
        <p:nvSpPr>
          <p:cNvPr id="4" name="footer-line">
            <a:extLst xmlns:a="http://schemas.openxmlformats.org/drawingml/2006/main">
              <a:ext uri="{FF2B5EF4-FFF2-40B4-BE49-F238E27FC236}">
                <a16:creationId xmlns:a16="http://schemas.microsoft.com/office/drawing/2014/main" id="{D248E0FB-FE6E-425A-AA0A-6431B966A438}"/>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D2D52629-2E97-432F-8E04-09779FEC441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1057F686-5E76-4DEB-B204-60C866E951D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11</a:t>
            </a:r>
          </a:p>
        </p:txBody>
      </p:sp>
      <p:sp>
        <p:nvSpPr>
          <p:cNvPr id="7" name="model">
            <a:extLst xmlns:a="http://schemas.openxmlformats.org/drawingml/2006/main">
              <a:ext uri="{FF2B5EF4-FFF2-40B4-BE49-F238E27FC236}">
                <a16:creationId xmlns:a16="http://schemas.microsoft.com/office/drawing/2014/main" id="{F09C1DF9-E788-4883-826A-72AD3BAD9B2B}"/>
              </a:ext>
            </a:extLst>
          </p:cNvPr>
          <p:cNvSpPr>
            <a:spLocks xmlns:a="http://schemas.openxmlformats.org/drawingml/2006/main" noGrp="1"/>
          </p:cNvSpPr>
          <p:nvPr/>
        </p:nvSpPr>
        <p:spPr>
          <a:xfrm xmlns:a="http://schemas.openxmlformats.org/drawingml/2006/main">
            <a:off x="609600" y="2381250"/>
            <a:ext cx="5238750" cy="2000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1">
                <a:solidFill>
                  <a:srgbClr val="28685E"/>
                </a:solidFill>
                <a:latin typeface="Calibri"/>
                <a:ea typeface="Calibri"/>
                <a:cs typeface="Calibri"/>
              </a:defRPr>
            </a:pPr>
            <a:r>
              <a:rPr sz="2625" b="1">
                <a:solidFill>
                  <a:srgbClr val="28685E"/>
                </a:solidFill>
                <a:latin typeface="Calibri"/>
                <a:ea typeface="Calibri"/>
                <a:cs typeface="Calibri"/>
              </a:rPr>
              <a:t>Friction is helpful at a bike brake: it transfers movement energy to heat and slows the wheel.</a:t>
            </a:r>
          </a:p>
        </p:txBody>
      </p:sp>
      <p:sp>
        <p:nvSpPr>
          <p:cNvPr id="8" name="model2">
            <a:extLst xmlns:a="http://schemas.openxmlformats.org/drawingml/2006/main">
              <a:ext uri="{FF2B5EF4-FFF2-40B4-BE49-F238E27FC236}">
                <a16:creationId xmlns:a16="http://schemas.microsoft.com/office/drawing/2014/main" id="{8F999945-2D3B-4380-AA8C-AF6308B5F23F}"/>
              </a:ext>
            </a:extLst>
          </p:cNvPr>
          <p:cNvSpPr>
            <a:spLocks xmlns:a="http://schemas.openxmlformats.org/drawingml/2006/main" noGrp="1"/>
          </p:cNvSpPr>
          <p:nvPr/>
        </p:nvSpPr>
        <p:spPr>
          <a:xfrm xmlns:a="http://schemas.openxmlformats.org/drawingml/2006/main">
            <a:off x="609600" y="4476750"/>
            <a:ext cx="5238750" cy="1447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It can be unhelpful between moving engine parts because rubbing heats and wears them.</a:t>
            </a:r>
          </a:p>
        </p:txBody>
      </p:sp>
      <p:sp>
        <p:nvSpPr>
          <p:cNvPr id="10" name="energy-motion">
            <a:extLst xmlns:a="http://schemas.openxmlformats.org/drawingml/2006/main">
              <a:ext uri="{FF2B5EF4-FFF2-40B4-BE49-F238E27FC236}">
                <a16:creationId xmlns:a16="http://schemas.microsoft.com/office/drawing/2014/main" id="{75FCF2ED-E6B4-4B02-8F04-40FBADD1B735}"/>
              </a:ext>
            </a:extLst>
          </p:cNvPr>
          <p:cNvSpPr>
            <a:spLocks xmlns:a="http://schemas.openxmlformats.org/drawingml/2006/main" noGrp="1"/>
          </p:cNvSpPr>
          <p:nvPr/>
        </p:nvSpPr>
        <p:spPr>
          <a:xfrm xmlns:a="http://schemas.openxmlformats.org/drawingml/2006/main">
            <a:off x="7000875" y="2714625"/>
            <a:ext cx="4171950" cy="952500"/>
          </a:xfrm>
          <a:prstGeom xmlns:a="http://schemas.openxmlformats.org/drawingml/2006/main" prst="rect">
            <a:avLst/>
          </a:prstGeom>
          <a:solidFill xmlns:a="http://schemas.openxmlformats.org/drawingml/2006/main">
            <a:srgbClr val="E7EFE9"/>
          </a:solidFill>
          <a:ln xmlns:a="http://schemas.openxmlformats.org/drawingml/2006/main" w="0">
            <a:noFill/>
          </a:ln>
        </p:spPr>
      </p:sp>
      <p:sp>
        <p:nvSpPr>
          <p:cNvPr id="11" name="energy-motion-label">
            <a:extLst xmlns:a="http://schemas.openxmlformats.org/drawingml/2006/main">
              <a:ext uri="{FF2B5EF4-FFF2-40B4-BE49-F238E27FC236}">
                <a16:creationId xmlns:a16="http://schemas.microsoft.com/office/drawing/2014/main" id="{5657A987-AB3F-4FB1-8ED9-FCC783153B7C}"/>
              </a:ext>
            </a:extLst>
          </p:cNvPr>
          <p:cNvSpPr>
            <a:spLocks xmlns:a="http://schemas.openxmlformats.org/drawingml/2006/main" noGrp="1"/>
          </p:cNvSpPr>
          <p:nvPr/>
        </p:nvSpPr>
        <p:spPr>
          <a:xfrm xmlns:a="http://schemas.openxmlformats.org/drawingml/2006/main">
            <a:off x="7191375" y="2905125"/>
            <a:ext cx="379095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2175" b="1">
                <a:solidFill>
                  <a:srgbClr val="28685E"/>
                </a:solidFill>
                <a:latin typeface="Calibri"/>
                <a:ea typeface="Calibri"/>
                <a:cs typeface="Calibri"/>
              </a:defRPr>
            </a:pPr>
            <a:r>
              <a:rPr sz="2175" b="1">
                <a:solidFill>
                  <a:srgbClr val="28685E"/>
                </a:solidFill>
                <a:latin typeface="Calibri"/>
                <a:ea typeface="Calibri"/>
                <a:cs typeface="Calibri"/>
              </a:rPr>
              <a:t>MOVEMENT ENERGY</a:t>
            </a:r>
          </a:p>
        </p:txBody>
      </p:sp>
      <p:sp>
        <p:nvSpPr>
          <p:cNvPr id="12" name="energy-transfer">
            <a:extLst xmlns:a="http://schemas.openxmlformats.org/drawingml/2006/main">
              <a:ext uri="{FF2B5EF4-FFF2-40B4-BE49-F238E27FC236}">
                <a16:creationId xmlns:a16="http://schemas.microsoft.com/office/drawing/2014/main" id="{5AC43CAB-011E-447B-8701-7083B41C8D04}"/>
              </a:ext>
            </a:extLst>
          </p:cNvPr>
          <p:cNvSpPr>
            <a:spLocks xmlns:a="http://schemas.openxmlformats.org/drawingml/2006/main" noGrp="1"/>
          </p:cNvSpPr>
          <p:nvPr/>
        </p:nvSpPr>
        <p:spPr>
          <a:xfrm xmlns:a="http://schemas.openxmlformats.org/drawingml/2006/main" rot="5400000">
            <a:off x="8562975" y="3895725"/>
            <a:ext cx="933450" cy="247650"/>
          </a:xfrm>
          <a:prstGeom xmlns:a="http://schemas.openxmlformats.org/drawingml/2006/main" prst="rightArrow">
            <a:avLst/>
          </a:prstGeom>
          <a:solidFill xmlns:a="http://schemas.openxmlformats.org/drawingml/2006/main">
            <a:srgbClr val="A95D21"/>
          </a:solidFill>
          <a:ln xmlns:a="http://schemas.openxmlformats.org/drawingml/2006/main" w="0">
            <a:noFill/>
          </a:ln>
        </p:spPr>
      </p:sp>
      <p:sp>
        <p:nvSpPr>
          <p:cNvPr id="13" name="energy-heat">
            <a:extLst xmlns:a="http://schemas.openxmlformats.org/drawingml/2006/main">
              <a:ext uri="{FF2B5EF4-FFF2-40B4-BE49-F238E27FC236}">
                <a16:creationId xmlns:a16="http://schemas.microsoft.com/office/drawing/2014/main" id="{B2A2A219-8E45-43A4-9B8D-55DDAEB00F61}"/>
              </a:ext>
            </a:extLst>
          </p:cNvPr>
          <p:cNvSpPr>
            <a:spLocks xmlns:a="http://schemas.openxmlformats.org/drawingml/2006/main" noGrp="1"/>
          </p:cNvSpPr>
          <p:nvPr/>
        </p:nvSpPr>
        <p:spPr>
          <a:xfrm xmlns:a="http://schemas.openxmlformats.org/drawingml/2006/main">
            <a:off x="7000875" y="4705350"/>
            <a:ext cx="4171950" cy="952500"/>
          </a:xfrm>
          <a:prstGeom xmlns:a="http://schemas.openxmlformats.org/drawingml/2006/main" prst="rect">
            <a:avLst/>
          </a:prstGeom>
          <a:solidFill xmlns:a="http://schemas.openxmlformats.org/drawingml/2006/main">
            <a:srgbClr val="F0EBE3"/>
          </a:solidFill>
          <a:ln xmlns:a="http://schemas.openxmlformats.org/drawingml/2006/main" w="0">
            <a:noFill/>
          </a:ln>
        </p:spPr>
      </p:sp>
      <p:sp>
        <p:nvSpPr>
          <p:cNvPr id="14" name="energy-heat-label">
            <a:extLst xmlns:a="http://schemas.openxmlformats.org/drawingml/2006/main">
              <a:ext uri="{FF2B5EF4-FFF2-40B4-BE49-F238E27FC236}">
                <a16:creationId xmlns:a16="http://schemas.microsoft.com/office/drawing/2014/main" id="{2A8C4F01-8032-4575-9438-7277E949297D}"/>
              </a:ext>
            </a:extLst>
          </p:cNvPr>
          <p:cNvSpPr>
            <a:spLocks xmlns:a="http://schemas.openxmlformats.org/drawingml/2006/main" noGrp="1"/>
          </p:cNvSpPr>
          <p:nvPr/>
        </p:nvSpPr>
        <p:spPr>
          <a:xfrm xmlns:a="http://schemas.openxmlformats.org/drawingml/2006/main">
            <a:off x="7191375" y="4905375"/>
            <a:ext cx="379095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2175" b="1">
                <a:solidFill>
                  <a:srgbClr val="A95D21"/>
                </a:solidFill>
                <a:latin typeface="Calibri"/>
                <a:ea typeface="Calibri"/>
                <a:cs typeface="Calibri"/>
              </a:defRPr>
            </a:pPr>
            <a:r>
              <a:rPr sz="2175" b="1">
                <a:solidFill>
                  <a:srgbClr val="A95D21"/>
                </a:solidFill>
                <a:latin typeface="Calibri"/>
                <a:ea typeface="Calibri"/>
                <a:cs typeface="Calibri"/>
              </a:rPr>
              <a:t>HEAT</a:t>
            </a:r>
          </a:p>
        </p:txBody>
      </p:sp>
    </p:spTree>
    <p:extLst>
      <p:ext uri="{BB962C8B-B14F-4D97-AF65-F5344CB8AC3E}">
        <p14:creationId xmlns:p14="http://schemas.microsoft.com/office/powerpoint/2010/main" val="1553533739"/>
      </p:ext>
    </p:extLst>
  </p:cSld>
</p:sld>
</file>

<file path=ppt/slides/slide1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D421363D-C1D3-4FE1-919A-1A2ED96A6C9F}"/>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390B12C-7720-4672-AA87-CCF79D68C60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42B94148-6F9D-4976-83BD-EF40BD22483F}"/>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Keep your prediction for next time</a:t>
            </a:r>
          </a:p>
        </p:txBody>
      </p:sp>
      <p:sp>
        <p:nvSpPr>
          <p:cNvPr id="4" name="footer-line">
            <a:extLst xmlns:a="http://schemas.openxmlformats.org/drawingml/2006/main">
              <a:ext uri="{FF2B5EF4-FFF2-40B4-BE49-F238E27FC236}">
                <a16:creationId xmlns:a16="http://schemas.microsoft.com/office/drawing/2014/main" id="{79B4EAA8-6FE9-4C79-A5EA-1B055CBE91C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5F311380-4F19-49EC-B534-69A35B0BA4EA}"/>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8F19DE10-E00C-464D-9BE1-5C7E87531E6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12</a:t>
            </a:r>
          </a:p>
        </p:txBody>
      </p:sp>
      <p:sp>
        <p:nvSpPr>
          <p:cNvPr id="7" name="line-0">
            <a:extLst xmlns:a="http://schemas.openxmlformats.org/drawingml/2006/main">
              <a:ext uri="{FF2B5EF4-FFF2-40B4-BE49-F238E27FC236}">
                <a16:creationId xmlns:a16="http://schemas.microsoft.com/office/drawing/2014/main" id="{BB1ECE04-42C9-4DFF-91B5-9A4F8F3C23B6}"/>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Keep your named worksheet and first prediction.</a:t>
            </a:r>
          </a:p>
        </p:txBody>
      </p:sp>
      <p:sp>
        <p:nvSpPr>
          <p:cNvPr id="8" name="line-1">
            <a:extLst xmlns:a="http://schemas.openxmlformats.org/drawingml/2006/main">
              <a:ext uri="{FF2B5EF4-FFF2-40B4-BE49-F238E27FC236}">
                <a16:creationId xmlns:a16="http://schemas.microsoft.com/office/drawing/2014/main" id="{E77DC251-F86E-4574-8C78-5A8EF6D50759}"/>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Next lesson: compare three surfaces and repeated results.</a:t>
            </a:r>
          </a:p>
        </p:txBody>
      </p:sp>
      <p:sp>
        <p:nvSpPr>
          <p:cNvPr id="9" name="line-2">
            <a:extLst xmlns:a="http://schemas.openxmlformats.org/drawingml/2006/main">
              <a:ext uri="{FF2B5EF4-FFF2-40B4-BE49-F238E27FC236}">
                <a16:creationId xmlns:a16="http://schemas.microsoft.com/office/drawing/2014/main" id="{D5446F1E-2AAD-478E-97F6-8EB2B5D2004C}"/>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Point to one idea you want to check again.</a:t>
            </a:r>
          </a:p>
        </p:txBody>
      </p:sp>
      <p:sp>
        <p:nvSpPr>
          <p:cNvPr id="11" name="cue-0">
            <a:extLst xmlns:a="http://schemas.openxmlformats.org/drawingml/2006/main">
              <a:ext uri="{FF2B5EF4-FFF2-40B4-BE49-F238E27FC236}">
                <a16:creationId xmlns:a16="http://schemas.microsoft.com/office/drawing/2014/main" id="{5FF5315A-42CE-46E0-A0A4-303EADCD5114}"/>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04DF5160-4BD4-44A7-A474-3DCCBACDF90F}"/>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D4A92D15-E543-44EE-B2F2-CFFF964C47AF}"/>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6ADAD402-1806-455D-A630-095343DADA17}"/>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8BA77266-C0C4-41F5-9D95-05E56C42F394}"/>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537637956"/>
      </p:ext>
    </p:extLst>
  </p:cSld>
</p:sld>
</file>

<file path=ppt/slides/slide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8A431852-DB73-4061-B0A0-607045F0BBF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845BB7F-3922-4A5A-97EA-BF5B338AB6C6}"/>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656EA50C-6969-49CB-8141-BD48E1A09CD1}"/>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What do you notice?</a:t>
            </a:r>
          </a:p>
        </p:txBody>
      </p:sp>
      <p:sp>
        <p:nvSpPr>
          <p:cNvPr id="4" name="footer-line">
            <a:extLst xmlns:a="http://schemas.openxmlformats.org/drawingml/2006/main">
              <a:ext uri="{FF2B5EF4-FFF2-40B4-BE49-F238E27FC236}">
                <a16:creationId xmlns:a16="http://schemas.microsoft.com/office/drawing/2014/main" id="{58FA8359-F686-45F8-989C-0EE7D929B28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511550B8-C139-4A59-AAF7-F24BD63666E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3065CB5B-D3B9-4648-9355-47E0F170DE91}"/>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7" name="line-0">
            <a:extLst xmlns:a="http://schemas.openxmlformats.org/drawingml/2006/main">
              <a:ext uri="{FF2B5EF4-FFF2-40B4-BE49-F238E27FC236}">
                <a16:creationId xmlns:a16="http://schemas.microsoft.com/office/drawing/2014/main" id="{67598451-CC92-4163-ABB7-4CC6A1F5841E}"/>
              </a:ext>
            </a:extLst>
          </p:cNvPr>
          <p:cNvSpPr>
            <a:spLocks xmlns:a="http://schemas.openxmlformats.org/drawingml/2006/main" noGrp="1"/>
          </p:cNvSpPr>
          <p:nvPr/>
        </p:nvSpPr>
        <p:spPr>
          <a:xfrm xmlns:a="http://schemas.openxmlformats.org/drawingml/2006/main">
            <a:off x="1000125" y="2333625"/>
            <a:ext cx="10382250" cy="996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Supported: gently rub your hands for five seconds.</a:t>
            </a:r>
          </a:p>
        </p:txBody>
      </p:sp>
      <p:sp>
        <p:nvSpPr>
          <p:cNvPr id="8" name="line-1">
            <a:extLst xmlns:a="http://schemas.openxmlformats.org/drawingml/2006/main">
              <a:ext uri="{FF2B5EF4-FFF2-40B4-BE49-F238E27FC236}">
                <a16:creationId xmlns:a16="http://schemas.microsoft.com/office/drawing/2014/main" id="{D98B4E52-A3F8-43BB-8237-11BC032557D9}"/>
              </a:ext>
            </a:extLst>
          </p:cNvPr>
          <p:cNvSpPr>
            <a:spLocks xmlns:a="http://schemas.openxmlformats.org/drawingml/2006/main" noGrp="1"/>
          </p:cNvSpPr>
          <p:nvPr/>
        </p:nvSpPr>
        <p:spPr>
          <a:xfrm xmlns:a="http://schemas.openxmlformats.org/drawingml/2006/main">
            <a:off x="1000125" y="3387725"/>
            <a:ext cx="10382250" cy="996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Standard: describe what you feel and name the force.</a:t>
            </a:r>
          </a:p>
        </p:txBody>
      </p:sp>
      <p:sp>
        <p:nvSpPr>
          <p:cNvPr id="9" name="line-2">
            <a:extLst xmlns:a="http://schemas.openxmlformats.org/drawingml/2006/main">
              <a:ext uri="{FF2B5EF4-FFF2-40B4-BE49-F238E27FC236}">
                <a16:creationId xmlns:a16="http://schemas.microsoft.com/office/drawing/2014/main" id="{2E98D065-9DE1-4154-8354-6608C1C09C5F}"/>
              </a:ext>
            </a:extLst>
          </p:cNvPr>
          <p:cNvSpPr>
            <a:spLocks xmlns:a="http://schemas.openxmlformats.org/drawingml/2006/main" noGrp="1"/>
          </p:cNvSpPr>
          <p:nvPr/>
        </p:nvSpPr>
        <p:spPr>
          <a:xfrm xmlns:a="http://schemas.openxmlformats.org/drawingml/2006/main">
            <a:off x="1000125" y="4441825"/>
            <a:ext cx="10382250" cy="996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Stretch: explain where the warmth came from.</a:t>
            </a:r>
          </a:p>
        </p:txBody>
      </p:sp>
      <p:sp>
        <p:nvSpPr>
          <p:cNvPr id="10" name="access">
            <a:extLst xmlns:a="http://schemas.openxmlformats.org/drawingml/2006/main">
              <a:ext uri="{FF2B5EF4-FFF2-40B4-BE49-F238E27FC236}">
                <a16:creationId xmlns:a16="http://schemas.microsoft.com/office/drawing/2014/main" id="{5117258C-BCD0-4A69-86F3-9AA10EF3B6A9}"/>
              </a:ext>
            </a:extLst>
          </p:cNvPr>
          <p:cNvSpPr>
            <a:spLocks xmlns:a="http://schemas.openxmlformats.org/drawingml/2006/main" noGrp="1"/>
          </p:cNvSpPr>
          <p:nvPr/>
        </p:nvSpPr>
        <p:spPr>
          <a:xfrm xmlns:a="http://schemas.openxmlformats.org/drawingml/2006/main">
            <a:off x="609600" y="5667375"/>
            <a:ext cx="109728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You can watch, point, speak, draw or write.</a:t>
            </a:r>
          </a:p>
        </p:txBody>
      </p:sp>
      <p:sp>
        <p:nvSpPr>
          <p:cNvPr id="12" name="cue-0">
            <a:extLst xmlns:a="http://schemas.openxmlformats.org/drawingml/2006/main">
              <a:ext uri="{FF2B5EF4-FFF2-40B4-BE49-F238E27FC236}">
                <a16:creationId xmlns:a16="http://schemas.microsoft.com/office/drawing/2014/main" id="{A57B1565-A920-4215-A8ED-AA8DBDFD3DA8}"/>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A85077F1-7CAF-4F56-9BAF-56D104791D77}"/>
              </a:ext>
            </a:extLst>
          </p:cNvPr>
          <p:cNvSpPr>
            <a:spLocks xmlns:a="http://schemas.openxmlformats.org/drawingml/2006/main" noGrp="1"/>
          </p:cNvSpPr>
          <p:nvPr/>
        </p:nvSpPr>
        <p:spPr>
          <a:xfrm xmlns:a="http://schemas.openxmlformats.org/drawingml/2006/main">
            <a:off x="1000125" y="334010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954EB837-18D4-4499-A9FF-B230AD44E601}"/>
              </a:ext>
            </a:extLst>
          </p:cNvPr>
          <p:cNvSpPr>
            <a:spLocks xmlns:a="http://schemas.openxmlformats.org/drawingml/2006/main" noGrp="1"/>
          </p:cNvSpPr>
          <p:nvPr/>
        </p:nvSpPr>
        <p:spPr>
          <a:xfrm xmlns:a="http://schemas.openxmlformats.org/drawingml/2006/main">
            <a:off x="609600" y="34163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A5095F49-D9E7-425C-A5A0-B527A5C276D8}"/>
              </a:ext>
            </a:extLst>
          </p:cNvPr>
          <p:cNvSpPr>
            <a:spLocks xmlns:a="http://schemas.openxmlformats.org/drawingml/2006/main" noGrp="1"/>
          </p:cNvSpPr>
          <p:nvPr/>
        </p:nvSpPr>
        <p:spPr>
          <a:xfrm xmlns:a="http://schemas.openxmlformats.org/drawingml/2006/main">
            <a:off x="1000125" y="439420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BF84359B-F655-4EDD-B7AE-C192BD709FAA}"/>
              </a:ext>
            </a:extLst>
          </p:cNvPr>
          <p:cNvSpPr>
            <a:spLocks xmlns:a="http://schemas.openxmlformats.org/drawingml/2006/main" noGrp="1"/>
          </p:cNvSpPr>
          <p:nvPr/>
        </p:nvSpPr>
        <p:spPr>
          <a:xfrm xmlns:a="http://schemas.openxmlformats.org/drawingml/2006/main">
            <a:off x="609600" y="44704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982810831"/>
      </p:ext>
    </p:extLst>
  </p:cSld>
</p:sld>
</file>

<file path=ppt/slides/slide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264BAEB6-AC84-476E-B3B6-32A3E2BEBD57}"/>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861D0F0-AA9B-40B7-8265-42225F4FCBDA}"/>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CEA3F8E-E0AA-40A1-BCE0-781D19D0F258}"/>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Three things to work out</a:t>
            </a:r>
          </a:p>
        </p:txBody>
      </p:sp>
      <p:sp>
        <p:nvSpPr>
          <p:cNvPr id="4" name="footer-line">
            <a:extLst xmlns:a="http://schemas.openxmlformats.org/drawingml/2006/main">
              <a:ext uri="{FF2B5EF4-FFF2-40B4-BE49-F238E27FC236}">
                <a16:creationId xmlns:a16="http://schemas.microsoft.com/office/drawing/2014/main" id="{ABE75D2C-768E-4D00-AE81-8FAB3CFCA655}"/>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60EEF79-0A1C-4146-8208-D42C5A161581}"/>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0D8E69DC-C15B-4B5B-B099-1C514864358C}"/>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7" name="line-0">
            <a:extLst xmlns:a="http://schemas.openxmlformats.org/drawingml/2006/main">
              <a:ext uri="{FF2B5EF4-FFF2-40B4-BE49-F238E27FC236}">
                <a16:creationId xmlns:a16="http://schemas.microsoft.com/office/drawing/2014/main" id="{48FA046A-B442-41C2-8620-15860FE0831F}"/>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1   What is friction?</a:t>
            </a:r>
          </a:p>
        </p:txBody>
      </p:sp>
      <p:sp>
        <p:nvSpPr>
          <p:cNvPr id="8" name="line-1">
            <a:extLst xmlns:a="http://schemas.openxmlformats.org/drawingml/2006/main">
              <a:ext uri="{FF2B5EF4-FFF2-40B4-BE49-F238E27FC236}">
                <a16:creationId xmlns:a16="http://schemas.microsoft.com/office/drawing/2014/main" id="{8ED121BF-6D19-41BE-8AB2-677B3DAC7AA7}"/>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2   When does friction help or hinder?</a:t>
            </a:r>
          </a:p>
        </p:txBody>
      </p:sp>
      <p:sp>
        <p:nvSpPr>
          <p:cNvPr id="9" name="line-2">
            <a:extLst xmlns:a="http://schemas.openxmlformats.org/drawingml/2006/main">
              <a:ext uri="{FF2B5EF4-FFF2-40B4-BE49-F238E27FC236}">
                <a16:creationId xmlns:a16="http://schemas.microsoft.com/office/drawing/2014/main" id="{24B07689-0355-410C-9AD7-F3B6AE24B0FA}"/>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3   What will happen on two different surfaces?</a:t>
            </a:r>
          </a:p>
        </p:txBody>
      </p:sp>
      <p:sp>
        <p:nvSpPr>
          <p:cNvPr id="11" name="row-rule-0">
            <a:extLst xmlns:a="http://schemas.openxmlformats.org/drawingml/2006/main">
              <a:ext uri="{FF2B5EF4-FFF2-40B4-BE49-F238E27FC236}">
                <a16:creationId xmlns:a16="http://schemas.microsoft.com/office/drawing/2014/main" id="{BD3CACB9-B092-4FC1-AD6B-300129896825}"/>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2" name="row-rule-1">
            <a:extLst xmlns:a="http://schemas.openxmlformats.org/drawingml/2006/main">
              <a:ext uri="{FF2B5EF4-FFF2-40B4-BE49-F238E27FC236}">
                <a16:creationId xmlns:a16="http://schemas.microsoft.com/office/drawing/2014/main" id="{45E79C69-819F-4F03-8BF8-B72DC50B5DBC}"/>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Tree>
    <p:extLst>
      <p:ext uri="{BB962C8B-B14F-4D97-AF65-F5344CB8AC3E}">
        <p14:creationId xmlns:p14="http://schemas.microsoft.com/office/powerpoint/2010/main" val="505171895"/>
      </p:ext>
    </p:extLst>
  </p:cSld>
</p:sld>
</file>

<file path=ppt/slides/slide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6" name="top-rule">
            <a:extLst xmlns:a="http://schemas.openxmlformats.org/drawingml/2006/main">
              <a:ext uri="{FF2B5EF4-FFF2-40B4-BE49-F238E27FC236}">
                <a16:creationId xmlns:a16="http://schemas.microsoft.com/office/drawing/2014/main" id="{A23E7316-33C0-4A6D-8D39-073011101616}"/>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C6D2661-64E6-4FE6-986D-B53AB44855EB}"/>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151BD36-4226-4D84-B7D7-3E83D5D25361}"/>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Friction acts at a contact</a:t>
            </a:r>
          </a:p>
        </p:txBody>
      </p:sp>
      <p:sp>
        <p:nvSpPr>
          <p:cNvPr id="4" name="footer-line">
            <a:extLst xmlns:a="http://schemas.openxmlformats.org/drawingml/2006/main">
              <a:ext uri="{FF2B5EF4-FFF2-40B4-BE49-F238E27FC236}">
                <a16:creationId xmlns:a16="http://schemas.microsoft.com/office/drawing/2014/main" id="{DD235144-96AF-47AB-9861-33F9BFA48CC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6F4C476-3B65-43EE-B658-07D0A9F1A94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C9645347-B6B9-421C-8A62-EA023E5287CD}"/>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7" name="motion-arrow">
            <a:extLst xmlns:a="http://schemas.openxmlformats.org/drawingml/2006/main">
              <a:ext uri="{FF2B5EF4-FFF2-40B4-BE49-F238E27FC236}">
                <a16:creationId xmlns:a16="http://schemas.microsoft.com/office/drawing/2014/main" id="{C286DCE9-4ED2-411D-84B8-07C352DC4B14}"/>
              </a:ext>
            </a:extLst>
          </p:cNvPr>
          <p:cNvSpPr>
            <a:spLocks xmlns:a="http://schemas.openxmlformats.org/drawingml/2006/main" noGrp="1"/>
          </p:cNvSpPr>
          <p:nvPr/>
        </p:nvSpPr>
        <p:spPr>
          <a:xfrm xmlns:a="http://schemas.openxmlformats.org/drawingml/2006/main">
            <a:off x="2762250" y="2876550"/>
            <a:ext cx="1952625" cy="323850"/>
          </a:xfrm>
          <a:prstGeom xmlns:a="http://schemas.openxmlformats.org/drawingml/2006/main" prst="rightArrow">
            <a:avLst/>
          </a:prstGeom>
          <a:solidFill xmlns:a="http://schemas.openxmlformats.org/drawingml/2006/main">
            <a:srgbClr val="28685E"/>
          </a:solidFill>
          <a:ln xmlns:a="http://schemas.openxmlformats.org/drawingml/2006/main" w="0">
            <a:noFill/>
            <a:prstDash val="solid"/>
          </a:ln>
        </p:spPr>
      </p:sp>
      <p:sp>
        <p:nvSpPr>
          <p:cNvPr id="8" name="friction-arrow">
            <a:extLst xmlns:a="http://schemas.openxmlformats.org/drawingml/2006/main">
              <a:ext uri="{FF2B5EF4-FFF2-40B4-BE49-F238E27FC236}">
                <a16:creationId xmlns:a16="http://schemas.microsoft.com/office/drawing/2014/main" id="{F00C1050-A508-4FD2-A90D-95D93B0BF0E7}"/>
              </a:ext>
            </a:extLst>
          </p:cNvPr>
          <p:cNvSpPr>
            <a:spLocks xmlns:a="http://schemas.openxmlformats.org/drawingml/2006/main" noGrp="1"/>
          </p:cNvSpPr>
          <p:nvPr/>
        </p:nvSpPr>
        <p:spPr>
          <a:xfrm xmlns:a="http://schemas.openxmlformats.org/drawingml/2006/main">
            <a:off x="1476375" y="4619625"/>
            <a:ext cx="1952625" cy="323850"/>
          </a:xfrm>
          <a:prstGeom xmlns:a="http://schemas.openxmlformats.org/drawingml/2006/main" prst="leftArrow">
            <a:avLst/>
          </a:prstGeom>
          <a:solidFill xmlns:a="http://schemas.openxmlformats.org/drawingml/2006/main">
            <a:srgbClr val="A65D25"/>
          </a:solidFill>
          <a:ln xmlns:a="http://schemas.openxmlformats.org/drawingml/2006/main" w="0">
            <a:noFill/>
            <a:prstDash val="solid"/>
          </a:ln>
        </p:spPr>
      </p:sp>
      <p:sp>
        <p:nvSpPr>
          <p:cNvPr id="9" name="surface">
            <a:extLst xmlns:a="http://schemas.openxmlformats.org/drawingml/2006/main">
              <a:ext uri="{FF2B5EF4-FFF2-40B4-BE49-F238E27FC236}">
                <a16:creationId xmlns:a16="http://schemas.microsoft.com/office/drawing/2014/main" id="{DD0C535E-3298-42C6-9D69-E5DBF594300E}"/>
              </a:ext>
            </a:extLst>
          </p:cNvPr>
          <p:cNvSpPr>
            <a:spLocks xmlns:a="http://schemas.openxmlformats.org/drawingml/2006/main" noGrp="1"/>
          </p:cNvSpPr>
          <p:nvPr/>
        </p:nvSpPr>
        <p:spPr>
          <a:xfrm xmlns:a="http://schemas.openxmlformats.org/drawingml/2006/main">
            <a:off x="1095375" y="4362450"/>
            <a:ext cx="4714875" cy="190500"/>
          </a:xfrm>
          <a:prstGeom xmlns:a="http://schemas.openxmlformats.org/drawingml/2006/main" prst="rect">
            <a:avLst/>
          </a:prstGeom>
          <a:solidFill xmlns:a="http://schemas.openxmlformats.org/drawingml/2006/main">
            <a:srgbClr val="50616B"/>
          </a:solidFill>
          <a:ln xmlns:a="http://schemas.openxmlformats.org/drawingml/2006/main" w="0">
            <a:noFill/>
            <a:prstDash val="solid"/>
          </a:ln>
        </p:spPr>
      </p:sp>
      <p:sp>
        <p:nvSpPr>
          <p:cNvPr id="10" name="block">
            <a:extLst xmlns:a="http://schemas.openxmlformats.org/drawingml/2006/main">
              <a:ext uri="{FF2B5EF4-FFF2-40B4-BE49-F238E27FC236}">
                <a16:creationId xmlns:a16="http://schemas.microsoft.com/office/drawing/2014/main" id="{284984E4-F78F-441F-9D68-432809FF6927}"/>
              </a:ext>
            </a:extLst>
          </p:cNvPr>
          <p:cNvSpPr>
            <a:spLocks xmlns:a="http://schemas.openxmlformats.org/drawingml/2006/main" noGrp="1"/>
          </p:cNvSpPr>
          <p:nvPr/>
        </p:nvSpPr>
        <p:spPr>
          <a:xfrm xmlns:a="http://schemas.openxmlformats.org/drawingml/2006/main">
            <a:off x="2524125" y="3429000"/>
            <a:ext cx="1619250" cy="933450"/>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1" name="block-name">
            <a:extLst xmlns:a="http://schemas.openxmlformats.org/drawingml/2006/main">
              <a:ext uri="{FF2B5EF4-FFF2-40B4-BE49-F238E27FC236}">
                <a16:creationId xmlns:a16="http://schemas.microsoft.com/office/drawing/2014/main" id="{A0994471-F13C-4662-B4ED-895E97753207}"/>
              </a:ext>
            </a:extLst>
          </p:cNvPr>
          <p:cNvSpPr>
            <a:spLocks xmlns:a="http://schemas.openxmlformats.org/drawingml/2006/main" noGrp="1"/>
          </p:cNvSpPr>
          <p:nvPr/>
        </p:nvSpPr>
        <p:spPr>
          <a:xfrm xmlns:a="http://schemas.openxmlformats.org/drawingml/2006/main">
            <a:off x="2676525" y="3714750"/>
            <a:ext cx="1314450"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2025" b="1">
                <a:solidFill>
                  <a:srgbClr val="152B3A"/>
                </a:solidFill>
              </a:defRPr>
            </a:pPr>
            <a:r>
              <a:rPr sz="2025" b="1">
                <a:solidFill>
                  <a:srgbClr val="152B3A"/>
                </a:solidFill>
              </a:rPr>
              <a:t>BLOCK</a:t>
            </a:r>
          </a:p>
        </p:txBody>
      </p:sp>
      <p:sp>
        <p:nvSpPr>
          <p:cNvPr id="12" name="motion-label">
            <a:extLst xmlns:a="http://schemas.openxmlformats.org/drawingml/2006/main">
              <a:ext uri="{FF2B5EF4-FFF2-40B4-BE49-F238E27FC236}">
                <a16:creationId xmlns:a16="http://schemas.microsoft.com/office/drawing/2014/main" id="{F4FAD714-D56F-49F1-8B56-8C810B21749F}"/>
              </a:ext>
            </a:extLst>
          </p:cNvPr>
          <p:cNvSpPr>
            <a:spLocks xmlns:a="http://schemas.openxmlformats.org/drawingml/2006/main" noGrp="1"/>
          </p:cNvSpPr>
          <p:nvPr/>
        </p:nvSpPr>
        <p:spPr>
          <a:xfrm xmlns:a="http://schemas.openxmlformats.org/drawingml/2006/main">
            <a:off x="2524125" y="2476500"/>
            <a:ext cx="2762250"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28685E"/>
                </a:solidFill>
              </a:defRPr>
            </a:pPr>
            <a:r>
              <a:rPr sz="1950" b="1">
                <a:solidFill>
                  <a:srgbClr val="28685E"/>
                </a:solidFill>
              </a:rPr>
              <a:t>sliding right</a:t>
            </a:r>
          </a:p>
        </p:txBody>
      </p:sp>
      <p:sp>
        <p:nvSpPr>
          <p:cNvPr id="13" name="friction-label">
            <a:extLst xmlns:a="http://schemas.openxmlformats.org/drawingml/2006/main">
              <a:ext uri="{FF2B5EF4-FFF2-40B4-BE49-F238E27FC236}">
                <a16:creationId xmlns:a16="http://schemas.microsoft.com/office/drawing/2014/main" id="{9E74F9BE-DC51-4B6B-91D9-7D3516EFCA0F}"/>
              </a:ext>
            </a:extLst>
          </p:cNvPr>
          <p:cNvSpPr>
            <a:spLocks xmlns:a="http://schemas.openxmlformats.org/drawingml/2006/main" noGrp="1"/>
          </p:cNvSpPr>
          <p:nvPr/>
        </p:nvSpPr>
        <p:spPr>
          <a:xfrm xmlns:a="http://schemas.openxmlformats.org/drawingml/2006/main">
            <a:off x="1143000" y="5105400"/>
            <a:ext cx="46672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A65D25"/>
                </a:solidFill>
              </a:defRPr>
            </a:pPr>
            <a:r>
              <a:rPr sz="1950" b="1">
                <a:solidFill>
                  <a:srgbClr val="A65D25"/>
                </a:solidFill>
              </a:rPr>
              <a:t>friction on the block</a:t>
            </a:r>
          </a:p>
        </p:txBody>
      </p:sp>
      <p:sp>
        <p:nvSpPr>
          <p:cNvPr id="14" name="definition">
            <a:extLst xmlns:a="http://schemas.openxmlformats.org/drawingml/2006/main">
              <a:ext uri="{FF2B5EF4-FFF2-40B4-BE49-F238E27FC236}">
                <a16:creationId xmlns:a16="http://schemas.microsoft.com/office/drawing/2014/main" id="{8ABF41B4-EC9C-4DB8-B743-B7024BAE2ADF}"/>
              </a:ext>
            </a:extLst>
          </p:cNvPr>
          <p:cNvSpPr>
            <a:spLocks xmlns:a="http://schemas.openxmlformats.org/drawingml/2006/main" noGrp="1"/>
          </p:cNvSpPr>
          <p:nvPr/>
        </p:nvSpPr>
        <p:spPr>
          <a:xfrm xmlns:a="http://schemas.openxmlformats.org/drawingml/2006/main">
            <a:off x="6667500" y="2571750"/>
            <a:ext cx="4857750" cy="1762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700" b="1">
                <a:solidFill>
                  <a:srgbClr val="152B3A"/>
                </a:solidFill>
                <a:latin typeface="Calibri"/>
                <a:ea typeface="Calibri"/>
                <a:cs typeface="Calibri"/>
              </a:defRPr>
            </a:pPr>
            <a:r>
              <a:rPr sz="2700" b="1">
                <a:solidFill>
                  <a:srgbClr val="152B3A"/>
                </a:solidFill>
                <a:latin typeface="Calibri"/>
                <a:ea typeface="Calibri"/>
                <a:cs typeface="Calibri"/>
              </a:rPr>
              <a:t>A force between surfaces that slide, or try to slide, past each other.</a:t>
            </a:r>
          </a:p>
        </p:txBody>
      </p:sp>
      <p:sp>
        <p:nvSpPr>
          <p:cNvPr id="15" name="contact">
            <a:extLst xmlns:a="http://schemas.openxmlformats.org/drawingml/2006/main">
              <a:ext uri="{FF2B5EF4-FFF2-40B4-BE49-F238E27FC236}">
                <a16:creationId xmlns:a16="http://schemas.microsoft.com/office/drawing/2014/main" id="{0209D406-EDCB-4EE8-8431-140A7591B595}"/>
              </a:ext>
            </a:extLst>
          </p:cNvPr>
          <p:cNvSpPr>
            <a:spLocks xmlns:a="http://schemas.openxmlformats.org/drawingml/2006/main" noGrp="1"/>
          </p:cNvSpPr>
          <p:nvPr/>
        </p:nvSpPr>
        <p:spPr>
          <a:xfrm xmlns:a="http://schemas.openxmlformats.org/drawingml/2006/main">
            <a:off x="6667500" y="4819650"/>
            <a:ext cx="485775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250" b="0">
                <a:solidFill>
                  <a:srgbClr val="28685E"/>
                </a:solidFill>
                <a:latin typeface="Calibri"/>
                <a:ea typeface="Calibri"/>
                <a:cs typeface="Calibri"/>
              </a:defRPr>
            </a:pPr>
            <a:r>
              <a:rPr sz="2250" b="0">
                <a:solidFill>
                  <a:srgbClr val="28685E"/>
                </a:solidFill>
                <a:latin typeface="Calibri"/>
                <a:ea typeface="Calibri"/>
                <a:cs typeface="Calibri"/>
              </a:rPr>
              <a:t>Name the two touching surfaces.</a:t>
            </a:r>
          </a:p>
        </p:txBody>
      </p:sp>
    </p:spTree>
    <p:extLst>
      <p:ext uri="{BB962C8B-B14F-4D97-AF65-F5344CB8AC3E}">
        <p14:creationId xmlns:p14="http://schemas.microsoft.com/office/powerpoint/2010/main" val="1167052122"/>
      </p:ext>
    </p:extLst>
  </p:cSld>
</p:sld>
</file>

<file path=ppt/slides/slide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0F50466D-6A2C-4B1E-9583-8739091C4B97}"/>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8269068-3B25-4171-9AEB-CF7856E0E152}"/>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B1F8F32E-1B20-4651-9C54-78EF7B402B8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Change one thing: the surface</a:t>
            </a:r>
          </a:p>
        </p:txBody>
      </p:sp>
      <p:sp>
        <p:nvSpPr>
          <p:cNvPr id="4" name="footer-line">
            <a:extLst xmlns:a="http://schemas.openxmlformats.org/drawingml/2006/main">
              <a:ext uri="{FF2B5EF4-FFF2-40B4-BE49-F238E27FC236}">
                <a16:creationId xmlns:a16="http://schemas.microsoft.com/office/drawing/2014/main" id="{CE047752-2682-4C52-890F-E35DA0B4CB3D}"/>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18241C7F-F485-4A49-AF02-1B58BA923536}"/>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AC9ADB6A-A8A9-45B9-8390-1F301160ECE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
        <p:nvSpPr>
          <p:cNvPr id="7" name="line-0">
            <a:extLst xmlns:a="http://schemas.openxmlformats.org/drawingml/2006/main">
              <a:ext uri="{FF2B5EF4-FFF2-40B4-BE49-F238E27FC236}">
                <a16:creationId xmlns:a16="http://schemas.microsoft.com/office/drawing/2014/main" id="{4B521DCD-B088-46AB-AE1E-86BFAE10BB24}"/>
              </a:ext>
            </a:extLst>
          </p:cNvPr>
          <p:cNvSpPr>
            <a:spLocks xmlns:a="http://schemas.openxmlformats.org/drawingml/2006/main" noGrp="1"/>
          </p:cNvSpPr>
          <p:nvPr/>
        </p:nvSpPr>
        <p:spPr>
          <a:xfrm xmlns:a="http://schemas.openxmlformats.org/drawingml/2006/main">
            <a:off x="609600" y="2352675"/>
            <a:ext cx="5429250" cy="8477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the block, ramp and release the same.</a:t>
            </a:r>
          </a:p>
        </p:txBody>
      </p:sp>
      <p:sp>
        <p:nvSpPr>
          <p:cNvPr id="8" name="line-1">
            <a:extLst xmlns:a="http://schemas.openxmlformats.org/drawingml/2006/main">
              <a:ext uri="{FF2B5EF4-FFF2-40B4-BE49-F238E27FC236}">
                <a16:creationId xmlns:a16="http://schemas.microsoft.com/office/drawing/2014/main" id="{4F7EF35E-738E-4A8C-B1B0-175438FD9D08}"/>
              </a:ext>
            </a:extLst>
          </p:cNvPr>
          <p:cNvSpPr>
            <a:spLocks xmlns:a="http://schemas.openxmlformats.org/drawingml/2006/main" noGrp="1"/>
          </p:cNvSpPr>
          <p:nvPr/>
        </p:nvSpPr>
        <p:spPr>
          <a:xfrm xmlns:a="http://schemas.openxmlformats.org/drawingml/2006/main">
            <a:off x="609600" y="3286125"/>
            <a:ext cx="5429250" cy="8477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Change only the run-out surface.</a:t>
            </a:r>
          </a:p>
        </p:txBody>
      </p:sp>
      <p:sp>
        <p:nvSpPr>
          <p:cNvPr id="9" name="line-2">
            <a:extLst xmlns:a="http://schemas.openxmlformats.org/drawingml/2006/main">
              <a:ext uri="{FF2B5EF4-FFF2-40B4-BE49-F238E27FC236}">
                <a16:creationId xmlns:a16="http://schemas.microsoft.com/office/drawing/2014/main" id="{D22C6481-C8BB-4E7B-BC67-9CC801921D6C}"/>
              </a:ext>
            </a:extLst>
          </p:cNvPr>
          <p:cNvSpPr>
            <a:spLocks xmlns:a="http://schemas.openxmlformats.org/drawingml/2006/main" noGrp="1"/>
          </p:cNvSpPr>
          <p:nvPr/>
        </p:nvSpPr>
        <p:spPr>
          <a:xfrm xmlns:a="http://schemas.openxmlformats.org/drawingml/2006/main">
            <a:off x="609600" y="4219575"/>
            <a:ext cx="5429250" cy="8477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Predict where the block will stop. Then observe.</a:t>
            </a:r>
          </a:p>
        </p:txBody>
      </p:sp>
      <p:sp>
        <p:nvSpPr>
          <p:cNvPr id="10" name="comparison-rule">
            <a:extLst xmlns:a="http://schemas.openxmlformats.org/drawingml/2006/main">
              <a:ext uri="{FF2B5EF4-FFF2-40B4-BE49-F238E27FC236}">
                <a16:creationId xmlns:a16="http://schemas.microsoft.com/office/drawing/2014/main" id="{C4CDA1BD-5786-4D1D-80AB-AEA27D70D90A}"/>
              </a:ext>
            </a:extLst>
          </p:cNvPr>
          <p:cNvSpPr>
            <a:spLocks xmlns:a="http://schemas.openxmlformats.org/drawingml/2006/main" noGrp="1"/>
          </p:cNvSpPr>
          <p:nvPr/>
        </p:nvSpPr>
        <p:spPr>
          <a:xfrm xmlns:a="http://schemas.openxmlformats.org/drawingml/2006/main">
            <a:off x="609600" y="52387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11" name="comparison-prompt">
            <a:extLst xmlns:a="http://schemas.openxmlformats.org/drawingml/2006/main">
              <a:ext uri="{FF2B5EF4-FFF2-40B4-BE49-F238E27FC236}">
                <a16:creationId xmlns:a16="http://schemas.microsoft.com/office/drawing/2014/main" id="{2813A675-B4BD-4ADF-8560-8121C1199D10}"/>
              </a:ext>
            </a:extLst>
          </p:cNvPr>
          <p:cNvSpPr>
            <a:spLocks xmlns:a="http://schemas.openxmlformats.org/drawingml/2006/main" noGrp="1"/>
          </p:cNvSpPr>
          <p:nvPr/>
        </p:nvSpPr>
        <p:spPr>
          <a:xfrm xmlns:a="http://schemas.openxmlformats.org/drawingml/2006/main">
            <a:off x="609600" y="5381625"/>
            <a:ext cx="10972800" cy="6572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025" b="1">
                <a:solidFill>
                  <a:srgbClr val="28685E"/>
                </a:solidFill>
                <a:latin typeface="Calibri"/>
                <a:ea typeface="Calibri"/>
                <a:cs typeface="Calibri"/>
              </a:defRPr>
            </a:pPr>
            <a:r>
              <a:rPr sz="2025" b="1">
                <a:solidFill>
                  <a:srgbClr val="28685E"/>
                </a:solidFill>
                <a:latin typeface="Calibri"/>
                <a:ea typeface="Calibri"/>
                <a:cs typeface="Calibri"/>
              </a:rPr>
              <a:t>What stayed the same? What changed?</a:t>
            </a:r>
          </a:p>
        </p:txBody>
      </p:sp>
      <p:sp>
        <p:nvSpPr>
          <p:cNvPr id="13" name="surface">
            <a:extLst xmlns:a="http://schemas.openxmlformats.org/drawingml/2006/main">
              <a:ext uri="{FF2B5EF4-FFF2-40B4-BE49-F238E27FC236}">
                <a16:creationId xmlns:a16="http://schemas.microsoft.com/office/drawing/2014/main" id="{E72A19E0-1BE7-41E0-BB4B-7A3437C559DF}"/>
              </a:ext>
            </a:extLst>
          </p:cNvPr>
          <p:cNvSpPr>
            <a:spLocks xmlns:a="http://schemas.openxmlformats.org/drawingml/2006/main" noGrp="1"/>
          </p:cNvSpPr>
          <p:nvPr/>
        </p:nvSpPr>
        <p:spPr>
          <a:xfrm xmlns:a="http://schemas.openxmlformats.org/drawingml/2006/main">
            <a:off x="6762750" y="4381500"/>
            <a:ext cx="4381500" cy="171450"/>
          </a:xfrm>
          <a:prstGeom xmlns:a="http://schemas.openxmlformats.org/drawingml/2006/main" prst="rect">
            <a:avLst/>
          </a:prstGeom>
          <a:solidFill xmlns:a="http://schemas.openxmlformats.org/drawingml/2006/main">
            <a:srgbClr val="CEDBD3"/>
          </a:solidFill>
          <a:ln xmlns:a="http://schemas.openxmlformats.org/drawingml/2006/main" w="0">
            <a:noFill/>
          </a:ln>
        </p:spPr>
      </p:sp>
      <p:sp>
        <p:nvSpPr>
          <p:cNvPr id="14" name="block-contact">
            <a:extLst xmlns:a="http://schemas.openxmlformats.org/drawingml/2006/main">
              <a:ext uri="{FF2B5EF4-FFF2-40B4-BE49-F238E27FC236}">
                <a16:creationId xmlns:a16="http://schemas.microsoft.com/office/drawing/2014/main" id="{32BFA360-7DEA-46CC-949E-D5AE23689A1F}"/>
              </a:ext>
            </a:extLst>
          </p:cNvPr>
          <p:cNvSpPr>
            <a:spLocks xmlns:a="http://schemas.openxmlformats.org/drawingml/2006/main" noGrp="1"/>
          </p:cNvSpPr>
          <p:nvPr/>
        </p:nvSpPr>
        <p:spPr>
          <a:xfrm xmlns:a="http://schemas.openxmlformats.org/drawingml/2006/main">
            <a:off x="7858125" y="3286125"/>
            <a:ext cx="1809750" cy="1095375"/>
          </a:xfrm>
          <a:prstGeom xmlns:a="http://schemas.openxmlformats.org/drawingml/2006/main" prst="rect">
            <a:avLst/>
          </a:prstGeom>
          <a:solidFill xmlns:a="http://schemas.openxmlformats.org/drawingml/2006/main">
            <a:srgbClr val="28685E"/>
          </a:solidFill>
          <a:ln xmlns:a="http://schemas.openxmlformats.org/drawingml/2006/main" w="0">
            <a:noFill/>
          </a:ln>
        </p:spPr>
      </p:sp>
      <p:sp>
        <p:nvSpPr>
          <p:cNvPr id="15" name="block-label-new">
            <a:extLst xmlns:a="http://schemas.openxmlformats.org/drawingml/2006/main">
              <a:ext uri="{FF2B5EF4-FFF2-40B4-BE49-F238E27FC236}">
                <a16:creationId xmlns:a16="http://schemas.microsoft.com/office/drawing/2014/main" id="{6E1A299D-47B4-42CC-9E10-DC5E12A4759B}"/>
              </a:ext>
            </a:extLst>
          </p:cNvPr>
          <p:cNvSpPr>
            <a:spLocks xmlns:a="http://schemas.openxmlformats.org/drawingml/2006/main" noGrp="1"/>
          </p:cNvSpPr>
          <p:nvPr/>
        </p:nvSpPr>
        <p:spPr>
          <a:xfrm xmlns:a="http://schemas.openxmlformats.org/drawingml/2006/main">
            <a:off x="7858125" y="3571875"/>
            <a:ext cx="180975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ctr">
              <a:defRPr sz="1950" b="1">
                <a:solidFill>
                  <a:srgbClr val="FFFFFF"/>
                </a:solidFill>
                <a:latin typeface="Calibri"/>
                <a:ea typeface="Calibri"/>
                <a:cs typeface="Calibri"/>
              </a:defRPr>
            </a:pPr>
            <a:r>
              <a:rPr sz="1950" b="1">
                <a:solidFill>
                  <a:srgbClr val="FFFFFF"/>
                </a:solidFill>
                <a:latin typeface="Calibri"/>
                <a:ea typeface="Calibri"/>
                <a:cs typeface="Calibri"/>
              </a:rPr>
              <a:t>BLOCK</a:t>
            </a:r>
          </a:p>
        </p:txBody>
      </p:sp>
      <p:sp>
        <p:nvSpPr>
          <p:cNvPr id="16" name="motion-new">
            <a:extLst xmlns:a="http://schemas.openxmlformats.org/drawingml/2006/main">
              <a:ext uri="{FF2B5EF4-FFF2-40B4-BE49-F238E27FC236}">
                <a16:creationId xmlns:a16="http://schemas.microsoft.com/office/drawing/2014/main" id="{88AF429D-2A42-44C9-BB44-AC760985B0F2}"/>
              </a:ext>
            </a:extLst>
          </p:cNvPr>
          <p:cNvSpPr>
            <a:spLocks xmlns:a="http://schemas.openxmlformats.org/drawingml/2006/main" noGrp="1"/>
          </p:cNvSpPr>
          <p:nvPr/>
        </p:nvSpPr>
        <p:spPr>
          <a:xfrm xmlns:a="http://schemas.openxmlformats.org/drawingml/2006/main" rot="0">
            <a:off x="9810750" y="3352800"/>
            <a:ext cx="1000125" cy="247650"/>
          </a:xfrm>
          <a:prstGeom xmlns:a="http://schemas.openxmlformats.org/drawingml/2006/main" prst="rightArrow">
            <a:avLst/>
          </a:prstGeom>
          <a:solidFill xmlns:a="http://schemas.openxmlformats.org/drawingml/2006/main">
            <a:srgbClr val="50616B"/>
          </a:solidFill>
          <a:ln xmlns:a="http://schemas.openxmlformats.org/drawingml/2006/main" w="0">
            <a:noFill/>
          </a:ln>
        </p:spPr>
      </p:sp>
      <p:sp>
        <p:nvSpPr>
          <p:cNvPr id="17" name="motion-new-label">
            <a:extLst xmlns:a="http://schemas.openxmlformats.org/drawingml/2006/main">
              <a:ext uri="{FF2B5EF4-FFF2-40B4-BE49-F238E27FC236}">
                <a16:creationId xmlns:a16="http://schemas.microsoft.com/office/drawing/2014/main" id="{14B19B84-D364-4B69-999B-716D94F285A2}"/>
              </a:ext>
            </a:extLst>
          </p:cNvPr>
          <p:cNvSpPr>
            <a:spLocks xmlns:a="http://schemas.openxmlformats.org/drawingml/2006/main" noGrp="1"/>
          </p:cNvSpPr>
          <p:nvPr/>
        </p:nvSpPr>
        <p:spPr>
          <a:xfrm xmlns:a="http://schemas.openxmlformats.org/drawingml/2006/main">
            <a:off x="9715500" y="2876550"/>
            <a:ext cx="1190625"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650" b="0">
                <a:solidFill>
                  <a:srgbClr val="50616B"/>
                </a:solidFill>
                <a:latin typeface="Calibri"/>
                <a:ea typeface="Calibri"/>
                <a:cs typeface="Calibri"/>
              </a:defRPr>
            </a:pPr>
            <a:r>
              <a:rPr sz="1650" b="0">
                <a:solidFill>
                  <a:srgbClr val="50616B"/>
                </a:solidFill>
                <a:latin typeface="Calibri"/>
                <a:ea typeface="Calibri"/>
                <a:cs typeface="Calibri"/>
              </a:rPr>
              <a:t>sliding</a:t>
            </a:r>
          </a:p>
        </p:txBody>
      </p:sp>
      <p:sp>
        <p:nvSpPr>
          <p:cNvPr id="18" name="friction-new">
            <a:extLst xmlns:a="http://schemas.openxmlformats.org/drawingml/2006/main">
              <a:ext uri="{FF2B5EF4-FFF2-40B4-BE49-F238E27FC236}">
                <a16:creationId xmlns:a16="http://schemas.microsoft.com/office/drawing/2014/main" id="{F6250E9C-7B48-402B-B02E-5AFE79B52F65}"/>
              </a:ext>
            </a:extLst>
          </p:cNvPr>
          <p:cNvSpPr>
            <a:spLocks xmlns:a="http://schemas.openxmlformats.org/drawingml/2006/main" noGrp="1"/>
          </p:cNvSpPr>
          <p:nvPr/>
        </p:nvSpPr>
        <p:spPr>
          <a:xfrm xmlns:a="http://schemas.openxmlformats.org/drawingml/2006/main" rot="10800000">
            <a:off x="6877050" y="3905250"/>
            <a:ext cx="876300" cy="266700"/>
          </a:xfrm>
          <a:prstGeom xmlns:a="http://schemas.openxmlformats.org/drawingml/2006/main" prst="rightArrow">
            <a:avLst/>
          </a:prstGeom>
          <a:solidFill xmlns:a="http://schemas.openxmlformats.org/drawingml/2006/main">
            <a:srgbClr val="A95D21"/>
          </a:solidFill>
          <a:ln xmlns:a="http://schemas.openxmlformats.org/drawingml/2006/main" w="0">
            <a:noFill/>
          </a:ln>
        </p:spPr>
      </p:sp>
      <p:sp>
        <p:nvSpPr>
          <p:cNvPr id="19" name="friction-new-label">
            <a:extLst xmlns:a="http://schemas.openxmlformats.org/drawingml/2006/main">
              <a:ext uri="{FF2B5EF4-FFF2-40B4-BE49-F238E27FC236}">
                <a16:creationId xmlns:a16="http://schemas.microsoft.com/office/drawing/2014/main" id="{3BADE94D-DFA8-47B5-BFE8-762F6DDA8056}"/>
              </a:ext>
            </a:extLst>
          </p:cNvPr>
          <p:cNvSpPr>
            <a:spLocks xmlns:a="http://schemas.openxmlformats.org/drawingml/2006/main" noGrp="1"/>
          </p:cNvSpPr>
          <p:nvPr/>
        </p:nvSpPr>
        <p:spPr>
          <a:xfrm xmlns:a="http://schemas.openxmlformats.org/drawingml/2006/main">
            <a:off x="6762750" y="4638675"/>
            <a:ext cx="15240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875" b="1">
                <a:solidFill>
                  <a:srgbClr val="A95D21"/>
                </a:solidFill>
                <a:latin typeface="Calibri"/>
                <a:ea typeface="Calibri"/>
                <a:cs typeface="Calibri"/>
              </a:defRPr>
            </a:pPr>
            <a:r>
              <a:rPr sz="1875" b="1">
                <a:solidFill>
                  <a:srgbClr val="A95D21"/>
                </a:solidFill>
                <a:latin typeface="Calibri"/>
                <a:ea typeface="Calibri"/>
                <a:cs typeface="Calibri"/>
              </a:rPr>
              <a:t>friction</a:t>
            </a:r>
          </a:p>
        </p:txBody>
      </p:sp>
      <p:sp>
        <p:nvSpPr>
          <p:cNvPr id="20" name="contact-new-label">
            <a:extLst xmlns:a="http://schemas.openxmlformats.org/drawingml/2006/main">
              <a:ext uri="{FF2B5EF4-FFF2-40B4-BE49-F238E27FC236}">
                <a16:creationId xmlns:a16="http://schemas.microsoft.com/office/drawing/2014/main" id="{5C87FC79-46DB-465C-B05F-C66D41573FCF}"/>
              </a:ext>
            </a:extLst>
          </p:cNvPr>
          <p:cNvSpPr>
            <a:spLocks xmlns:a="http://schemas.openxmlformats.org/drawingml/2006/main" noGrp="1"/>
          </p:cNvSpPr>
          <p:nvPr/>
        </p:nvSpPr>
        <p:spPr>
          <a:xfrm xmlns:a="http://schemas.openxmlformats.org/drawingml/2006/main">
            <a:off x="8763000" y="4638675"/>
            <a:ext cx="23812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875" b="1">
                <a:solidFill>
                  <a:srgbClr val="28685E"/>
                </a:solidFill>
                <a:latin typeface="Calibri"/>
                <a:ea typeface="Calibri"/>
                <a:cs typeface="Calibri"/>
              </a:defRPr>
            </a:pPr>
            <a:r>
              <a:rPr sz="1875" b="1">
                <a:solidFill>
                  <a:srgbClr val="28685E"/>
                </a:solidFill>
                <a:latin typeface="Calibri"/>
                <a:ea typeface="Calibri"/>
                <a:cs typeface="Calibri"/>
              </a:rPr>
              <a:t>surface contact</a:t>
            </a:r>
          </a:p>
        </p:txBody>
      </p:sp>
    </p:spTree>
    <p:extLst>
      <p:ext uri="{BB962C8B-B14F-4D97-AF65-F5344CB8AC3E}">
        <p14:creationId xmlns:p14="http://schemas.microsoft.com/office/powerpoint/2010/main" val="238146219"/>
      </p:ext>
    </p:extLst>
  </p:cSld>
</p:sld>
</file>

<file path=ppt/slides/slide6.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3" name="top-rule">
            <a:extLst xmlns:a="http://schemas.openxmlformats.org/drawingml/2006/main">
              <a:ext uri="{FF2B5EF4-FFF2-40B4-BE49-F238E27FC236}">
                <a16:creationId xmlns:a16="http://schemas.microsoft.com/office/drawing/2014/main" id="{3D51A761-8427-46CB-A4B1-20EC1DFF494B}"/>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DC876279-A8A2-47C0-9B21-0709B9FADDD9}"/>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39A13E5-4113-45F4-A4E8-718909BACAF0}"/>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Helpful or unhelpful?</a:t>
            </a:r>
          </a:p>
        </p:txBody>
      </p:sp>
      <p:sp>
        <p:nvSpPr>
          <p:cNvPr id="4" name="footer-line">
            <a:extLst xmlns:a="http://schemas.openxmlformats.org/drawingml/2006/main">
              <a:ext uri="{FF2B5EF4-FFF2-40B4-BE49-F238E27FC236}">
                <a16:creationId xmlns:a16="http://schemas.microsoft.com/office/drawing/2014/main" id="{5E20AC66-B9E1-4836-A198-265C229AA97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A771E70B-CD68-4923-BFBC-9F3D09BE2B09}"/>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59340C5F-9A2C-4A77-BEED-CBAD2B0E3C76}"/>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06</a:t>
            </a:r>
          </a:p>
        </p:txBody>
      </p:sp>
      <p:sp>
        <p:nvSpPr>
          <p:cNvPr id="7" name="line-0">
            <a:extLst xmlns:a="http://schemas.openxmlformats.org/drawingml/2006/main">
              <a:ext uri="{FF2B5EF4-FFF2-40B4-BE49-F238E27FC236}">
                <a16:creationId xmlns:a16="http://schemas.microsoft.com/office/drawing/2014/main" id="{90E009D7-997D-48E9-9B11-01F5A419459E}"/>
              </a:ext>
            </a:extLst>
          </p:cNvPr>
          <p:cNvSpPr>
            <a:spLocks xmlns:a="http://schemas.openxmlformats.org/drawingml/2006/main" noGrp="1"/>
          </p:cNvSpPr>
          <p:nvPr/>
        </p:nvSpPr>
        <p:spPr>
          <a:xfrm xmlns:a="http://schemas.openxmlformats.org/drawingml/2006/main">
            <a:off x="1000125" y="2333625"/>
            <a:ext cx="10382250" cy="57531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Bike brakes</a:t>
            </a:r>
          </a:p>
        </p:txBody>
      </p:sp>
      <p:sp>
        <p:nvSpPr>
          <p:cNvPr id="8" name="line-1">
            <a:extLst xmlns:a="http://schemas.openxmlformats.org/drawingml/2006/main">
              <a:ext uri="{FF2B5EF4-FFF2-40B4-BE49-F238E27FC236}">
                <a16:creationId xmlns:a16="http://schemas.microsoft.com/office/drawing/2014/main" id="{A9AB55EB-82C2-438B-B2E0-C1CEC6971B97}"/>
              </a:ext>
            </a:extLst>
          </p:cNvPr>
          <p:cNvSpPr>
            <a:spLocks xmlns:a="http://schemas.openxmlformats.org/drawingml/2006/main" noGrp="1"/>
          </p:cNvSpPr>
          <p:nvPr/>
        </p:nvSpPr>
        <p:spPr>
          <a:xfrm xmlns:a="http://schemas.openxmlformats.org/drawingml/2006/main">
            <a:off x="1000125" y="2966085"/>
            <a:ext cx="10382250" cy="57531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Trainers on a wet floor</a:t>
            </a:r>
          </a:p>
        </p:txBody>
      </p:sp>
      <p:sp>
        <p:nvSpPr>
          <p:cNvPr id="9" name="line-2">
            <a:extLst xmlns:a="http://schemas.openxmlformats.org/drawingml/2006/main">
              <a:ext uri="{FF2B5EF4-FFF2-40B4-BE49-F238E27FC236}">
                <a16:creationId xmlns:a16="http://schemas.microsoft.com/office/drawing/2014/main" id="{72FA8A13-C362-4435-A714-9C9AC2DBCEE2}"/>
              </a:ext>
            </a:extLst>
          </p:cNvPr>
          <p:cNvSpPr>
            <a:spLocks xmlns:a="http://schemas.openxmlformats.org/drawingml/2006/main" noGrp="1"/>
          </p:cNvSpPr>
          <p:nvPr/>
        </p:nvSpPr>
        <p:spPr>
          <a:xfrm xmlns:a="http://schemas.openxmlformats.org/drawingml/2006/main">
            <a:off x="1000125" y="3598545"/>
            <a:ext cx="10382250" cy="57531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Moving engine parts rubbing</a:t>
            </a:r>
          </a:p>
        </p:txBody>
      </p:sp>
      <p:sp>
        <p:nvSpPr>
          <p:cNvPr id="10" name="line-3">
            <a:extLst xmlns:a="http://schemas.openxmlformats.org/drawingml/2006/main">
              <a:ext uri="{FF2B5EF4-FFF2-40B4-BE49-F238E27FC236}">
                <a16:creationId xmlns:a16="http://schemas.microsoft.com/office/drawing/2014/main" id="{76154656-1522-46CC-ADE0-B76A94048398}"/>
              </a:ext>
            </a:extLst>
          </p:cNvPr>
          <p:cNvSpPr>
            <a:spLocks xmlns:a="http://schemas.openxmlformats.org/drawingml/2006/main" noGrp="1"/>
          </p:cNvSpPr>
          <p:nvPr/>
        </p:nvSpPr>
        <p:spPr>
          <a:xfrm xmlns:a="http://schemas.openxmlformats.org/drawingml/2006/main">
            <a:off x="1000125" y="4231005"/>
            <a:ext cx="10382250" cy="57531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Pushing a heavy box across carpet</a:t>
            </a:r>
          </a:p>
        </p:txBody>
      </p:sp>
      <p:sp>
        <p:nvSpPr>
          <p:cNvPr id="11" name="line-4">
            <a:extLst xmlns:a="http://schemas.openxmlformats.org/drawingml/2006/main">
              <a:ext uri="{FF2B5EF4-FFF2-40B4-BE49-F238E27FC236}">
                <a16:creationId xmlns:a16="http://schemas.microsoft.com/office/drawing/2014/main" id="{35587D4E-E61D-4122-9448-5E2D748414F9}"/>
              </a:ext>
            </a:extLst>
          </p:cNvPr>
          <p:cNvSpPr>
            <a:spLocks xmlns:a="http://schemas.openxmlformats.org/drawingml/2006/main" noGrp="1"/>
          </p:cNvSpPr>
          <p:nvPr/>
        </p:nvSpPr>
        <p:spPr>
          <a:xfrm xmlns:a="http://schemas.openxmlformats.org/drawingml/2006/main">
            <a:off x="1000125" y="4863465"/>
            <a:ext cx="10382250" cy="57531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 door handle</a:t>
            </a:r>
          </a:p>
        </p:txBody>
      </p:sp>
      <p:sp>
        <p:nvSpPr>
          <p:cNvPr id="12" name="decision">
            <a:extLst xmlns:a="http://schemas.openxmlformats.org/drawingml/2006/main">
              <a:ext uri="{FF2B5EF4-FFF2-40B4-BE49-F238E27FC236}">
                <a16:creationId xmlns:a16="http://schemas.microsoft.com/office/drawing/2014/main" id="{279126FA-98B5-4747-97B0-41FB0D171AFF}"/>
              </a:ext>
            </a:extLst>
          </p:cNvPr>
          <p:cNvSpPr>
            <a:spLocks xmlns:a="http://schemas.openxmlformats.org/drawingml/2006/main" noGrp="1"/>
          </p:cNvSpPr>
          <p:nvPr/>
        </p:nvSpPr>
        <p:spPr>
          <a:xfrm xmlns:a="http://schemas.openxmlformats.org/drawingml/2006/main">
            <a:off x="609600" y="5667375"/>
            <a:ext cx="109728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Name the surfaces. Explain the job.</a:t>
            </a:r>
          </a:p>
        </p:txBody>
      </p:sp>
      <p:sp>
        <p:nvSpPr>
          <p:cNvPr id="14" name="cue-0">
            <a:extLst xmlns:a="http://schemas.openxmlformats.org/drawingml/2006/main">
              <a:ext uri="{FF2B5EF4-FFF2-40B4-BE49-F238E27FC236}">
                <a16:creationId xmlns:a16="http://schemas.microsoft.com/office/drawing/2014/main" id="{9BE3E94F-E041-46AD-8EC6-0F8F15695617}"/>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5" name="row-rule-0">
            <a:extLst xmlns:a="http://schemas.openxmlformats.org/drawingml/2006/main">
              <a:ext uri="{FF2B5EF4-FFF2-40B4-BE49-F238E27FC236}">
                <a16:creationId xmlns:a16="http://schemas.microsoft.com/office/drawing/2014/main" id="{26150E04-2C26-45C9-96B7-AFAF230F0D1E}"/>
              </a:ext>
            </a:extLst>
          </p:cNvPr>
          <p:cNvSpPr>
            <a:spLocks xmlns:a="http://schemas.openxmlformats.org/drawingml/2006/main" noGrp="1"/>
          </p:cNvSpPr>
          <p:nvPr/>
        </p:nvSpPr>
        <p:spPr>
          <a:xfrm xmlns:a="http://schemas.openxmlformats.org/drawingml/2006/main">
            <a:off x="1000125" y="291846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1">
            <a:extLst xmlns:a="http://schemas.openxmlformats.org/drawingml/2006/main">
              <a:ext uri="{FF2B5EF4-FFF2-40B4-BE49-F238E27FC236}">
                <a16:creationId xmlns:a16="http://schemas.microsoft.com/office/drawing/2014/main" id="{6280A731-C445-49FD-9588-5ACCD211CF9F}"/>
              </a:ext>
            </a:extLst>
          </p:cNvPr>
          <p:cNvSpPr>
            <a:spLocks xmlns:a="http://schemas.openxmlformats.org/drawingml/2006/main" noGrp="1"/>
          </p:cNvSpPr>
          <p:nvPr/>
        </p:nvSpPr>
        <p:spPr>
          <a:xfrm xmlns:a="http://schemas.openxmlformats.org/drawingml/2006/main">
            <a:off x="609600" y="299466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7" name="row-rule-1">
            <a:extLst xmlns:a="http://schemas.openxmlformats.org/drawingml/2006/main">
              <a:ext uri="{FF2B5EF4-FFF2-40B4-BE49-F238E27FC236}">
                <a16:creationId xmlns:a16="http://schemas.microsoft.com/office/drawing/2014/main" id="{2EE45385-4D90-42FB-BC18-E8FC2E4F680E}"/>
              </a:ext>
            </a:extLst>
          </p:cNvPr>
          <p:cNvSpPr>
            <a:spLocks xmlns:a="http://schemas.openxmlformats.org/drawingml/2006/main" noGrp="1"/>
          </p:cNvSpPr>
          <p:nvPr/>
        </p:nvSpPr>
        <p:spPr>
          <a:xfrm xmlns:a="http://schemas.openxmlformats.org/drawingml/2006/main">
            <a:off x="1000125" y="355092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2">
            <a:extLst xmlns:a="http://schemas.openxmlformats.org/drawingml/2006/main">
              <a:ext uri="{FF2B5EF4-FFF2-40B4-BE49-F238E27FC236}">
                <a16:creationId xmlns:a16="http://schemas.microsoft.com/office/drawing/2014/main" id="{45BF1718-C828-42A1-9AED-D6E447DA2731}"/>
              </a:ext>
            </a:extLst>
          </p:cNvPr>
          <p:cNvSpPr>
            <a:spLocks xmlns:a="http://schemas.openxmlformats.org/drawingml/2006/main" noGrp="1"/>
          </p:cNvSpPr>
          <p:nvPr/>
        </p:nvSpPr>
        <p:spPr>
          <a:xfrm xmlns:a="http://schemas.openxmlformats.org/drawingml/2006/main">
            <a:off x="609600" y="362712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9" name="row-rule-2">
            <a:extLst xmlns:a="http://schemas.openxmlformats.org/drawingml/2006/main">
              <a:ext uri="{FF2B5EF4-FFF2-40B4-BE49-F238E27FC236}">
                <a16:creationId xmlns:a16="http://schemas.microsoft.com/office/drawing/2014/main" id="{F370DFFC-0B85-44A7-9D9E-AFB0FBF098A1}"/>
              </a:ext>
            </a:extLst>
          </p:cNvPr>
          <p:cNvSpPr>
            <a:spLocks xmlns:a="http://schemas.openxmlformats.org/drawingml/2006/main" noGrp="1"/>
          </p:cNvSpPr>
          <p:nvPr/>
        </p:nvSpPr>
        <p:spPr>
          <a:xfrm xmlns:a="http://schemas.openxmlformats.org/drawingml/2006/main">
            <a:off x="1000125" y="418338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0" name="cue-3">
            <a:extLst xmlns:a="http://schemas.openxmlformats.org/drawingml/2006/main">
              <a:ext uri="{FF2B5EF4-FFF2-40B4-BE49-F238E27FC236}">
                <a16:creationId xmlns:a16="http://schemas.microsoft.com/office/drawing/2014/main" id="{0E52603B-FD73-442D-B8E8-C8FF2A072690}"/>
              </a:ext>
            </a:extLst>
          </p:cNvPr>
          <p:cNvSpPr>
            <a:spLocks xmlns:a="http://schemas.openxmlformats.org/drawingml/2006/main" noGrp="1"/>
          </p:cNvSpPr>
          <p:nvPr/>
        </p:nvSpPr>
        <p:spPr>
          <a:xfrm xmlns:a="http://schemas.openxmlformats.org/drawingml/2006/main">
            <a:off x="609600" y="425958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21" name="row-rule-3">
            <a:extLst xmlns:a="http://schemas.openxmlformats.org/drawingml/2006/main">
              <a:ext uri="{FF2B5EF4-FFF2-40B4-BE49-F238E27FC236}">
                <a16:creationId xmlns:a16="http://schemas.microsoft.com/office/drawing/2014/main" id="{19713DD9-A4D5-415A-B1BF-027F4296F08E}"/>
              </a:ext>
            </a:extLst>
          </p:cNvPr>
          <p:cNvSpPr>
            <a:spLocks xmlns:a="http://schemas.openxmlformats.org/drawingml/2006/main" noGrp="1"/>
          </p:cNvSpPr>
          <p:nvPr/>
        </p:nvSpPr>
        <p:spPr>
          <a:xfrm xmlns:a="http://schemas.openxmlformats.org/drawingml/2006/main">
            <a:off x="1000125" y="481584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2" name="cue-4">
            <a:extLst xmlns:a="http://schemas.openxmlformats.org/drawingml/2006/main">
              <a:ext uri="{FF2B5EF4-FFF2-40B4-BE49-F238E27FC236}">
                <a16:creationId xmlns:a16="http://schemas.microsoft.com/office/drawing/2014/main" id="{D83C760E-2190-4705-AF76-D0218757DD1A}"/>
              </a:ext>
            </a:extLst>
          </p:cNvPr>
          <p:cNvSpPr>
            <a:spLocks xmlns:a="http://schemas.openxmlformats.org/drawingml/2006/main" noGrp="1"/>
          </p:cNvSpPr>
          <p:nvPr/>
        </p:nvSpPr>
        <p:spPr>
          <a:xfrm xmlns:a="http://schemas.openxmlformats.org/drawingml/2006/main">
            <a:off x="609600" y="489204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Tree>
    <p:extLst>
      <p:ext uri="{BB962C8B-B14F-4D97-AF65-F5344CB8AC3E}">
        <p14:creationId xmlns:p14="http://schemas.microsoft.com/office/powerpoint/2010/main" val="1008790254"/>
      </p:ext>
    </p:extLst>
  </p:cSld>
</p:sld>
</file>

<file path=ppt/slides/slide7.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C1339F03-138A-40A3-9D40-82B3C5BAE971}"/>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50871E2-0FE8-4DC6-B184-46DA09E033A9}"/>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666A5340-D18B-4336-A0FF-72F621AC2DF8}"/>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The job changes the answer</a:t>
            </a:r>
          </a:p>
        </p:txBody>
      </p:sp>
      <p:sp>
        <p:nvSpPr>
          <p:cNvPr id="4" name="footer-line">
            <a:extLst xmlns:a="http://schemas.openxmlformats.org/drawingml/2006/main">
              <a:ext uri="{FF2B5EF4-FFF2-40B4-BE49-F238E27FC236}">
                <a16:creationId xmlns:a16="http://schemas.microsoft.com/office/drawing/2014/main" id="{93A93E76-1116-4494-B43C-8E11F93E51EB}"/>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33C85636-412B-4070-84FA-BAE7E895CC64}"/>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507D7C97-C180-4F5B-9FBE-F003A7303A65}"/>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07</a:t>
            </a:r>
          </a:p>
        </p:txBody>
      </p:sp>
      <p:sp>
        <p:nvSpPr>
          <p:cNvPr id="7" name="help-header">
            <a:extLst xmlns:a="http://schemas.openxmlformats.org/drawingml/2006/main">
              <a:ext uri="{FF2B5EF4-FFF2-40B4-BE49-F238E27FC236}">
                <a16:creationId xmlns:a16="http://schemas.microsoft.com/office/drawing/2014/main" id="{7304AABA-2F40-476E-96F8-6CB84FC34748}"/>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100" b="1">
                <a:solidFill>
                  <a:srgbClr val="28685E"/>
                </a:solidFill>
                <a:latin typeface="Calibri"/>
                <a:ea typeface="Calibri"/>
                <a:cs typeface="Calibri"/>
              </a:defRPr>
            </a:pPr>
            <a:r>
              <a:rPr sz="2100" b="1">
                <a:solidFill>
                  <a:srgbClr val="28685E"/>
                </a:solidFill>
                <a:latin typeface="Calibri"/>
                <a:ea typeface="Calibri"/>
                <a:cs typeface="Calibri"/>
              </a:rPr>
              <a:t>HELPS THE JOB</a:t>
            </a:r>
          </a:p>
        </p:txBody>
      </p:sp>
      <p:sp>
        <p:nvSpPr>
          <p:cNvPr id="8" name="hinder-header">
            <a:extLst xmlns:a="http://schemas.openxmlformats.org/drawingml/2006/main">
              <a:ext uri="{FF2B5EF4-FFF2-40B4-BE49-F238E27FC236}">
                <a16:creationId xmlns:a16="http://schemas.microsoft.com/office/drawing/2014/main" id="{DE482ECC-CFB0-4DDF-B6CA-8F05B1F22B1B}"/>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100" b="1">
                <a:solidFill>
                  <a:srgbClr val="A95D21"/>
                </a:solidFill>
                <a:latin typeface="Calibri"/>
                <a:ea typeface="Calibri"/>
                <a:cs typeface="Calibri"/>
              </a:defRPr>
            </a:pPr>
            <a:r>
              <a:rPr sz="2100" b="1">
                <a:solidFill>
                  <a:srgbClr val="A95D21"/>
                </a:solidFill>
                <a:latin typeface="Calibri"/>
                <a:ea typeface="Calibri"/>
                <a:cs typeface="Calibri"/>
              </a:rPr>
              <a:t>HINDERS THE JOB</a:t>
            </a:r>
          </a:p>
        </p:txBody>
      </p:sp>
      <p:sp>
        <p:nvSpPr>
          <p:cNvPr id="9" name="help">
            <a:extLst xmlns:a="http://schemas.openxmlformats.org/drawingml/2006/main">
              <a:ext uri="{FF2B5EF4-FFF2-40B4-BE49-F238E27FC236}">
                <a16:creationId xmlns:a16="http://schemas.microsoft.com/office/drawing/2014/main" id="{0FF52055-7AA9-46C7-B670-D250FF604099}"/>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Braking a wheel</a:t>
            </a:r>
          </a:p>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Gripping the floor</a:t>
            </a:r>
          </a:p>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Holding a handle</a:t>
            </a:r>
          </a:p>
        </p:txBody>
      </p:sp>
      <p:sp>
        <p:nvSpPr>
          <p:cNvPr id="10" name="hinder">
            <a:extLst xmlns:a="http://schemas.openxmlformats.org/drawingml/2006/main">
              <a:ext uri="{FF2B5EF4-FFF2-40B4-BE49-F238E27FC236}">
                <a16:creationId xmlns:a16="http://schemas.microsoft.com/office/drawing/2014/main" id="{95F5CE12-0478-476F-905D-D4F7C286D99B}"/>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Moving parts heating and wearing</a:t>
            </a:r>
          </a:p>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Sliding a box across carpet</a:t>
            </a:r>
          </a:p>
        </p:txBody>
      </p:sp>
    </p:spTree>
    <p:extLst>
      <p:ext uri="{BB962C8B-B14F-4D97-AF65-F5344CB8AC3E}">
        <p14:creationId xmlns:p14="http://schemas.microsoft.com/office/powerpoint/2010/main" val="1755537844"/>
      </p:ext>
    </p:extLst>
  </p:cSld>
</p:sld>
</file>

<file path=ppt/slides/slide8.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5C443355-0225-4A3B-BEF1-8C78B6F0612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F5FD79B-F33A-4818-B343-48453F03E46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291AE60-D288-49DC-AEC5-706CADDE48CC}"/>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Explain both sides</a:t>
            </a:r>
          </a:p>
        </p:txBody>
      </p:sp>
      <p:sp>
        <p:nvSpPr>
          <p:cNvPr id="4" name="footer-line">
            <a:extLst xmlns:a="http://schemas.openxmlformats.org/drawingml/2006/main">
              <a:ext uri="{FF2B5EF4-FFF2-40B4-BE49-F238E27FC236}">
                <a16:creationId xmlns:a16="http://schemas.microsoft.com/office/drawing/2014/main" id="{83025B0B-5750-4895-94D5-F351CFD97BB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F42D631D-BDD6-469C-A331-1E5F6863293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D0AD1CF8-2CF9-474D-A440-EC4E543B184F}"/>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08</a:t>
            </a:r>
          </a:p>
        </p:txBody>
      </p:sp>
      <p:sp>
        <p:nvSpPr>
          <p:cNvPr id="7" name="stem1">
            <a:extLst xmlns:a="http://schemas.openxmlformats.org/drawingml/2006/main">
              <a:ext uri="{FF2B5EF4-FFF2-40B4-BE49-F238E27FC236}">
                <a16:creationId xmlns:a16="http://schemas.microsoft.com/office/drawing/2014/main" id="{8B43251D-52B0-4054-A2FA-CC41C7BC749B}"/>
              </a:ext>
            </a:extLst>
          </p:cNvPr>
          <p:cNvSpPr>
            <a:spLocks xmlns:a="http://schemas.openxmlformats.org/drawingml/2006/main" noGrp="1"/>
          </p:cNvSpPr>
          <p:nvPr/>
        </p:nvSpPr>
        <p:spPr>
          <a:xfrm xmlns:a="http://schemas.openxmlformats.org/drawingml/2006/main">
            <a:off x="609600" y="2305050"/>
            <a:ext cx="10972800" cy="124777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3000" b="1">
                <a:solidFill>
                  <a:srgbClr val="28685E"/>
                </a:solidFill>
                <a:latin typeface="Calibri"/>
                <a:ea typeface="Calibri"/>
                <a:cs typeface="Calibri"/>
              </a:defRPr>
            </a:pPr>
            <a:r>
              <a:rPr sz="3000" b="1">
                <a:solidFill>
                  <a:srgbClr val="28685E"/>
                </a:solidFill>
                <a:latin typeface="Calibri"/>
                <a:ea typeface="Calibri"/>
                <a:cs typeface="Calibri"/>
              </a:rPr>
              <a:t>Friction is helpful here because…</a:t>
            </a:r>
          </a:p>
        </p:txBody>
      </p:sp>
      <p:sp>
        <p:nvSpPr>
          <p:cNvPr id="8" name="stem2">
            <a:extLst xmlns:a="http://schemas.openxmlformats.org/drawingml/2006/main">
              <a:ext uri="{FF2B5EF4-FFF2-40B4-BE49-F238E27FC236}">
                <a16:creationId xmlns:a16="http://schemas.microsoft.com/office/drawing/2014/main" id="{375F889F-A490-4EE3-A27D-5ADF2D28EF70}"/>
              </a:ext>
            </a:extLst>
          </p:cNvPr>
          <p:cNvSpPr>
            <a:spLocks xmlns:a="http://schemas.openxmlformats.org/drawingml/2006/main" noGrp="1"/>
          </p:cNvSpPr>
          <p:nvPr/>
        </p:nvSpPr>
        <p:spPr>
          <a:xfrm xmlns:a="http://schemas.openxmlformats.org/drawingml/2006/main">
            <a:off x="609600" y="3552825"/>
            <a:ext cx="10972800" cy="124777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3000" b="1">
                <a:solidFill>
                  <a:srgbClr val="28685E"/>
                </a:solidFill>
                <a:latin typeface="Calibri"/>
                <a:ea typeface="Calibri"/>
                <a:cs typeface="Calibri"/>
              </a:defRPr>
            </a:pPr>
            <a:r>
              <a:rPr sz="3000" b="1">
                <a:solidFill>
                  <a:srgbClr val="28685E"/>
                </a:solidFill>
                <a:latin typeface="Calibri"/>
                <a:ea typeface="Calibri"/>
                <a:cs typeface="Calibri"/>
              </a:rPr>
              <a:t>…but it is unhelpful here because…</a:t>
            </a:r>
          </a:p>
        </p:txBody>
      </p:sp>
      <p:sp>
        <p:nvSpPr>
          <p:cNvPr id="9" name="stem-prompt">
            <a:extLst xmlns:a="http://schemas.openxmlformats.org/drawingml/2006/main">
              <a:ext uri="{FF2B5EF4-FFF2-40B4-BE49-F238E27FC236}">
                <a16:creationId xmlns:a16="http://schemas.microsoft.com/office/drawing/2014/main" id="{77CDD272-37E7-4B0D-A29B-666BDC8357AE}"/>
              </a:ext>
            </a:extLst>
          </p:cNvPr>
          <p:cNvSpPr>
            <a:spLocks xmlns:a="http://schemas.openxmlformats.org/drawingml/2006/main" noGrp="1"/>
          </p:cNvSpPr>
          <p:nvPr/>
        </p:nvSpPr>
        <p:spPr>
          <a:xfrm xmlns:a="http://schemas.openxmlformats.org/drawingml/2006/main">
            <a:off x="609600" y="5219700"/>
            <a:ext cx="10972800" cy="619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250" b="0">
                <a:solidFill>
                  <a:srgbClr val="152B3A"/>
                </a:solidFill>
                <a:latin typeface="Calibri"/>
                <a:ea typeface="Calibri"/>
                <a:cs typeface="Calibri"/>
              </a:defRPr>
            </a:pPr>
            <a:r>
              <a:rPr sz="2250" b="0">
                <a:solidFill>
                  <a:srgbClr val="152B3A"/>
                </a:solidFill>
                <a:latin typeface="Calibri"/>
                <a:ea typeface="Calibri"/>
                <a:cs typeface="Calibri"/>
              </a:rPr>
              <a:t>Use the touching surfaces and the job in your explanation.</a:t>
            </a:r>
          </a:p>
        </p:txBody>
      </p:sp>
    </p:spTree>
    <p:extLst>
      <p:ext uri="{BB962C8B-B14F-4D97-AF65-F5344CB8AC3E}">
        <p14:creationId xmlns:p14="http://schemas.microsoft.com/office/powerpoint/2010/main" val="1637883241"/>
      </p:ext>
    </p:extLst>
  </p:cSld>
</p:sld>
</file>

<file path=ppt/slides/slide9.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3" name="top-rule">
            <a:extLst xmlns:a="http://schemas.openxmlformats.org/drawingml/2006/main">
              <a:ext uri="{FF2B5EF4-FFF2-40B4-BE49-F238E27FC236}">
                <a16:creationId xmlns:a16="http://schemas.microsoft.com/office/drawing/2014/main" id="{052EFAD7-6FB1-490B-B7C9-23EEDE90AC02}"/>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3689104-9270-423A-9F53-E5D55B9B556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C510A189-39C9-4B8E-86CF-B438F5E3B840}"/>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Sort the claims</a:t>
            </a:r>
          </a:p>
        </p:txBody>
      </p:sp>
      <p:sp>
        <p:nvSpPr>
          <p:cNvPr id="4" name="footer-line">
            <a:extLst xmlns:a="http://schemas.openxmlformats.org/drawingml/2006/main">
              <a:ext uri="{FF2B5EF4-FFF2-40B4-BE49-F238E27FC236}">
                <a16:creationId xmlns:a16="http://schemas.microsoft.com/office/drawing/2014/main" id="{29CF8A9A-BAFC-42CA-A2D8-9A9BEF3A30B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5244D7C1-E660-4EEE-A29B-0895ED0E2030}"/>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3  ·  LESSON A</a:t>
            </a:r>
          </a:p>
        </p:txBody>
      </p:sp>
      <p:sp>
        <p:nvSpPr>
          <p:cNvPr id="6" name="page">
            <a:extLst xmlns:a="http://schemas.openxmlformats.org/drawingml/2006/main">
              <a:ext uri="{FF2B5EF4-FFF2-40B4-BE49-F238E27FC236}">
                <a16:creationId xmlns:a16="http://schemas.microsoft.com/office/drawing/2014/main" id="{709BE526-FF4E-4C62-A2E4-3271C9D0B0E7}"/>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09</a:t>
            </a:r>
          </a:p>
        </p:txBody>
      </p:sp>
      <p:sp>
        <p:nvSpPr>
          <p:cNvPr id="7" name="bins">
            <a:extLst xmlns:a="http://schemas.openxmlformats.org/drawingml/2006/main">
              <a:ext uri="{FF2B5EF4-FFF2-40B4-BE49-F238E27FC236}">
                <a16:creationId xmlns:a16="http://schemas.microsoft.com/office/drawing/2014/main" id="{536444AA-EA0D-4EA1-A752-A80B8A4ADF40}"/>
              </a:ext>
            </a:extLst>
          </p:cNvPr>
          <p:cNvSpPr>
            <a:spLocks xmlns:a="http://schemas.openxmlformats.org/drawingml/2006/main" noGrp="1"/>
          </p:cNvSpPr>
          <p:nvPr/>
        </p:nvSpPr>
        <p:spPr>
          <a:xfrm xmlns:a="http://schemas.openxmlformats.org/drawingml/2006/main">
            <a:off x="609600" y="2238375"/>
            <a:ext cx="109728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800" b="1">
                <a:solidFill>
                  <a:srgbClr val="28685E"/>
                </a:solidFill>
                <a:latin typeface="Calibri"/>
                <a:ea typeface="Calibri"/>
                <a:cs typeface="Calibri"/>
              </a:defRPr>
            </a:pPr>
            <a:r>
              <a:rPr sz="1800" b="1">
                <a:solidFill>
                  <a:srgbClr val="28685E"/>
                </a:solidFill>
                <a:latin typeface="Calibri"/>
                <a:ea typeface="Calibri"/>
                <a:cs typeface="Calibri"/>
              </a:rPr>
              <a:t>TRUE     /     FALSE     /     NOT A SCIENTIFIC CLAIM</a:t>
            </a:r>
          </a:p>
        </p:txBody>
      </p:sp>
      <p:sp>
        <p:nvSpPr>
          <p:cNvPr id="8" name="line-0">
            <a:extLst xmlns:a="http://schemas.openxmlformats.org/drawingml/2006/main">
              <a:ext uri="{FF2B5EF4-FFF2-40B4-BE49-F238E27FC236}">
                <a16:creationId xmlns:a16="http://schemas.microsoft.com/office/drawing/2014/main" id="{32D85155-C3DD-43BE-9414-9362CB950642}"/>
              </a:ext>
            </a:extLst>
          </p:cNvPr>
          <p:cNvSpPr>
            <a:spLocks xmlns:a="http://schemas.openxmlformats.org/drawingml/2006/main" noGrp="1"/>
          </p:cNvSpPr>
          <p:nvPr/>
        </p:nvSpPr>
        <p:spPr>
          <a:xfrm xmlns:a="http://schemas.openxmlformats.org/drawingml/2006/main">
            <a:off x="1000125" y="2743200"/>
            <a:ext cx="10382250" cy="49339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Sliding friction opposes sliding at the contact.</a:t>
            </a:r>
          </a:p>
        </p:txBody>
      </p:sp>
      <p:sp>
        <p:nvSpPr>
          <p:cNvPr id="9" name="line-1">
            <a:extLst xmlns:a="http://schemas.openxmlformats.org/drawingml/2006/main">
              <a:ext uri="{FF2B5EF4-FFF2-40B4-BE49-F238E27FC236}">
                <a16:creationId xmlns:a16="http://schemas.microsoft.com/office/drawing/2014/main" id="{0373F4F8-F69A-44AD-8A74-E10A310A8E3C}"/>
              </a:ext>
            </a:extLst>
          </p:cNvPr>
          <p:cNvSpPr>
            <a:spLocks xmlns:a="http://schemas.openxmlformats.org/drawingml/2006/main" noGrp="1"/>
          </p:cNvSpPr>
          <p:nvPr/>
        </p:nvSpPr>
        <p:spPr>
          <a:xfrm xmlns:a="http://schemas.openxmlformats.org/drawingml/2006/main">
            <a:off x="1000125" y="3293745"/>
            <a:ext cx="10382250" cy="49339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Friction only happens with rough surfaces.</a:t>
            </a:r>
          </a:p>
        </p:txBody>
      </p:sp>
      <p:sp>
        <p:nvSpPr>
          <p:cNvPr id="10" name="line-2">
            <a:extLst xmlns:a="http://schemas.openxmlformats.org/drawingml/2006/main">
              <a:ext uri="{FF2B5EF4-FFF2-40B4-BE49-F238E27FC236}">
                <a16:creationId xmlns:a16="http://schemas.microsoft.com/office/drawing/2014/main" id="{C7635D44-B843-463C-A02C-C8EA89B3BB80}"/>
              </a:ext>
            </a:extLst>
          </p:cNvPr>
          <p:cNvSpPr>
            <a:spLocks xmlns:a="http://schemas.openxmlformats.org/drawingml/2006/main" noGrp="1"/>
          </p:cNvSpPr>
          <p:nvPr/>
        </p:nvSpPr>
        <p:spPr>
          <a:xfrm xmlns:a="http://schemas.openxmlformats.org/drawingml/2006/main">
            <a:off x="1000125" y="3844290"/>
            <a:ext cx="10382250" cy="49339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Oil can reduce friction in suitable lubricated contacts.</a:t>
            </a:r>
          </a:p>
        </p:txBody>
      </p:sp>
      <p:sp>
        <p:nvSpPr>
          <p:cNvPr id="11" name="line-3">
            <a:extLst xmlns:a="http://schemas.openxmlformats.org/drawingml/2006/main">
              <a:ext uri="{FF2B5EF4-FFF2-40B4-BE49-F238E27FC236}">
                <a16:creationId xmlns:a16="http://schemas.microsoft.com/office/drawing/2014/main" id="{FC8ED6A7-F930-456D-9695-257C2BBC4E90}"/>
              </a:ext>
            </a:extLst>
          </p:cNvPr>
          <p:cNvSpPr>
            <a:spLocks xmlns:a="http://schemas.openxmlformats.org/drawingml/2006/main" noGrp="1"/>
          </p:cNvSpPr>
          <p:nvPr/>
        </p:nvSpPr>
        <p:spPr>
          <a:xfrm xmlns:a="http://schemas.openxmlformats.org/drawingml/2006/main">
            <a:off x="1000125" y="4394835"/>
            <a:ext cx="10382250" cy="49339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Without friction we could not walk normally.</a:t>
            </a:r>
          </a:p>
        </p:txBody>
      </p:sp>
      <p:sp>
        <p:nvSpPr>
          <p:cNvPr id="12" name="line-4">
            <a:extLst xmlns:a="http://schemas.openxmlformats.org/drawingml/2006/main">
              <a:ext uri="{FF2B5EF4-FFF2-40B4-BE49-F238E27FC236}">
                <a16:creationId xmlns:a16="http://schemas.microsoft.com/office/drawing/2014/main" id="{BD92CF51-204F-4613-8435-3DF7FF8EBD50}"/>
              </a:ext>
            </a:extLst>
          </p:cNvPr>
          <p:cNvSpPr>
            <a:spLocks xmlns:a="http://schemas.openxmlformats.org/drawingml/2006/main" noGrp="1"/>
          </p:cNvSpPr>
          <p:nvPr/>
        </p:nvSpPr>
        <p:spPr>
          <a:xfrm xmlns:a="http://schemas.openxmlformats.org/drawingml/2006/main">
            <a:off x="1000125" y="4945380"/>
            <a:ext cx="10382250" cy="49339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Friction is a bad force.</a:t>
            </a:r>
          </a:p>
        </p:txBody>
      </p:sp>
      <p:sp>
        <p:nvSpPr>
          <p:cNvPr id="14" name="cue-0">
            <a:extLst xmlns:a="http://schemas.openxmlformats.org/drawingml/2006/main">
              <a:ext uri="{FF2B5EF4-FFF2-40B4-BE49-F238E27FC236}">
                <a16:creationId xmlns:a16="http://schemas.microsoft.com/office/drawing/2014/main" id="{EDE5C153-491F-4C08-A9A5-48BEF055031D}"/>
              </a:ext>
            </a:extLst>
          </p:cNvPr>
          <p:cNvSpPr>
            <a:spLocks xmlns:a="http://schemas.openxmlformats.org/drawingml/2006/main" noGrp="1"/>
          </p:cNvSpPr>
          <p:nvPr/>
        </p:nvSpPr>
        <p:spPr>
          <a:xfrm xmlns:a="http://schemas.openxmlformats.org/drawingml/2006/main">
            <a:off x="609600" y="27717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5" name="row-rule-0">
            <a:extLst xmlns:a="http://schemas.openxmlformats.org/drawingml/2006/main">
              <a:ext uri="{FF2B5EF4-FFF2-40B4-BE49-F238E27FC236}">
                <a16:creationId xmlns:a16="http://schemas.microsoft.com/office/drawing/2014/main" id="{2989458C-D24D-4F4A-A90B-C8C5BFD249E1}"/>
              </a:ext>
            </a:extLst>
          </p:cNvPr>
          <p:cNvSpPr>
            <a:spLocks xmlns:a="http://schemas.openxmlformats.org/drawingml/2006/main" noGrp="1"/>
          </p:cNvSpPr>
          <p:nvPr/>
        </p:nvSpPr>
        <p:spPr>
          <a:xfrm xmlns:a="http://schemas.openxmlformats.org/drawingml/2006/main">
            <a:off x="1000125" y="324612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1">
            <a:extLst xmlns:a="http://schemas.openxmlformats.org/drawingml/2006/main">
              <a:ext uri="{FF2B5EF4-FFF2-40B4-BE49-F238E27FC236}">
                <a16:creationId xmlns:a16="http://schemas.microsoft.com/office/drawing/2014/main" id="{36A2308F-3E2B-4ECE-8D55-D31F9F397259}"/>
              </a:ext>
            </a:extLst>
          </p:cNvPr>
          <p:cNvSpPr>
            <a:spLocks xmlns:a="http://schemas.openxmlformats.org/drawingml/2006/main" noGrp="1"/>
          </p:cNvSpPr>
          <p:nvPr/>
        </p:nvSpPr>
        <p:spPr>
          <a:xfrm xmlns:a="http://schemas.openxmlformats.org/drawingml/2006/main">
            <a:off x="609600" y="332232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7" name="row-rule-1">
            <a:extLst xmlns:a="http://schemas.openxmlformats.org/drawingml/2006/main">
              <a:ext uri="{FF2B5EF4-FFF2-40B4-BE49-F238E27FC236}">
                <a16:creationId xmlns:a16="http://schemas.microsoft.com/office/drawing/2014/main" id="{FA6B44D7-A5BE-456F-B19F-C9B41E382F33}"/>
              </a:ext>
            </a:extLst>
          </p:cNvPr>
          <p:cNvSpPr>
            <a:spLocks xmlns:a="http://schemas.openxmlformats.org/drawingml/2006/main" noGrp="1"/>
          </p:cNvSpPr>
          <p:nvPr/>
        </p:nvSpPr>
        <p:spPr>
          <a:xfrm xmlns:a="http://schemas.openxmlformats.org/drawingml/2006/main">
            <a:off x="1000125" y="379666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2">
            <a:extLst xmlns:a="http://schemas.openxmlformats.org/drawingml/2006/main">
              <a:ext uri="{FF2B5EF4-FFF2-40B4-BE49-F238E27FC236}">
                <a16:creationId xmlns:a16="http://schemas.microsoft.com/office/drawing/2014/main" id="{D104A33C-D7DB-4593-8940-95B39D325944}"/>
              </a:ext>
            </a:extLst>
          </p:cNvPr>
          <p:cNvSpPr>
            <a:spLocks xmlns:a="http://schemas.openxmlformats.org/drawingml/2006/main" noGrp="1"/>
          </p:cNvSpPr>
          <p:nvPr/>
        </p:nvSpPr>
        <p:spPr>
          <a:xfrm xmlns:a="http://schemas.openxmlformats.org/drawingml/2006/main">
            <a:off x="609600" y="387286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9" name="row-rule-2">
            <a:extLst xmlns:a="http://schemas.openxmlformats.org/drawingml/2006/main">
              <a:ext uri="{FF2B5EF4-FFF2-40B4-BE49-F238E27FC236}">
                <a16:creationId xmlns:a16="http://schemas.microsoft.com/office/drawing/2014/main" id="{321C09D1-97E2-48F3-803F-753B56C5B0FE}"/>
              </a:ext>
            </a:extLst>
          </p:cNvPr>
          <p:cNvSpPr>
            <a:spLocks xmlns:a="http://schemas.openxmlformats.org/drawingml/2006/main" noGrp="1"/>
          </p:cNvSpPr>
          <p:nvPr/>
        </p:nvSpPr>
        <p:spPr>
          <a:xfrm xmlns:a="http://schemas.openxmlformats.org/drawingml/2006/main">
            <a:off x="1000125" y="434721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0" name="cue-3">
            <a:extLst xmlns:a="http://schemas.openxmlformats.org/drawingml/2006/main">
              <a:ext uri="{FF2B5EF4-FFF2-40B4-BE49-F238E27FC236}">
                <a16:creationId xmlns:a16="http://schemas.microsoft.com/office/drawing/2014/main" id="{613E3095-4901-4E68-BFFE-155E467498B3}"/>
              </a:ext>
            </a:extLst>
          </p:cNvPr>
          <p:cNvSpPr>
            <a:spLocks xmlns:a="http://schemas.openxmlformats.org/drawingml/2006/main" noGrp="1"/>
          </p:cNvSpPr>
          <p:nvPr/>
        </p:nvSpPr>
        <p:spPr>
          <a:xfrm xmlns:a="http://schemas.openxmlformats.org/drawingml/2006/main">
            <a:off x="609600" y="442341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21" name="row-rule-3">
            <a:extLst xmlns:a="http://schemas.openxmlformats.org/drawingml/2006/main">
              <a:ext uri="{FF2B5EF4-FFF2-40B4-BE49-F238E27FC236}">
                <a16:creationId xmlns:a16="http://schemas.microsoft.com/office/drawing/2014/main" id="{2B510709-84E6-4B05-BFA8-E968C82037F0}"/>
              </a:ext>
            </a:extLst>
          </p:cNvPr>
          <p:cNvSpPr>
            <a:spLocks xmlns:a="http://schemas.openxmlformats.org/drawingml/2006/main" noGrp="1"/>
          </p:cNvSpPr>
          <p:nvPr/>
        </p:nvSpPr>
        <p:spPr>
          <a:xfrm xmlns:a="http://schemas.openxmlformats.org/drawingml/2006/main">
            <a:off x="1000125" y="489775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2" name="cue-4">
            <a:extLst xmlns:a="http://schemas.openxmlformats.org/drawingml/2006/main">
              <a:ext uri="{FF2B5EF4-FFF2-40B4-BE49-F238E27FC236}">
                <a16:creationId xmlns:a16="http://schemas.microsoft.com/office/drawing/2014/main" id="{53A95DD9-929E-4BAD-AD72-7F43C6F8B019}"/>
              </a:ext>
            </a:extLst>
          </p:cNvPr>
          <p:cNvSpPr>
            <a:spLocks xmlns:a="http://schemas.openxmlformats.org/drawingml/2006/main" noGrp="1"/>
          </p:cNvSpPr>
          <p:nvPr/>
        </p:nvSpPr>
        <p:spPr>
          <a:xfrm xmlns:a="http://schemas.openxmlformats.org/drawingml/2006/main">
            <a:off x="609600" y="497395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Tree>
    <p:extLst>
      <p:ext uri="{BB962C8B-B14F-4D97-AF65-F5344CB8AC3E}">
        <p14:creationId xmlns:p14="http://schemas.microsoft.com/office/powerpoint/2010/main" val="1821832906"/>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2026-09-06T23:07:21.6280000Z</dcterms:created>
  <dcterms:modified xsi:type="dcterms:W3CDTF">2026-09-06T23:07:21.6280000Z</dcterms:modified>
</coreProperties>
</file>