
<file path=[Content_Types].xml><?xml version="1.0" encoding="utf-8"?>
<Types xmlns="http://schemas.openxmlformats.org/package/2006/content-types">
  <Default Extension="xml" ContentType="application/vnd.openxmlformats-package.core-properties+xml"/>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19072b522c394088" /><Relationship Type="http://schemas.openxmlformats.org/officeDocument/2006/relationships/extended-properties" Target="/docProps/app.xml" Id="R72c3be74f6f044e7" /><Relationship Type="http://schemas.openxmlformats.org/officeDocument/2006/relationships/officeDocument" Target="/ppt/presentation.xml" Id="Rbbf4b00d184546a0" /></Relationships>
</file>

<file path=ppt/presentation.xml><?xml version="1.0" encoding="utf-8"?>
<p:presentation xmlns:p="http://schemas.openxmlformats.org/presentationml/2006/main">
  <p:sldMasterIdLst>
    <p:sldMasterId xmlns:r="http://schemas.openxmlformats.org/officeDocument/2006/relationships" id="2147483648" r:id="Rb511ca208e464264"/>
  </p:sldMasterIdLst>
  <p:notesMasterIdLst>
    <p:notesMasterId xmlns:r="http://schemas.openxmlformats.org/officeDocument/2006/relationships" r:id="Rc3eb23744b30400f"/>
  </p:notesMasterIdLst>
  <p:sldIdLst>
    <p:sldId xmlns:r="http://schemas.openxmlformats.org/officeDocument/2006/relationships" id="256" r:id="R5958ec6c60ba48c2"/>
    <p:sldId xmlns:r="http://schemas.openxmlformats.org/officeDocument/2006/relationships" id="257" r:id="Rf943ec80eb5442f5"/>
    <p:sldId xmlns:r="http://schemas.openxmlformats.org/officeDocument/2006/relationships" id="258" r:id="Rcfa7d242677c4ba2"/>
    <p:sldId xmlns:r="http://schemas.openxmlformats.org/officeDocument/2006/relationships" id="259" r:id="Re75de32dac2b47aa"/>
    <p:sldId xmlns:r="http://schemas.openxmlformats.org/officeDocument/2006/relationships" id="260" r:id="R54ff8c5d4d26427a"/>
    <p:sldId xmlns:r="http://schemas.openxmlformats.org/officeDocument/2006/relationships" id="261" r:id="R4e03bfab22e84b01"/>
    <p:sldId xmlns:r="http://schemas.openxmlformats.org/officeDocument/2006/relationships" id="262" r:id="R7f35bcb30f45487f"/>
    <p:sldId xmlns:r="http://schemas.openxmlformats.org/officeDocument/2006/relationships" id="263" r:id="R68c5d38080d04606"/>
    <p:sldId xmlns:r="http://schemas.openxmlformats.org/officeDocument/2006/relationships" id="264" r:id="R319e75ac2f44459b"/>
    <p:sldId xmlns:r="http://schemas.openxmlformats.org/officeDocument/2006/relationships" id="265" r:id="Re79bbebc4ca64a7c"/>
    <p:sldId xmlns:r="http://schemas.openxmlformats.org/officeDocument/2006/relationships" id="266" r:id="Reffeb0dd17e94110"/>
    <p:sldId xmlns:r="http://schemas.openxmlformats.org/officeDocument/2006/relationships" id="267" r:id="R4adf97c1489f4bff"/>
    <p:sldId xmlns:r="http://schemas.openxmlformats.org/officeDocument/2006/relationships" id="268" r:id="R719a0ce56fef4772"/>
    <p:sldId xmlns:r="http://schemas.openxmlformats.org/officeDocument/2006/relationships" id="269" r:id="Rab725446c4ef42d4"/>
    <p:sldId xmlns:r="http://schemas.openxmlformats.org/officeDocument/2006/relationships" id="270" r:id="R04569614216343ae"/>
  </p:sldIdLst>
  <p:sldSz cx="12192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453e03f729cb456c" /><Relationship Type="http://schemas.openxmlformats.org/officeDocument/2006/relationships/slideMaster" Target="/ppt/slideMasters/slideMaster1.xml" Id="Rb511ca208e464264" /><Relationship Type="http://schemas.openxmlformats.org/officeDocument/2006/relationships/notesMaster" Target="/ppt/notesMasters/notesMaster1.xml" Id="Rc3eb23744b30400f" /><Relationship Type="http://schemas.openxmlformats.org/officeDocument/2006/relationships/presProps" Target="/ppt/presProps.xml" Id="R148c727b648244d4" /><Relationship Type="http://schemas.openxmlformats.org/officeDocument/2006/relationships/tableStyles" Target="/ppt/tableStyles.xml" Id="Rb34009c367064af8" /><Relationship Type="http://schemas.openxmlformats.org/officeDocument/2006/relationships/slide" Target="/ppt/slides/slide1.xml" Id="R5958ec6c60ba48c2" /><Relationship Type="http://schemas.openxmlformats.org/officeDocument/2006/relationships/slide" Target="/ppt/slides/slide2.xml" Id="Rf943ec80eb5442f5" /><Relationship Type="http://schemas.openxmlformats.org/officeDocument/2006/relationships/slide" Target="/ppt/slides/slide3.xml" Id="Rcfa7d242677c4ba2" /><Relationship Type="http://schemas.openxmlformats.org/officeDocument/2006/relationships/slide" Target="/ppt/slides/slide4.xml" Id="Re75de32dac2b47aa" /><Relationship Type="http://schemas.openxmlformats.org/officeDocument/2006/relationships/slide" Target="/ppt/slides/slide5.xml" Id="R54ff8c5d4d26427a" /><Relationship Type="http://schemas.openxmlformats.org/officeDocument/2006/relationships/slide" Target="/ppt/slides/slide6.xml" Id="R4e03bfab22e84b01" /><Relationship Type="http://schemas.openxmlformats.org/officeDocument/2006/relationships/slide" Target="/ppt/slides/slide7.xml" Id="R7f35bcb30f45487f" /><Relationship Type="http://schemas.openxmlformats.org/officeDocument/2006/relationships/slide" Target="/ppt/slides/slide8.xml" Id="R68c5d38080d04606" /><Relationship Type="http://schemas.openxmlformats.org/officeDocument/2006/relationships/slide" Target="/ppt/slides/slide9.xml" Id="R319e75ac2f44459b" /><Relationship Type="http://schemas.openxmlformats.org/officeDocument/2006/relationships/slide" Target="/ppt/slides/slide10.xml" Id="Re79bbebc4ca64a7c" /><Relationship Type="http://schemas.openxmlformats.org/officeDocument/2006/relationships/slide" Target="/ppt/slides/slide11.xml" Id="Reffeb0dd17e94110" /><Relationship Type="http://schemas.openxmlformats.org/officeDocument/2006/relationships/slide" Target="/ppt/slides/slide12.xml" Id="R4adf97c1489f4bff" /><Relationship Type="http://schemas.openxmlformats.org/officeDocument/2006/relationships/slide" Target="/ppt/slides/slide13.xml" Id="R719a0ce56fef4772" /><Relationship Type="http://schemas.openxmlformats.org/officeDocument/2006/relationships/slide" Target="/ppt/slides/slide14.xml" Id="Rab725446c4ef42d4" /><Relationship Type="http://schemas.openxmlformats.org/officeDocument/2006/relationships/slide" Target="/ppt/slides/slide15.xml" Id="R04569614216343ae"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18501c38c47047df"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c99117857333456d" /><Relationship Type="http://schemas.openxmlformats.org/officeDocument/2006/relationships/notesMaster" Target="/ppt/notesMasters/notesMaster1.xml" Id="Ra9f2c3a979ff410d"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ceffa867f22e40b6" /><Relationship Type="http://schemas.openxmlformats.org/officeDocument/2006/relationships/notesMaster" Target="/ppt/notesMasters/notesMaster1.xml" Id="R72d610012cca4464"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82b539ac17a44fc6" /><Relationship Type="http://schemas.openxmlformats.org/officeDocument/2006/relationships/notesMaster" Target="/ppt/notesMasters/notesMaster1.xml" Id="Ra2b729a9aad74200"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64e8e3bcbb114289" /><Relationship Type="http://schemas.openxmlformats.org/officeDocument/2006/relationships/notesMaster" Target="/ppt/notesMasters/notesMaster1.xml" Id="R6a7d06e00eec4310"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d99ce2b0be1c4e5e" /><Relationship Type="http://schemas.openxmlformats.org/officeDocument/2006/relationships/notesMaster" Target="/ppt/notesMasters/notesMaster1.xml" Id="Rac6c59b3212b4fdb"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24dbba165adb42b1" /><Relationship Type="http://schemas.openxmlformats.org/officeDocument/2006/relationships/notesMaster" Target="/ppt/notesMasters/notesMaster1.xml" Id="R4c0a7400f7b34a26"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57dd9746bece4d98" /><Relationship Type="http://schemas.openxmlformats.org/officeDocument/2006/relationships/notesMaster" Target="/ppt/notesMasters/notesMaster1.xml" Id="R619ed24dea554aff" /></Relationships>
</file>

<file path=ppt/notesSlides/_rels/notesSlide2.xml.rels>&#65279;<?xml version="1.0" encoding="utf-8"?><Relationships xmlns="http://schemas.openxmlformats.org/package/2006/relationships"><Relationship Type="http://schemas.openxmlformats.org/officeDocument/2006/relationships/slide" Target="/ppt/slides/slide2.xml" Id="Rf5cccc96b8914ec9" /><Relationship Type="http://schemas.openxmlformats.org/officeDocument/2006/relationships/notesMaster" Target="/ppt/notesMasters/notesMaster1.xml" Id="Rf406e98f9a6d4d2e" /></Relationships>
</file>

<file path=ppt/notesSlides/_rels/notesSlide3.xml.rels>&#65279;<?xml version="1.0" encoding="utf-8"?><Relationships xmlns="http://schemas.openxmlformats.org/package/2006/relationships"><Relationship Type="http://schemas.openxmlformats.org/officeDocument/2006/relationships/slide" Target="/ppt/slides/slide3.xml" Id="Rab07f5fd0b6d4006" /><Relationship Type="http://schemas.openxmlformats.org/officeDocument/2006/relationships/notesMaster" Target="/ppt/notesMasters/notesMaster1.xml" Id="R38f7a2a00c1e47c8" /></Relationships>
</file>

<file path=ppt/notesSlides/_rels/notesSlide4.xml.rels>&#65279;<?xml version="1.0" encoding="utf-8"?><Relationships xmlns="http://schemas.openxmlformats.org/package/2006/relationships"><Relationship Type="http://schemas.openxmlformats.org/officeDocument/2006/relationships/slide" Target="/ppt/slides/slide4.xml" Id="Rcc38d36964be4bd9" /><Relationship Type="http://schemas.openxmlformats.org/officeDocument/2006/relationships/notesMaster" Target="/ppt/notesMasters/notesMaster1.xml" Id="R4ad0a665f3154523" /></Relationships>
</file>

<file path=ppt/notesSlides/_rels/notesSlide5.xml.rels>&#65279;<?xml version="1.0" encoding="utf-8"?><Relationships xmlns="http://schemas.openxmlformats.org/package/2006/relationships"><Relationship Type="http://schemas.openxmlformats.org/officeDocument/2006/relationships/slide" Target="/ppt/slides/slide5.xml" Id="Rb58dc084d1c044a4" /><Relationship Type="http://schemas.openxmlformats.org/officeDocument/2006/relationships/notesMaster" Target="/ppt/notesMasters/notesMaster1.xml" Id="Rc457e047b57143cd" /></Relationships>
</file>

<file path=ppt/notesSlides/_rels/notesSlide6.xml.rels>&#65279;<?xml version="1.0" encoding="utf-8"?><Relationships xmlns="http://schemas.openxmlformats.org/package/2006/relationships"><Relationship Type="http://schemas.openxmlformats.org/officeDocument/2006/relationships/slide" Target="/ppt/slides/slide6.xml" Id="R1960d3a1721c4a17" /><Relationship Type="http://schemas.openxmlformats.org/officeDocument/2006/relationships/notesMaster" Target="/ppt/notesMasters/notesMaster1.xml" Id="R4f4da58920d34b94" /></Relationships>
</file>

<file path=ppt/notesSlides/_rels/notesSlide7.xml.rels>&#65279;<?xml version="1.0" encoding="utf-8"?><Relationships xmlns="http://schemas.openxmlformats.org/package/2006/relationships"><Relationship Type="http://schemas.openxmlformats.org/officeDocument/2006/relationships/slide" Target="/ppt/slides/slide7.xml" Id="R76a692b25b2b4b8f" /><Relationship Type="http://schemas.openxmlformats.org/officeDocument/2006/relationships/notesMaster" Target="/ppt/notesMasters/notesMaster1.xml" Id="Rb45f5d60c48247c0" /></Relationships>
</file>

<file path=ppt/notesSlides/_rels/notesSlide8.xml.rels>&#65279;<?xml version="1.0" encoding="utf-8"?><Relationships xmlns="http://schemas.openxmlformats.org/package/2006/relationships"><Relationship Type="http://schemas.openxmlformats.org/officeDocument/2006/relationships/slide" Target="/ppt/slides/slide8.xml" Id="Rff3003dfaff7484f" /><Relationship Type="http://schemas.openxmlformats.org/officeDocument/2006/relationships/notesMaster" Target="/ppt/notesMasters/notesMaster1.xml" Id="Ra9a8caed4eb946b8" /></Relationships>
</file>

<file path=ppt/notesSlides/_rels/notesSlide9.xml.rels>&#65279;<?xml version="1.0" encoding="utf-8"?><Relationships xmlns="http://schemas.openxmlformats.org/package/2006/relationships"><Relationship Type="http://schemas.openxmlformats.org/officeDocument/2006/relationships/slide" Target="/ppt/slides/slide9.xml" Id="R2c0a99dd9c774837" /><Relationship Type="http://schemas.openxmlformats.org/officeDocument/2006/relationships/notesMaster" Target="/ppt/notesMasters/notesMaster1.xml" Id="R7cc8a695921c4e14"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workshop reference — 0 minutes within the source's 40-minute lesson.</a:t>
            </a:r>
          </a:p>
          <a:p xmlns:a="http://schemas.openxmlformats.org/drawingml/2006/main">
            <a:r>
              <a:t>Reference screen only: no extra starter time. Tuesday begins with the source's 32-minute Independent Work workshop. Retain Monday's prediction; use slide 2 immediately.</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https://github.com/MattRoper1977/Lessons/blob/main/Science_Teesside/Grow/SCI_G_W3_Friction.html</a:t>
            </a:r>
          </a:p>
          <a:p xmlns:a="http://schemas.openxmlformats.org/drawingml/2006/main">
            <a:r>
              <a:t>Git blob: 170d772a5e9d23909e95a534c5c1e16ee7df67c8.</a:t>
            </a:r>
          </a:p>
          <a:p xmlns:a="http://schemas.openxmlformats.org/drawingml/2006/main">
            <a:r>
              <a:t>SHA256: 56c1655062d8f483a390cb7671603b576c992bca156ea4cdc586d6bcf908a2d5.</a:t>
            </a:r>
          </a:p>
          <a:p xmlns:a="http://schemas.openxmlformats.org/drawingml/2006/main">
            <a:r>
              <a:t>[/Sources]</a:t>
            </a:r>
          </a:p>
          <a:p xmlns:a="http://schemas.openxmlformats.org/drawingml/2006/main">
            <a:r>
              <a:t>
[Sources]
Generated contextual illustration for this visual edition; not measured or recorded experimental evidence.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improve and conclude — 2 minutes within the source's 40-minute lesson.</a:t>
            </a:r>
          </a:p>
          <a:p xmlns:a="http://schemas.openxmlformats.org/drawingml/2006/main">
            <a:r>
              <a:t>First two minutes of source final six-minute phase. A valid reason is 'the block was pushed' or 'the sample moved'; not 'I wanted the result to match'. If no concern or safe time remains, compare controls and evidence instead. Do not erase or selectively keep data.</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https://github.com/MattRoper1977/Lessons/blob/main/Science_Teesside/Grow/SCI_G_W3_Friction.html</a:t>
            </a:r>
          </a:p>
          <a:p xmlns:a="http://schemas.openxmlformats.org/drawingml/2006/main">
            <a:r>
              <a:t>Git blob: 170d772a5e9d23909e95a534c5c1e16ee7df67c8.</a:t>
            </a:r>
          </a:p>
          <a:p xmlns:a="http://schemas.openxmlformats.org/drawingml/2006/main">
            <a:r>
              <a:t>SHA256: 56c1655062d8f483a390cb7671603b576c992bca156ea4cdc586d6bcf908a2d5.</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improve and conclude — 3 minutes within the source's 40-minute lesson.</a:t>
            </a:r>
          </a:p>
          <a:p xmlns:a="http://schemas.openxmlformats.org/drawingml/2006/main">
            <a:r>
              <a:t>Three minutes within final six-minute phase. Accept pointing to the relevant pair and dictating conclusion. Model-data answer: rubber mat 15/18 cm shorter than card 42/44 cm and fabric 25/27 cm; evidence supports more resistance to sliding for this block and setup. Do not force real results into that order. Stretch: qualify conclusion and explain one measurement/control improvement.</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https://github.com/MattRoper1977/Lessons/blob/main/Science_Teesside/Grow/SCI_G_W3_Friction.html</a:t>
            </a:r>
          </a:p>
          <a:p xmlns:a="http://schemas.openxmlformats.org/drawingml/2006/main">
            <a:r>
              <a:t>Git blob: 170d772a5e9d23909e95a534c5c1e16ee7df67c8.</a:t>
            </a:r>
          </a:p>
          <a:p xmlns:a="http://schemas.openxmlformats.org/drawingml/2006/main">
            <a:r>
              <a:t>SHA256: 56c1655062d8f483a390cb7671603b576c992bca156ea4cdc586d6bcf908a2d5.</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improve and conclude — 1 minutes within the source's 40-minute lesson.</a:t>
            </a:r>
          </a:p>
          <a:p xmlns:a="http://schemas.openxmlformats.org/drawingml/2006/main">
            <a:r>
              <a:t>Final minute of source six-minute improvement/conclusion/tidy phase. Keep prediction, results, conclusion and control check together. Distinguish participation, observation and independent interpretation in teacher record. No photo/export requirement.</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https://github.com/MattRoper1977/Lessons/blob/main/Science_Teesside/Grow/SCI_G_W3_Friction.html</a:t>
            </a:r>
          </a:p>
          <a:p xmlns:a="http://schemas.openxmlformats.org/drawingml/2006/main">
            <a:r>
              <a:t>Git blob: 170d772a5e9d23909e95a534c5c1e16ee7df67c8.</a:t>
            </a:r>
          </a:p>
          <a:p xmlns:a="http://schemas.openxmlformats.org/drawingml/2006/main">
            <a:r>
              <a:t>SHA256: 56c1655062d8f483a390cb7671603b576c992bca156ea4cdc586d6bcf908a2d5.</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Lundy Loop — pupil feedback — 4 minutes within the source's 40-minute lesson.</a:t>
            </a:r>
          </a:p>
          <a:p xmlns:a="http://schemas.openxmlformats.org/drawingml/2006/main">
            <a:r>
              <a:t>Exact four-minute source feedback stage. Ramps can clatter; recorder/director role remains science. Adult listens, names what can change now, acts where possible and checks whether it helped. Examples: quieter landing tray, clearer release signal, wider table. No display, photography or sharing assumed.</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https://github.com/MattRoper1977/Lessons/blob/main/Science_Teesside/Grow/SCI_G_W3_Friction.html</a:t>
            </a:r>
          </a:p>
          <a:p xmlns:a="http://schemas.openxmlformats.org/drawingml/2006/main">
            <a:r>
              <a:t>Git blob: 170d772a5e9d23909e95a534c5c1e16ee7df67c8.</a:t>
            </a:r>
          </a:p>
          <a:p xmlns:a="http://schemas.openxmlformats.org/drawingml/2006/main">
            <a:r>
              <a:t>SHA256: 56c1655062d8f483a390cb7671603b576c992bca156ea4cdc586d6bcf908a2d5.</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Exit Ticket — 3 minutes within the source's 40-minute lesson.</a:t>
            </a:r>
          </a:p>
          <a:p xmlns:a="http://schemas.openxmlformats.org/drawingml/2006/main">
            <a:r>
              <a:t>First three minutes of four-minute source exit. Choose a response route appropriate to the learner; not three compulsory questions. Supported: brakes, shoes, tyres or handles. Standard: brake pads rub a disc/wheel; energy transfers to heat and wheel slows, with tyre-road grip also needed. Stretch: contrast intended functions, not a claim that friction always acts opposite overall movement.</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https://github.com/MattRoper1977/Lessons/blob/main/Science_Teesside/Grow/SCI_G_W3_Friction.html</a:t>
            </a:r>
          </a:p>
          <a:p xmlns:a="http://schemas.openxmlformats.org/drawingml/2006/main">
            <a:r>
              <a:t>Git blob: 170d772a5e9d23909e95a534c5c1e16ee7df67c8.</a:t>
            </a:r>
          </a:p>
          <a:p xmlns:a="http://schemas.openxmlformats.org/drawingml/2006/main">
            <a:r>
              <a:t>SHA256: 56c1655062d8f483a390cb7671603b576c992bca156ea4cdc586d6bcf908a2d5.</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Exit Ticket — 1 minutes within the source's 40-minute lesson.</a:t>
            </a:r>
          </a:p>
          <a:p xmlns:a="http://schemas.openxmlformats.org/drawingml/2006/main">
            <a:r>
              <a:t>Reveal after response, final exit minute. Accept equivalent scientifically sound answers. Record whether pupil named a surface pair, helpful/unhelpful effect and evidence from the comparison. Clarify that friction opposes relative sliding or attempted sliding at a contact; static grip can help a person walk forwards.</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https://github.com/MattRoper1977/Lessons/blob/main/Science_Teesside/Grow/SCI_G_W3_Friction.html</a:t>
            </a:r>
          </a:p>
          <a:p xmlns:a="http://schemas.openxmlformats.org/drawingml/2006/main">
            <a:r>
              <a:t>Git blob: 170d772a5e9d23909e95a534c5c1e16ee7df67c8.</a:t>
            </a:r>
          </a:p>
          <a:p xmlns:a="http://schemas.openxmlformats.org/drawingml/2006/main">
            <a:r>
              <a:t>SHA256: 56c1655062d8f483a390cb7671603b576c992bca156ea4cdc586d6bcf908a2d5.</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retrieve and prepare — 2 minutes within the source's 40-minute lesson.</a:t>
            </a:r>
          </a:p>
          <a:p xmlns:a="http://schemas.openxmlformats.org/drawingml/2006/main">
            <a:r>
              <a:t>First half of source four-minute preparation phase. Supported: point or direct an adult; standard: explain prediction; stretch: name a control or an uncertainty. Prediction can be wrong and still useful. Agree clear start/stop signals and sensory adjustments.</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https://github.com/MattRoper1977/Lessons/blob/main/Science_Teesside/Grow/SCI_G_W3_Friction.html</a:t>
            </a:r>
          </a:p>
          <a:p xmlns:a="http://schemas.openxmlformats.org/drawingml/2006/main">
            <a:r>
              <a:t>Git blob: 170d772a5e9d23909e95a534c5c1e16ee7df67c8.</a:t>
            </a:r>
          </a:p>
          <a:p xmlns:a="http://schemas.openxmlformats.org/drawingml/2006/main">
            <a:r>
              <a:t>SHA256: 56c1655062d8f483a390cb7671603b576c992bca156ea4cdc586d6bcf908a2d5.</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retrieve and prepare — 2 minutes within the source's 40-minute lesson.</a:t>
            </a:r>
          </a:p>
          <a:p xmlns:a="http://schemas.openxmlformats.org/drawingml/2006/main">
            <a:r>
              <a:t>Completes source four-minute preparation. Equipment: adult-secured low ramp, one small sliding block, three level surface samples, ruler/tape, tray or padded stop. No oil, loose powders or pupils sliding on floors. Adult-operated apparatus or no-equipment data route are available.</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https://github.com/MattRoper1977/Lessons/blob/main/Science_Teesside/Grow/SCI_G_W3_Friction.html</a:t>
            </a:r>
          </a:p>
          <a:p xmlns:a="http://schemas.openxmlformats.org/drawingml/2006/main">
            <a:r>
              <a:t>Git blob: 170d772a5e9d23909e95a534c5c1e16ee7df67c8.</a:t>
            </a:r>
          </a:p>
          <a:p xmlns:a="http://schemas.openxmlformats.org/drawingml/2006/main">
            <a:r>
              <a:t>SHA256: 56c1655062d8f483a390cb7671603b576c992bca156ea4cdc586d6bcf908a2d5.</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test and record — 2 minutes within the source's 40-minute lesson.</a:t>
            </a:r>
          </a:p>
          <a:p xmlns:a="http://schemas.openxmlformats.org/drawingml/2006/main">
            <a:r>
              <a:t>First two minutes of the source 20-minute test phase. Diagram is a measurement schematic, not measured data: arrow starts under fixed zero and ends under front/right edge of stopped block. Choose the front edge and use it every time. Check ruler zero rather than its physical end. Do not label a block that never reaches the run-out as a made-up distance: write 'did not slide' and describe what happened.</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https://github.com/MattRoper1977/Lessons/blob/main/Science_Teesside/Grow/SCI_G_W3_Friction.html</a:t>
            </a:r>
          </a:p>
          <a:p xmlns:a="http://schemas.openxmlformats.org/drawingml/2006/main">
            <a:r>
              <a:t>Git blob: 170d772a5e9d23909e95a534c5c1e16ee7df67c8.</a:t>
            </a:r>
          </a:p>
          <a:p xmlns:a="http://schemas.openxmlformats.org/drawingml/2006/main">
            <a:r>
              <a:t>SHA256: 56c1655062d8f483a390cb7671603b576c992bca156ea4cdc586d6bcf908a2d5.</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test and record — 6 minutes within the source's 40-minute lesson.</a:t>
            </a:r>
          </a:p>
          <a:p xmlns:a="http://schemas.openxmlformats.org/drawingml/2006/main">
            <a:r>
              <a:t>Six minutes within source 20-minute test phase. Adult/director checks start and zero. Record surface, Trial 1/cm, Trial 2/cm and what stayed the same. Supported pupils can point, dictate or enter selected values. If using source model data, identify card 42 and 44 cm as invented teaching data, not observed results.</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https://github.com/MattRoper1977/Lessons/blob/main/Science_Teesside/Grow/SCI_G_W3_Friction.html</a:t>
            </a:r>
          </a:p>
          <a:p xmlns:a="http://schemas.openxmlformats.org/drawingml/2006/main">
            <a:r>
              <a:t>Git blob: 170d772a5e9d23909e95a534c5c1e16ee7df67c8.</a:t>
            </a:r>
          </a:p>
          <a:p xmlns:a="http://schemas.openxmlformats.org/drawingml/2006/main">
            <a:r>
              <a:t>SHA256: 56c1655062d8f483a390cb7671603b576c992bca156ea4cdc586d6bcf908a2d5.</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test and record — 6 minutes within the source's 40-minute lesson.</a:t>
            </a:r>
          </a:p>
          <a:p xmlns:a="http://schemas.openxmlformats.org/drawingml/2006/main">
            <a:r>
              <a:t>Next six minutes of the source 20-minute test. Check that sample thickness has not changed the ramp join; adult adjusts safely before release. Do not restart the test with a different block. For no-equipment route, source model fabric values are 25 and 27 cm, clearly labelled invented.</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https://github.com/MattRoper1977/Lessons/blob/main/Science_Teesside/Grow/SCI_G_W3_Friction.html</a:t>
            </a:r>
          </a:p>
          <a:p xmlns:a="http://schemas.openxmlformats.org/drawingml/2006/main">
            <a:r>
              <a:t>Git blob: 170d772a5e9d23909e95a534c5c1e16ee7df67c8.</a:t>
            </a:r>
          </a:p>
          <a:p xmlns:a="http://schemas.openxmlformats.org/drawingml/2006/main">
            <a:r>
              <a:t>SHA256: 56c1655062d8f483a390cb7671603b576c992bca156ea4cdc586d6bcf908a2d5.</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test and record — 6 minutes within the source's 40-minute lesson.</a:t>
            </a:r>
          </a:p>
          <a:p xmlns:a="http://schemas.openxmlformats.org/drawingml/2006/main">
            <a:r>
              <a:t>Final six minutes of source 20-minute test. No rush to operate unsafe kit. Adult-recorded data are acceptable but identify who operated and who interpreted. No-equipment model rubber-mat values: 15 and 18 cm. Their difference alone does not prove an error. Do not invent the second run if it was not performed.</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https://github.com/MattRoper1977/Lessons/blob/main/Science_Teesside/Grow/SCI_G_W3_Friction.html</a:t>
            </a:r>
          </a:p>
          <a:p xmlns:a="http://schemas.openxmlformats.org/drawingml/2006/main">
            <a:r>
              <a:t>Git blob: 170d772a5e9d23909e95a534c5c1e16ee7df67c8.</a:t>
            </a:r>
          </a:p>
          <a:p xmlns:a="http://schemas.openxmlformats.org/drawingml/2006/main">
            <a:r>
              <a:t>SHA256: 56c1655062d8f483a390cb7671603b576c992bca156ea4cdc586d6bcf908a2d5.</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alternative reference — 0 minutes within the source's 40-minute lesson.</a:t>
            </a:r>
          </a:p>
          <a:p xmlns:a="http://schemas.openxmlformats.org/drawingml/2006/main">
            <a:r>
              <a:t>Alternative reference within the same test time; not an additional activity. Exact model data provided in current source. Model answer: rubber mat has the shortest distances in both trials, supporting greater resistance to sliding in this stated setup if the controls were kept. Cannot claim a pupil experiment occurred or that rubber always has the greatest friction. For real experiments, keep actual results even if unlike these values.</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https://github.com/MattRoper1977/Lessons/blob/main/Science_Teesside/Grow/SCI_G_W3_Friction.html</a:t>
            </a:r>
          </a:p>
          <a:p xmlns:a="http://schemas.openxmlformats.org/drawingml/2006/main">
            <a:r>
              <a:t>Git blob: 170d772a5e9d23909e95a534c5c1e16ee7df67c8.</a:t>
            </a:r>
          </a:p>
          <a:p xmlns:a="http://schemas.openxmlformats.org/drawingml/2006/main">
            <a:r>
              <a:t>SHA256: 56c1655062d8f483a390cb7671603b576c992bca156ea4cdc586d6bcf908a2d5.</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evidence check — 2 minutes within the source's 40-minute lesson.</a:t>
            </a:r>
          </a:p>
          <a:p xmlns:a="http://schemas.openxmlformats.org/drawingml/2006/main">
            <a:r>
              <a:t>Source's planned two-minute check. Pens down if writing, but speech/signing allowed. A changed push, slope or zero weakens the comparison. Variation need not mean a mistake. Ask 'What did we notice about the method?' before proposing a repeat. No photography or public sharing required.</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https://github.com/MattRoper1977/Lessons/blob/main/Science_Teesside/Grow/SCI_G_W3_Friction.html</a:t>
            </a:r>
          </a:p>
          <a:p xmlns:a="http://schemas.openxmlformats.org/drawingml/2006/main">
            <a:r>
              <a:t>Git blob: 170d772a5e9d23909e95a534c5c1e16ee7df67c8.</a:t>
            </a:r>
          </a:p>
          <a:p xmlns:a="http://schemas.openxmlformats.org/drawingml/2006/main">
            <a:r>
              <a:t>SHA256: 56c1655062d8f483a390cb7671603b576c992bca156ea4cdc586d6bcf908a2d5.</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bbd32bb5d6834645" /></Relationships>
</file>

<file path=ppt/slideLayouts/slideLayout1.xml><?xml version="1.0" encoding="utf-8"?>
<p:sldLayout xmlns:p="http://schemas.openxmlformats.org/presentationml/2006/main" type="title">
  <p:cSld name="Title Slide">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794a8b302012426e" /><Relationship Type="http://schemas.openxmlformats.org/officeDocument/2006/relationships/slideLayout" Target="/ppt/slideLayouts/slideLayout1.xml" Id="Rea0a67184fb641c6" /></Relationships>
</file>

<file path=ppt/slideMasters/slideMaster1.xml><?xml version="1.0" encoding="utf-8"?>
<p:sldMaster xmlns:p="http://schemas.openxmlformats.org/presentationml/2006/main">
  <p:cSld name="Master">
    <p:bg>
      <p:bgRef idx="1001">
        <a:schemeClr xmlns:a="http://schemas.openxmlformats.org/drawingml/2006/main" val="bg1"/>
      </p:bgRef>
    </p:bg>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ea0a67184fb641c6"/>
  </p:sldLayoutIdLst>
  <p:txStyles>
    <p:titleStyle>
      <a:lvl1pPr xmlns:a="http://schemas.openxmlformats.org/drawingml/2006/main" algn="l">
        <a:lnSpc>
          <a:spcPct val="90000"/>
        </a:lnSpc>
        <a:spcBef>
          <a:spcPts val="0"/>
        </a:spcBef>
        <a:buNone/>
        <a:defRPr sz="4400">
          <a:solidFill>
            <a:schemeClr val="tx1"/>
          </a:solidFill>
          <a:latin typeface="+mj-lt"/>
          <a:ea typeface="+mj-lt"/>
          <a:cs typeface="+mj-lt"/>
        </a:defRPr>
      </a:lvl1pPr>
    </p:titleStyle>
    <p:bodyStyle>
      <a:lvl1pPr xmlns:a="http://schemas.openxmlformats.org/drawingml/2006/main" marL="228600" indent="-228600" algn="l">
        <a:lnSpc>
          <a:spcPct val="90000"/>
        </a:lnSpc>
        <a:spcBef>
          <a:spcPts val="1000"/>
        </a:spcBef>
        <a:buChar char="•"/>
        <a:defRPr sz="2800">
          <a:solidFill>
            <a:schemeClr val="tx1"/>
          </a:solidFill>
          <a:latin typeface="+mn-lt"/>
          <a:ea typeface="+mn-lt"/>
          <a:cs typeface="+mn-lt"/>
        </a:defRPr>
      </a:lvl1pPr>
      <a:lvl2pPr xmlns:a="http://schemas.openxmlformats.org/drawingml/2006/main" marL="685800" indent="-228600" algn="l">
        <a:lnSpc>
          <a:spcPct val="90000"/>
        </a:lnSpc>
        <a:spcBef>
          <a:spcPts val="500"/>
        </a:spcBef>
        <a:buChar char="•"/>
        <a:defRPr sz="2400">
          <a:solidFill>
            <a:schemeClr val="tx1"/>
          </a:solidFill>
          <a:latin typeface="+mn-lt"/>
          <a:ea typeface="+mn-lt"/>
          <a:cs typeface="+mn-lt"/>
        </a:defRPr>
      </a:lvl2pPr>
      <a:lvl3pPr xmlns:a="http://schemas.openxmlformats.org/drawingml/2006/main" marL="1143000" indent="-228600" algn="l">
        <a:lnSpc>
          <a:spcPct val="90000"/>
        </a:lnSpc>
        <a:spcBef>
          <a:spcPts val="500"/>
        </a:spcBef>
        <a:buChar char="•"/>
        <a:defRPr sz="2000">
          <a:solidFill>
            <a:schemeClr val="tx1"/>
          </a:solidFill>
          <a:latin typeface="+mn-lt"/>
          <a:ea typeface="+mn-lt"/>
          <a:cs typeface="+mn-lt"/>
        </a:defRPr>
      </a:lvl3pPr>
      <a:lvl4pPr xmlns:a="http://schemas.openxmlformats.org/drawingml/2006/main" marL="1600200" indent="-228600" algn="l">
        <a:lnSpc>
          <a:spcPct val="90000"/>
        </a:lnSpc>
        <a:spcBef>
          <a:spcPts val="500"/>
        </a:spcBef>
        <a:buChar char="•"/>
        <a:defRPr sz="1800">
          <a:solidFill>
            <a:schemeClr val="tx1"/>
          </a:solidFill>
          <a:latin typeface="+mn-lt"/>
          <a:ea typeface="+mn-lt"/>
          <a:cs typeface="+mn-lt"/>
        </a:defRPr>
      </a:lvl4pPr>
      <a:lvl5pPr xmlns:a="http://schemas.openxmlformats.org/drawingml/2006/main" marL="2057400" indent="-228600" algn="l">
        <a:lnSpc>
          <a:spcPct val="90000"/>
        </a:lnSpc>
        <a:spcBef>
          <a:spcPts val="500"/>
        </a:spcBef>
        <a:buChar char="•"/>
        <a:defRPr sz="1800">
          <a:solidFill>
            <a:schemeClr val="tx1"/>
          </a:solidFill>
          <a:latin typeface="+mn-lt"/>
          <a:ea typeface="+mn-lt"/>
          <a:cs typeface="+mn-lt"/>
        </a:defRPr>
      </a:lvl5pPr>
      <a:lvl6pPr xmlns:a="http://schemas.openxmlformats.org/drawingml/2006/main" marL="2514600" indent="-228600" algn="l">
        <a:lnSpc>
          <a:spcPct val="90000"/>
        </a:lnSpc>
        <a:spcBef>
          <a:spcPts val="500"/>
        </a:spcBef>
        <a:buChar char="•"/>
        <a:defRPr sz="1800">
          <a:solidFill>
            <a:schemeClr val="tx1"/>
          </a:solidFill>
          <a:latin typeface="+mn-lt"/>
          <a:ea typeface="+mn-lt"/>
          <a:cs typeface="+mn-lt"/>
        </a:defRPr>
      </a:lvl6pPr>
      <a:lvl7pPr xmlns:a="http://schemas.openxmlformats.org/drawingml/2006/main" marL="2971800" indent="-228600" algn="l">
        <a:lnSpc>
          <a:spcPct val="90000"/>
        </a:lnSpc>
        <a:spcBef>
          <a:spcPts val="500"/>
        </a:spcBef>
        <a:buChar char="•"/>
        <a:defRPr sz="1800">
          <a:solidFill>
            <a:schemeClr val="tx1"/>
          </a:solidFill>
          <a:latin typeface="+mn-lt"/>
          <a:ea typeface="+mn-lt"/>
          <a:cs typeface="+mn-lt"/>
        </a:defRPr>
      </a:lvl7pPr>
      <a:lvl8pPr xmlns:a="http://schemas.openxmlformats.org/drawingml/2006/main" marL="3429000" indent="-228600" algn="l">
        <a:lnSpc>
          <a:spcPct val="90000"/>
        </a:lnSpc>
        <a:spcBef>
          <a:spcPts val="500"/>
        </a:spcBef>
        <a:buChar char="•"/>
        <a:defRPr sz="1800">
          <a:solidFill>
            <a:schemeClr val="tx1"/>
          </a:solidFill>
          <a:latin typeface="+mn-lt"/>
          <a:ea typeface="+mn-lt"/>
          <a:cs typeface="+mn-lt"/>
        </a:defRPr>
      </a:lvl8pPr>
      <a:lvl9pPr xmlns:a="http://schemas.openxmlformats.org/drawingml/2006/main" marL="3886200" indent="-228600" algn="l">
        <a:lnSpc>
          <a:spcPct val="90000"/>
        </a:lnSpc>
        <a:spcBef>
          <a:spcPts val="500"/>
        </a:spcBef>
        <a:buChar char="•"/>
        <a:defRPr sz="1800">
          <a:solidFill>
            <a:schemeClr val="tx1"/>
          </a:solidFill>
          <a:latin typeface="+mn-lt"/>
          <a:ea typeface="+mn-lt"/>
          <a:cs typeface="+mn-lt"/>
        </a:defRPr>
      </a:lvl9pPr>
    </p:bodyStyle>
    <p:otherStyle>
      <a:lvl1pPr xmlns:a="http://schemas.openxmlformats.org/drawingml/2006/main" marL="0" algn="l">
        <a:buNone/>
        <a:defRPr sz="1800">
          <a:solidFill>
            <a:schemeClr val="tx1"/>
          </a:solidFill>
          <a:latin typeface="+mn-lt"/>
          <a:ea typeface="+mn-lt"/>
          <a:cs typeface="+mn-lt"/>
        </a:defRPr>
      </a:lvl1pPr>
      <a:lvl2pPr xmlns:a="http://schemas.openxmlformats.org/drawingml/2006/main" marL="457200" algn="l">
        <a:buNone/>
        <a:defRPr sz="1800">
          <a:solidFill>
            <a:schemeClr val="tx1"/>
          </a:solidFill>
          <a:latin typeface="+mn-lt"/>
          <a:ea typeface="+mn-lt"/>
          <a:cs typeface="+mn-lt"/>
        </a:defRPr>
      </a:lvl2pPr>
      <a:lvl3pPr xmlns:a="http://schemas.openxmlformats.org/drawingml/2006/main" marL="914400" algn="l">
        <a:buNone/>
        <a:defRPr sz="1800">
          <a:solidFill>
            <a:schemeClr val="tx1"/>
          </a:solidFill>
          <a:latin typeface="+mn-lt"/>
          <a:ea typeface="+mn-lt"/>
          <a:cs typeface="+mn-lt"/>
        </a:defRPr>
      </a:lvl3pPr>
      <a:lvl4pPr xmlns:a="http://schemas.openxmlformats.org/drawingml/2006/main" marL="1371600" algn="l">
        <a:buNone/>
        <a:defRPr sz="1800">
          <a:solidFill>
            <a:schemeClr val="tx1"/>
          </a:solidFill>
          <a:latin typeface="+mn-lt"/>
          <a:ea typeface="+mn-lt"/>
          <a:cs typeface="+mn-lt"/>
        </a:defRPr>
      </a:lvl4pPr>
      <a:lvl5pPr xmlns:a="http://schemas.openxmlformats.org/drawingml/2006/main" marL="1828800" algn="l">
        <a:buNone/>
        <a:defRPr sz="1800">
          <a:solidFill>
            <a:schemeClr val="tx1"/>
          </a:solidFill>
          <a:latin typeface="+mn-lt"/>
          <a:ea typeface="+mn-lt"/>
          <a:cs typeface="+mn-lt"/>
        </a:defRPr>
      </a:lvl5pPr>
      <a:lvl6pPr xmlns:a="http://schemas.openxmlformats.org/drawingml/2006/main" marL="2286000" algn="l">
        <a:buNone/>
        <a:defRPr sz="1800">
          <a:solidFill>
            <a:schemeClr val="tx1"/>
          </a:solidFill>
          <a:latin typeface="+mn-lt"/>
          <a:ea typeface="+mn-lt"/>
          <a:cs typeface="+mn-lt"/>
        </a:defRPr>
      </a:lvl6pPr>
      <a:lvl7pPr xmlns:a="http://schemas.openxmlformats.org/drawingml/2006/main" marL="2743200" algn="l">
        <a:buNone/>
        <a:defRPr sz="1800">
          <a:solidFill>
            <a:schemeClr val="tx1"/>
          </a:solidFill>
          <a:latin typeface="+mn-lt"/>
          <a:ea typeface="+mn-lt"/>
          <a:cs typeface="+mn-lt"/>
        </a:defRPr>
      </a:lvl7pPr>
      <a:lvl8pPr xmlns:a="http://schemas.openxmlformats.org/drawingml/2006/main" marL="3200400" algn="l">
        <a:buNone/>
        <a:defRPr sz="1800">
          <a:solidFill>
            <a:schemeClr val="tx1"/>
          </a:solidFill>
          <a:latin typeface="+mn-lt"/>
          <a:ea typeface="+mn-lt"/>
          <a:cs typeface="+mn-lt"/>
        </a:defRPr>
      </a:lvl8pPr>
      <a:lvl9pPr xmlns:a="http://schemas.openxmlformats.org/drawingml/2006/main" marL="3657600" algn="l">
        <a:buNone/>
        <a:defRPr sz="1800">
          <a:solidFill>
            <a:schemeClr val="tx1"/>
          </a:solidFill>
          <a:latin typeface="+mn-lt"/>
          <a:ea typeface="+mn-lt"/>
          <a:cs typeface="+mn-lt"/>
        </a:defRPr>
      </a:lvl9pPr>
    </p:otherStyle>
  </p:txStyles>
</p:sldMaster>
</file>

<file path=ppt/slideMasters/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bbd0d8ae73904c09" /><Relationship Type="http://schemas.openxmlformats.org/officeDocument/2006/relationships/image" Target="/ppt/media/image.png" Id="R15a9ce68d70540ba" /><Relationship Type="http://schemas.openxmlformats.org/officeDocument/2006/relationships/notesSlide" Target="/ppt/notesSlides/notesSlide1.xml" Id="Rc903bb9224764328"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1fde2d2536c84d61" /><Relationship Type="http://schemas.openxmlformats.org/officeDocument/2006/relationships/notesSlide" Target="/ppt/notesSlides/notesSlide10.xml" Id="Rcf4a11456c2943e9"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8d4267e0d73f4a60" /><Relationship Type="http://schemas.openxmlformats.org/officeDocument/2006/relationships/notesSlide" Target="/ppt/notesSlides/notesSlide11.xml" Id="Rd2227ccd85a244b7"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bcb2991f6f2e4683" /><Relationship Type="http://schemas.openxmlformats.org/officeDocument/2006/relationships/notesSlide" Target="/ppt/notesSlides/notesSlide12.xml" Id="R23031a1de77d4916"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1828b72c28d54df9" /><Relationship Type="http://schemas.openxmlformats.org/officeDocument/2006/relationships/notesSlide" Target="/ppt/notesSlides/notesSlide13.xml" Id="R968506e6eb324934"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2a066912e5204e58" /><Relationship Type="http://schemas.openxmlformats.org/officeDocument/2006/relationships/notesSlide" Target="/ppt/notesSlides/notesSlide14.xml" Id="Ra986d5ede2c241d1"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853225d9cc0e46ba" /><Relationship Type="http://schemas.openxmlformats.org/officeDocument/2006/relationships/notesSlide" Target="/ppt/notesSlides/notesSlide15.xml" Id="Rf240bb31323642ec"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f08cbfe3d416494f" /><Relationship Type="http://schemas.openxmlformats.org/officeDocument/2006/relationships/notesSlide" Target="/ppt/notesSlides/notesSlide2.xml" Id="Rdc775eb4636c49a4"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770f745d27234f2d" /><Relationship Type="http://schemas.openxmlformats.org/officeDocument/2006/relationships/notesSlide" Target="/ppt/notesSlides/notesSlide3.xml" Id="R03d655fbd0b74822"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d30cc272407e4993" /><Relationship Type="http://schemas.openxmlformats.org/officeDocument/2006/relationships/notesSlide" Target="/ppt/notesSlides/notesSlide4.xml" Id="R33df6620be0f4e11"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50969a939ceb4e73" /><Relationship Type="http://schemas.openxmlformats.org/officeDocument/2006/relationships/notesSlide" Target="/ppt/notesSlides/notesSlide5.xml" Id="Ra7b42e279ff94415"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3bfdf8a9ae2c4f0b" /><Relationship Type="http://schemas.openxmlformats.org/officeDocument/2006/relationships/notesSlide" Target="/ppt/notesSlides/notesSlide6.xml" Id="R04eb1b66c6594f73"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96b29f32c0db4346" /><Relationship Type="http://schemas.openxmlformats.org/officeDocument/2006/relationships/notesSlide" Target="/ppt/notesSlides/notesSlide7.xml" Id="R8d4baa933bc94085"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e2929c334f514998" /><Relationship Type="http://schemas.openxmlformats.org/officeDocument/2006/relationships/notesSlide" Target="/ppt/notesSlides/notesSlide8.xml" Id="R6c24ae7fa97d4396"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c5826d74f46747ca" /><Relationship Type="http://schemas.openxmlformats.org/officeDocument/2006/relationships/notesSlide" Target="/ppt/notesSlides/notesSlide9.xml" Id="R81758c31854c4a7c" /></Relationships>
</file>

<file path=ppt/slides/slide1.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9" name="top-rule">
            <a:extLst xmlns:a="http://schemas.openxmlformats.org/drawingml/2006/main">
              <a:ext uri="{FF2B5EF4-FFF2-40B4-BE49-F238E27FC236}">
                <a16:creationId xmlns:a16="http://schemas.microsoft.com/office/drawing/2014/main" id="{3517FA88-A7F6-4B4A-910A-1AF8989E1564}"/>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5761C1A4-485D-4698-B611-3A12A16B4AEC}"/>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A4A79400-DD14-435A-9C66-C4754D73B29E}"/>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Friction: test the surfaces</a:t>
            </a:r>
          </a:p>
        </p:txBody>
      </p:sp>
      <p:sp>
        <p:nvSpPr>
          <p:cNvPr id="4" name="footer-line">
            <a:extLst xmlns:a="http://schemas.openxmlformats.org/drawingml/2006/main">
              <a:ext uri="{FF2B5EF4-FFF2-40B4-BE49-F238E27FC236}">
                <a16:creationId xmlns:a16="http://schemas.microsoft.com/office/drawing/2014/main" id="{79DCEDC7-86FF-4C10-8E6C-DBC49F3315DB}"/>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A1073816-76BA-41F6-B833-CB24073D37AB}"/>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3  ·  LESSON B</a:t>
            </a:r>
          </a:p>
        </p:txBody>
      </p:sp>
      <p:sp>
        <p:nvSpPr>
          <p:cNvPr id="6" name="page">
            <a:extLst xmlns:a="http://schemas.openxmlformats.org/drawingml/2006/main">
              <a:ext uri="{FF2B5EF4-FFF2-40B4-BE49-F238E27FC236}">
                <a16:creationId xmlns:a16="http://schemas.microsoft.com/office/drawing/2014/main" id="{5BC3FCD1-C502-4AE9-A773-BE9635EC433E}"/>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7" name="subtitle">
            <a:extLst xmlns:a="http://schemas.openxmlformats.org/drawingml/2006/main">
              <a:ext uri="{FF2B5EF4-FFF2-40B4-BE49-F238E27FC236}">
                <a16:creationId xmlns:a16="http://schemas.microsoft.com/office/drawing/2014/main" id="{44323F67-3F93-48BE-AB55-C78D1A0F92B8}"/>
              </a:ext>
            </a:extLst>
          </p:cNvPr>
          <p:cNvSpPr>
            <a:spLocks xmlns:a="http://schemas.openxmlformats.org/drawingml/2006/main" noGrp="1"/>
          </p:cNvSpPr>
          <p:nvPr/>
        </p:nvSpPr>
        <p:spPr>
          <a:xfrm xmlns:a="http://schemas.openxmlformats.org/drawingml/2006/main">
            <a:off x="609600" y="2447925"/>
            <a:ext cx="5429250" cy="1638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00" b="1">
                <a:solidFill>
                  <a:srgbClr val="28685E"/>
                </a:solidFill>
                <a:latin typeface="Calibri"/>
                <a:ea typeface="Calibri"/>
                <a:cs typeface="Calibri"/>
              </a:defRPr>
            </a:pPr>
            <a:r>
              <a:rPr sz="3600" b="1">
                <a:solidFill>
                  <a:srgbClr val="28685E"/>
                </a:solidFill>
                <a:latin typeface="Calibri"/>
                <a:ea typeface="Calibri"/>
                <a:cs typeface="Calibri"/>
              </a:rPr>
              <a:t>One block. Three surfaces. Evidence.</a:t>
            </a:r>
          </a:p>
        </p:txBody>
      </p:sp>
      <p:sp>
        <p:nvSpPr>
          <p:cNvPr id="8" name="body">
            <a:extLst xmlns:a="http://schemas.openxmlformats.org/drawingml/2006/main">
              <a:ext uri="{FF2B5EF4-FFF2-40B4-BE49-F238E27FC236}">
                <a16:creationId xmlns:a16="http://schemas.microsoft.com/office/drawing/2014/main" id="{C227C0DA-17E5-47DC-BB1E-3AEB3BDDE51B}"/>
              </a:ext>
            </a:extLst>
          </p:cNvPr>
          <p:cNvSpPr>
            <a:spLocks xmlns:a="http://schemas.openxmlformats.org/drawingml/2006/main" noGrp="1"/>
          </p:cNvSpPr>
          <p:nvPr/>
        </p:nvSpPr>
        <p:spPr>
          <a:xfrm xmlns:a="http://schemas.openxmlformats.org/drawingml/2006/main">
            <a:off x="609600" y="4286250"/>
            <a:ext cx="5314950" cy="1466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Use repeated results to explain what happened in this setup.</a:t>
            </a:r>
          </a:p>
        </p:txBody>
      </p:sp>
      <p:pic>
        <p:nvPicPr>
          <p:cNvPr id="19" name=""/>
          <p:cNvPicPr>
            <a:picLocks xmlns:a="http://schemas.openxmlformats.org/drawingml/2006/main" noChangeAspect="1"/>
          </p:cNvPicPr>
          <p:nvPr/>
        </p:nvPicPr>
        <p:blipFill>
          <a:blip xmlns:r="http://schemas.openxmlformats.org/officeDocument/2006/relationships" xmlns:a="http://schemas.openxmlformats.org/drawingml/2006/main" r:embed="R15a9ce68d70540ba"/>
          <a:srcRect xmlns:a="http://schemas.openxmlformats.org/drawingml/2006/main" l="0" t="14154" r="0" b="14154"/>
          <a:stretch xmlns:a="http://schemas.openxmlformats.org/drawingml/2006/main">
            <a:fillRect l="0" t="0" r="0" b="0"/>
          </a:stretch>
        </p:blipFill>
        <p:spPr>
          <a:xfrm xmlns:a="http://schemas.openxmlformats.org/drawingml/2006/main">
            <a:off x="6400800" y="2200275"/>
            <a:ext cx="5181600" cy="3714750"/>
          </a:xfrm>
          <a:prstGeom xmlns:a="http://schemas.openxmlformats.org/drawingml/2006/main" prst="rect">
            <a:avLst/>
          </a:prstGeom>
        </p:spPr>
      </p:pic>
    </p:spTree>
    <p:extLst>
      <p:ext uri="{BB962C8B-B14F-4D97-AF65-F5344CB8AC3E}">
        <p14:creationId xmlns:p14="http://schemas.microsoft.com/office/powerpoint/2010/main" val="846600911"/>
      </p:ext>
    </p:extLst>
  </p:cSld>
</p:sld>
</file>

<file path=ppt/slides/slide10.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1E19EB08-BDA6-4418-AD4D-3BB3B4F11899}"/>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EACDFD70-0483-433B-AC0B-47404F92B0C4}"/>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BB520B43-33B9-415F-A45F-244411EEF490}"/>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Repeat one doubtful run</a:t>
            </a:r>
          </a:p>
        </p:txBody>
      </p:sp>
      <p:sp>
        <p:nvSpPr>
          <p:cNvPr id="4" name="footer-line">
            <a:extLst xmlns:a="http://schemas.openxmlformats.org/drawingml/2006/main">
              <a:ext uri="{FF2B5EF4-FFF2-40B4-BE49-F238E27FC236}">
                <a16:creationId xmlns:a16="http://schemas.microsoft.com/office/drawing/2014/main" id="{9E06E658-C776-40D5-92E1-B2F36DAAB7C8}"/>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1487208A-36BE-4705-949C-9E13E5EAC1E2}"/>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3  ·  LESSON B</a:t>
            </a:r>
          </a:p>
        </p:txBody>
      </p:sp>
      <p:sp>
        <p:nvSpPr>
          <p:cNvPr id="6" name="page">
            <a:extLst xmlns:a="http://schemas.openxmlformats.org/drawingml/2006/main">
              <a:ext uri="{FF2B5EF4-FFF2-40B4-BE49-F238E27FC236}">
                <a16:creationId xmlns:a16="http://schemas.microsoft.com/office/drawing/2014/main" id="{83468EC5-E0C1-4B6E-AAA9-34515CDB7578}"/>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10</a:t>
            </a:r>
          </a:p>
        </p:txBody>
      </p:sp>
      <p:sp>
        <p:nvSpPr>
          <p:cNvPr id="7" name="line-0">
            <a:extLst xmlns:a="http://schemas.openxmlformats.org/drawingml/2006/main">
              <a:ext uri="{FF2B5EF4-FFF2-40B4-BE49-F238E27FC236}">
                <a16:creationId xmlns:a16="http://schemas.microsoft.com/office/drawing/2014/main" id="{0B3ADAA8-8317-44EF-A5A6-750C251E5E5E}"/>
              </a:ext>
            </a:extLst>
          </p:cNvPr>
          <p:cNvSpPr>
            <a:spLocks xmlns:a="http://schemas.openxmlformats.org/drawingml/2006/main" noGrp="1"/>
          </p:cNvSpPr>
          <p:nvPr/>
        </p:nvSpPr>
        <p:spPr>
          <a:xfrm xmlns:a="http://schemas.openxmlformats.org/drawingml/2006/main">
            <a:off x="1000125" y="2333625"/>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Choose one specific method concern.</a:t>
            </a:r>
          </a:p>
        </p:txBody>
      </p:sp>
      <p:sp>
        <p:nvSpPr>
          <p:cNvPr id="8" name="line-1">
            <a:extLst xmlns:a="http://schemas.openxmlformats.org/drawingml/2006/main">
              <a:ext uri="{FF2B5EF4-FFF2-40B4-BE49-F238E27FC236}">
                <a16:creationId xmlns:a16="http://schemas.microsoft.com/office/drawing/2014/main" id="{D611BB88-7016-45AE-9719-B409675435CB}"/>
              </a:ext>
            </a:extLst>
          </p:cNvPr>
          <p:cNvSpPr>
            <a:spLocks xmlns:a="http://schemas.openxmlformats.org/drawingml/2006/main" noGrp="1"/>
          </p:cNvSpPr>
          <p:nvPr/>
        </p:nvSpPr>
        <p:spPr>
          <a:xfrm xmlns:a="http://schemas.openxmlformats.org/drawingml/2006/main">
            <a:off x="1000125" y="3183731"/>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Correct that concern with the adult.</a:t>
            </a:r>
          </a:p>
        </p:txBody>
      </p:sp>
      <p:sp>
        <p:nvSpPr>
          <p:cNvPr id="9" name="line-2">
            <a:extLst xmlns:a="http://schemas.openxmlformats.org/drawingml/2006/main">
              <a:ext uri="{FF2B5EF4-FFF2-40B4-BE49-F238E27FC236}">
                <a16:creationId xmlns:a16="http://schemas.microsoft.com/office/drawing/2014/main" id="{02B65A3A-7BC3-4814-B4B4-7A7097B892DE}"/>
              </a:ext>
            </a:extLst>
          </p:cNvPr>
          <p:cNvSpPr>
            <a:spLocks xmlns:a="http://schemas.openxmlformats.org/drawingml/2006/main" noGrp="1"/>
          </p:cNvSpPr>
          <p:nvPr/>
        </p:nvSpPr>
        <p:spPr>
          <a:xfrm xmlns:a="http://schemas.openxmlformats.org/drawingml/2006/main">
            <a:off x="1000125" y="4033838"/>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If time allows, repeat and label the new result.</a:t>
            </a:r>
          </a:p>
        </p:txBody>
      </p:sp>
      <p:sp>
        <p:nvSpPr>
          <p:cNvPr id="10" name="line-3">
            <a:extLst xmlns:a="http://schemas.openxmlformats.org/drawingml/2006/main">
              <a:ext uri="{FF2B5EF4-FFF2-40B4-BE49-F238E27FC236}">
                <a16:creationId xmlns:a16="http://schemas.microsoft.com/office/drawing/2014/main" id="{433353D3-41D1-46AD-B291-0023F35FF1DD}"/>
              </a:ext>
            </a:extLst>
          </p:cNvPr>
          <p:cNvSpPr>
            <a:spLocks xmlns:a="http://schemas.openxmlformats.org/drawingml/2006/main" noGrp="1"/>
          </p:cNvSpPr>
          <p:nvPr/>
        </p:nvSpPr>
        <p:spPr>
          <a:xfrm xmlns:a="http://schemas.openxmlformats.org/drawingml/2006/main">
            <a:off x="1000125" y="4883944"/>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Keep the first result and the reason for retrying.</a:t>
            </a:r>
          </a:p>
        </p:txBody>
      </p:sp>
      <p:sp>
        <p:nvSpPr>
          <p:cNvPr id="12" name="cue-0">
            <a:extLst xmlns:a="http://schemas.openxmlformats.org/drawingml/2006/main">
              <a:ext uri="{FF2B5EF4-FFF2-40B4-BE49-F238E27FC236}">
                <a16:creationId xmlns:a16="http://schemas.microsoft.com/office/drawing/2014/main" id="{C0C4DA98-4356-4DC1-9531-C39F08045326}"/>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3" name="row-rule-0">
            <a:extLst xmlns:a="http://schemas.openxmlformats.org/drawingml/2006/main">
              <a:ext uri="{FF2B5EF4-FFF2-40B4-BE49-F238E27FC236}">
                <a16:creationId xmlns:a16="http://schemas.microsoft.com/office/drawing/2014/main" id="{45D095E9-9495-4617-BED9-6D6B2CFF8B71}"/>
              </a:ext>
            </a:extLst>
          </p:cNvPr>
          <p:cNvSpPr>
            <a:spLocks xmlns:a="http://schemas.openxmlformats.org/drawingml/2006/main" noGrp="1"/>
          </p:cNvSpPr>
          <p:nvPr/>
        </p:nvSpPr>
        <p:spPr>
          <a:xfrm xmlns:a="http://schemas.openxmlformats.org/drawingml/2006/main">
            <a:off x="1000125" y="3136106"/>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4" name="cue-1">
            <a:extLst xmlns:a="http://schemas.openxmlformats.org/drawingml/2006/main">
              <a:ext uri="{FF2B5EF4-FFF2-40B4-BE49-F238E27FC236}">
                <a16:creationId xmlns:a16="http://schemas.microsoft.com/office/drawing/2014/main" id="{946DF7F9-5DED-44DF-AE4A-AB229E32F182}"/>
              </a:ext>
            </a:extLst>
          </p:cNvPr>
          <p:cNvSpPr>
            <a:spLocks xmlns:a="http://schemas.openxmlformats.org/drawingml/2006/main" noGrp="1"/>
          </p:cNvSpPr>
          <p:nvPr/>
        </p:nvSpPr>
        <p:spPr>
          <a:xfrm xmlns:a="http://schemas.openxmlformats.org/drawingml/2006/main">
            <a:off x="609600" y="3212306"/>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5" name="row-rule-1">
            <a:extLst xmlns:a="http://schemas.openxmlformats.org/drawingml/2006/main">
              <a:ext uri="{FF2B5EF4-FFF2-40B4-BE49-F238E27FC236}">
                <a16:creationId xmlns:a16="http://schemas.microsoft.com/office/drawing/2014/main" id="{A1D0D9BF-37D5-4A76-A820-D1FAC5F0BE07}"/>
              </a:ext>
            </a:extLst>
          </p:cNvPr>
          <p:cNvSpPr>
            <a:spLocks xmlns:a="http://schemas.openxmlformats.org/drawingml/2006/main" noGrp="1"/>
          </p:cNvSpPr>
          <p:nvPr/>
        </p:nvSpPr>
        <p:spPr>
          <a:xfrm xmlns:a="http://schemas.openxmlformats.org/drawingml/2006/main">
            <a:off x="1000125" y="3986213"/>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6" name="cue-2">
            <a:extLst xmlns:a="http://schemas.openxmlformats.org/drawingml/2006/main">
              <a:ext uri="{FF2B5EF4-FFF2-40B4-BE49-F238E27FC236}">
                <a16:creationId xmlns:a16="http://schemas.microsoft.com/office/drawing/2014/main" id="{DAD4521C-0939-4EDC-A69E-AE9538D9FDA1}"/>
              </a:ext>
            </a:extLst>
          </p:cNvPr>
          <p:cNvSpPr>
            <a:spLocks xmlns:a="http://schemas.openxmlformats.org/drawingml/2006/main" noGrp="1"/>
          </p:cNvSpPr>
          <p:nvPr/>
        </p:nvSpPr>
        <p:spPr>
          <a:xfrm xmlns:a="http://schemas.openxmlformats.org/drawingml/2006/main">
            <a:off x="609600" y="4062413"/>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
        <p:nvSpPr>
          <p:cNvPr id="17" name="row-rule-2">
            <a:extLst xmlns:a="http://schemas.openxmlformats.org/drawingml/2006/main">
              <a:ext uri="{FF2B5EF4-FFF2-40B4-BE49-F238E27FC236}">
                <a16:creationId xmlns:a16="http://schemas.microsoft.com/office/drawing/2014/main" id="{8E43A110-0084-4201-8C35-EAECCD280866}"/>
              </a:ext>
            </a:extLst>
          </p:cNvPr>
          <p:cNvSpPr>
            <a:spLocks xmlns:a="http://schemas.openxmlformats.org/drawingml/2006/main" noGrp="1"/>
          </p:cNvSpPr>
          <p:nvPr/>
        </p:nvSpPr>
        <p:spPr>
          <a:xfrm xmlns:a="http://schemas.openxmlformats.org/drawingml/2006/main">
            <a:off x="1000125" y="4836319"/>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8" name="cue-3">
            <a:extLst xmlns:a="http://schemas.openxmlformats.org/drawingml/2006/main">
              <a:ext uri="{FF2B5EF4-FFF2-40B4-BE49-F238E27FC236}">
                <a16:creationId xmlns:a16="http://schemas.microsoft.com/office/drawing/2014/main" id="{F4603C21-5600-4E02-BB44-7CEC19644878}"/>
              </a:ext>
            </a:extLst>
          </p:cNvPr>
          <p:cNvSpPr>
            <a:spLocks xmlns:a="http://schemas.openxmlformats.org/drawingml/2006/main" noGrp="1"/>
          </p:cNvSpPr>
          <p:nvPr/>
        </p:nvSpPr>
        <p:spPr>
          <a:xfrm xmlns:a="http://schemas.openxmlformats.org/drawingml/2006/main">
            <a:off x="609600" y="4912519"/>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04</a:t>
            </a:r>
          </a:p>
        </p:txBody>
      </p:sp>
    </p:spTree>
    <p:extLst>
      <p:ext uri="{BB962C8B-B14F-4D97-AF65-F5344CB8AC3E}">
        <p14:creationId xmlns:p14="http://schemas.microsoft.com/office/powerpoint/2010/main" val="2080350769"/>
      </p:ext>
    </p:extLst>
  </p:cSld>
</p:sld>
</file>

<file path=ppt/slides/slide11.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9" name="top-rule">
            <a:extLst xmlns:a="http://schemas.openxmlformats.org/drawingml/2006/main">
              <a:ext uri="{FF2B5EF4-FFF2-40B4-BE49-F238E27FC236}">
                <a16:creationId xmlns:a16="http://schemas.microsoft.com/office/drawing/2014/main" id="{868E4DBE-58A7-4A9D-B40A-D156C0D548FE}"/>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1AC24346-81B3-49FC-8BB7-29536633F9BF}"/>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2DDFE597-4ED2-46B2-B24C-DCCADA9CFD24}"/>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Use numbers in your conclusion</a:t>
            </a:r>
          </a:p>
        </p:txBody>
      </p:sp>
      <p:sp>
        <p:nvSpPr>
          <p:cNvPr id="4" name="footer-line">
            <a:extLst xmlns:a="http://schemas.openxmlformats.org/drawingml/2006/main">
              <a:ext uri="{FF2B5EF4-FFF2-40B4-BE49-F238E27FC236}">
                <a16:creationId xmlns:a16="http://schemas.microsoft.com/office/drawing/2014/main" id="{0C3A2A7C-0648-422E-8DE6-78C0895946A1}"/>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64398A32-EAB1-4655-9BB4-8D5955957215}"/>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3  ·  LESSON B</a:t>
            </a:r>
          </a:p>
        </p:txBody>
      </p:sp>
      <p:sp>
        <p:nvSpPr>
          <p:cNvPr id="6" name="page">
            <a:extLst xmlns:a="http://schemas.openxmlformats.org/drawingml/2006/main">
              <a:ext uri="{FF2B5EF4-FFF2-40B4-BE49-F238E27FC236}">
                <a16:creationId xmlns:a16="http://schemas.microsoft.com/office/drawing/2014/main" id="{02F4BC36-203B-40FB-95E8-62835EBD368B}"/>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11</a:t>
            </a:r>
          </a:p>
        </p:txBody>
      </p:sp>
      <p:sp>
        <p:nvSpPr>
          <p:cNvPr id="7" name="statement">
            <a:extLst xmlns:a="http://schemas.openxmlformats.org/drawingml/2006/main">
              <a:ext uri="{FF2B5EF4-FFF2-40B4-BE49-F238E27FC236}">
                <a16:creationId xmlns:a16="http://schemas.microsoft.com/office/drawing/2014/main" id="{79B81597-859D-4916-A37E-F340468B3846}"/>
              </a:ext>
            </a:extLst>
          </p:cNvPr>
          <p:cNvSpPr>
            <a:spLocks xmlns:a="http://schemas.openxmlformats.org/drawingml/2006/main" noGrp="1"/>
          </p:cNvSpPr>
          <p:nvPr/>
        </p:nvSpPr>
        <p:spPr>
          <a:xfrm xmlns:a="http://schemas.openxmlformats.org/drawingml/2006/main">
            <a:off x="457200" y="2190750"/>
            <a:ext cx="11277600" cy="2143125"/>
          </a:xfrm>
          <a:prstGeom xmlns:a="http://schemas.openxmlformats.org/drawingml/2006/main" prst="rect">
            <a:avLst/>
          </a:prstGeom>
          <a:solidFill xmlns:a="http://schemas.openxmlformats.org/drawingml/2006/main">
            <a:srgbClr val="E7EFE9"/>
          </a:solidFill>
          <a:ln xmlns:a="http://schemas.openxmlformats.org/drawingml/2006/main" w="0">
            <a:noFill/>
            <a:prstDash val="solid"/>
          </a:ln>
        </p:spPr>
        <p:txBody>
          <a:bodyPr xmlns:a="http://schemas.openxmlformats.org/drawingml/2006/main" lIns="152400" tIns="114300" rIns="152400" bIns="114300" anchor="ctr">
            <a:noAutofit/>
          </a:bodyPr>
          <a:lstStyle xmlns:a="http://schemas.openxmlformats.org/drawingml/2006/main"/>
          <a:p xmlns:a="http://schemas.openxmlformats.org/drawingml/2006/main">
            <a:pPr algn="l">
              <a:buNone/>
              <a:defRPr sz="3075" b="1">
                <a:solidFill>
                  <a:srgbClr val="28685E"/>
                </a:solidFill>
                <a:latin typeface="Calibri"/>
                <a:ea typeface="Calibri"/>
                <a:cs typeface="Calibri"/>
              </a:defRPr>
            </a:pPr>
            <a:r>
              <a:rPr sz="3075" b="1">
                <a:solidFill>
                  <a:srgbClr val="28685E"/>
                </a:solidFill>
                <a:latin typeface="Calibri"/>
                <a:ea typeface="Calibri"/>
                <a:cs typeface="Calibri"/>
              </a:rPr>
              <a:t>In our setup, ___ stopped the block</a:t>
            </a:r>
          </a:p>
          <a:p xmlns:a="http://schemas.openxmlformats.org/drawingml/2006/main">
            <a:pPr algn="l">
              <a:buNone/>
              <a:defRPr sz="3075" b="1">
                <a:solidFill>
                  <a:srgbClr val="28685E"/>
                </a:solidFill>
                <a:latin typeface="Calibri"/>
                <a:ea typeface="Calibri"/>
                <a:cs typeface="Calibri"/>
              </a:defRPr>
            </a:pPr>
            <a:r>
              <a:rPr sz="3075" b="1">
                <a:solidFill>
                  <a:srgbClr val="28685E"/>
                </a:solidFill>
                <a:latin typeface="Calibri"/>
                <a:ea typeface="Calibri"/>
                <a:cs typeface="Calibri"/>
              </a:rPr>
              <a:t>over a shorter distance: ___ cm and ___ cm.</a:t>
            </a:r>
          </a:p>
        </p:txBody>
      </p:sp>
      <p:sp>
        <p:nvSpPr>
          <p:cNvPr id="8" name="callout">
            <a:extLst xmlns:a="http://schemas.openxmlformats.org/drawingml/2006/main">
              <a:ext uri="{FF2B5EF4-FFF2-40B4-BE49-F238E27FC236}">
                <a16:creationId xmlns:a16="http://schemas.microsoft.com/office/drawing/2014/main" id="{6556B10A-B875-4A8C-95FB-8FA49FA68C1B}"/>
              </a:ext>
            </a:extLst>
          </p:cNvPr>
          <p:cNvSpPr>
            <a:spLocks xmlns:a="http://schemas.openxmlformats.org/drawingml/2006/main" noGrp="1"/>
          </p:cNvSpPr>
          <p:nvPr/>
        </p:nvSpPr>
        <p:spPr>
          <a:xfrm xmlns:a="http://schemas.openxmlformats.org/drawingml/2006/main">
            <a:off x="609600" y="4438650"/>
            <a:ext cx="10972800" cy="1257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550" b="0">
                <a:solidFill>
                  <a:srgbClr val="152B3A"/>
                </a:solidFill>
                <a:latin typeface="Calibri"/>
                <a:ea typeface="Calibri"/>
                <a:cs typeface="Calibri"/>
              </a:defRPr>
            </a:pPr>
            <a:r>
              <a:rPr sz="2550" b="0">
                <a:solidFill>
                  <a:srgbClr val="152B3A"/>
                </a:solidFill>
                <a:latin typeface="Calibri"/>
                <a:ea typeface="Calibri"/>
                <a:cs typeface="Calibri"/>
              </a:rPr>
              <a:t>This supports ___ because ___. A control or uncertainty to check is ___.</a:t>
            </a:r>
          </a:p>
        </p:txBody>
      </p:sp>
    </p:spTree>
    <p:extLst>
      <p:ext uri="{BB962C8B-B14F-4D97-AF65-F5344CB8AC3E}">
        <p14:creationId xmlns:p14="http://schemas.microsoft.com/office/powerpoint/2010/main" val="84946271"/>
      </p:ext>
    </p:extLst>
  </p:cSld>
</p:sld>
</file>

<file path=ppt/slides/slide12.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0" name="top-rule">
            <a:extLst xmlns:a="http://schemas.openxmlformats.org/drawingml/2006/main">
              <a:ext uri="{FF2B5EF4-FFF2-40B4-BE49-F238E27FC236}">
                <a16:creationId xmlns:a16="http://schemas.microsoft.com/office/drawing/2014/main" id="{F079C574-8633-40FC-91ED-7768BE5E2749}"/>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8D5F6A21-AFCA-4C94-9289-56168932ED83}"/>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8E19F832-E383-4621-A083-C9235F1BF3F8}"/>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Leave a clear record</a:t>
            </a:r>
          </a:p>
        </p:txBody>
      </p:sp>
      <p:sp>
        <p:nvSpPr>
          <p:cNvPr id="4" name="footer-line">
            <a:extLst xmlns:a="http://schemas.openxmlformats.org/drawingml/2006/main">
              <a:ext uri="{FF2B5EF4-FFF2-40B4-BE49-F238E27FC236}">
                <a16:creationId xmlns:a16="http://schemas.microsoft.com/office/drawing/2014/main" id="{E9F3E702-B3B1-473D-9438-63E2D41A7524}"/>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94F5AB91-85CB-4638-A766-6567BCE26D74}"/>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3  ·  LESSON B</a:t>
            </a:r>
          </a:p>
        </p:txBody>
      </p:sp>
      <p:sp>
        <p:nvSpPr>
          <p:cNvPr id="6" name="page">
            <a:extLst xmlns:a="http://schemas.openxmlformats.org/drawingml/2006/main">
              <a:ext uri="{FF2B5EF4-FFF2-40B4-BE49-F238E27FC236}">
                <a16:creationId xmlns:a16="http://schemas.microsoft.com/office/drawing/2014/main" id="{A261332C-9192-41E1-BFF9-908A5A340169}"/>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12</a:t>
            </a:r>
          </a:p>
        </p:txBody>
      </p:sp>
      <p:sp>
        <p:nvSpPr>
          <p:cNvPr id="7" name="line-0">
            <a:extLst xmlns:a="http://schemas.openxmlformats.org/drawingml/2006/main">
              <a:ext uri="{FF2B5EF4-FFF2-40B4-BE49-F238E27FC236}">
                <a16:creationId xmlns:a16="http://schemas.microsoft.com/office/drawing/2014/main" id="{97FFB312-4334-4D77-9D6A-BC90C2335855}"/>
              </a:ext>
            </a:extLst>
          </p:cNvPr>
          <p:cNvSpPr>
            <a:spLocks xmlns:a="http://schemas.openxmlformats.org/drawingml/2006/main" noGrp="1"/>
          </p:cNvSpPr>
          <p:nvPr/>
        </p:nvSpPr>
        <p:spPr>
          <a:xfrm xmlns:a="http://schemas.openxmlformats.org/drawingml/2006/main">
            <a:off x="1000125" y="233362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Name and date your record; keep the prediction.</a:t>
            </a:r>
          </a:p>
        </p:txBody>
      </p:sp>
      <p:sp>
        <p:nvSpPr>
          <p:cNvPr id="8" name="line-1">
            <a:extLst xmlns:a="http://schemas.openxmlformats.org/drawingml/2006/main">
              <a:ext uri="{FF2B5EF4-FFF2-40B4-BE49-F238E27FC236}">
                <a16:creationId xmlns:a16="http://schemas.microsoft.com/office/drawing/2014/main" id="{F1237750-2638-46EC-B7CA-54F73371F8B0}"/>
              </a:ext>
            </a:extLst>
          </p:cNvPr>
          <p:cNvSpPr>
            <a:spLocks xmlns:a="http://schemas.openxmlformats.org/drawingml/2006/main" noGrp="1"/>
          </p:cNvSpPr>
          <p:nvPr/>
        </p:nvSpPr>
        <p:spPr>
          <a:xfrm xmlns:a="http://schemas.openxmlformats.org/drawingml/2006/main">
            <a:off x="1000125" y="3467100"/>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Label any model data or unfinished trials.</a:t>
            </a:r>
          </a:p>
        </p:txBody>
      </p:sp>
      <p:sp>
        <p:nvSpPr>
          <p:cNvPr id="9" name="line-2">
            <a:extLst xmlns:a="http://schemas.openxmlformats.org/drawingml/2006/main">
              <a:ext uri="{FF2B5EF4-FFF2-40B4-BE49-F238E27FC236}">
                <a16:creationId xmlns:a16="http://schemas.microsoft.com/office/drawing/2014/main" id="{E6AEFCE0-38F0-4318-AF08-6C81E6352FCE}"/>
              </a:ext>
            </a:extLst>
          </p:cNvPr>
          <p:cNvSpPr>
            <a:spLocks xmlns:a="http://schemas.openxmlformats.org/drawingml/2006/main" noGrp="1"/>
          </p:cNvSpPr>
          <p:nvPr/>
        </p:nvSpPr>
        <p:spPr>
          <a:xfrm xmlns:a="http://schemas.openxmlformats.org/drawingml/2006/main">
            <a:off x="1000125" y="460057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Return samples, block and measuring tools safely.</a:t>
            </a:r>
          </a:p>
        </p:txBody>
      </p:sp>
      <p:sp>
        <p:nvSpPr>
          <p:cNvPr id="11" name="cue-0">
            <a:extLst xmlns:a="http://schemas.openxmlformats.org/drawingml/2006/main">
              <a:ext uri="{FF2B5EF4-FFF2-40B4-BE49-F238E27FC236}">
                <a16:creationId xmlns:a16="http://schemas.microsoft.com/office/drawing/2014/main" id="{599D9711-9748-4B21-9BB2-48694074736B}"/>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2" name="row-rule-0">
            <a:extLst xmlns:a="http://schemas.openxmlformats.org/drawingml/2006/main">
              <a:ext uri="{FF2B5EF4-FFF2-40B4-BE49-F238E27FC236}">
                <a16:creationId xmlns:a16="http://schemas.microsoft.com/office/drawing/2014/main" id="{241DDEED-68DC-4A41-98A1-EAE5A68C3F87}"/>
              </a:ext>
            </a:extLst>
          </p:cNvPr>
          <p:cNvSpPr>
            <a:spLocks xmlns:a="http://schemas.openxmlformats.org/drawingml/2006/main" noGrp="1"/>
          </p:cNvSpPr>
          <p:nvPr/>
        </p:nvSpPr>
        <p:spPr>
          <a:xfrm xmlns:a="http://schemas.openxmlformats.org/drawingml/2006/main">
            <a:off x="1000125" y="3419475"/>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3" name="cue-1">
            <a:extLst xmlns:a="http://schemas.openxmlformats.org/drawingml/2006/main">
              <a:ext uri="{FF2B5EF4-FFF2-40B4-BE49-F238E27FC236}">
                <a16:creationId xmlns:a16="http://schemas.microsoft.com/office/drawing/2014/main" id="{88EBED2F-EF07-405A-9042-9A0A485B4D76}"/>
              </a:ext>
            </a:extLst>
          </p:cNvPr>
          <p:cNvSpPr>
            <a:spLocks xmlns:a="http://schemas.openxmlformats.org/drawingml/2006/main" noGrp="1"/>
          </p:cNvSpPr>
          <p:nvPr/>
        </p:nvSpPr>
        <p:spPr>
          <a:xfrm xmlns:a="http://schemas.openxmlformats.org/drawingml/2006/main">
            <a:off x="609600" y="3495675"/>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4" name="row-rule-1">
            <a:extLst xmlns:a="http://schemas.openxmlformats.org/drawingml/2006/main">
              <a:ext uri="{FF2B5EF4-FFF2-40B4-BE49-F238E27FC236}">
                <a16:creationId xmlns:a16="http://schemas.microsoft.com/office/drawing/2014/main" id="{2023DBEF-ACE8-484A-A9B7-0C83B37AF567}"/>
              </a:ext>
            </a:extLst>
          </p:cNvPr>
          <p:cNvSpPr>
            <a:spLocks xmlns:a="http://schemas.openxmlformats.org/drawingml/2006/main" noGrp="1"/>
          </p:cNvSpPr>
          <p:nvPr/>
        </p:nvSpPr>
        <p:spPr>
          <a:xfrm xmlns:a="http://schemas.openxmlformats.org/drawingml/2006/main">
            <a:off x="1000125" y="455295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5" name="cue-2">
            <a:extLst xmlns:a="http://schemas.openxmlformats.org/drawingml/2006/main">
              <a:ext uri="{FF2B5EF4-FFF2-40B4-BE49-F238E27FC236}">
                <a16:creationId xmlns:a16="http://schemas.microsoft.com/office/drawing/2014/main" id="{EFB080A9-5401-4500-8462-E9CCDA2C3845}"/>
              </a:ext>
            </a:extLst>
          </p:cNvPr>
          <p:cNvSpPr>
            <a:spLocks xmlns:a="http://schemas.openxmlformats.org/drawingml/2006/main" noGrp="1"/>
          </p:cNvSpPr>
          <p:nvPr/>
        </p:nvSpPr>
        <p:spPr>
          <a:xfrm xmlns:a="http://schemas.openxmlformats.org/drawingml/2006/main">
            <a:off x="609600" y="462915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Tree>
    <p:extLst>
      <p:ext uri="{BB962C8B-B14F-4D97-AF65-F5344CB8AC3E}">
        <p14:creationId xmlns:p14="http://schemas.microsoft.com/office/powerpoint/2010/main" val="1013727620"/>
      </p:ext>
    </p:extLst>
  </p:cSld>
</p:sld>
</file>

<file path=ppt/slides/slide13.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49640CAB-E5CD-4236-AFA7-9E45E578E7C6}"/>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12D9CE57-F1C0-4820-9109-CB60B0CC04AA}"/>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0B8F7F10-77A5-4C42-9A6B-A3CA96BA08AE}"/>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Your voice can change the lesson</a:t>
            </a:r>
          </a:p>
        </p:txBody>
      </p:sp>
      <p:sp>
        <p:nvSpPr>
          <p:cNvPr id="4" name="footer-line">
            <a:extLst xmlns:a="http://schemas.openxmlformats.org/drawingml/2006/main">
              <a:ext uri="{FF2B5EF4-FFF2-40B4-BE49-F238E27FC236}">
                <a16:creationId xmlns:a16="http://schemas.microsoft.com/office/drawing/2014/main" id="{E4214430-E665-4402-808E-8A4F59D71AA4}"/>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EE0A833C-A68B-4F01-B371-F72EABF4236E}"/>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3  ·  LESSON B</a:t>
            </a:r>
          </a:p>
        </p:txBody>
      </p:sp>
      <p:sp>
        <p:nvSpPr>
          <p:cNvPr id="6" name="page">
            <a:extLst xmlns:a="http://schemas.openxmlformats.org/drawingml/2006/main">
              <a:ext uri="{FF2B5EF4-FFF2-40B4-BE49-F238E27FC236}">
                <a16:creationId xmlns:a16="http://schemas.microsoft.com/office/drawing/2014/main" id="{784B2860-16AF-45BC-9372-47681FD3E2FE}"/>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13</a:t>
            </a:r>
          </a:p>
        </p:txBody>
      </p:sp>
      <p:sp>
        <p:nvSpPr>
          <p:cNvPr id="7" name="line-0">
            <a:extLst xmlns:a="http://schemas.openxmlformats.org/drawingml/2006/main">
              <a:ext uri="{FF2B5EF4-FFF2-40B4-BE49-F238E27FC236}">
                <a16:creationId xmlns:a16="http://schemas.microsoft.com/office/drawing/2014/main" id="{20057B99-504D-4F62-ACA3-D2FC16D7B75F}"/>
              </a:ext>
            </a:extLst>
          </p:cNvPr>
          <p:cNvSpPr>
            <a:spLocks xmlns:a="http://schemas.openxmlformats.org/drawingml/2006/main" noGrp="1"/>
          </p:cNvSpPr>
          <p:nvPr/>
        </p:nvSpPr>
        <p:spPr>
          <a:xfrm xmlns:a="http://schemas.openxmlformats.org/drawingml/2006/main">
            <a:off x="1000125" y="2333625"/>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What helped you test, observe or record?</a:t>
            </a:r>
          </a:p>
        </p:txBody>
      </p:sp>
      <p:sp>
        <p:nvSpPr>
          <p:cNvPr id="8" name="line-1">
            <a:extLst xmlns:a="http://schemas.openxmlformats.org/drawingml/2006/main">
              <a:ext uri="{FF2B5EF4-FFF2-40B4-BE49-F238E27FC236}">
                <a16:creationId xmlns:a16="http://schemas.microsoft.com/office/drawing/2014/main" id="{A0C90B9E-3978-48FF-938A-B34B2828853A}"/>
              </a:ext>
            </a:extLst>
          </p:cNvPr>
          <p:cNvSpPr>
            <a:spLocks xmlns:a="http://schemas.openxmlformats.org/drawingml/2006/main" noGrp="1"/>
          </p:cNvSpPr>
          <p:nvPr/>
        </p:nvSpPr>
        <p:spPr>
          <a:xfrm xmlns:a="http://schemas.openxmlformats.org/drawingml/2006/main">
            <a:off x="1000125" y="3183731"/>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What could make the next activity easier to access?</a:t>
            </a:r>
          </a:p>
        </p:txBody>
      </p:sp>
      <p:sp>
        <p:nvSpPr>
          <p:cNvPr id="9" name="line-2">
            <a:extLst xmlns:a="http://schemas.openxmlformats.org/drawingml/2006/main">
              <a:ext uri="{FF2B5EF4-FFF2-40B4-BE49-F238E27FC236}">
                <a16:creationId xmlns:a16="http://schemas.microsoft.com/office/drawing/2014/main" id="{ACBBE038-2743-4FB1-9C6E-0F8EA59B05C6}"/>
              </a:ext>
            </a:extLst>
          </p:cNvPr>
          <p:cNvSpPr>
            <a:spLocks xmlns:a="http://schemas.openxmlformats.org/drawingml/2006/main" noGrp="1"/>
          </p:cNvSpPr>
          <p:nvPr/>
        </p:nvSpPr>
        <p:spPr>
          <a:xfrm xmlns:a="http://schemas.openxmlformats.org/drawingml/2006/main">
            <a:off x="1000125" y="4033838"/>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Point, sign, speak, write—or pass privately.</a:t>
            </a:r>
          </a:p>
        </p:txBody>
      </p:sp>
      <p:sp>
        <p:nvSpPr>
          <p:cNvPr id="10" name="line-3">
            <a:extLst xmlns:a="http://schemas.openxmlformats.org/drawingml/2006/main">
              <a:ext uri="{FF2B5EF4-FFF2-40B4-BE49-F238E27FC236}">
                <a16:creationId xmlns:a16="http://schemas.microsoft.com/office/drawing/2014/main" id="{791F48A2-D450-46E6-9E69-60A9B8B61597}"/>
              </a:ext>
            </a:extLst>
          </p:cNvPr>
          <p:cNvSpPr>
            <a:spLocks xmlns:a="http://schemas.openxmlformats.org/drawingml/2006/main" noGrp="1"/>
          </p:cNvSpPr>
          <p:nvPr/>
        </p:nvSpPr>
        <p:spPr>
          <a:xfrm xmlns:a="http://schemas.openxmlformats.org/drawingml/2006/main">
            <a:off x="1000125" y="4883944"/>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Adult: agree one change and explain any limit.</a:t>
            </a:r>
          </a:p>
        </p:txBody>
      </p:sp>
      <p:sp>
        <p:nvSpPr>
          <p:cNvPr id="12" name="cue-0">
            <a:extLst xmlns:a="http://schemas.openxmlformats.org/drawingml/2006/main">
              <a:ext uri="{FF2B5EF4-FFF2-40B4-BE49-F238E27FC236}">
                <a16:creationId xmlns:a16="http://schemas.microsoft.com/office/drawing/2014/main" id="{1A0B4F9D-AE68-47B9-9EC7-F9A6D229D107}"/>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3" name="row-rule-0">
            <a:extLst xmlns:a="http://schemas.openxmlformats.org/drawingml/2006/main">
              <a:ext uri="{FF2B5EF4-FFF2-40B4-BE49-F238E27FC236}">
                <a16:creationId xmlns:a16="http://schemas.microsoft.com/office/drawing/2014/main" id="{A74C17F5-69E5-464D-BCE5-3E875B7571E7}"/>
              </a:ext>
            </a:extLst>
          </p:cNvPr>
          <p:cNvSpPr>
            <a:spLocks xmlns:a="http://schemas.openxmlformats.org/drawingml/2006/main" noGrp="1"/>
          </p:cNvSpPr>
          <p:nvPr/>
        </p:nvSpPr>
        <p:spPr>
          <a:xfrm xmlns:a="http://schemas.openxmlformats.org/drawingml/2006/main">
            <a:off x="1000125" y="3136106"/>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4" name="cue-1">
            <a:extLst xmlns:a="http://schemas.openxmlformats.org/drawingml/2006/main">
              <a:ext uri="{FF2B5EF4-FFF2-40B4-BE49-F238E27FC236}">
                <a16:creationId xmlns:a16="http://schemas.microsoft.com/office/drawing/2014/main" id="{CABFCB84-9D03-4357-8017-4A1C055D3E7E}"/>
              </a:ext>
            </a:extLst>
          </p:cNvPr>
          <p:cNvSpPr>
            <a:spLocks xmlns:a="http://schemas.openxmlformats.org/drawingml/2006/main" noGrp="1"/>
          </p:cNvSpPr>
          <p:nvPr/>
        </p:nvSpPr>
        <p:spPr>
          <a:xfrm xmlns:a="http://schemas.openxmlformats.org/drawingml/2006/main">
            <a:off x="609600" y="3212306"/>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5" name="row-rule-1">
            <a:extLst xmlns:a="http://schemas.openxmlformats.org/drawingml/2006/main">
              <a:ext uri="{FF2B5EF4-FFF2-40B4-BE49-F238E27FC236}">
                <a16:creationId xmlns:a16="http://schemas.microsoft.com/office/drawing/2014/main" id="{AEF8648C-073A-42F2-8114-C700958A4490}"/>
              </a:ext>
            </a:extLst>
          </p:cNvPr>
          <p:cNvSpPr>
            <a:spLocks xmlns:a="http://schemas.openxmlformats.org/drawingml/2006/main" noGrp="1"/>
          </p:cNvSpPr>
          <p:nvPr/>
        </p:nvSpPr>
        <p:spPr>
          <a:xfrm xmlns:a="http://schemas.openxmlformats.org/drawingml/2006/main">
            <a:off x="1000125" y="3986213"/>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6" name="cue-2">
            <a:extLst xmlns:a="http://schemas.openxmlformats.org/drawingml/2006/main">
              <a:ext uri="{FF2B5EF4-FFF2-40B4-BE49-F238E27FC236}">
                <a16:creationId xmlns:a16="http://schemas.microsoft.com/office/drawing/2014/main" id="{28EFB03A-5DAF-40B8-90C5-F5D99C809641}"/>
              </a:ext>
            </a:extLst>
          </p:cNvPr>
          <p:cNvSpPr>
            <a:spLocks xmlns:a="http://schemas.openxmlformats.org/drawingml/2006/main" noGrp="1"/>
          </p:cNvSpPr>
          <p:nvPr/>
        </p:nvSpPr>
        <p:spPr>
          <a:xfrm xmlns:a="http://schemas.openxmlformats.org/drawingml/2006/main">
            <a:off x="609600" y="4062413"/>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
        <p:nvSpPr>
          <p:cNvPr id="17" name="row-rule-2">
            <a:extLst xmlns:a="http://schemas.openxmlformats.org/drawingml/2006/main">
              <a:ext uri="{FF2B5EF4-FFF2-40B4-BE49-F238E27FC236}">
                <a16:creationId xmlns:a16="http://schemas.microsoft.com/office/drawing/2014/main" id="{9E654105-9420-43C6-83E5-ECF5A42C4B72}"/>
              </a:ext>
            </a:extLst>
          </p:cNvPr>
          <p:cNvSpPr>
            <a:spLocks xmlns:a="http://schemas.openxmlformats.org/drawingml/2006/main" noGrp="1"/>
          </p:cNvSpPr>
          <p:nvPr/>
        </p:nvSpPr>
        <p:spPr>
          <a:xfrm xmlns:a="http://schemas.openxmlformats.org/drawingml/2006/main">
            <a:off x="1000125" y="4836319"/>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8" name="cue-3">
            <a:extLst xmlns:a="http://schemas.openxmlformats.org/drawingml/2006/main">
              <a:ext uri="{FF2B5EF4-FFF2-40B4-BE49-F238E27FC236}">
                <a16:creationId xmlns:a16="http://schemas.microsoft.com/office/drawing/2014/main" id="{E0F7C49F-CE78-4915-AEA4-CF0BF60C505F}"/>
              </a:ext>
            </a:extLst>
          </p:cNvPr>
          <p:cNvSpPr>
            <a:spLocks xmlns:a="http://schemas.openxmlformats.org/drawingml/2006/main" noGrp="1"/>
          </p:cNvSpPr>
          <p:nvPr/>
        </p:nvSpPr>
        <p:spPr>
          <a:xfrm xmlns:a="http://schemas.openxmlformats.org/drawingml/2006/main">
            <a:off x="609600" y="4912519"/>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04</a:t>
            </a:r>
          </a:p>
        </p:txBody>
      </p:sp>
    </p:spTree>
    <p:extLst>
      <p:ext uri="{BB962C8B-B14F-4D97-AF65-F5344CB8AC3E}">
        <p14:creationId xmlns:p14="http://schemas.microsoft.com/office/powerpoint/2010/main" val="1221586914"/>
      </p:ext>
    </p:extLst>
  </p:cSld>
</p:sld>
</file>

<file path=ppt/slides/slide14.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0" name="top-rule">
            <a:extLst xmlns:a="http://schemas.openxmlformats.org/drawingml/2006/main">
              <a:ext uri="{FF2B5EF4-FFF2-40B4-BE49-F238E27FC236}">
                <a16:creationId xmlns:a16="http://schemas.microsoft.com/office/drawing/2014/main" id="{BE707A24-1B4C-47D8-8F94-367A7F3CC1FD}"/>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69CD70A6-1B61-4799-A6F6-71E348FA8558}"/>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78F63879-DBDE-4A59-8635-C8A16A29C1A6}"/>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Explain one use of friction</a:t>
            </a:r>
          </a:p>
        </p:txBody>
      </p:sp>
      <p:sp>
        <p:nvSpPr>
          <p:cNvPr id="4" name="footer-line">
            <a:extLst xmlns:a="http://schemas.openxmlformats.org/drawingml/2006/main">
              <a:ext uri="{FF2B5EF4-FFF2-40B4-BE49-F238E27FC236}">
                <a16:creationId xmlns:a16="http://schemas.microsoft.com/office/drawing/2014/main" id="{8DC7267D-BDC5-4893-A290-E109D71C7100}"/>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2CF33F99-4AB2-4F7B-AF44-2851F1048C72}"/>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3  ·  LESSON B</a:t>
            </a:r>
          </a:p>
        </p:txBody>
      </p:sp>
      <p:sp>
        <p:nvSpPr>
          <p:cNvPr id="6" name="page">
            <a:extLst xmlns:a="http://schemas.openxmlformats.org/drawingml/2006/main">
              <a:ext uri="{FF2B5EF4-FFF2-40B4-BE49-F238E27FC236}">
                <a16:creationId xmlns:a16="http://schemas.microsoft.com/office/drawing/2014/main" id="{F15A2F38-08CC-4FD6-B5DC-329B11D6CF28}"/>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14</a:t>
            </a:r>
          </a:p>
        </p:txBody>
      </p:sp>
      <p:sp>
        <p:nvSpPr>
          <p:cNvPr id="7" name="line-0">
            <a:extLst xmlns:a="http://schemas.openxmlformats.org/drawingml/2006/main">
              <a:ext uri="{FF2B5EF4-FFF2-40B4-BE49-F238E27FC236}">
                <a16:creationId xmlns:a16="http://schemas.microsoft.com/office/drawing/2014/main" id="{7EF520B0-14FB-4371-BDB6-C2E8C2531B2C}"/>
              </a:ext>
            </a:extLst>
          </p:cNvPr>
          <p:cNvSpPr>
            <a:spLocks xmlns:a="http://schemas.openxmlformats.org/drawingml/2006/main" noGrp="1"/>
          </p:cNvSpPr>
          <p:nvPr/>
        </p:nvSpPr>
        <p:spPr>
          <a:xfrm xmlns:a="http://schemas.openxmlformats.org/drawingml/2006/main">
            <a:off x="1000125" y="233362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Supported: name one place friction helps.</a:t>
            </a:r>
          </a:p>
        </p:txBody>
      </p:sp>
      <p:sp>
        <p:nvSpPr>
          <p:cNvPr id="8" name="line-1">
            <a:extLst xmlns:a="http://schemas.openxmlformats.org/drawingml/2006/main">
              <a:ext uri="{FF2B5EF4-FFF2-40B4-BE49-F238E27FC236}">
                <a16:creationId xmlns:a16="http://schemas.microsoft.com/office/drawing/2014/main" id="{E850450B-1102-4015-9935-5E8B676C0196}"/>
              </a:ext>
            </a:extLst>
          </p:cNvPr>
          <p:cNvSpPr>
            <a:spLocks xmlns:a="http://schemas.openxmlformats.org/drawingml/2006/main" noGrp="1"/>
          </p:cNvSpPr>
          <p:nvPr/>
        </p:nvSpPr>
        <p:spPr>
          <a:xfrm xmlns:a="http://schemas.openxmlformats.org/drawingml/2006/main">
            <a:off x="1000125" y="3467100"/>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Standard: explain how a car’s brakes help it stop.</a:t>
            </a:r>
          </a:p>
        </p:txBody>
      </p:sp>
      <p:sp>
        <p:nvSpPr>
          <p:cNvPr id="9" name="line-2">
            <a:extLst xmlns:a="http://schemas.openxmlformats.org/drawingml/2006/main">
              <a:ext uri="{FF2B5EF4-FFF2-40B4-BE49-F238E27FC236}">
                <a16:creationId xmlns:a16="http://schemas.microsoft.com/office/drawing/2014/main" id="{C69FD4C4-C5E4-4F77-9644-AF943DE85FD8}"/>
              </a:ext>
            </a:extLst>
          </p:cNvPr>
          <p:cNvSpPr>
            <a:spLocks xmlns:a="http://schemas.openxmlformats.org/drawingml/2006/main" noGrp="1"/>
          </p:cNvSpPr>
          <p:nvPr/>
        </p:nvSpPr>
        <p:spPr>
          <a:xfrm xmlns:a="http://schemas.openxmlformats.org/drawingml/2006/main">
            <a:off x="1000125" y="460057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Stretch: explain a helpful and a harmful effect.</a:t>
            </a:r>
          </a:p>
        </p:txBody>
      </p:sp>
      <p:sp>
        <p:nvSpPr>
          <p:cNvPr id="11" name="cue-0">
            <a:extLst xmlns:a="http://schemas.openxmlformats.org/drawingml/2006/main">
              <a:ext uri="{FF2B5EF4-FFF2-40B4-BE49-F238E27FC236}">
                <a16:creationId xmlns:a16="http://schemas.microsoft.com/office/drawing/2014/main" id="{10BF17D2-ED5A-42A0-AE91-6924A3B5681F}"/>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2" name="row-rule-0">
            <a:extLst xmlns:a="http://schemas.openxmlformats.org/drawingml/2006/main">
              <a:ext uri="{FF2B5EF4-FFF2-40B4-BE49-F238E27FC236}">
                <a16:creationId xmlns:a16="http://schemas.microsoft.com/office/drawing/2014/main" id="{FCE69A71-833E-431F-BD04-A18CCF816933}"/>
              </a:ext>
            </a:extLst>
          </p:cNvPr>
          <p:cNvSpPr>
            <a:spLocks xmlns:a="http://schemas.openxmlformats.org/drawingml/2006/main" noGrp="1"/>
          </p:cNvSpPr>
          <p:nvPr/>
        </p:nvSpPr>
        <p:spPr>
          <a:xfrm xmlns:a="http://schemas.openxmlformats.org/drawingml/2006/main">
            <a:off x="1000125" y="3419475"/>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3" name="cue-1">
            <a:extLst xmlns:a="http://schemas.openxmlformats.org/drawingml/2006/main">
              <a:ext uri="{FF2B5EF4-FFF2-40B4-BE49-F238E27FC236}">
                <a16:creationId xmlns:a16="http://schemas.microsoft.com/office/drawing/2014/main" id="{23143720-6033-4C7A-A707-AA5FAF78F8CF}"/>
              </a:ext>
            </a:extLst>
          </p:cNvPr>
          <p:cNvSpPr>
            <a:spLocks xmlns:a="http://schemas.openxmlformats.org/drawingml/2006/main" noGrp="1"/>
          </p:cNvSpPr>
          <p:nvPr/>
        </p:nvSpPr>
        <p:spPr>
          <a:xfrm xmlns:a="http://schemas.openxmlformats.org/drawingml/2006/main">
            <a:off x="609600" y="3495675"/>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4" name="row-rule-1">
            <a:extLst xmlns:a="http://schemas.openxmlformats.org/drawingml/2006/main">
              <a:ext uri="{FF2B5EF4-FFF2-40B4-BE49-F238E27FC236}">
                <a16:creationId xmlns:a16="http://schemas.microsoft.com/office/drawing/2014/main" id="{D1568F78-8DB4-4842-B8EC-8D1681DF4DFD}"/>
              </a:ext>
            </a:extLst>
          </p:cNvPr>
          <p:cNvSpPr>
            <a:spLocks xmlns:a="http://schemas.openxmlformats.org/drawingml/2006/main" noGrp="1"/>
          </p:cNvSpPr>
          <p:nvPr/>
        </p:nvSpPr>
        <p:spPr>
          <a:xfrm xmlns:a="http://schemas.openxmlformats.org/drawingml/2006/main">
            <a:off x="1000125" y="455295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5" name="cue-2">
            <a:extLst xmlns:a="http://schemas.openxmlformats.org/drawingml/2006/main">
              <a:ext uri="{FF2B5EF4-FFF2-40B4-BE49-F238E27FC236}">
                <a16:creationId xmlns:a16="http://schemas.microsoft.com/office/drawing/2014/main" id="{38C555E6-EA1D-4813-9E49-F7A6AC1BFBD8}"/>
              </a:ext>
            </a:extLst>
          </p:cNvPr>
          <p:cNvSpPr>
            <a:spLocks xmlns:a="http://schemas.openxmlformats.org/drawingml/2006/main" noGrp="1"/>
          </p:cNvSpPr>
          <p:nvPr/>
        </p:nvSpPr>
        <p:spPr>
          <a:xfrm xmlns:a="http://schemas.openxmlformats.org/drawingml/2006/main">
            <a:off x="609600" y="462915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Tree>
    <p:extLst>
      <p:ext uri="{BB962C8B-B14F-4D97-AF65-F5344CB8AC3E}">
        <p14:creationId xmlns:p14="http://schemas.microsoft.com/office/powerpoint/2010/main" val="542920361"/>
      </p:ext>
    </p:extLst>
  </p:cSld>
</p:sld>
</file>

<file path=ppt/slides/slide15.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9" name="top-rule">
            <a:extLst xmlns:a="http://schemas.openxmlformats.org/drawingml/2006/main">
              <a:ext uri="{FF2B5EF4-FFF2-40B4-BE49-F238E27FC236}">
                <a16:creationId xmlns:a16="http://schemas.microsoft.com/office/drawing/2014/main" id="{D29B05E0-B76D-4E92-9A58-E48C7DC887CE}"/>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D5CBFFE8-1990-4A84-A066-704EB03835B2}"/>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BA8F38CE-7782-4080-B14E-7A6D58F01F56}"/>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Check and improve one detail</a:t>
            </a:r>
          </a:p>
        </p:txBody>
      </p:sp>
      <p:sp>
        <p:nvSpPr>
          <p:cNvPr id="4" name="footer-line">
            <a:extLst xmlns:a="http://schemas.openxmlformats.org/drawingml/2006/main">
              <a:ext uri="{FF2B5EF4-FFF2-40B4-BE49-F238E27FC236}">
                <a16:creationId xmlns:a16="http://schemas.microsoft.com/office/drawing/2014/main" id="{8150A0BD-2ECC-4E60-A5DF-1422DBE2D8FE}"/>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20044602-4249-43A8-8E26-E108FB4DDFE8}"/>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3  ·  LESSON B</a:t>
            </a:r>
          </a:p>
        </p:txBody>
      </p:sp>
      <p:sp>
        <p:nvSpPr>
          <p:cNvPr id="6" name="page">
            <a:extLst xmlns:a="http://schemas.openxmlformats.org/drawingml/2006/main">
              <a:ext uri="{FF2B5EF4-FFF2-40B4-BE49-F238E27FC236}">
                <a16:creationId xmlns:a16="http://schemas.microsoft.com/office/drawing/2014/main" id="{DE722BBA-25F4-4E1E-829E-3CE46F7812AD}"/>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15</a:t>
            </a:r>
          </a:p>
        </p:txBody>
      </p:sp>
      <p:sp>
        <p:nvSpPr>
          <p:cNvPr id="7" name="statement">
            <a:extLst xmlns:a="http://schemas.openxmlformats.org/drawingml/2006/main">
              <a:ext uri="{FF2B5EF4-FFF2-40B4-BE49-F238E27FC236}">
                <a16:creationId xmlns:a16="http://schemas.microsoft.com/office/drawing/2014/main" id="{1C54CAB9-C418-48F9-95C8-6123ED36317C}"/>
              </a:ext>
            </a:extLst>
          </p:cNvPr>
          <p:cNvSpPr>
            <a:spLocks xmlns:a="http://schemas.openxmlformats.org/drawingml/2006/main" noGrp="1"/>
          </p:cNvSpPr>
          <p:nvPr/>
        </p:nvSpPr>
        <p:spPr>
          <a:xfrm xmlns:a="http://schemas.openxmlformats.org/drawingml/2006/main">
            <a:off x="457200" y="2190750"/>
            <a:ext cx="11277600" cy="2143125"/>
          </a:xfrm>
          <a:prstGeom xmlns:a="http://schemas.openxmlformats.org/drawingml/2006/main" prst="rect">
            <a:avLst/>
          </a:prstGeom>
          <a:solidFill xmlns:a="http://schemas.openxmlformats.org/drawingml/2006/main">
            <a:srgbClr val="E7EFE9"/>
          </a:solidFill>
          <a:ln xmlns:a="http://schemas.openxmlformats.org/drawingml/2006/main" w="0">
            <a:noFill/>
            <a:prstDash val="solid"/>
          </a:ln>
        </p:spPr>
        <p:txBody>
          <a:bodyPr xmlns:a="http://schemas.openxmlformats.org/drawingml/2006/main" lIns="152400" tIns="114300" rIns="152400" bIns="114300" anchor="ctr">
            <a:noAutofit/>
          </a:bodyPr>
          <a:lstStyle xmlns:a="http://schemas.openxmlformats.org/drawingml/2006/main"/>
          <a:p xmlns:a="http://schemas.openxmlformats.org/drawingml/2006/main">
            <a:pPr algn="l">
              <a:buNone/>
              <a:defRPr sz="3075" b="1">
                <a:solidFill>
                  <a:srgbClr val="28685E"/>
                </a:solidFill>
                <a:latin typeface="Calibri"/>
                <a:ea typeface="Calibri"/>
                <a:cs typeface="Calibri"/>
              </a:defRPr>
            </a:pPr>
            <a:r>
              <a:rPr sz="3075" b="1">
                <a:solidFill>
                  <a:srgbClr val="28685E"/>
                </a:solidFill>
                <a:latin typeface="Calibri"/>
                <a:ea typeface="Calibri"/>
                <a:cs typeface="Calibri"/>
              </a:rPr>
              <a:t>Brake friction transfers movement energy to heat.</a:t>
            </a:r>
          </a:p>
          <a:p xmlns:a="http://schemas.openxmlformats.org/drawingml/2006/main">
            <a:pPr algn="l">
              <a:buNone/>
              <a:defRPr sz="3075" b="1">
                <a:solidFill>
                  <a:srgbClr val="28685E"/>
                </a:solidFill>
                <a:latin typeface="Calibri"/>
                <a:ea typeface="Calibri"/>
                <a:cs typeface="Calibri"/>
              </a:defRPr>
            </a:pPr>
            <a:r>
              <a:rPr sz="3075" b="1">
                <a:solidFill>
                  <a:srgbClr val="28685E"/>
                </a:solidFill>
                <a:latin typeface="Calibri"/>
                <a:ea typeface="Calibri"/>
                <a:cs typeface="Calibri"/>
              </a:rPr>
              <a:t>It helps slow the wheel.</a:t>
            </a:r>
          </a:p>
        </p:txBody>
      </p:sp>
      <p:sp>
        <p:nvSpPr>
          <p:cNvPr id="8" name="callout">
            <a:extLst xmlns:a="http://schemas.openxmlformats.org/drawingml/2006/main">
              <a:ext uri="{FF2B5EF4-FFF2-40B4-BE49-F238E27FC236}">
                <a16:creationId xmlns:a16="http://schemas.microsoft.com/office/drawing/2014/main" id="{E2478DA8-5089-47A6-ABCA-18693C8E6183}"/>
              </a:ext>
            </a:extLst>
          </p:cNvPr>
          <p:cNvSpPr>
            <a:spLocks xmlns:a="http://schemas.openxmlformats.org/drawingml/2006/main" noGrp="1"/>
          </p:cNvSpPr>
          <p:nvPr/>
        </p:nvSpPr>
        <p:spPr>
          <a:xfrm xmlns:a="http://schemas.openxmlformats.org/drawingml/2006/main">
            <a:off x="609600" y="4438650"/>
            <a:ext cx="10972800" cy="1257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550" b="0">
                <a:solidFill>
                  <a:srgbClr val="152B3A"/>
                </a:solidFill>
                <a:latin typeface="Calibri"/>
                <a:ea typeface="Calibri"/>
                <a:cs typeface="Calibri"/>
              </a:defRPr>
            </a:pPr>
            <a:r>
              <a:rPr sz="2550" b="0">
                <a:solidFill>
                  <a:srgbClr val="152B3A"/>
                </a:solidFill>
                <a:latin typeface="Calibri"/>
                <a:ea typeface="Calibri"/>
                <a:cs typeface="Calibri"/>
              </a:rPr>
              <a:t>Rubbing in moving engine parts can cause unwanted heating and wear.</a:t>
            </a:r>
          </a:p>
        </p:txBody>
      </p:sp>
    </p:spTree>
    <p:extLst>
      <p:ext uri="{BB962C8B-B14F-4D97-AF65-F5344CB8AC3E}">
        <p14:creationId xmlns:p14="http://schemas.microsoft.com/office/powerpoint/2010/main" val="1832106762"/>
      </p:ext>
    </p:extLst>
  </p:cSld>
</p:sld>
</file>

<file path=ppt/slides/slide2.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0" name="top-rule">
            <a:extLst xmlns:a="http://schemas.openxmlformats.org/drawingml/2006/main">
              <a:ext uri="{FF2B5EF4-FFF2-40B4-BE49-F238E27FC236}">
                <a16:creationId xmlns:a16="http://schemas.microsoft.com/office/drawing/2014/main" id="{A44BF08A-CE93-4504-934A-3E52D131E835}"/>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62B5FA5B-DD0C-41C7-8547-70D0A4685EFC}"/>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BCE05621-554F-4404-BDB3-8B562C18B8C9}"/>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Return to your prediction</a:t>
            </a:r>
          </a:p>
        </p:txBody>
      </p:sp>
      <p:sp>
        <p:nvSpPr>
          <p:cNvPr id="4" name="footer-line">
            <a:extLst xmlns:a="http://schemas.openxmlformats.org/drawingml/2006/main">
              <a:ext uri="{FF2B5EF4-FFF2-40B4-BE49-F238E27FC236}">
                <a16:creationId xmlns:a16="http://schemas.microsoft.com/office/drawing/2014/main" id="{CCFB77FC-F6D1-47B5-828A-69990AADD6A1}"/>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DD0594A3-728B-4790-853E-2D8BA4EA9949}"/>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3  ·  LESSON B</a:t>
            </a:r>
          </a:p>
        </p:txBody>
      </p:sp>
      <p:sp>
        <p:nvSpPr>
          <p:cNvPr id="6" name="page">
            <a:extLst xmlns:a="http://schemas.openxmlformats.org/drawingml/2006/main">
              <a:ext uri="{FF2B5EF4-FFF2-40B4-BE49-F238E27FC236}">
                <a16:creationId xmlns:a16="http://schemas.microsoft.com/office/drawing/2014/main" id="{CF1BE2F1-7831-4E18-895C-28AD5354437B}"/>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7" name="line-0">
            <a:extLst xmlns:a="http://schemas.openxmlformats.org/drawingml/2006/main">
              <a:ext uri="{FF2B5EF4-FFF2-40B4-BE49-F238E27FC236}">
                <a16:creationId xmlns:a16="http://schemas.microsoft.com/office/drawing/2014/main" id="{7266C735-CA3B-49EC-9A58-F0513F302D4E}"/>
              </a:ext>
            </a:extLst>
          </p:cNvPr>
          <p:cNvSpPr>
            <a:spLocks xmlns:a="http://schemas.openxmlformats.org/drawingml/2006/main" noGrp="1"/>
          </p:cNvSpPr>
          <p:nvPr/>
        </p:nvSpPr>
        <p:spPr>
          <a:xfrm xmlns:a="http://schemas.openxmlformats.org/drawingml/2006/main">
            <a:off x="1000125" y="233362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Find Monday’s prediction. Do not erase it.</a:t>
            </a:r>
          </a:p>
        </p:txBody>
      </p:sp>
      <p:sp>
        <p:nvSpPr>
          <p:cNvPr id="8" name="line-1">
            <a:extLst xmlns:a="http://schemas.openxmlformats.org/drawingml/2006/main">
              <a:ext uri="{FF2B5EF4-FFF2-40B4-BE49-F238E27FC236}">
                <a16:creationId xmlns:a16="http://schemas.microsoft.com/office/drawing/2014/main" id="{8910055D-33A7-4CD3-8B3F-5034AC5589D6}"/>
              </a:ext>
            </a:extLst>
          </p:cNvPr>
          <p:cNvSpPr>
            <a:spLocks xmlns:a="http://schemas.openxmlformats.org/drawingml/2006/main" noGrp="1"/>
          </p:cNvSpPr>
          <p:nvPr/>
        </p:nvSpPr>
        <p:spPr>
          <a:xfrm xmlns:a="http://schemas.openxmlformats.org/drawingml/2006/main">
            <a:off x="1000125" y="3467100"/>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Which surface do you think will stop the block sooner?</a:t>
            </a:r>
          </a:p>
        </p:txBody>
      </p:sp>
      <p:sp>
        <p:nvSpPr>
          <p:cNvPr id="9" name="line-2">
            <a:extLst xmlns:a="http://schemas.openxmlformats.org/drawingml/2006/main">
              <a:ext uri="{FF2B5EF4-FFF2-40B4-BE49-F238E27FC236}">
                <a16:creationId xmlns:a16="http://schemas.microsoft.com/office/drawing/2014/main" id="{3D3D24C7-39A1-4227-83F0-DD7445B51EE5}"/>
              </a:ext>
            </a:extLst>
          </p:cNvPr>
          <p:cNvSpPr>
            <a:spLocks xmlns:a="http://schemas.openxmlformats.org/drawingml/2006/main" noGrp="1"/>
          </p:cNvSpPr>
          <p:nvPr/>
        </p:nvSpPr>
        <p:spPr>
          <a:xfrm xmlns:a="http://schemas.openxmlformats.org/drawingml/2006/main">
            <a:off x="1000125" y="460057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Choose a role: tester, observer, director or recorder.</a:t>
            </a:r>
          </a:p>
        </p:txBody>
      </p:sp>
      <p:sp>
        <p:nvSpPr>
          <p:cNvPr id="11" name="cue-0">
            <a:extLst xmlns:a="http://schemas.openxmlformats.org/drawingml/2006/main">
              <a:ext uri="{FF2B5EF4-FFF2-40B4-BE49-F238E27FC236}">
                <a16:creationId xmlns:a16="http://schemas.microsoft.com/office/drawing/2014/main" id="{69E760CF-2614-413B-B656-487358412B00}"/>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2" name="row-rule-0">
            <a:extLst xmlns:a="http://schemas.openxmlformats.org/drawingml/2006/main">
              <a:ext uri="{FF2B5EF4-FFF2-40B4-BE49-F238E27FC236}">
                <a16:creationId xmlns:a16="http://schemas.microsoft.com/office/drawing/2014/main" id="{63C7A163-68CC-45CC-9A79-FE80421CA450}"/>
              </a:ext>
            </a:extLst>
          </p:cNvPr>
          <p:cNvSpPr>
            <a:spLocks xmlns:a="http://schemas.openxmlformats.org/drawingml/2006/main" noGrp="1"/>
          </p:cNvSpPr>
          <p:nvPr/>
        </p:nvSpPr>
        <p:spPr>
          <a:xfrm xmlns:a="http://schemas.openxmlformats.org/drawingml/2006/main">
            <a:off x="1000125" y="3419475"/>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3" name="cue-1">
            <a:extLst xmlns:a="http://schemas.openxmlformats.org/drawingml/2006/main">
              <a:ext uri="{FF2B5EF4-FFF2-40B4-BE49-F238E27FC236}">
                <a16:creationId xmlns:a16="http://schemas.microsoft.com/office/drawing/2014/main" id="{2E6F660F-AA56-41CB-8C4E-D9B88ABD745A}"/>
              </a:ext>
            </a:extLst>
          </p:cNvPr>
          <p:cNvSpPr>
            <a:spLocks xmlns:a="http://schemas.openxmlformats.org/drawingml/2006/main" noGrp="1"/>
          </p:cNvSpPr>
          <p:nvPr/>
        </p:nvSpPr>
        <p:spPr>
          <a:xfrm xmlns:a="http://schemas.openxmlformats.org/drawingml/2006/main">
            <a:off x="609600" y="3495675"/>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4" name="row-rule-1">
            <a:extLst xmlns:a="http://schemas.openxmlformats.org/drawingml/2006/main">
              <a:ext uri="{FF2B5EF4-FFF2-40B4-BE49-F238E27FC236}">
                <a16:creationId xmlns:a16="http://schemas.microsoft.com/office/drawing/2014/main" id="{F0E6BCA0-0609-4F23-9475-B7A918DEC894}"/>
              </a:ext>
            </a:extLst>
          </p:cNvPr>
          <p:cNvSpPr>
            <a:spLocks xmlns:a="http://schemas.openxmlformats.org/drawingml/2006/main" noGrp="1"/>
          </p:cNvSpPr>
          <p:nvPr/>
        </p:nvSpPr>
        <p:spPr>
          <a:xfrm xmlns:a="http://schemas.openxmlformats.org/drawingml/2006/main">
            <a:off x="1000125" y="455295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5" name="cue-2">
            <a:extLst xmlns:a="http://schemas.openxmlformats.org/drawingml/2006/main">
              <a:ext uri="{FF2B5EF4-FFF2-40B4-BE49-F238E27FC236}">
                <a16:creationId xmlns:a16="http://schemas.microsoft.com/office/drawing/2014/main" id="{2991C6A5-B695-4D54-8A6F-851EF1D10B5A}"/>
              </a:ext>
            </a:extLst>
          </p:cNvPr>
          <p:cNvSpPr>
            <a:spLocks xmlns:a="http://schemas.openxmlformats.org/drawingml/2006/main" noGrp="1"/>
          </p:cNvSpPr>
          <p:nvPr/>
        </p:nvSpPr>
        <p:spPr>
          <a:xfrm xmlns:a="http://schemas.openxmlformats.org/drawingml/2006/main">
            <a:off x="609600" y="462915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Tree>
    <p:extLst>
      <p:ext uri="{BB962C8B-B14F-4D97-AF65-F5344CB8AC3E}">
        <p14:creationId xmlns:p14="http://schemas.microsoft.com/office/powerpoint/2010/main" val="436118525"/>
      </p:ext>
    </p:extLst>
  </p:cSld>
</p:sld>
</file>

<file path=ppt/slides/slide3.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19146F33-B4EC-495B-B920-24613BFEFE95}"/>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7CD2234D-FD36-42AC-97B4-CF0DF35B211E}"/>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4DBB6211-5D51-4273-97CD-8E75C3489C64}"/>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Set up a safe comparison</a:t>
            </a:r>
          </a:p>
        </p:txBody>
      </p:sp>
      <p:sp>
        <p:nvSpPr>
          <p:cNvPr id="4" name="footer-line">
            <a:extLst xmlns:a="http://schemas.openxmlformats.org/drawingml/2006/main">
              <a:ext uri="{FF2B5EF4-FFF2-40B4-BE49-F238E27FC236}">
                <a16:creationId xmlns:a16="http://schemas.microsoft.com/office/drawing/2014/main" id="{F1F7798B-D497-4C18-A3F6-B1769241E065}"/>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26F56632-F4F5-49FD-87E4-88924B9069DA}"/>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3  ·  LESSON B</a:t>
            </a:r>
          </a:p>
        </p:txBody>
      </p:sp>
      <p:sp>
        <p:nvSpPr>
          <p:cNvPr id="6" name="page">
            <a:extLst xmlns:a="http://schemas.openxmlformats.org/drawingml/2006/main">
              <a:ext uri="{FF2B5EF4-FFF2-40B4-BE49-F238E27FC236}">
                <a16:creationId xmlns:a16="http://schemas.microsoft.com/office/drawing/2014/main" id="{B3A6A3D1-DEA9-4F25-96BF-AF9CEF02C9CE}"/>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
        <p:nvSpPr>
          <p:cNvPr id="7" name="line-0">
            <a:extLst xmlns:a="http://schemas.openxmlformats.org/drawingml/2006/main">
              <a:ext uri="{FF2B5EF4-FFF2-40B4-BE49-F238E27FC236}">
                <a16:creationId xmlns:a16="http://schemas.microsoft.com/office/drawing/2014/main" id="{7D8830C8-135F-4159-AF5C-47420A9B7FBF}"/>
              </a:ext>
            </a:extLst>
          </p:cNvPr>
          <p:cNvSpPr>
            <a:spLocks xmlns:a="http://schemas.openxmlformats.org/drawingml/2006/main" noGrp="1"/>
          </p:cNvSpPr>
          <p:nvPr/>
        </p:nvSpPr>
        <p:spPr>
          <a:xfrm xmlns:a="http://schemas.openxmlformats.org/drawingml/2006/main">
            <a:off x="1000125" y="2333625"/>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Adult checks the low ramp and padded stop.</a:t>
            </a:r>
          </a:p>
        </p:txBody>
      </p:sp>
      <p:sp>
        <p:nvSpPr>
          <p:cNvPr id="8" name="line-1">
            <a:extLst xmlns:a="http://schemas.openxmlformats.org/drawingml/2006/main">
              <a:ext uri="{FF2B5EF4-FFF2-40B4-BE49-F238E27FC236}">
                <a16:creationId xmlns:a16="http://schemas.microsoft.com/office/drawing/2014/main" id="{66D16B24-23C8-434C-A413-9DF4BBE8DD0C}"/>
              </a:ext>
            </a:extLst>
          </p:cNvPr>
          <p:cNvSpPr>
            <a:spLocks xmlns:a="http://schemas.openxmlformats.org/drawingml/2006/main" noGrp="1"/>
          </p:cNvSpPr>
          <p:nvPr/>
        </p:nvSpPr>
        <p:spPr>
          <a:xfrm xmlns:a="http://schemas.openxmlformats.org/drawingml/2006/main">
            <a:off x="1000125" y="3183731"/>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Use the same block, release mark and ramp height.</a:t>
            </a:r>
          </a:p>
        </p:txBody>
      </p:sp>
      <p:sp>
        <p:nvSpPr>
          <p:cNvPr id="9" name="line-2">
            <a:extLst xmlns:a="http://schemas.openxmlformats.org/drawingml/2006/main">
              <a:ext uri="{FF2B5EF4-FFF2-40B4-BE49-F238E27FC236}">
                <a16:creationId xmlns:a16="http://schemas.microsoft.com/office/drawing/2014/main" id="{52C76445-68C1-46B3-AAF5-D53A0CB7BB34}"/>
              </a:ext>
            </a:extLst>
          </p:cNvPr>
          <p:cNvSpPr>
            <a:spLocks xmlns:a="http://schemas.openxmlformats.org/drawingml/2006/main" noGrp="1"/>
          </p:cNvSpPr>
          <p:nvPr/>
        </p:nvSpPr>
        <p:spPr>
          <a:xfrm xmlns:a="http://schemas.openxmlformats.org/drawingml/2006/main">
            <a:off x="1000125" y="4033838"/>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Keep each surface level and the ramp join fixed.</a:t>
            </a:r>
          </a:p>
        </p:txBody>
      </p:sp>
      <p:sp>
        <p:nvSpPr>
          <p:cNvPr id="10" name="line-3">
            <a:extLst xmlns:a="http://schemas.openxmlformats.org/drawingml/2006/main">
              <a:ext uri="{FF2B5EF4-FFF2-40B4-BE49-F238E27FC236}">
                <a16:creationId xmlns:a16="http://schemas.microsoft.com/office/drawing/2014/main" id="{00E622B0-3D63-4B2A-A3A0-488E0210BCBF}"/>
              </a:ext>
            </a:extLst>
          </p:cNvPr>
          <p:cNvSpPr>
            <a:spLocks xmlns:a="http://schemas.openxmlformats.org/drawingml/2006/main" noGrp="1"/>
          </p:cNvSpPr>
          <p:nvPr/>
        </p:nvSpPr>
        <p:spPr>
          <a:xfrm xmlns:a="http://schemas.openxmlformats.org/drawingml/2006/main">
            <a:off x="1000125" y="4883944"/>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Hands clear. Release gently; never add a push.</a:t>
            </a:r>
          </a:p>
        </p:txBody>
      </p:sp>
      <p:sp>
        <p:nvSpPr>
          <p:cNvPr id="12" name="cue-0">
            <a:extLst xmlns:a="http://schemas.openxmlformats.org/drawingml/2006/main">
              <a:ext uri="{FF2B5EF4-FFF2-40B4-BE49-F238E27FC236}">
                <a16:creationId xmlns:a16="http://schemas.microsoft.com/office/drawing/2014/main" id="{9DB3ACFA-46FF-4425-AAB4-78F1DC0BE122}"/>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3" name="row-rule-0">
            <a:extLst xmlns:a="http://schemas.openxmlformats.org/drawingml/2006/main">
              <a:ext uri="{FF2B5EF4-FFF2-40B4-BE49-F238E27FC236}">
                <a16:creationId xmlns:a16="http://schemas.microsoft.com/office/drawing/2014/main" id="{F7A75937-391A-43FC-BD2A-D601599409DA}"/>
              </a:ext>
            </a:extLst>
          </p:cNvPr>
          <p:cNvSpPr>
            <a:spLocks xmlns:a="http://schemas.openxmlformats.org/drawingml/2006/main" noGrp="1"/>
          </p:cNvSpPr>
          <p:nvPr/>
        </p:nvSpPr>
        <p:spPr>
          <a:xfrm xmlns:a="http://schemas.openxmlformats.org/drawingml/2006/main">
            <a:off x="1000125" y="3136106"/>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4" name="cue-1">
            <a:extLst xmlns:a="http://schemas.openxmlformats.org/drawingml/2006/main">
              <a:ext uri="{FF2B5EF4-FFF2-40B4-BE49-F238E27FC236}">
                <a16:creationId xmlns:a16="http://schemas.microsoft.com/office/drawing/2014/main" id="{860FC682-CDFC-4FD5-98F8-9C4D087604AF}"/>
              </a:ext>
            </a:extLst>
          </p:cNvPr>
          <p:cNvSpPr>
            <a:spLocks xmlns:a="http://schemas.openxmlformats.org/drawingml/2006/main" noGrp="1"/>
          </p:cNvSpPr>
          <p:nvPr/>
        </p:nvSpPr>
        <p:spPr>
          <a:xfrm xmlns:a="http://schemas.openxmlformats.org/drawingml/2006/main">
            <a:off x="609600" y="3212306"/>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5" name="row-rule-1">
            <a:extLst xmlns:a="http://schemas.openxmlformats.org/drawingml/2006/main">
              <a:ext uri="{FF2B5EF4-FFF2-40B4-BE49-F238E27FC236}">
                <a16:creationId xmlns:a16="http://schemas.microsoft.com/office/drawing/2014/main" id="{FC1C330A-9756-4928-9028-32F64B85C508}"/>
              </a:ext>
            </a:extLst>
          </p:cNvPr>
          <p:cNvSpPr>
            <a:spLocks xmlns:a="http://schemas.openxmlformats.org/drawingml/2006/main" noGrp="1"/>
          </p:cNvSpPr>
          <p:nvPr/>
        </p:nvSpPr>
        <p:spPr>
          <a:xfrm xmlns:a="http://schemas.openxmlformats.org/drawingml/2006/main">
            <a:off x="1000125" y="3986213"/>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6" name="cue-2">
            <a:extLst xmlns:a="http://schemas.openxmlformats.org/drawingml/2006/main">
              <a:ext uri="{FF2B5EF4-FFF2-40B4-BE49-F238E27FC236}">
                <a16:creationId xmlns:a16="http://schemas.microsoft.com/office/drawing/2014/main" id="{390D26C2-D07D-4DCD-9075-C1A204037B1F}"/>
              </a:ext>
            </a:extLst>
          </p:cNvPr>
          <p:cNvSpPr>
            <a:spLocks xmlns:a="http://schemas.openxmlformats.org/drawingml/2006/main" noGrp="1"/>
          </p:cNvSpPr>
          <p:nvPr/>
        </p:nvSpPr>
        <p:spPr>
          <a:xfrm xmlns:a="http://schemas.openxmlformats.org/drawingml/2006/main">
            <a:off x="609600" y="4062413"/>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
        <p:nvSpPr>
          <p:cNvPr id="17" name="row-rule-2">
            <a:extLst xmlns:a="http://schemas.openxmlformats.org/drawingml/2006/main">
              <a:ext uri="{FF2B5EF4-FFF2-40B4-BE49-F238E27FC236}">
                <a16:creationId xmlns:a16="http://schemas.microsoft.com/office/drawing/2014/main" id="{4B91109B-E3A6-497C-AFB7-E44A1EEA8B07}"/>
              </a:ext>
            </a:extLst>
          </p:cNvPr>
          <p:cNvSpPr>
            <a:spLocks xmlns:a="http://schemas.openxmlformats.org/drawingml/2006/main" noGrp="1"/>
          </p:cNvSpPr>
          <p:nvPr/>
        </p:nvSpPr>
        <p:spPr>
          <a:xfrm xmlns:a="http://schemas.openxmlformats.org/drawingml/2006/main">
            <a:off x="1000125" y="4836319"/>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8" name="cue-3">
            <a:extLst xmlns:a="http://schemas.openxmlformats.org/drawingml/2006/main">
              <a:ext uri="{FF2B5EF4-FFF2-40B4-BE49-F238E27FC236}">
                <a16:creationId xmlns:a16="http://schemas.microsoft.com/office/drawing/2014/main" id="{CBF65EC2-5620-4F73-A182-E6744142BAA3}"/>
              </a:ext>
            </a:extLst>
          </p:cNvPr>
          <p:cNvSpPr>
            <a:spLocks xmlns:a="http://schemas.openxmlformats.org/drawingml/2006/main" noGrp="1"/>
          </p:cNvSpPr>
          <p:nvPr/>
        </p:nvSpPr>
        <p:spPr>
          <a:xfrm xmlns:a="http://schemas.openxmlformats.org/drawingml/2006/main">
            <a:off x="609600" y="4912519"/>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04</a:t>
            </a:r>
          </a:p>
        </p:txBody>
      </p:sp>
    </p:spTree>
    <p:extLst>
      <p:ext uri="{BB962C8B-B14F-4D97-AF65-F5344CB8AC3E}">
        <p14:creationId xmlns:p14="http://schemas.microsoft.com/office/powerpoint/2010/main" val="149618246"/>
      </p:ext>
    </p:extLst>
  </p:cSld>
</p:sld>
</file>

<file path=ppt/slides/slide4.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6" name="top-rule">
            <a:extLst xmlns:a="http://schemas.openxmlformats.org/drawingml/2006/main">
              <a:ext uri="{FF2B5EF4-FFF2-40B4-BE49-F238E27FC236}">
                <a16:creationId xmlns:a16="http://schemas.microsoft.com/office/drawing/2014/main" id="{E940B9D6-9B99-4A42-B758-922D6BA423CF}"/>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2D67424B-CCF6-4903-B241-41310E7715AB}"/>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D6A62064-FF11-4969-8585-AC4F0B7EC4FC}"/>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Where will you measure from?</a:t>
            </a:r>
          </a:p>
        </p:txBody>
      </p:sp>
      <p:sp>
        <p:nvSpPr>
          <p:cNvPr id="4" name="footer-line">
            <a:extLst xmlns:a="http://schemas.openxmlformats.org/drawingml/2006/main">
              <a:ext uri="{FF2B5EF4-FFF2-40B4-BE49-F238E27FC236}">
                <a16:creationId xmlns:a16="http://schemas.microsoft.com/office/drawing/2014/main" id="{1D123902-63C3-40E9-96BF-A0341243430E}"/>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9641E979-C215-4728-B72A-6B159F16E1A8}"/>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3  ·  LESSON B</a:t>
            </a:r>
          </a:p>
        </p:txBody>
      </p:sp>
      <p:sp>
        <p:nvSpPr>
          <p:cNvPr id="6" name="page">
            <a:extLst xmlns:a="http://schemas.openxmlformats.org/drawingml/2006/main">
              <a:ext uri="{FF2B5EF4-FFF2-40B4-BE49-F238E27FC236}">
                <a16:creationId xmlns:a16="http://schemas.microsoft.com/office/drawing/2014/main" id="{0DB191D9-979C-465B-AAAA-D309E8CD04F3}"/>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04</a:t>
            </a:r>
          </a:p>
        </p:txBody>
      </p:sp>
      <p:sp>
        <p:nvSpPr>
          <p:cNvPr id="7" name="diagram-shape-0">
            <a:extLst xmlns:a="http://schemas.openxmlformats.org/drawingml/2006/main">
              <a:ext uri="{FF2B5EF4-FFF2-40B4-BE49-F238E27FC236}">
                <a16:creationId xmlns:a16="http://schemas.microsoft.com/office/drawing/2014/main" id="{E55179E6-E76E-42A9-8375-1C96CE2BC3A3}"/>
              </a:ext>
            </a:extLst>
          </p:cNvPr>
          <p:cNvSpPr>
            <a:spLocks xmlns:a="http://schemas.openxmlformats.org/drawingml/2006/main" noGrp="1"/>
          </p:cNvSpPr>
          <p:nvPr/>
        </p:nvSpPr>
        <p:spPr>
          <a:xfrm xmlns:a="http://schemas.openxmlformats.org/drawingml/2006/main">
            <a:off x="1504950" y="4143375"/>
            <a:ext cx="3857625" cy="266700"/>
          </a:xfrm>
          <a:prstGeom xmlns:a="http://schemas.openxmlformats.org/drawingml/2006/main" prst="rightArrow">
            <a:avLst/>
          </a:prstGeom>
          <a:solidFill xmlns:a="http://schemas.openxmlformats.org/drawingml/2006/main">
            <a:srgbClr val="28685E"/>
          </a:solidFill>
          <a:ln xmlns:a="http://schemas.openxmlformats.org/drawingml/2006/main" w="0">
            <a:noFill/>
            <a:prstDash val="solid"/>
          </a:ln>
        </p:spPr>
      </p:sp>
      <p:sp>
        <p:nvSpPr>
          <p:cNvPr id="8" name="diagram-shape-1">
            <a:extLst xmlns:a="http://schemas.openxmlformats.org/drawingml/2006/main">
              <a:ext uri="{FF2B5EF4-FFF2-40B4-BE49-F238E27FC236}">
                <a16:creationId xmlns:a16="http://schemas.microsoft.com/office/drawing/2014/main" id="{9FFB5588-AB36-4435-826B-DE1FE01D6FAD}"/>
              </a:ext>
            </a:extLst>
          </p:cNvPr>
          <p:cNvSpPr>
            <a:spLocks xmlns:a="http://schemas.openxmlformats.org/drawingml/2006/main" noGrp="1"/>
          </p:cNvSpPr>
          <p:nvPr/>
        </p:nvSpPr>
        <p:spPr>
          <a:xfrm xmlns:a="http://schemas.openxmlformats.org/drawingml/2006/main">
            <a:off x="1143000" y="3571875"/>
            <a:ext cx="4476750" cy="142875"/>
          </a:xfrm>
          <a:prstGeom xmlns:a="http://schemas.openxmlformats.org/drawingml/2006/main" prst="rect">
            <a:avLst/>
          </a:prstGeom>
          <a:solidFill xmlns:a="http://schemas.openxmlformats.org/drawingml/2006/main">
            <a:srgbClr val="50616B"/>
          </a:solidFill>
          <a:ln xmlns:a="http://schemas.openxmlformats.org/drawingml/2006/main" w="0">
            <a:noFill/>
            <a:prstDash val="solid"/>
          </a:ln>
        </p:spPr>
      </p:sp>
      <p:sp>
        <p:nvSpPr>
          <p:cNvPr id="9" name="diagram-shape-2">
            <a:extLst xmlns:a="http://schemas.openxmlformats.org/drawingml/2006/main">
              <a:ext uri="{FF2B5EF4-FFF2-40B4-BE49-F238E27FC236}">
                <a16:creationId xmlns:a16="http://schemas.microsoft.com/office/drawing/2014/main" id="{EAEDE14B-1A6A-4E8E-9428-92BFD9FB1161}"/>
              </a:ext>
            </a:extLst>
          </p:cNvPr>
          <p:cNvSpPr>
            <a:spLocks xmlns:a="http://schemas.openxmlformats.org/drawingml/2006/main" noGrp="1"/>
          </p:cNvSpPr>
          <p:nvPr/>
        </p:nvSpPr>
        <p:spPr>
          <a:xfrm xmlns:a="http://schemas.openxmlformats.org/drawingml/2006/main">
            <a:off x="4714875" y="3028950"/>
            <a:ext cx="647700" cy="542925"/>
          </a:xfrm>
          <a:prstGeom xmlns:a="http://schemas.openxmlformats.org/drawingml/2006/main" prst="rect">
            <a:avLst/>
          </a:prstGeom>
          <a:solidFill xmlns:a="http://schemas.openxmlformats.org/drawingml/2006/main">
            <a:srgbClr val="DCE7DD"/>
          </a:solidFill>
          <a:ln xmlns:a="http://schemas.openxmlformats.org/drawingml/2006/main" w="19050">
            <a:solidFill>
              <a:srgbClr val="152B3A"/>
            </a:solidFill>
            <a:prstDash val="solid"/>
          </a:ln>
        </p:spPr>
      </p:sp>
      <p:sp>
        <p:nvSpPr>
          <p:cNvPr id="10" name="diagram-shape-3">
            <a:extLst xmlns:a="http://schemas.openxmlformats.org/drawingml/2006/main">
              <a:ext uri="{FF2B5EF4-FFF2-40B4-BE49-F238E27FC236}">
                <a16:creationId xmlns:a16="http://schemas.microsoft.com/office/drawing/2014/main" id="{DA168F53-05C1-4BE9-A19E-746C2AB5CE82}"/>
              </a:ext>
            </a:extLst>
          </p:cNvPr>
          <p:cNvSpPr>
            <a:spLocks xmlns:a="http://schemas.openxmlformats.org/drawingml/2006/main" noGrp="1"/>
          </p:cNvSpPr>
          <p:nvPr/>
        </p:nvSpPr>
        <p:spPr>
          <a:xfrm xmlns:a="http://schemas.openxmlformats.org/drawingml/2006/main">
            <a:off x="1485900" y="3352800"/>
            <a:ext cx="47625" cy="457200"/>
          </a:xfrm>
          <a:prstGeom xmlns:a="http://schemas.openxmlformats.org/drawingml/2006/main" prst="rect">
            <a:avLst/>
          </a:prstGeom>
          <a:solidFill xmlns:a="http://schemas.openxmlformats.org/drawingml/2006/main">
            <a:srgbClr val="A65D25"/>
          </a:solidFill>
          <a:ln xmlns:a="http://schemas.openxmlformats.org/drawingml/2006/main" w="0">
            <a:noFill/>
            <a:prstDash val="solid"/>
          </a:ln>
        </p:spPr>
      </p:sp>
      <p:sp>
        <p:nvSpPr>
          <p:cNvPr id="11" name="diagram-label-4">
            <a:extLst xmlns:a="http://schemas.openxmlformats.org/drawingml/2006/main">
              <a:ext uri="{FF2B5EF4-FFF2-40B4-BE49-F238E27FC236}">
                <a16:creationId xmlns:a16="http://schemas.microsoft.com/office/drawing/2014/main" id="{2D454C5A-0753-435E-BCEB-04AF3209A94F}"/>
              </a:ext>
            </a:extLst>
          </p:cNvPr>
          <p:cNvSpPr>
            <a:spLocks xmlns:a="http://schemas.openxmlformats.org/drawingml/2006/main" noGrp="1"/>
          </p:cNvSpPr>
          <p:nvPr/>
        </p:nvSpPr>
        <p:spPr>
          <a:xfrm xmlns:a="http://schemas.openxmlformats.org/drawingml/2006/main">
            <a:off x="819150" y="2686050"/>
            <a:ext cx="171450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lstStyle xmlns:a="http://schemas.openxmlformats.org/drawingml/2006/main"/>
          <a:p xmlns:a="http://schemas.openxmlformats.org/drawingml/2006/main">
            <a:pPr>
              <a:buNone/>
              <a:defRPr sz="1875" b="1">
                <a:solidFill>
                  <a:srgbClr val="152B3A"/>
                </a:solidFill>
              </a:defRPr>
            </a:pPr>
            <a:r>
              <a:rPr sz="1875" b="1">
                <a:solidFill>
                  <a:srgbClr val="152B3A"/>
                </a:solidFill>
              </a:rPr>
              <a:t>fixed zero</a:t>
            </a:r>
          </a:p>
        </p:txBody>
      </p:sp>
      <p:sp>
        <p:nvSpPr>
          <p:cNvPr id="12" name="diagram-label-5">
            <a:extLst xmlns:a="http://schemas.openxmlformats.org/drawingml/2006/main">
              <a:ext uri="{FF2B5EF4-FFF2-40B4-BE49-F238E27FC236}">
                <a16:creationId xmlns:a16="http://schemas.microsoft.com/office/drawing/2014/main" id="{54B7DB6D-E57A-4CE1-901A-70F6ED517F88}"/>
              </a:ext>
            </a:extLst>
          </p:cNvPr>
          <p:cNvSpPr>
            <a:spLocks xmlns:a="http://schemas.openxmlformats.org/drawingml/2006/main" noGrp="1"/>
          </p:cNvSpPr>
          <p:nvPr/>
        </p:nvSpPr>
        <p:spPr>
          <a:xfrm xmlns:a="http://schemas.openxmlformats.org/drawingml/2006/main">
            <a:off x="3619500" y="2476500"/>
            <a:ext cx="2143125"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lstStyle xmlns:a="http://schemas.openxmlformats.org/drawingml/2006/main"/>
          <a:p xmlns:a="http://schemas.openxmlformats.org/drawingml/2006/main">
            <a:pPr>
              <a:buNone/>
              <a:defRPr sz="1875" b="1">
                <a:solidFill>
                  <a:srgbClr val="152B3A"/>
                </a:solidFill>
              </a:defRPr>
            </a:pPr>
            <a:r>
              <a:rPr sz="1875" b="1">
                <a:solidFill>
                  <a:srgbClr val="152B3A"/>
                </a:solidFill>
              </a:rPr>
              <a:t>stopped block</a:t>
            </a:r>
          </a:p>
        </p:txBody>
      </p:sp>
      <p:sp>
        <p:nvSpPr>
          <p:cNvPr id="13" name="diagram-label-6">
            <a:extLst xmlns:a="http://schemas.openxmlformats.org/drawingml/2006/main">
              <a:ext uri="{FF2B5EF4-FFF2-40B4-BE49-F238E27FC236}">
                <a16:creationId xmlns:a16="http://schemas.microsoft.com/office/drawing/2014/main" id="{EE9D8380-3D93-4DE7-B3FB-20269FFEFE04}"/>
              </a:ext>
            </a:extLst>
          </p:cNvPr>
          <p:cNvSpPr>
            <a:spLocks xmlns:a="http://schemas.openxmlformats.org/drawingml/2006/main" noGrp="1"/>
          </p:cNvSpPr>
          <p:nvPr/>
        </p:nvSpPr>
        <p:spPr>
          <a:xfrm xmlns:a="http://schemas.openxmlformats.org/drawingml/2006/main">
            <a:off x="1676400" y="4686300"/>
            <a:ext cx="390525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lstStyle xmlns:a="http://schemas.openxmlformats.org/drawingml/2006/main"/>
          <a:p xmlns:a="http://schemas.openxmlformats.org/drawingml/2006/main">
            <a:pPr>
              <a:buNone/>
              <a:defRPr sz="1875" b="1">
                <a:solidFill>
                  <a:srgbClr val="152B3A"/>
                </a:solidFill>
              </a:defRPr>
            </a:pPr>
            <a:r>
              <a:rPr sz="1875" b="1">
                <a:solidFill>
                  <a:srgbClr val="152B3A"/>
                </a:solidFill>
              </a:rPr>
              <a:t>same front edge each time</a:t>
            </a:r>
          </a:p>
        </p:txBody>
      </p:sp>
      <p:sp>
        <p:nvSpPr>
          <p:cNvPr id="14" name="diagram-body">
            <a:extLst xmlns:a="http://schemas.openxmlformats.org/drawingml/2006/main">
              <a:ext uri="{FF2B5EF4-FFF2-40B4-BE49-F238E27FC236}">
                <a16:creationId xmlns:a16="http://schemas.microsoft.com/office/drawing/2014/main" id="{27F05569-C144-493A-8D83-A4C5E0C596CA}"/>
              </a:ext>
            </a:extLst>
          </p:cNvPr>
          <p:cNvSpPr>
            <a:spLocks xmlns:a="http://schemas.openxmlformats.org/drawingml/2006/main" noGrp="1"/>
          </p:cNvSpPr>
          <p:nvPr/>
        </p:nvSpPr>
        <p:spPr>
          <a:xfrm xmlns:a="http://schemas.openxmlformats.org/drawingml/2006/main">
            <a:off x="6667500" y="2476500"/>
            <a:ext cx="4914900" cy="2095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1">
                <a:solidFill>
                  <a:srgbClr val="152B3A"/>
                </a:solidFill>
                <a:latin typeface="Calibri"/>
                <a:ea typeface="Calibri"/>
                <a:cs typeface="Calibri"/>
              </a:defRPr>
            </a:pPr>
            <a:r>
              <a:rPr sz="2625" b="1">
                <a:solidFill>
                  <a:srgbClr val="152B3A"/>
                </a:solidFill>
                <a:latin typeface="Calibri"/>
                <a:ea typeface="Calibri"/>
                <a:cs typeface="Calibri"/>
              </a:rPr>
              <a:t>Measure from the same ramp-foot zero to the same front edge of the stopped block.</a:t>
            </a:r>
          </a:p>
        </p:txBody>
      </p:sp>
      <p:sp>
        <p:nvSpPr>
          <p:cNvPr id="15" name="diagram-callout">
            <a:extLst xmlns:a="http://schemas.openxmlformats.org/drawingml/2006/main">
              <a:ext uri="{FF2B5EF4-FFF2-40B4-BE49-F238E27FC236}">
                <a16:creationId xmlns:a16="http://schemas.microsoft.com/office/drawing/2014/main" id="{CC395EAB-DBF0-4F56-B220-903BA0AD740A}"/>
              </a:ext>
            </a:extLst>
          </p:cNvPr>
          <p:cNvSpPr>
            <a:spLocks xmlns:a="http://schemas.openxmlformats.org/drawingml/2006/main" noGrp="1"/>
          </p:cNvSpPr>
          <p:nvPr/>
        </p:nvSpPr>
        <p:spPr>
          <a:xfrm xmlns:a="http://schemas.openxmlformats.org/drawingml/2006/main">
            <a:off x="6667500" y="4781550"/>
            <a:ext cx="4914900" cy="10572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175" b="0">
                <a:solidFill>
                  <a:srgbClr val="28685E"/>
                </a:solidFill>
                <a:latin typeface="Calibri"/>
                <a:ea typeface="Calibri"/>
                <a:cs typeface="Calibri"/>
              </a:defRPr>
            </a:pPr>
            <a:r>
              <a:rPr sz="2175" b="0">
                <a:solidFill>
                  <a:srgbClr val="28685E"/>
                </a:solidFill>
                <a:latin typeface="Calibri"/>
                <a:ea typeface="Calibri"/>
                <a:cs typeface="Calibri"/>
              </a:rPr>
              <a:t>Record centimetres: cm.</a:t>
            </a:r>
          </a:p>
        </p:txBody>
      </p:sp>
    </p:spTree>
    <p:extLst>
      <p:ext uri="{BB962C8B-B14F-4D97-AF65-F5344CB8AC3E}">
        <p14:creationId xmlns:p14="http://schemas.microsoft.com/office/powerpoint/2010/main" val="1579374237"/>
      </p:ext>
    </p:extLst>
  </p:cSld>
</p:sld>
</file>

<file path=ppt/slides/slide5.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E26AB8C0-714C-4BAF-A049-45EA44DD52B1}"/>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3DE4D5ED-25BF-477A-8AAE-4F7782AD3184}"/>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4AFBC247-23EA-4E4F-B3B8-DDCFD30E491F}"/>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Surface 1: release, record, repeat</a:t>
            </a:r>
          </a:p>
        </p:txBody>
      </p:sp>
      <p:sp>
        <p:nvSpPr>
          <p:cNvPr id="4" name="footer-line">
            <a:extLst xmlns:a="http://schemas.openxmlformats.org/drawingml/2006/main">
              <a:ext uri="{FF2B5EF4-FFF2-40B4-BE49-F238E27FC236}">
                <a16:creationId xmlns:a16="http://schemas.microsoft.com/office/drawing/2014/main" id="{2FE6EDE1-AAF5-4242-BB8E-A34985019E7A}"/>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B46A2105-1666-4F05-AF2B-C4BC0B45536B}"/>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3  ·  LESSON B</a:t>
            </a:r>
          </a:p>
        </p:txBody>
      </p:sp>
      <p:sp>
        <p:nvSpPr>
          <p:cNvPr id="6" name="page">
            <a:extLst xmlns:a="http://schemas.openxmlformats.org/drawingml/2006/main">
              <a:ext uri="{FF2B5EF4-FFF2-40B4-BE49-F238E27FC236}">
                <a16:creationId xmlns:a16="http://schemas.microsoft.com/office/drawing/2014/main" id="{A5F6FB63-01CE-44E1-895A-F6C402F13E1D}"/>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05</a:t>
            </a:r>
          </a:p>
        </p:txBody>
      </p:sp>
      <p:sp>
        <p:nvSpPr>
          <p:cNvPr id="7" name="line-0">
            <a:extLst xmlns:a="http://schemas.openxmlformats.org/drawingml/2006/main">
              <a:ext uri="{FF2B5EF4-FFF2-40B4-BE49-F238E27FC236}">
                <a16:creationId xmlns:a16="http://schemas.microsoft.com/office/drawing/2014/main" id="{518ED43C-B444-4E00-B1B5-BE25ABB3A85C}"/>
              </a:ext>
            </a:extLst>
          </p:cNvPr>
          <p:cNvSpPr>
            <a:spLocks xmlns:a="http://schemas.openxmlformats.org/drawingml/2006/main" noGrp="1"/>
          </p:cNvSpPr>
          <p:nvPr/>
        </p:nvSpPr>
        <p:spPr>
          <a:xfrm xmlns:a="http://schemas.openxmlformats.org/drawingml/2006/main">
            <a:off x="1000125" y="2333625"/>
            <a:ext cx="10382250" cy="62293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Name the surface in your results table.</a:t>
            </a:r>
          </a:p>
        </p:txBody>
      </p:sp>
      <p:sp>
        <p:nvSpPr>
          <p:cNvPr id="8" name="line-1">
            <a:extLst xmlns:a="http://schemas.openxmlformats.org/drawingml/2006/main">
              <a:ext uri="{FF2B5EF4-FFF2-40B4-BE49-F238E27FC236}">
                <a16:creationId xmlns:a16="http://schemas.microsoft.com/office/drawing/2014/main" id="{48C80159-D3B2-48EF-AD2E-71FAB8860F55}"/>
              </a:ext>
            </a:extLst>
          </p:cNvPr>
          <p:cNvSpPr>
            <a:spLocks xmlns:a="http://schemas.openxmlformats.org/drawingml/2006/main" noGrp="1"/>
          </p:cNvSpPr>
          <p:nvPr/>
        </p:nvSpPr>
        <p:spPr>
          <a:xfrm xmlns:a="http://schemas.openxmlformats.org/drawingml/2006/main">
            <a:off x="1000125" y="3013710"/>
            <a:ext cx="10382250" cy="62293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Release from the mark without a push.</a:t>
            </a:r>
          </a:p>
        </p:txBody>
      </p:sp>
      <p:sp>
        <p:nvSpPr>
          <p:cNvPr id="9" name="line-2">
            <a:extLst xmlns:a="http://schemas.openxmlformats.org/drawingml/2006/main">
              <a:ext uri="{FF2B5EF4-FFF2-40B4-BE49-F238E27FC236}">
                <a16:creationId xmlns:a16="http://schemas.microsoft.com/office/drawing/2014/main" id="{F52E79CA-361C-4C9B-924D-0F8FC4402E2E}"/>
              </a:ext>
            </a:extLst>
          </p:cNvPr>
          <p:cNvSpPr>
            <a:spLocks xmlns:a="http://schemas.openxmlformats.org/drawingml/2006/main" noGrp="1"/>
          </p:cNvSpPr>
          <p:nvPr/>
        </p:nvSpPr>
        <p:spPr>
          <a:xfrm xmlns:a="http://schemas.openxmlformats.org/drawingml/2006/main">
            <a:off x="1000125" y="3693795"/>
            <a:ext cx="10382250" cy="62293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Measure the stopping distance in cm.</a:t>
            </a:r>
          </a:p>
        </p:txBody>
      </p:sp>
      <p:sp>
        <p:nvSpPr>
          <p:cNvPr id="10" name="line-3">
            <a:extLst xmlns:a="http://schemas.openxmlformats.org/drawingml/2006/main">
              <a:ext uri="{FF2B5EF4-FFF2-40B4-BE49-F238E27FC236}">
                <a16:creationId xmlns:a16="http://schemas.microsoft.com/office/drawing/2014/main" id="{E10FB9DB-A48F-4941-967D-159FC2AFCB94}"/>
              </a:ext>
            </a:extLst>
          </p:cNvPr>
          <p:cNvSpPr>
            <a:spLocks xmlns:a="http://schemas.openxmlformats.org/drawingml/2006/main" noGrp="1"/>
          </p:cNvSpPr>
          <p:nvPr/>
        </p:nvSpPr>
        <p:spPr>
          <a:xfrm xmlns:a="http://schemas.openxmlformats.org/drawingml/2006/main">
            <a:off x="1000125" y="4373880"/>
            <a:ext cx="10382250" cy="62293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Reset everything and run Trial 2.</a:t>
            </a:r>
          </a:p>
        </p:txBody>
      </p:sp>
      <p:sp>
        <p:nvSpPr>
          <p:cNvPr id="11" name="line-4">
            <a:extLst xmlns:a="http://schemas.openxmlformats.org/drawingml/2006/main">
              <a:ext uri="{FF2B5EF4-FFF2-40B4-BE49-F238E27FC236}">
                <a16:creationId xmlns:a16="http://schemas.microsoft.com/office/drawing/2014/main" id="{EF8A10FF-B9C3-4535-BBE2-B1BA5E7B0C1F}"/>
              </a:ext>
            </a:extLst>
          </p:cNvPr>
          <p:cNvSpPr>
            <a:spLocks xmlns:a="http://schemas.openxmlformats.org/drawingml/2006/main" noGrp="1"/>
          </p:cNvSpPr>
          <p:nvPr/>
        </p:nvSpPr>
        <p:spPr>
          <a:xfrm xmlns:a="http://schemas.openxmlformats.org/drawingml/2006/main">
            <a:off x="1000125" y="5053965"/>
            <a:ext cx="10382250" cy="62293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Keep both results, even if they differ.</a:t>
            </a:r>
          </a:p>
        </p:txBody>
      </p:sp>
      <p:sp>
        <p:nvSpPr>
          <p:cNvPr id="13" name="cue-0">
            <a:extLst xmlns:a="http://schemas.openxmlformats.org/drawingml/2006/main">
              <a:ext uri="{FF2B5EF4-FFF2-40B4-BE49-F238E27FC236}">
                <a16:creationId xmlns:a16="http://schemas.microsoft.com/office/drawing/2014/main" id="{EFAE3625-D64C-4357-B5E0-5CF4DADD1B5C}"/>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4" name="row-rule-0">
            <a:extLst xmlns:a="http://schemas.openxmlformats.org/drawingml/2006/main">
              <a:ext uri="{FF2B5EF4-FFF2-40B4-BE49-F238E27FC236}">
                <a16:creationId xmlns:a16="http://schemas.microsoft.com/office/drawing/2014/main" id="{C6B2E546-089C-483A-AD27-FE5BC0555C3F}"/>
              </a:ext>
            </a:extLst>
          </p:cNvPr>
          <p:cNvSpPr>
            <a:spLocks xmlns:a="http://schemas.openxmlformats.org/drawingml/2006/main" noGrp="1"/>
          </p:cNvSpPr>
          <p:nvPr/>
        </p:nvSpPr>
        <p:spPr>
          <a:xfrm xmlns:a="http://schemas.openxmlformats.org/drawingml/2006/main">
            <a:off x="1000125" y="2966085"/>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5" name="cue-1">
            <a:extLst xmlns:a="http://schemas.openxmlformats.org/drawingml/2006/main">
              <a:ext uri="{FF2B5EF4-FFF2-40B4-BE49-F238E27FC236}">
                <a16:creationId xmlns:a16="http://schemas.microsoft.com/office/drawing/2014/main" id="{806FCEEA-B095-4AFC-8A46-1DC289A7FB10}"/>
              </a:ext>
            </a:extLst>
          </p:cNvPr>
          <p:cNvSpPr>
            <a:spLocks xmlns:a="http://schemas.openxmlformats.org/drawingml/2006/main" noGrp="1"/>
          </p:cNvSpPr>
          <p:nvPr/>
        </p:nvSpPr>
        <p:spPr>
          <a:xfrm xmlns:a="http://schemas.openxmlformats.org/drawingml/2006/main">
            <a:off x="609600" y="3042285"/>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6" name="row-rule-1">
            <a:extLst xmlns:a="http://schemas.openxmlformats.org/drawingml/2006/main">
              <a:ext uri="{FF2B5EF4-FFF2-40B4-BE49-F238E27FC236}">
                <a16:creationId xmlns:a16="http://schemas.microsoft.com/office/drawing/2014/main" id="{263542E8-31D3-4E70-8BB2-CC3DF859F203}"/>
              </a:ext>
            </a:extLst>
          </p:cNvPr>
          <p:cNvSpPr>
            <a:spLocks xmlns:a="http://schemas.openxmlformats.org/drawingml/2006/main" noGrp="1"/>
          </p:cNvSpPr>
          <p:nvPr/>
        </p:nvSpPr>
        <p:spPr>
          <a:xfrm xmlns:a="http://schemas.openxmlformats.org/drawingml/2006/main">
            <a:off x="1000125" y="364617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7" name="cue-2">
            <a:extLst xmlns:a="http://schemas.openxmlformats.org/drawingml/2006/main">
              <a:ext uri="{FF2B5EF4-FFF2-40B4-BE49-F238E27FC236}">
                <a16:creationId xmlns:a16="http://schemas.microsoft.com/office/drawing/2014/main" id="{395560F3-BA49-4FE0-AF66-AD8E6758F93D}"/>
              </a:ext>
            </a:extLst>
          </p:cNvPr>
          <p:cNvSpPr>
            <a:spLocks xmlns:a="http://schemas.openxmlformats.org/drawingml/2006/main" noGrp="1"/>
          </p:cNvSpPr>
          <p:nvPr/>
        </p:nvSpPr>
        <p:spPr>
          <a:xfrm xmlns:a="http://schemas.openxmlformats.org/drawingml/2006/main">
            <a:off x="609600" y="372237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
        <p:nvSpPr>
          <p:cNvPr id="18" name="row-rule-2">
            <a:extLst xmlns:a="http://schemas.openxmlformats.org/drawingml/2006/main">
              <a:ext uri="{FF2B5EF4-FFF2-40B4-BE49-F238E27FC236}">
                <a16:creationId xmlns:a16="http://schemas.microsoft.com/office/drawing/2014/main" id="{F6B06096-B714-41C2-9FDE-0CCA0A47ABBC}"/>
              </a:ext>
            </a:extLst>
          </p:cNvPr>
          <p:cNvSpPr>
            <a:spLocks xmlns:a="http://schemas.openxmlformats.org/drawingml/2006/main" noGrp="1"/>
          </p:cNvSpPr>
          <p:nvPr/>
        </p:nvSpPr>
        <p:spPr>
          <a:xfrm xmlns:a="http://schemas.openxmlformats.org/drawingml/2006/main">
            <a:off x="1000125" y="4326255"/>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9" name="cue-3">
            <a:extLst xmlns:a="http://schemas.openxmlformats.org/drawingml/2006/main">
              <a:ext uri="{FF2B5EF4-FFF2-40B4-BE49-F238E27FC236}">
                <a16:creationId xmlns:a16="http://schemas.microsoft.com/office/drawing/2014/main" id="{57CF7DF3-36F8-4571-9E82-2EA6CA34D49B}"/>
              </a:ext>
            </a:extLst>
          </p:cNvPr>
          <p:cNvSpPr>
            <a:spLocks xmlns:a="http://schemas.openxmlformats.org/drawingml/2006/main" noGrp="1"/>
          </p:cNvSpPr>
          <p:nvPr/>
        </p:nvSpPr>
        <p:spPr>
          <a:xfrm xmlns:a="http://schemas.openxmlformats.org/drawingml/2006/main">
            <a:off x="609600" y="4402455"/>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04</a:t>
            </a:r>
          </a:p>
        </p:txBody>
      </p:sp>
      <p:sp>
        <p:nvSpPr>
          <p:cNvPr id="20" name="row-rule-3">
            <a:extLst xmlns:a="http://schemas.openxmlformats.org/drawingml/2006/main">
              <a:ext uri="{FF2B5EF4-FFF2-40B4-BE49-F238E27FC236}">
                <a16:creationId xmlns:a16="http://schemas.microsoft.com/office/drawing/2014/main" id="{DC167450-9D7A-4E93-B258-2ADF815DB366}"/>
              </a:ext>
            </a:extLst>
          </p:cNvPr>
          <p:cNvSpPr>
            <a:spLocks xmlns:a="http://schemas.openxmlformats.org/drawingml/2006/main" noGrp="1"/>
          </p:cNvSpPr>
          <p:nvPr/>
        </p:nvSpPr>
        <p:spPr>
          <a:xfrm xmlns:a="http://schemas.openxmlformats.org/drawingml/2006/main">
            <a:off x="1000125" y="500634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21" name="cue-4">
            <a:extLst xmlns:a="http://schemas.openxmlformats.org/drawingml/2006/main">
              <a:ext uri="{FF2B5EF4-FFF2-40B4-BE49-F238E27FC236}">
                <a16:creationId xmlns:a16="http://schemas.microsoft.com/office/drawing/2014/main" id="{8FEE54CC-8506-42C2-A3C3-5A987B33BDD1}"/>
              </a:ext>
            </a:extLst>
          </p:cNvPr>
          <p:cNvSpPr>
            <a:spLocks xmlns:a="http://schemas.openxmlformats.org/drawingml/2006/main" noGrp="1"/>
          </p:cNvSpPr>
          <p:nvPr/>
        </p:nvSpPr>
        <p:spPr>
          <a:xfrm xmlns:a="http://schemas.openxmlformats.org/drawingml/2006/main">
            <a:off x="609600" y="508254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05</a:t>
            </a:r>
          </a:p>
        </p:txBody>
      </p:sp>
    </p:spTree>
    <p:extLst>
      <p:ext uri="{BB962C8B-B14F-4D97-AF65-F5344CB8AC3E}">
        <p14:creationId xmlns:p14="http://schemas.microsoft.com/office/powerpoint/2010/main" val="344109700"/>
      </p:ext>
    </p:extLst>
  </p:cSld>
</p:sld>
</file>

<file path=ppt/slides/slide6.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94941C99-9613-49F7-927E-FBD527452961}"/>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6EAB903F-3BF6-4E09-9753-0D68B9D002E3}"/>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7E18EC85-9027-4165-9DCD-9C774C86C71C}"/>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Surface 2: change only the sample</a:t>
            </a:r>
          </a:p>
        </p:txBody>
      </p:sp>
      <p:sp>
        <p:nvSpPr>
          <p:cNvPr id="4" name="footer-line">
            <a:extLst xmlns:a="http://schemas.openxmlformats.org/drawingml/2006/main">
              <a:ext uri="{FF2B5EF4-FFF2-40B4-BE49-F238E27FC236}">
                <a16:creationId xmlns:a16="http://schemas.microsoft.com/office/drawing/2014/main" id="{29E61567-341D-46DA-A297-B9800FFD0E71}"/>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EDB5E976-1814-4760-B637-0F5D916470FF}"/>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3  ·  LESSON B</a:t>
            </a:r>
          </a:p>
        </p:txBody>
      </p:sp>
      <p:sp>
        <p:nvSpPr>
          <p:cNvPr id="6" name="page">
            <a:extLst xmlns:a="http://schemas.openxmlformats.org/drawingml/2006/main">
              <a:ext uri="{FF2B5EF4-FFF2-40B4-BE49-F238E27FC236}">
                <a16:creationId xmlns:a16="http://schemas.microsoft.com/office/drawing/2014/main" id="{F76A3D47-2C04-4A92-8755-966A6FE6C5B0}"/>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06</a:t>
            </a:r>
          </a:p>
        </p:txBody>
      </p:sp>
      <p:sp>
        <p:nvSpPr>
          <p:cNvPr id="7" name="line-0">
            <a:extLst xmlns:a="http://schemas.openxmlformats.org/drawingml/2006/main">
              <a:ext uri="{FF2B5EF4-FFF2-40B4-BE49-F238E27FC236}">
                <a16:creationId xmlns:a16="http://schemas.microsoft.com/office/drawing/2014/main" id="{243F9FEB-B7C6-4A79-9722-5130DD01D6AC}"/>
              </a:ext>
            </a:extLst>
          </p:cNvPr>
          <p:cNvSpPr>
            <a:spLocks xmlns:a="http://schemas.openxmlformats.org/drawingml/2006/main" noGrp="1"/>
          </p:cNvSpPr>
          <p:nvPr/>
        </p:nvSpPr>
        <p:spPr>
          <a:xfrm xmlns:a="http://schemas.openxmlformats.org/drawingml/2006/main">
            <a:off x="1000125" y="2333625"/>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Replace the level surface sample.</a:t>
            </a:r>
          </a:p>
        </p:txBody>
      </p:sp>
      <p:sp>
        <p:nvSpPr>
          <p:cNvPr id="8" name="line-1">
            <a:extLst xmlns:a="http://schemas.openxmlformats.org/drawingml/2006/main">
              <a:ext uri="{FF2B5EF4-FFF2-40B4-BE49-F238E27FC236}">
                <a16:creationId xmlns:a16="http://schemas.microsoft.com/office/drawing/2014/main" id="{A912DF55-22E3-4B6A-84AB-081C457CDBA8}"/>
              </a:ext>
            </a:extLst>
          </p:cNvPr>
          <p:cNvSpPr>
            <a:spLocks xmlns:a="http://schemas.openxmlformats.org/drawingml/2006/main" noGrp="1"/>
          </p:cNvSpPr>
          <p:nvPr/>
        </p:nvSpPr>
        <p:spPr>
          <a:xfrm xmlns:a="http://schemas.openxmlformats.org/drawingml/2006/main">
            <a:off x="1000125" y="3183731"/>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Keep the block, ramp, release and join the same.</a:t>
            </a:r>
          </a:p>
        </p:txBody>
      </p:sp>
      <p:sp>
        <p:nvSpPr>
          <p:cNvPr id="9" name="line-2">
            <a:extLst xmlns:a="http://schemas.openxmlformats.org/drawingml/2006/main">
              <a:ext uri="{FF2B5EF4-FFF2-40B4-BE49-F238E27FC236}">
                <a16:creationId xmlns:a16="http://schemas.microsoft.com/office/drawing/2014/main" id="{73115013-1A7D-4D7A-8F1D-3B20CCD4DB6B}"/>
              </a:ext>
            </a:extLst>
          </p:cNvPr>
          <p:cNvSpPr>
            <a:spLocks xmlns:a="http://schemas.openxmlformats.org/drawingml/2006/main" noGrp="1"/>
          </p:cNvSpPr>
          <p:nvPr/>
        </p:nvSpPr>
        <p:spPr>
          <a:xfrm xmlns:a="http://schemas.openxmlformats.org/drawingml/2006/main">
            <a:off x="1000125" y="4033838"/>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Measure Trial 1 and Trial 2 from the same zero.</a:t>
            </a:r>
          </a:p>
        </p:txBody>
      </p:sp>
      <p:sp>
        <p:nvSpPr>
          <p:cNvPr id="10" name="line-3">
            <a:extLst xmlns:a="http://schemas.openxmlformats.org/drawingml/2006/main">
              <a:ext uri="{FF2B5EF4-FFF2-40B4-BE49-F238E27FC236}">
                <a16:creationId xmlns:a16="http://schemas.microsoft.com/office/drawing/2014/main" id="{9E0D29DA-42D5-4AEB-87C8-F971507DE8A9}"/>
              </a:ext>
            </a:extLst>
          </p:cNvPr>
          <p:cNvSpPr>
            <a:spLocks xmlns:a="http://schemas.openxmlformats.org/drawingml/2006/main" noGrp="1"/>
          </p:cNvSpPr>
          <p:nvPr/>
        </p:nvSpPr>
        <p:spPr>
          <a:xfrm xmlns:a="http://schemas.openxmlformats.org/drawingml/2006/main">
            <a:off x="1000125" y="4883944"/>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Write a note if the method changed.</a:t>
            </a:r>
          </a:p>
        </p:txBody>
      </p:sp>
      <p:sp>
        <p:nvSpPr>
          <p:cNvPr id="12" name="cue-0">
            <a:extLst xmlns:a="http://schemas.openxmlformats.org/drawingml/2006/main">
              <a:ext uri="{FF2B5EF4-FFF2-40B4-BE49-F238E27FC236}">
                <a16:creationId xmlns:a16="http://schemas.microsoft.com/office/drawing/2014/main" id="{502B345E-6762-4642-92C5-E1F5B6DBDA05}"/>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3" name="row-rule-0">
            <a:extLst xmlns:a="http://schemas.openxmlformats.org/drawingml/2006/main">
              <a:ext uri="{FF2B5EF4-FFF2-40B4-BE49-F238E27FC236}">
                <a16:creationId xmlns:a16="http://schemas.microsoft.com/office/drawing/2014/main" id="{0D2A5A3A-2C26-44FC-9724-F83495B19CDF}"/>
              </a:ext>
            </a:extLst>
          </p:cNvPr>
          <p:cNvSpPr>
            <a:spLocks xmlns:a="http://schemas.openxmlformats.org/drawingml/2006/main" noGrp="1"/>
          </p:cNvSpPr>
          <p:nvPr/>
        </p:nvSpPr>
        <p:spPr>
          <a:xfrm xmlns:a="http://schemas.openxmlformats.org/drawingml/2006/main">
            <a:off x="1000125" y="3136106"/>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4" name="cue-1">
            <a:extLst xmlns:a="http://schemas.openxmlformats.org/drawingml/2006/main">
              <a:ext uri="{FF2B5EF4-FFF2-40B4-BE49-F238E27FC236}">
                <a16:creationId xmlns:a16="http://schemas.microsoft.com/office/drawing/2014/main" id="{87997C22-8E88-4C81-9283-E1157FFE8007}"/>
              </a:ext>
            </a:extLst>
          </p:cNvPr>
          <p:cNvSpPr>
            <a:spLocks xmlns:a="http://schemas.openxmlformats.org/drawingml/2006/main" noGrp="1"/>
          </p:cNvSpPr>
          <p:nvPr/>
        </p:nvSpPr>
        <p:spPr>
          <a:xfrm xmlns:a="http://schemas.openxmlformats.org/drawingml/2006/main">
            <a:off x="609600" y="3212306"/>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5" name="row-rule-1">
            <a:extLst xmlns:a="http://schemas.openxmlformats.org/drawingml/2006/main">
              <a:ext uri="{FF2B5EF4-FFF2-40B4-BE49-F238E27FC236}">
                <a16:creationId xmlns:a16="http://schemas.microsoft.com/office/drawing/2014/main" id="{0CB06A8D-9C1F-4317-B156-D0A1A3789624}"/>
              </a:ext>
            </a:extLst>
          </p:cNvPr>
          <p:cNvSpPr>
            <a:spLocks xmlns:a="http://schemas.openxmlformats.org/drawingml/2006/main" noGrp="1"/>
          </p:cNvSpPr>
          <p:nvPr/>
        </p:nvSpPr>
        <p:spPr>
          <a:xfrm xmlns:a="http://schemas.openxmlformats.org/drawingml/2006/main">
            <a:off x="1000125" y="3986213"/>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6" name="cue-2">
            <a:extLst xmlns:a="http://schemas.openxmlformats.org/drawingml/2006/main">
              <a:ext uri="{FF2B5EF4-FFF2-40B4-BE49-F238E27FC236}">
                <a16:creationId xmlns:a16="http://schemas.microsoft.com/office/drawing/2014/main" id="{8F3E9497-D29E-4FDD-87F8-CD9FC3FC518A}"/>
              </a:ext>
            </a:extLst>
          </p:cNvPr>
          <p:cNvSpPr>
            <a:spLocks xmlns:a="http://schemas.openxmlformats.org/drawingml/2006/main" noGrp="1"/>
          </p:cNvSpPr>
          <p:nvPr/>
        </p:nvSpPr>
        <p:spPr>
          <a:xfrm xmlns:a="http://schemas.openxmlformats.org/drawingml/2006/main">
            <a:off x="609600" y="4062413"/>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
        <p:nvSpPr>
          <p:cNvPr id="17" name="row-rule-2">
            <a:extLst xmlns:a="http://schemas.openxmlformats.org/drawingml/2006/main">
              <a:ext uri="{FF2B5EF4-FFF2-40B4-BE49-F238E27FC236}">
                <a16:creationId xmlns:a16="http://schemas.microsoft.com/office/drawing/2014/main" id="{6D1B820A-95BC-4B3B-84A5-3B4775E6F978}"/>
              </a:ext>
            </a:extLst>
          </p:cNvPr>
          <p:cNvSpPr>
            <a:spLocks xmlns:a="http://schemas.openxmlformats.org/drawingml/2006/main" noGrp="1"/>
          </p:cNvSpPr>
          <p:nvPr/>
        </p:nvSpPr>
        <p:spPr>
          <a:xfrm xmlns:a="http://schemas.openxmlformats.org/drawingml/2006/main">
            <a:off x="1000125" y="4836319"/>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8" name="cue-3">
            <a:extLst xmlns:a="http://schemas.openxmlformats.org/drawingml/2006/main">
              <a:ext uri="{FF2B5EF4-FFF2-40B4-BE49-F238E27FC236}">
                <a16:creationId xmlns:a16="http://schemas.microsoft.com/office/drawing/2014/main" id="{16DE8C9A-0A5A-4C7F-BCDD-04F625262DF0}"/>
              </a:ext>
            </a:extLst>
          </p:cNvPr>
          <p:cNvSpPr>
            <a:spLocks xmlns:a="http://schemas.openxmlformats.org/drawingml/2006/main" noGrp="1"/>
          </p:cNvSpPr>
          <p:nvPr/>
        </p:nvSpPr>
        <p:spPr>
          <a:xfrm xmlns:a="http://schemas.openxmlformats.org/drawingml/2006/main">
            <a:off x="609600" y="4912519"/>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04</a:t>
            </a:r>
          </a:p>
        </p:txBody>
      </p:sp>
    </p:spTree>
    <p:extLst>
      <p:ext uri="{BB962C8B-B14F-4D97-AF65-F5344CB8AC3E}">
        <p14:creationId xmlns:p14="http://schemas.microsoft.com/office/powerpoint/2010/main" val="1669125714"/>
      </p:ext>
    </p:extLst>
  </p:cSld>
</p:sld>
</file>

<file path=ppt/slides/slide7.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7A468000-D085-4A3D-BDEF-B0E1D4047C33}"/>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6B9F214F-3595-4E50-948E-D472ED8DDC2D}"/>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144B21E8-0C2F-4D17-9EDD-3D3015BCE2C3}"/>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Surface 3: finish the comparison</a:t>
            </a:r>
          </a:p>
        </p:txBody>
      </p:sp>
      <p:sp>
        <p:nvSpPr>
          <p:cNvPr id="4" name="footer-line">
            <a:extLst xmlns:a="http://schemas.openxmlformats.org/drawingml/2006/main">
              <a:ext uri="{FF2B5EF4-FFF2-40B4-BE49-F238E27FC236}">
                <a16:creationId xmlns:a16="http://schemas.microsoft.com/office/drawing/2014/main" id="{C1F5D485-B4E2-458C-A7CE-82EA4E6CB657}"/>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5EC1C71D-EAE0-4271-AF78-8D8B8E970E9C}"/>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3  ·  LESSON B</a:t>
            </a:r>
          </a:p>
        </p:txBody>
      </p:sp>
      <p:sp>
        <p:nvSpPr>
          <p:cNvPr id="6" name="page">
            <a:extLst xmlns:a="http://schemas.openxmlformats.org/drawingml/2006/main">
              <a:ext uri="{FF2B5EF4-FFF2-40B4-BE49-F238E27FC236}">
                <a16:creationId xmlns:a16="http://schemas.microsoft.com/office/drawing/2014/main" id="{F296822F-76B9-4AA7-8900-291A0AB51112}"/>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07</a:t>
            </a:r>
          </a:p>
        </p:txBody>
      </p:sp>
      <p:sp>
        <p:nvSpPr>
          <p:cNvPr id="7" name="line-0">
            <a:extLst xmlns:a="http://schemas.openxmlformats.org/drawingml/2006/main">
              <a:ext uri="{FF2B5EF4-FFF2-40B4-BE49-F238E27FC236}">
                <a16:creationId xmlns:a16="http://schemas.microsoft.com/office/drawing/2014/main" id="{20470093-DCB4-4BBC-9841-BBE6B7B087D9}"/>
              </a:ext>
            </a:extLst>
          </p:cNvPr>
          <p:cNvSpPr>
            <a:spLocks xmlns:a="http://schemas.openxmlformats.org/drawingml/2006/main" noGrp="1"/>
          </p:cNvSpPr>
          <p:nvPr/>
        </p:nvSpPr>
        <p:spPr>
          <a:xfrm xmlns:a="http://schemas.openxmlformats.org/drawingml/2006/main">
            <a:off x="1000125" y="2333625"/>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Check the controls before the first release.</a:t>
            </a:r>
          </a:p>
        </p:txBody>
      </p:sp>
      <p:sp>
        <p:nvSpPr>
          <p:cNvPr id="8" name="line-1">
            <a:extLst xmlns:a="http://schemas.openxmlformats.org/drawingml/2006/main">
              <a:ext uri="{FF2B5EF4-FFF2-40B4-BE49-F238E27FC236}">
                <a16:creationId xmlns:a16="http://schemas.microsoft.com/office/drawing/2014/main" id="{7A1672C6-66B5-4D56-AE6D-C43C735E0977}"/>
              </a:ext>
            </a:extLst>
          </p:cNvPr>
          <p:cNvSpPr>
            <a:spLocks xmlns:a="http://schemas.openxmlformats.org/drawingml/2006/main" noGrp="1"/>
          </p:cNvSpPr>
          <p:nvPr/>
        </p:nvSpPr>
        <p:spPr>
          <a:xfrm xmlns:a="http://schemas.openxmlformats.org/drawingml/2006/main">
            <a:off x="1000125" y="3183731"/>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Record two trials if time and access allow.</a:t>
            </a:r>
          </a:p>
        </p:txBody>
      </p:sp>
      <p:sp>
        <p:nvSpPr>
          <p:cNvPr id="9" name="line-2">
            <a:extLst xmlns:a="http://schemas.openxmlformats.org/drawingml/2006/main">
              <a:ext uri="{FF2B5EF4-FFF2-40B4-BE49-F238E27FC236}">
                <a16:creationId xmlns:a16="http://schemas.microsoft.com/office/drawing/2014/main" id="{22DC9372-17BF-4132-A405-5DA300C61E33}"/>
              </a:ext>
            </a:extLst>
          </p:cNvPr>
          <p:cNvSpPr>
            <a:spLocks xmlns:a="http://schemas.openxmlformats.org/drawingml/2006/main" noGrp="1"/>
          </p:cNvSpPr>
          <p:nvPr/>
        </p:nvSpPr>
        <p:spPr>
          <a:xfrm xmlns:a="http://schemas.openxmlformats.org/drawingml/2006/main">
            <a:off x="1000125" y="4033838"/>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Which results are close? Which need checking?</a:t>
            </a:r>
          </a:p>
        </p:txBody>
      </p:sp>
      <p:sp>
        <p:nvSpPr>
          <p:cNvPr id="10" name="line-3">
            <a:extLst xmlns:a="http://schemas.openxmlformats.org/drawingml/2006/main">
              <a:ext uri="{FF2B5EF4-FFF2-40B4-BE49-F238E27FC236}">
                <a16:creationId xmlns:a16="http://schemas.microsoft.com/office/drawing/2014/main" id="{EF5585A4-2B8A-447E-B899-55ECB6BC9073}"/>
              </a:ext>
            </a:extLst>
          </p:cNvPr>
          <p:cNvSpPr>
            <a:spLocks xmlns:a="http://schemas.openxmlformats.org/drawingml/2006/main" noGrp="1"/>
          </p:cNvSpPr>
          <p:nvPr/>
        </p:nvSpPr>
        <p:spPr>
          <a:xfrm xmlns:a="http://schemas.openxmlformats.org/drawingml/2006/main">
            <a:off x="1000125" y="4883944"/>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Record unfinished trials honestly.</a:t>
            </a:r>
          </a:p>
        </p:txBody>
      </p:sp>
      <p:sp>
        <p:nvSpPr>
          <p:cNvPr id="12" name="cue-0">
            <a:extLst xmlns:a="http://schemas.openxmlformats.org/drawingml/2006/main">
              <a:ext uri="{FF2B5EF4-FFF2-40B4-BE49-F238E27FC236}">
                <a16:creationId xmlns:a16="http://schemas.microsoft.com/office/drawing/2014/main" id="{D36875FE-9816-40DF-9926-932B120A6B0A}"/>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3" name="row-rule-0">
            <a:extLst xmlns:a="http://schemas.openxmlformats.org/drawingml/2006/main">
              <a:ext uri="{FF2B5EF4-FFF2-40B4-BE49-F238E27FC236}">
                <a16:creationId xmlns:a16="http://schemas.microsoft.com/office/drawing/2014/main" id="{3A9BE641-0D52-4FDF-834A-FC4A8ACEDFA5}"/>
              </a:ext>
            </a:extLst>
          </p:cNvPr>
          <p:cNvSpPr>
            <a:spLocks xmlns:a="http://schemas.openxmlformats.org/drawingml/2006/main" noGrp="1"/>
          </p:cNvSpPr>
          <p:nvPr/>
        </p:nvSpPr>
        <p:spPr>
          <a:xfrm xmlns:a="http://schemas.openxmlformats.org/drawingml/2006/main">
            <a:off x="1000125" y="3136106"/>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4" name="cue-1">
            <a:extLst xmlns:a="http://schemas.openxmlformats.org/drawingml/2006/main">
              <a:ext uri="{FF2B5EF4-FFF2-40B4-BE49-F238E27FC236}">
                <a16:creationId xmlns:a16="http://schemas.microsoft.com/office/drawing/2014/main" id="{54DF1976-E4E7-42B2-80A3-D22ACD18AA01}"/>
              </a:ext>
            </a:extLst>
          </p:cNvPr>
          <p:cNvSpPr>
            <a:spLocks xmlns:a="http://schemas.openxmlformats.org/drawingml/2006/main" noGrp="1"/>
          </p:cNvSpPr>
          <p:nvPr/>
        </p:nvSpPr>
        <p:spPr>
          <a:xfrm xmlns:a="http://schemas.openxmlformats.org/drawingml/2006/main">
            <a:off x="609600" y="3212306"/>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5" name="row-rule-1">
            <a:extLst xmlns:a="http://schemas.openxmlformats.org/drawingml/2006/main">
              <a:ext uri="{FF2B5EF4-FFF2-40B4-BE49-F238E27FC236}">
                <a16:creationId xmlns:a16="http://schemas.microsoft.com/office/drawing/2014/main" id="{D8A1EFAD-E3B9-4773-A255-C9A8819ECEAC}"/>
              </a:ext>
            </a:extLst>
          </p:cNvPr>
          <p:cNvSpPr>
            <a:spLocks xmlns:a="http://schemas.openxmlformats.org/drawingml/2006/main" noGrp="1"/>
          </p:cNvSpPr>
          <p:nvPr/>
        </p:nvSpPr>
        <p:spPr>
          <a:xfrm xmlns:a="http://schemas.openxmlformats.org/drawingml/2006/main">
            <a:off x="1000125" y="3986213"/>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6" name="cue-2">
            <a:extLst xmlns:a="http://schemas.openxmlformats.org/drawingml/2006/main">
              <a:ext uri="{FF2B5EF4-FFF2-40B4-BE49-F238E27FC236}">
                <a16:creationId xmlns:a16="http://schemas.microsoft.com/office/drawing/2014/main" id="{34E273DF-4717-446F-BB47-DC1EC975F39A}"/>
              </a:ext>
            </a:extLst>
          </p:cNvPr>
          <p:cNvSpPr>
            <a:spLocks xmlns:a="http://schemas.openxmlformats.org/drawingml/2006/main" noGrp="1"/>
          </p:cNvSpPr>
          <p:nvPr/>
        </p:nvSpPr>
        <p:spPr>
          <a:xfrm xmlns:a="http://schemas.openxmlformats.org/drawingml/2006/main">
            <a:off x="609600" y="4062413"/>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
        <p:nvSpPr>
          <p:cNvPr id="17" name="row-rule-2">
            <a:extLst xmlns:a="http://schemas.openxmlformats.org/drawingml/2006/main">
              <a:ext uri="{FF2B5EF4-FFF2-40B4-BE49-F238E27FC236}">
                <a16:creationId xmlns:a16="http://schemas.microsoft.com/office/drawing/2014/main" id="{8A92A290-1B09-4670-B903-672A4611ABE1}"/>
              </a:ext>
            </a:extLst>
          </p:cNvPr>
          <p:cNvSpPr>
            <a:spLocks xmlns:a="http://schemas.openxmlformats.org/drawingml/2006/main" noGrp="1"/>
          </p:cNvSpPr>
          <p:nvPr/>
        </p:nvSpPr>
        <p:spPr>
          <a:xfrm xmlns:a="http://schemas.openxmlformats.org/drawingml/2006/main">
            <a:off x="1000125" y="4836319"/>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8" name="cue-3">
            <a:extLst xmlns:a="http://schemas.openxmlformats.org/drawingml/2006/main">
              <a:ext uri="{FF2B5EF4-FFF2-40B4-BE49-F238E27FC236}">
                <a16:creationId xmlns:a16="http://schemas.microsoft.com/office/drawing/2014/main" id="{6A7B6C8F-B4BD-4275-BCB2-AB470A8B95CA}"/>
              </a:ext>
            </a:extLst>
          </p:cNvPr>
          <p:cNvSpPr>
            <a:spLocks xmlns:a="http://schemas.openxmlformats.org/drawingml/2006/main" noGrp="1"/>
          </p:cNvSpPr>
          <p:nvPr/>
        </p:nvSpPr>
        <p:spPr>
          <a:xfrm xmlns:a="http://schemas.openxmlformats.org/drawingml/2006/main">
            <a:off x="609600" y="4912519"/>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04</a:t>
            </a:r>
          </a:p>
        </p:txBody>
      </p:sp>
    </p:spTree>
    <p:extLst>
      <p:ext uri="{BB962C8B-B14F-4D97-AF65-F5344CB8AC3E}">
        <p14:creationId xmlns:p14="http://schemas.microsoft.com/office/powerpoint/2010/main" val="147615742"/>
      </p:ext>
    </p:extLst>
  </p:cSld>
</p:sld>
</file>

<file path=ppt/slides/slide8.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5E5D7506-0927-4994-90E9-B1B8709BF28F}"/>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40F6144E-741C-4807-884F-82CA8CA71E63}"/>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CA7ED69F-F668-4A41-B31F-AEE7DDE49A6B}"/>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No equipment? Use model data</a:t>
            </a:r>
          </a:p>
        </p:txBody>
      </p:sp>
      <p:sp>
        <p:nvSpPr>
          <p:cNvPr id="4" name="footer-line">
            <a:extLst xmlns:a="http://schemas.openxmlformats.org/drawingml/2006/main">
              <a:ext uri="{FF2B5EF4-FFF2-40B4-BE49-F238E27FC236}">
                <a16:creationId xmlns:a16="http://schemas.microsoft.com/office/drawing/2014/main" id="{819811A1-00A7-46D6-8B55-C25BBF8588EE}"/>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74A6DA6C-04FE-4B16-A227-026E94D5DB25}"/>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3  ·  LESSON B</a:t>
            </a:r>
          </a:p>
        </p:txBody>
      </p:sp>
      <p:sp>
        <p:nvSpPr>
          <p:cNvPr id="6" name="page">
            <a:extLst xmlns:a="http://schemas.openxmlformats.org/drawingml/2006/main">
              <a:ext uri="{FF2B5EF4-FFF2-40B4-BE49-F238E27FC236}">
                <a16:creationId xmlns:a16="http://schemas.microsoft.com/office/drawing/2014/main" id="{71FC2F45-AD91-4A78-B9BB-43F448E7A403}"/>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08</a:t>
            </a:r>
          </a:p>
        </p:txBody>
      </p:sp>
      <p:sp>
        <p:nvSpPr>
          <p:cNvPr id="7" name="left-heading">
            <a:extLst xmlns:a="http://schemas.openxmlformats.org/drawingml/2006/main">
              <a:ext uri="{FF2B5EF4-FFF2-40B4-BE49-F238E27FC236}">
                <a16:creationId xmlns:a16="http://schemas.microsoft.com/office/drawing/2014/main" id="{6821C968-D8B8-407B-8887-63C572B9A893}"/>
              </a:ext>
            </a:extLst>
          </p:cNvPr>
          <p:cNvSpPr>
            <a:spLocks xmlns:a="http://schemas.openxmlformats.org/drawingml/2006/main" noGrp="1"/>
          </p:cNvSpPr>
          <p:nvPr/>
        </p:nvSpPr>
        <p:spPr>
          <a:xfrm xmlns:a="http://schemas.openxmlformats.org/drawingml/2006/main">
            <a:off x="609600" y="2219325"/>
            <a:ext cx="5257800" cy="762000"/>
          </a:xfrm>
          <a:prstGeom xmlns:a="http://schemas.openxmlformats.org/drawingml/2006/main" prst="rect">
            <a:avLst/>
          </a:prstGeom>
          <a:solidFill xmlns:a="http://schemas.openxmlformats.org/drawingml/2006/main">
            <a:srgbClr val="E7EFE9"/>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1875" b="1">
                <a:solidFill>
                  <a:srgbClr val="28685E"/>
                </a:solidFill>
                <a:latin typeface="Calibri"/>
                <a:ea typeface="Calibri"/>
                <a:cs typeface="Calibri"/>
              </a:defRPr>
            </a:pPr>
            <a:r>
              <a:rPr sz="1875" b="1">
                <a:solidFill>
                  <a:srgbClr val="28685E"/>
                </a:solidFill>
                <a:latin typeface="Calibri"/>
                <a:ea typeface="Calibri"/>
                <a:cs typeface="Calibri"/>
              </a:rPr>
              <a:t>INVENTED TEACHING DATA</a:t>
            </a:r>
          </a:p>
        </p:txBody>
      </p:sp>
      <p:sp>
        <p:nvSpPr>
          <p:cNvPr id="8" name="right-heading">
            <a:extLst xmlns:a="http://schemas.openxmlformats.org/drawingml/2006/main">
              <a:ext uri="{FF2B5EF4-FFF2-40B4-BE49-F238E27FC236}">
                <a16:creationId xmlns:a16="http://schemas.microsoft.com/office/drawing/2014/main" id="{57EF0A03-223D-425E-B74E-520C44F84630}"/>
              </a:ext>
            </a:extLst>
          </p:cNvPr>
          <p:cNvSpPr>
            <a:spLocks xmlns:a="http://schemas.openxmlformats.org/drawingml/2006/main" noGrp="1"/>
          </p:cNvSpPr>
          <p:nvPr/>
        </p:nvSpPr>
        <p:spPr>
          <a:xfrm xmlns:a="http://schemas.openxmlformats.org/drawingml/2006/main">
            <a:off x="6381750" y="2219325"/>
            <a:ext cx="5200650" cy="762000"/>
          </a:xfrm>
          <a:prstGeom xmlns:a="http://schemas.openxmlformats.org/drawingml/2006/main" prst="rect">
            <a:avLst/>
          </a:prstGeom>
          <a:solidFill xmlns:a="http://schemas.openxmlformats.org/drawingml/2006/main">
            <a:srgbClr val="F0EBE3"/>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1875" b="1">
                <a:solidFill>
                  <a:srgbClr val="A95D21"/>
                </a:solidFill>
                <a:latin typeface="Calibri"/>
                <a:ea typeface="Calibri"/>
                <a:cs typeface="Calibri"/>
              </a:defRPr>
            </a:pPr>
            <a:r>
              <a:rPr sz="1875" b="1">
                <a:solidFill>
                  <a:srgbClr val="A95D21"/>
                </a:solidFill>
                <a:latin typeface="Calibri"/>
                <a:ea typeface="Calibri"/>
                <a:cs typeface="Calibri"/>
              </a:rPr>
              <a:t>DISCUSS THE EVIDENCE</a:t>
            </a:r>
          </a:p>
        </p:txBody>
      </p:sp>
      <p:sp>
        <p:nvSpPr>
          <p:cNvPr id="9" name="left">
            <a:extLst xmlns:a="http://schemas.openxmlformats.org/drawingml/2006/main">
              <a:ext uri="{FF2B5EF4-FFF2-40B4-BE49-F238E27FC236}">
                <a16:creationId xmlns:a16="http://schemas.microsoft.com/office/drawing/2014/main" id="{07228E81-B2E1-4D89-9C4F-74771C7493D6}"/>
              </a:ext>
            </a:extLst>
          </p:cNvPr>
          <p:cNvSpPr>
            <a:spLocks xmlns:a="http://schemas.openxmlformats.org/drawingml/2006/main" noGrp="1"/>
          </p:cNvSpPr>
          <p:nvPr/>
        </p:nvSpPr>
        <p:spPr>
          <a:xfrm xmlns:a="http://schemas.openxmlformats.org/drawingml/2006/main">
            <a:off x="609600" y="2981325"/>
            <a:ext cx="5257800" cy="2714625"/>
          </a:xfrm>
          <a:prstGeom xmlns:a="http://schemas.openxmlformats.org/drawingml/2006/main" prst="rect">
            <a:avLst/>
          </a:prstGeom>
          <a:solidFill xmlns:a="http://schemas.openxmlformats.org/drawingml/2006/main">
            <a:srgbClr val="E7EFE9"/>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Card: 42 cm, 44 cm</a:t>
            </a:r>
          </a:p>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Fabric: 25 cm, 27 cm</a:t>
            </a:r>
          </a:p>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Rubber mat: 15 cm, 18 cm</a:t>
            </a:r>
          </a:p>
        </p:txBody>
      </p:sp>
      <p:sp>
        <p:nvSpPr>
          <p:cNvPr id="10" name="right">
            <a:extLst xmlns:a="http://schemas.openxmlformats.org/drawingml/2006/main">
              <a:ext uri="{FF2B5EF4-FFF2-40B4-BE49-F238E27FC236}">
                <a16:creationId xmlns:a16="http://schemas.microsoft.com/office/drawing/2014/main" id="{8658B8B7-8FF9-4009-B5CA-2FD7FF4ABD8C}"/>
              </a:ext>
            </a:extLst>
          </p:cNvPr>
          <p:cNvSpPr>
            <a:spLocks xmlns:a="http://schemas.openxmlformats.org/drawingml/2006/main" noGrp="1"/>
          </p:cNvSpPr>
          <p:nvPr/>
        </p:nvSpPr>
        <p:spPr>
          <a:xfrm xmlns:a="http://schemas.openxmlformats.org/drawingml/2006/main">
            <a:off x="6381750" y="2981325"/>
            <a:ext cx="5200650" cy="2714625"/>
          </a:xfrm>
          <a:prstGeom xmlns:a="http://schemas.openxmlformats.org/drawingml/2006/main" prst="rect">
            <a:avLst/>
          </a:prstGeom>
          <a:solidFill xmlns:a="http://schemas.openxmlformats.org/drawingml/2006/main">
            <a:srgbClr val="F0EBE3"/>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Which stopped the block sooner?</a:t>
            </a:r>
          </a:p>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What had to stay the same?</a:t>
            </a:r>
          </a:p>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What can these values not prove?</a:t>
            </a:r>
          </a:p>
        </p:txBody>
      </p:sp>
    </p:spTree>
    <p:extLst>
      <p:ext uri="{BB962C8B-B14F-4D97-AF65-F5344CB8AC3E}">
        <p14:creationId xmlns:p14="http://schemas.microsoft.com/office/powerpoint/2010/main" val="871627696"/>
      </p:ext>
    </p:extLst>
  </p:cSld>
</p:sld>
</file>

<file path=ppt/slides/slide9.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0" name="top-rule">
            <a:extLst xmlns:a="http://schemas.openxmlformats.org/drawingml/2006/main">
              <a:ext uri="{FF2B5EF4-FFF2-40B4-BE49-F238E27FC236}">
                <a16:creationId xmlns:a16="http://schemas.microsoft.com/office/drawing/2014/main" id="{A015B8F5-0499-40CC-8C2F-2C0516C06C7D}"/>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11BEC72F-DD70-478B-B4B8-9BEA2AAB832F}"/>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8B6CFA4B-F0B6-43CE-B5AF-A495628EC7CE}"/>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Pause and check the method</a:t>
            </a:r>
          </a:p>
        </p:txBody>
      </p:sp>
      <p:sp>
        <p:nvSpPr>
          <p:cNvPr id="4" name="footer-line">
            <a:extLst xmlns:a="http://schemas.openxmlformats.org/drawingml/2006/main">
              <a:ext uri="{FF2B5EF4-FFF2-40B4-BE49-F238E27FC236}">
                <a16:creationId xmlns:a16="http://schemas.microsoft.com/office/drawing/2014/main" id="{77C59471-7911-4689-AF54-22C631201585}"/>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9E772396-B1D9-42D9-953B-E6E3EAC7A4CB}"/>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3  ·  LESSON B</a:t>
            </a:r>
          </a:p>
        </p:txBody>
      </p:sp>
      <p:sp>
        <p:nvSpPr>
          <p:cNvPr id="6" name="page">
            <a:extLst xmlns:a="http://schemas.openxmlformats.org/drawingml/2006/main">
              <a:ext uri="{FF2B5EF4-FFF2-40B4-BE49-F238E27FC236}">
                <a16:creationId xmlns:a16="http://schemas.microsoft.com/office/drawing/2014/main" id="{0F6F1DB6-7E73-46AA-A0AC-FD3878E6681D}"/>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09</a:t>
            </a:r>
          </a:p>
        </p:txBody>
      </p:sp>
      <p:sp>
        <p:nvSpPr>
          <p:cNvPr id="7" name="line-0">
            <a:extLst xmlns:a="http://schemas.openxmlformats.org/drawingml/2006/main">
              <a:ext uri="{FF2B5EF4-FFF2-40B4-BE49-F238E27FC236}">
                <a16:creationId xmlns:a16="http://schemas.microsoft.com/office/drawing/2014/main" id="{28010456-C014-41B7-BF6A-7490BAEA2D35}"/>
              </a:ext>
            </a:extLst>
          </p:cNvPr>
          <p:cNvSpPr>
            <a:spLocks xmlns:a="http://schemas.openxmlformats.org/drawingml/2006/main" noGrp="1"/>
          </p:cNvSpPr>
          <p:nvPr/>
        </p:nvSpPr>
        <p:spPr>
          <a:xfrm xmlns:a="http://schemas.openxmlformats.org/drawingml/2006/main">
            <a:off x="1000125" y="233362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Pause the equipment and compare your repeats.</a:t>
            </a:r>
          </a:p>
        </p:txBody>
      </p:sp>
      <p:sp>
        <p:nvSpPr>
          <p:cNvPr id="8" name="line-1">
            <a:extLst xmlns:a="http://schemas.openxmlformats.org/drawingml/2006/main">
              <a:ext uri="{FF2B5EF4-FFF2-40B4-BE49-F238E27FC236}">
                <a16:creationId xmlns:a16="http://schemas.microsoft.com/office/drawing/2014/main" id="{49A42B59-68A4-4661-9B11-92B9D34232D7}"/>
              </a:ext>
            </a:extLst>
          </p:cNvPr>
          <p:cNvSpPr>
            <a:spLocks xmlns:a="http://schemas.openxmlformats.org/drawingml/2006/main" noGrp="1"/>
          </p:cNvSpPr>
          <p:nvPr/>
        </p:nvSpPr>
        <p:spPr>
          <a:xfrm xmlns:a="http://schemas.openxmlformats.org/drawingml/2006/main">
            <a:off x="1000125" y="3467100"/>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Check one control: release, slope or measuring zero.</a:t>
            </a:r>
          </a:p>
        </p:txBody>
      </p:sp>
      <p:sp>
        <p:nvSpPr>
          <p:cNvPr id="9" name="line-2">
            <a:extLst xmlns:a="http://schemas.openxmlformats.org/drawingml/2006/main">
              <a:ext uri="{FF2B5EF4-FFF2-40B4-BE49-F238E27FC236}">
                <a16:creationId xmlns:a16="http://schemas.microsoft.com/office/drawing/2014/main" id="{A8CAB19A-B36A-46CB-891D-260325010F68}"/>
              </a:ext>
            </a:extLst>
          </p:cNvPr>
          <p:cNvSpPr>
            <a:spLocks xmlns:a="http://schemas.openxmlformats.org/drawingml/2006/main" noGrp="1"/>
          </p:cNvSpPr>
          <p:nvPr/>
        </p:nvSpPr>
        <p:spPr>
          <a:xfrm xmlns:a="http://schemas.openxmlformats.org/drawingml/2006/main">
            <a:off x="1000125" y="460057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Mark an uncertain run. Keep the original value.</a:t>
            </a:r>
          </a:p>
        </p:txBody>
      </p:sp>
      <p:sp>
        <p:nvSpPr>
          <p:cNvPr id="11" name="cue-0">
            <a:extLst xmlns:a="http://schemas.openxmlformats.org/drawingml/2006/main">
              <a:ext uri="{FF2B5EF4-FFF2-40B4-BE49-F238E27FC236}">
                <a16:creationId xmlns:a16="http://schemas.microsoft.com/office/drawing/2014/main" id="{7A30D449-3F02-4001-B126-BCBB18E84A55}"/>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2" name="row-rule-0">
            <a:extLst xmlns:a="http://schemas.openxmlformats.org/drawingml/2006/main">
              <a:ext uri="{FF2B5EF4-FFF2-40B4-BE49-F238E27FC236}">
                <a16:creationId xmlns:a16="http://schemas.microsoft.com/office/drawing/2014/main" id="{984DF050-D984-43E0-AC0E-8E4372CF92BC}"/>
              </a:ext>
            </a:extLst>
          </p:cNvPr>
          <p:cNvSpPr>
            <a:spLocks xmlns:a="http://schemas.openxmlformats.org/drawingml/2006/main" noGrp="1"/>
          </p:cNvSpPr>
          <p:nvPr/>
        </p:nvSpPr>
        <p:spPr>
          <a:xfrm xmlns:a="http://schemas.openxmlformats.org/drawingml/2006/main">
            <a:off x="1000125" y="3419475"/>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3" name="cue-1">
            <a:extLst xmlns:a="http://schemas.openxmlformats.org/drawingml/2006/main">
              <a:ext uri="{FF2B5EF4-FFF2-40B4-BE49-F238E27FC236}">
                <a16:creationId xmlns:a16="http://schemas.microsoft.com/office/drawing/2014/main" id="{0868DC3A-3EEE-425B-A539-4D4968229F62}"/>
              </a:ext>
            </a:extLst>
          </p:cNvPr>
          <p:cNvSpPr>
            <a:spLocks xmlns:a="http://schemas.openxmlformats.org/drawingml/2006/main" noGrp="1"/>
          </p:cNvSpPr>
          <p:nvPr/>
        </p:nvSpPr>
        <p:spPr>
          <a:xfrm xmlns:a="http://schemas.openxmlformats.org/drawingml/2006/main">
            <a:off x="609600" y="3495675"/>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4" name="row-rule-1">
            <a:extLst xmlns:a="http://schemas.openxmlformats.org/drawingml/2006/main">
              <a:ext uri="{FF2B5EF4-FFF2-40B4-BE49-F238E27FC236}">
                <a16:creationId xmlns:a16="http://schemas.microsoft.com/office/drawing/2014/main" id="{0A474430-2550-4378-9822-8D5960F4CBD2}"/>
              </a:ext>
            </a:extLst>
          </p:cNvPr>
          <p:cNvSpPr>
            <a:spLocks xmlns:a="http://schemas.openxmlformats.org/drawingml/2006/main" noGrp="1"/>
          </p:cNvSpPr>
          <p:nvPr/>
        </p:nvSpPr>
        <p:spPr>
          <a:xfrm xmlns:a="http://schemas.openxmlformats.org/drawingml/2006/main">
            <a:off x="1000125" y="455295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5" name="cue-2">
            <a:extLst xmlns:a="http://schemas.openxmlformats.org/drawingml/2006/main">
              <a:ext uri="{FF2B5EF4-FFF2-40B4-BE49-F238E27FC236}">
                <a16:creationId xmlns:a16="http://schemas.microsoft.com/office/drawing/2014/main" id="{986C5570-FAFD-479C-B228-CF1403535D42}"/>
              </a:ext>
            </a:extLst>
          </p:cNvPr>
          <p:cNvSpPr>
            <a:spLocks xmlns:a="http://schemas.openxmlformats.org/drawingml/2006/main" noGrp="1"/>
          </p:cNvSpPr>
          <p:nvPr/>
        </p:nvSpPr>
        <p:spPr>
          <a:xfrm xmlns:a="http://schemas.openxmlformats.org/drawingml/2006/main">
            <a:off x="609600" y="462915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Tree>
    <p:extLst>
      <p:ext uri="{BB962C8B-B14F-4D97-AF65-F5344CB8AC3E}">
        <p14:creationId xmlns:p14="http://schemas.microsoft.com/office/powerpoint/2010/main" val="1363404500"/>
      </p:ext>
    </p:extLst>
  </p:cSld>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2026-09-06T23:16:25.7010000Z</dcterms:created>
  <dcterms:modified xsi:type="dcterms:W3CDTF">2026-09-06T23:16:25.7010000Z</dcterms:modified>
</coreProperties>
</file>