
<file path=[Content_Types].xml><?xml version="1.0" encoding="utf-8"?>
<Types xmlns="http://schemas.openxmlformats.org/package/2006/content-types">
  <Default Extension="xml" ContentType="application/vnd.openxmlformats-package.core-properties+xml"/>
  <Default Extension="jpeg" ContentType="image/jpeg"/>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42dd662cb6fc41cd" /><Relationship Type="http://schemas.openxmlformats.org/officeDocument/2006/relationships/extended-properties" Target="/docProps/app.xml" Id="Rf7fd6f21cbc74b0e" /><Relationship Type="http://schemas.openxmlformats.org/officeDocument/2006/relationships/officeDocument" Target="/ppt/presentation.xml" Id="R51dd7e867ef2405d" /></Relationships>
</file>

<file path=ppt/presentation.xml><?xml version="1.0" encoding="utf-8"?>
<p:presentation xmlns:p="http://schemas.openxmlformats.org/presentationml/2006/main">
  <p:sldMasterIdLst>
    <p:sldMasterId xmlns:r="http://schemas.openxmlformats.org/officeDocument/2006/relationships" id="2147483648" r:id="R4d5d14aecfb5460a"/>
  </p:sldMasterIdLst>
  <p:notesMasterIdLst>
    <p:notesMasterId xmlns:r="http://schemas.openxmlformats.org/officeDocument/2006/relationships" r:id="Rb00341a3df0d4ecb"/>
  </p:notesMasterIdLst>
  <p:sldIdLst>
    <p:sldId xmlns:r="http://schemas.openxmlformats.org/officeDocument/2006/relationships" id="256" r:id="Rac6978a884fb4afb"/>
    <p:sldId xmlns:r="http://schemas.openxmlformats.org/officeDocument/2006/relationships" id="257" r:id="R0b22302e00fa4741"/>
    <p:sldId xmlns:r="http://schemas.openxmlformats.org/officeDocument/2006/relationships" id="258" r:id="R62ffc6680e644d85"/>
    <p:sldId xmlns:r="http://schemas.openxmlformats.org/officeDocument/2006/relationships" id="259" r:id="Rc10fa7d1a97640ef"/>
    <p:sldId xmlns:r="http://schemas.openxmlformats.org/officeDocument/2006/relationships" id="260" r:id="Redbebb7a5b0849f8"/>
    <p:sldId xmlns:r="http://schemas.openxmlformats.org/officeDocument/2006/relationships" id="261" r:id="R244992179c004145"/>
    <p:sldId xmlns:r="http://schemas.openxmlformats.org/officeDocument/2006/relationships" id="262" r:id="Re1945cb1d75840cf"/>
    <p:sldId xmlns:r="http://schemas.openxmlformats.org/officeDocument/2006/relationships" id="263" r:id="R2361aecf787b4286"/>
    <p:sldId xmlns:r="http://schemas.openxmlformats.org/officeDocument/2006/relationships" id="264" r:id="R8b51f80bf05c429d"/>
    <p:sldId xmlns:r="http://schemas.openxmlformats.org/officeDocument/2006/relationships" id="265" r:id="R1dd53801ff874a04"/>
    <p:sldId xmlns:r="http://schemas.openxmlformats.org/officeDocument/2006/relationships" id="266" r:id="R223cea6103cb447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948e854651184742" /><Relationship Type="http://schemas.openxmlformats.org/officeDocument/2006/relationships/slideMaster" Target="/ppt/slideMasters/slideMaster1.xml" Id="R4d5d14aecfb5460a" /><Relationship Type="http://schemas.openxmlformats.org/officeDocument/2006/relationships/notesMaster" Target="/ppt/notesMasters/notesMaster1.xml" Id="Rb00341a3df0d4ecb" /><Relationship Type="http://schemas.openxmlformats.org/officeDocument/2006/relationships/presProps" Target="/ppt/presProps.xml" Id="R241fc875ead44449" /><Relationship Type="http://schemas.openxmlformats.org/officeDocument/2006/relationships/tableStyles" Target="/ppt/tableStyles.xml" Id="R2cd6e83804664522" /><Relationship Type="http://schemas.openxmlformats.org/officeDocument/2006/relationships/slide" Target="/ppt/slides/slide1.xml" Id="Rac6978a884fb4afb" /><Relationship Type="http://schemas.openxmlformats.org/officeDocument/2006/relationships/slide" Target="/ppt/slides/slide2.xml" Id="R0b22302e00fa4741" /><Relationship Type="http://schemas.openxmlformats.org/officeDocument/2006/relationships/slide" Target="/ppt/slides/slide3.xml" Id="R62ffc6680e644d85" /><Relationship Type="http://schemas.openxmlformats.org/officeDocument/2006/relationships/slide" Target="/ppt/slides/slide4.xml" Id="Rc10fa7d1a97640ef" /><Relationship Type="http://schemas.openxmlformats.org/officeDocument/2006/relationships/slide" Target="/ppt/slides/slide5.xml" Id="Redbebb7a5b0849f8" /><Relationship Type="http://schemas.openxmlformats.org/officeDocument/2006/relationships/slide" Target="/ppt/slides/slide6.xml" Id="R244992179c004145" /><Relationship Type="http://schemas.openxmlformats.org/officeDocument/2006/relationships/slide" Target="/ppt/slides/slide7.xml" Id="Re1945cb1d75840cf" /><Relationship Type="http://schemas.openxmlformats.org/officeDocument/2006/relationships/slide" Target="/ppt/slides/slide8.xml" Id="R2361aecf787b4286" /><Relationship Type="http://schemas.openxmlformats.org/officeDocument/2006/relationships/slide" Target="/ppt/slides/slide9.xml" Id="R8b51f80bf05c429d" /><Relationship Type="http://schemas.openxmlformats.org/officeDocument/2006/relationships/slide" Target="/ppt/slides/slide10.xml" Id="R1dd53801ff874a04" /><Relationship Type="http://schemas.openxmlformats.org/officeDocument/2006/relationships/slide" Target="/ppt/slides/slide11.xml" Id="R223cea6103cb447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820d27873aad4c77"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79e2378128b944a7" /><Relationship Type="http://schemas.openxmlformats.org/officeDocument/2006/relationships/notesMaster" Target="/ppt/notesMasters/notesMaster1.xml" Id="R562e8be6c37d4ac3"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40664050b1194522" /><Relationship Type="http://schemas.openxmlformats.org/officeDocument/2006/relationships/notesMaster" Target="/ppt/notesMasters/notesMaster1.xml" Id="R430f2d689c464c3e"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63d50a1fa16f4e80" /><Relationship Type="http://schemas.openxmlformats.org/officeDocument/2006/relationships/notesMaster" Target="/ppt/notesMasters/notesMaster1.xml" Id="Ra39d722c006945cd" /></Relationships>
</file>

<file path=ppt/notesSlides/_rels/notesSlide2.xml.rels>&#65279;<?xml version="1.0" encoding="utf-8"?><Relationships xmlns="http://schemas.openxmlformats.org/package/2006/relationships"><Relationship Type="http://schemas.openxmlformats.org/officeDocument/2006/relationships/slide" Target="/ppt/slides/slide2.xml" Id="Rd0982dc20b224cd7" /><Relationship Type="http://schemas.openxmlformats.org/officeDocument/2006/relationships/notesMaster" Target="/ppt/notesMasters/notesMaster1.xml" Id="Re7e2e4e4d2f149b3" /></Relationships>
</file>

<file path=ppt/notesSlides/_rels/notesSlide3.xml.rels>&#65279;<?xml version="1.0" encoding="utf-8"?><Relationships xmlns="http://schemas.openxmlformats.org/package/2006/relationships"><Relationship Type="http://schemas.openxmlformats.org/officeDocument/2006/relationships/slide" Target="/ppt/slides/slide3.xml" Id="R5503b8a97056445d" /><Relationship Type="http://schemas.openxmlformats.org/officeDocument/2006/relationships/notesMaster" Target="/ppt/notesMasters/notesMaster1.xml" Id="Re1aa8ce9facd4ad9" /></Relationships>
</file>

<file path=ppt/notesSlides/_rels/notesSlide4.xml.rels>&#65279;<?xml version="1.0" encoding="utf-8"?><Relationships xmlns="http://schemas.openxmlformats.org/package/2006/relationships"><Relationship Type="http://schemas.openxmlformats.org/officeDocument/2006/relationships/slide" Target="/ppt/slides/slide4.xml" Id="R5b05a861177b400b" /><Relationship Type="http://schemas.openxmlformats.org/officeDocument/2006/relationships/notesMaster" Target="/ppt/notesMasters/notesMaster1.xml" Id="Rfaf201d095b84656" /></Relationships>
</file>

<file path=ppt/notesSlides/_rels/notesSlide5.xml.rels>&#65279;<?xml version="1.0" encoding="utf-8"?><Relationships xmlns="http://schemas.openxmlformats.org/package/2006/relationships"><Relationship Type="http://schemas.openxmlformats.org/officeDocument/2006/relationships/slide" Target="/ppt/slides/slide5.xml" Id="R17c85c78c38346e3" /><Relationship Type="http://schemas.openxmlformats.org/officeDocument/2006/relationships/notesMaster" Target="/ppt/notesMasters/notesMaster1.xml" Id="Rdb0ec129990545df" /></Relationships>
</file>

<file path=ppt/notesSlides/_rels/notesSlide6.xml.rels>&#65279;<?xml version="1.0" encoding="utf-8"?><Relationships xmlns="http://schemas.openxmlformats.org/package/2006/relationships"><Relationship Type="http://schemas.openxmlformats.org/officeDocument/2006/relationships/slide" Target="/ppt/slides/slide6.xml" Id="R3517dee9abd24e52" /><Relationship Type="http://schemas.openxmlformats.org/officeDocument/2006/relationships/notesMaster" Target="/ppt/notesMasters/notesMaster1.xml" Id="R89f283432c8e4dd4" /></Relationships>
</file>

<file path=ppt/notesSlides/_rels/notesSlide7.xml.rels>&#65279;<?xml version="1.0" encoding="utf-8"?><Relationships xmlns="http://schemas.openxmlformats.org/package/2006/relationships"><Relationship Type="http://schemas.openxmlformats.org/officeDocument/2006/relationships/slide" Target="/ppt/slides/slide7.xml" Id="Rc386022bca9e4bbe" /><Relationship Type="http://schemas.openxmlformats.org/officeDocument/2006/relationships/notesMaster" Target="/ppt/notesMasters/notesMaster1.xml" Id="Rcb20fb757c594cf4" /></Relationships>
</file>

<file path=ppt/notesSlides/_rels/notesSlide8.xml.rels>&#65279;<?xml version="1.0" encoding="utf-8"?><Relationships xmlns="http://schemas.openxmlformats.org/package/2006/relationships"><Relationship Type="http://schemas.openxmlformats.org/officeDocument/2006/relationships/slide" Target="/ppt/slides/slide8.xml" Id="Rad4b6f24d77f40a4" /><Relationship Type="http://schemas.openxmlformats.org/officeDocument/2006/relationships/notesMaster" Target="/ppt/notesMasters/notesMaster1.xml" Id="R7179310523e546c1" /></Relationships>
</file>

<file path=ppt/notesSlides/_rels/notesSlide9.xml.rels>&#65279;<?xml version="1.0" encoding="utf-8"?><Relationships xmlns="http://schemas.openxmlformats.org/package/2006/relationships"><Relationship Type="http://schemas.openxmlformats.org/officeDocument/2006/relationships/slide" Target="/ppt/slides/slide9.xml" Id="R05d7c16ae374420b" /><Relationship Type="http://schemas.openxmlformats.org/officeDocument/2006/relationships/notesMaster" Target="/ppt/notesMasters/notesMaster1.xml" Id="R215a14b29b104a8d"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Overview — 1 minutes within the source's 40-minute lesson.</a:t>
            </a:r>
          </a:p>
          <a:p xmlns:a="http://schemas.openxmlformats.org/drawingml/2006/main">
            <a:r>
              <a:t>Monday P3, 11:00-11:40. This one-minute overview is included in the 40-minute lesson.</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sort — 5 minutes within the source's 40-minute lesson.</a:t>
            </a:r>
          </a:p>
          <a:p xmlns:a="http://schemas.openxmlformats.org/drawingml/2006/main">
            <a:r>
              <a:t>Read example food labels aloud. Correct matches as in previous comparison. Claim false: animals have different feeding needs, e.g. cow eating grass and owl eating a mouse. Do not use the cards to decide actual feeding instructions for a pet.</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2 — explain and save — 5 minutes within the source's 40-minute lesson.</a:t>
            </a:r>
          </a:p>
          <a:p xmlns:a="http://schemas.openxmlformats.org/drawingml/2006/main">
            <a:r>
              <a:t>Five minutes completes source ten-minute stage. Explain that different types of food matter as well as how much. Learner can pass or tell adult privately. Retain paper cards for Wednesday; never test the idea by feeding animals.</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Arrival Task — 4 minutes within the source's 40-minute lesson.</a:t>
            </a:r>
          </a:p>
          <a:p xmlns:a="http://schemas.openxmlformats.org/drawingml/2006/main">
            <a:r>
              <a:t>Do not request personal diet disclosure. Supported: choose energy/growth labels. Standard: name a job. Stretch: name two and distinguish them. Retrieve the idea that muscles need a working body; no calorie discussion.</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Today at a Glance — 2 minutes within the source's 40-minute lesson.</a:t>
            </a:r>
          </a:p>
          <a:p xmlns:a="http://schemas.openxmlformats.org/drawingml/2006/main">
            <a:r>
              <a:t>Use energy, growth and repair, vitamins/minerals, fibre and water as age-appropriate vocabulary. These categories overlap: one food can supply more than one nutrient.</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 — 5 minutes within the source's 40-minute lesson.</a:t>
            </a:r>
          </a:p>
          <a:p xmlns:a="http://schemas.openxmlformats.org/drawingml/2006/main">
            <a:r>
              <a:t>Model food/job links as examples, not exclusive categories. Bread also provides some protein, vitamins and minerals; beans/lentils also carbohydrate/fibre. Fruit/vegetables differ in nutrients. Do not claim a food has a single job or that one food can provide everything.</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1b — 4 minutes within the source's 40-minute lesson.</a:t>
            </a:r>
          </a:p>
          <a:p xmlns:a="http://schemas.openxmlformats.org/drawingml/2006/main">
            <a:r>
              <a:t>Water is needed alongside food and is present in many foods/drinks. Do not invent personal intake targets or encourage any restriction. Explain source model’s point: a collection of food cards is incomplete as a picture of bodily needs; water has functions despite no food energy.</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first responses — 3 minutes within the source's 40-minute lesson.</a:t>
            </a:r>
          </a:p>
          <a:p xmlns:a="http://schemas.openxmlformats.org/drawingml/2006/main">
            <a:r>
              <a:t>Collect all pupil responses before modelling. Expected examples: starchy foods provide energy; beans/lentils supply protein for growth/repair. Accept other correct nutrient-linked jobs if justified. Do not treat one answer as excluding all other food functions.</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 — compare — 3 minutes within the source's 40-minute lesson.</a:t>
            </a:r>
          </a:p>
          <a:p xmlns:a="http://schemas.openxmlformats.org/drawingml/2006/main">
            <a:r>
              <a:t>Variety can supply a broader range of nutrients than relying on one food. Adult reads the information table so pupils do not need to memorise all terms. Correct “only protein” gently with the supplied evidence.</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We Do 1b — 4 minutes within the source's 40-minute lesson.</a:t>
            </a:r>
          </a:p>
          <a:p xmlns:a="http://schemas.openxmlformats.org/drawingml/2006/main">
            <a:r>
              <a:t>Use matching cards: cow can eat grass, owl can eat mice, caterpillars can eat leaves, goldfish can eat suitable fish food. These are examples, not complete diets for every species. Adults, not pupils, manage actual animal feeding. Ask why giving any animal any food is not a sound rule.</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I Do 2 — 4 minutes within the source's 40-minute lesson.</a:t>
            </a:r>
          </a:p>
          <a:p xmlns:a="http://schemas.openxmlformats.org/drawingml/2006/main">
            <a:r>
              <a:t>Model because as evidence language. Supported: point from food to job; standard name a nutrient/job; stretch explain overlap. Food amount and type both matter, but no quantity/weight/calorie calculations or individual dietary advice.</a:t>
            </a:r>
          </a:p>
          <a:p xmlns:a="http://schemas.openxmlformats.org/drawingml/2006/main">
            <a:r>
              <a:t/>
            </a:r>
          </a:p>
          <a:p xmlns:a="http://schemas.openxmlformats.org/drawingml/2006/main">
            <a:r>
              <a:t>[Sources]</a:t>
            </a:r>
          </a:p>
          <a:p xmlns:a="http://schemas.openxmlformats.org/drawingml/2006/main">
            <a:r>
              <a:t>https://github.com/MattRoper1977/Lessons/blob/main/Science_Teesside/Build/SCI_B_W5_Right_Nutrition.html</a:t>
            </a:r>
          </a:p>
          <a:p xmlns:a="http://schemas.openxmlformats.org/drawingml/2006/main">
            <a:r>
              <a:t>Git blob: 21014244de9f92bea3c1e10e53d0ce8592ea43ce.</a:t>
            </a:r>
          </a:p>
          <a:p xmlns:a="http://schemas.openxmlformats.org/drawingml/2006/main">
            <a:r>
              <a:t>SHA256: 1d06ba869b18be8328cf4723cc91b46298a63c494f95e92aa9563f23b15161d3.</a:t>
            </a:r>
          </a:p>
          <a:p xmlns:a="http://schemas.openxmlformats.org/drawingml/2006/main">
            <a:r>
              <a:t>User-supplied logo: approved-logo.jpg (unchanged attachment bytes).</a:t>
            </a:r>
          </a:p>
          <a:p xmlns:a="http://schemas.openxmlformats.org/drawingml/2006/main">
            <a:r>
              <a:t>White Rose Education, Year 3 Autumn Block 3 (2024): Nutrition and diet, steps 1 Food groups, 2 Understand the five food groups and 5 Animal diets. Concepts inform original card tasks; source photographs and printables are not redistributed.</a:t>
            </a:r>
          </a:p>
          <a:p xmlns:a="http://schemas.openxmlformats.org/drawingml/2006/main">
            <a:r>
              <a:t>[/Sources]</a:t>
            </a:r>
          </a:p>
          <a:p xmlns:a="http://schemas.openxmlformats.org/drawingml/2006/main">
            <a:r>
              <a:t>
[Sources]
https://madebymatt.uk/Lessons/Science_Teesside/Teaching_Packs/BUILD/ — original lesson text, timings and teacher notes retained.
https://madebymatt.uk/Lessons/Science_Teesside/Build/ — existing Made by Matt scientific artwork, where shown.
[/Sources]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ca46530a4c4c46c4"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3b24b512946423b" /><Relationship Type="http://schemas.openxmlformats.org/officeDocument/2006/relationships/slideLayout" Target="/ppt/slideLayouts/slideLayout1.xml" Id="Rd24fc18886c44209"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d24fc18886c44209"/>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a068918f18c74bac" /><Relationship Type="http://schemas.openxmlformats.org/officeDocument/2006/relationships/image" Target="/ppt/media/image.jpeg" Id="Rae72ec2cd06e41f2" /><Relationship Type="http://schemas.openxmlformats.org/officeDocument/2006/relationships/image" Target="/ppt/media/image.png" Id="R19c9810ed7c446ef" /><Relationship Type="http://schemas.openxmlformats.org/officeDocument/2006/relationships/notesSlide" Target="/ppt/notesSlides/notesSlide1.xml" Id="R2a05f8cb083549a7"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5be4c6220384de7" /><Relationship Type="http://schemas.openxmlformats.org/officeDocument/2006/relationships/image" Target="/ppt/media/image.jpeg" Id="R1f6069f9398b4f05" /><Relationship Type="http://schemas.openxmlformats.org/officeDocument/2006/relationships/notesSlide" Target="/ppt/notesSlides/notesSlide10.xml" Id="Rf739c134fe784afb"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41c98093c50d4207" /><Relationship Type="http://schemas.openxmlformats.org/officeDocument/2006/relationships/image" Target="/ppt/media/image.jpeg" Id="R5456030157ca496b" /><Relationship Type="http://schemas.openxmlformats.org/officeDocument/2006/relationships/notesSlide" Target="/ppt/notesSlides/notesSlide11.xml" Id="R6ce4eed048d64927"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0d3a4c47aec4e1e" /><Relationship Type="http://schemas.openxmlformats.org/officeDocument/2006/relationships/image" Target="/ppt/media/image.jpeg" Id="Rb622b6ef8cc14b05" /><Relationship Type="http://schemas.openxmlformats.org/officeDocument/2006/relationships/notesSlide" Target="/ppt/notesSlides/notesSlide2.xml" Id="R0ce307fb709f40d6"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7b057eedf6e34eb7" /><Relationship Type="http://schemas.openxmlformats.org/officeDocument/2006/relationships/image" Target="/ppt/media/image.jpeg" Id="R730ee45d2b7d4666" /><Relationship Type="http://schemas.openxmlformats.org/officeDocument/2006/relationships/notesSlide" Target="/ppt/notesSlides/notesSlide3.xml" Id="Rba0520b9733a44f7"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72020dfc82540de" /><Relationship Type="http://schemas.openxmlformats.org/officeDocument/2006/relationships/image" Target="/ppt/media/image.jpeg" Id="R3921ad3ff95a4f92" /><Relationship Type="http://schemas.openxmlformats.org/officeDocument/2006/relationships/notesSlide" Target="/ppt/notesSlides/notesSlide4.xml" Id="R35c71a8b6b73427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e543304ea008498e" /><Relationship Type="http://schemas.openxmlformats.org/officeDocument/2006/relationships/image" Target="/ppt/media/image.jpeg" Id="R621ce80f249346e4" /><Relationship Type="http://schemas.openxmlformats.org/officeDocument/2006/relationships/image" Target="/ppt/media/image2.png" Id="Rc407b0e9cd374899" /><Relationship Type="http://schemas.openxmlformats.org/officeDocument/2006/relationships/notesSlide" Target="/ppt/notesSlides/notesSlide5.xml" Id="Ra5084f9cae9f40ae"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50a20bb9c17a43b2" /><Relationship Type="http://schemas.openxmlformats.org/officeDocument/2006/relationships/image" Target="/ppt/media/image.jpeg" Id="R38aa9ea15a1e4f02" /><Relationship Type="http://schemas.openxmlformats.org/officeDocument/2006/relationships/image" Target="/ppt/media/image3.png" Id="R1386f3a3fee44948" /><Relationship Type="http://schemas.openxmlformats.org/officeDocument/2006/relationships/notesSlide" Target="/ppt/notesSlides/notesSlide6.xml" Id="R0166d91a1f9b46a9"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afba728651df46da" /><Relationship Type="http://schemas.openxmlformats.org/officeDocument/2006/relationships/image" Target="/ppt/media/image.jpeg" Id="R7963c24d3f5c414e" /><Relationship Type="http://schemas.openxmlformats.org/officeDocument/2006/relationships/notesSlide" Target="/ppt/notesSlides/notesSlide7.xml" Id="R5123fc44a3f94001"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a42b30855584963" /><Relationship Type="http://schemas.openxmlformats.org/officeDocument/2006/relationships/image" Target="/ppt/media/image.jpeg" Id="R35e5473c7d59403b" /><Relationship Type="http://schemas.openxmlformats.org/officeDocument/2006/relationships/notesSlide" Target="/ppt/notesSlides/notesSlide8.xml" Id="Rdffa57cd5b814d77"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d928e4e38ad84990" /><Relationship Type="http://schemas.openxmlformats.org/officeDocument/2006/relationships/image" Target="/ppt/media/image.jpeg" Id="R6f6fb0c2ad544cdd" /><Relationship Type="http://schemas.openxmlformats.org/officeDocument/2006/relationships/image" Target="/ppt/media/image4.png" Id="R8272b4e1acaa49e8" /><Relationship Type="http://schemas.openxmlformats.org/officeDocument/2006/relationships/notesSlide" Target="/ppt/notesSlides/notesSlide9.xml" Id="R1b573a22fc2b4ba1" /></Relationships>
</file>

<file path=ppt/slides/slide1.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52B2F3BE-A99F-45F4-940A-D7BB5B551A4E}"/>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FE55DB8C-39CC-4B16-A093-7E3D89FB81A9}"/>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ae72ec2cd06e41f2"/>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DA37379B-8780-45FE-AD35-D2930893AC5C}"/>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What a body needs</a:t>
            </a:r>
          </a:p>
        </p:txBody>
      </p:sp>
      <p:sp>
        <p:nvSpPr>
          <p:cNvPr id="5" name="footer-line">
            <a:extLst xmlns:a="http://schemas.openxmlformats.org/drawingml/2006/main">
              <a:ext uri="{FF2B5EF4-FFF2-40B4-BE49-F238E27FC236}">
                <a16:creationId xmlns:a16="http://schemas.microsoft.com/office/drawing/2014/main" id="{E67C85C7-B0E1-41CE-B981-1FCEF7271C4B}"/>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9083D0E2-80BB-4114-B666-5C0DE22AE1FE}"/>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20B6151A-1DF1-401F-BAEB-0DA49DA5D330}"/>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01</a:t>
            </a:r>
          </a:p>
        </p:txBody>
      </p:sp>
      <p:sp>
        <p:nvSpPr>
          <p:cNvPr id="8" name="subtitle">
            <a:extLst xmlns:a="http://schemas.openxmlformats.org/drawingml/2006/main">
              <a:ext uri="{FF2B5EF4-FFF2-40B4-BE49-F238E27FC236}">
                <a16:creationId xmlns:a16="http://schemas.microsoft.com/office/drawing/2014/main" id="{9D56048A-EFE3-4737-B686-B8C0A423965B}"/>
              </a:ext>
            </a:extLst>
          </p:cNvPr>
          <p:cNvSpPr>
            <a:spLocks xmlns:a="http://schemas.openxmlformats.org/drawingml/2006/main" noGrp="1"/>
          </p:cNvSpPr>
          <p:nvPr/>
        </p:nvSpPr>
        <p:spPr>
          <a:xfrm xmlns:a="http://schemas.openxmlformats.org/drawingml/2006/main">
            <a:off x="609600" y="2400300"/>
            <a:ext cx="6191250" cy="1409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450" b="1">
                <a:solidFill>
                  <a:srgbClr val="28685E"/>
                </a:solidFill>
                <a:latin typeface="Arial"/>
                <a:ea typeface="Arial"/>
                <a:cs typeface="Arial"/>
              </a:defRPr>
            </a:pPr>
            <a:r>
              <a:rPr sz="3450" b="1">
                <a:solidFill>
                  <a:srgbClr val="28685E"/>
                </a:solidFill>
                <a:latin typeface="Arial"/>
                <a:ea typeface="Arial"/>
                <a:cs typeface="Arial"/>
              </a:rPr>
              <a:t>Food has more than one job.</a:t>
            </a:r>
          </a:p>
        </p:txBody>
      </p:sp>
      <p:sp>
        <p:nvSpPr>
          <p:cNvPr id="9" name="body">
            <a:extLst xmlns:a="http://schemas.openxmlformats.org/drawingml/2006/main">
              <a:ext uri="{FF2B5EF4-FFF2-40B4-BE49-F238E27FC236}">
                <a16:creationId xmlns:a16="http://schemas.microsoft.com/office/drawing/2014/main" id="{F51AF731-7D62-4E6A-817E-63C52FA98532}"/>
              </a:ext>
            </a:extLst>
          </p:cNvPr>
          <p:cNvSpPr>
            <a:spLocks xmlns:a="http://schemas.openxmlformats.org/drawingml/2006/main" noGrp="1"/>
          </p:cNvSpPr>
          <p:nvPr/>
        </p:nvSpPr>
        <p:spPr>
          <a:xfrm xmlns:a="http://schemas.openxmlformats.org/drawingml/2006/main">
            <a:off x="609600" y="4286250"/>
            <a:ext cx="6667500" cy="1314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I can explain why a body needs a range of nutrients.</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19c9810ed7c446ef"/>
          <a:stretch xmlns:a="http://schemas.openxmlformats.org/drawingml/2006/main"/>
        </p:blipFill>
        <p:spPr>
          <a:xfrm xmlns:a="http://schemas.openxmlformats.org/drawingml/2006/main">
            <a:off x="8209598" y="2190750"/>
            <a:ext cx="2535555" cy="3143250"/>
          </a:xfrm>
          <a:prstGeom xmlns:a="http://schemas.openxmlformats.org/drawingml/2006/main" prst="rect">
            <a:avLst/>
          </a:prstGeom>
        </p:spPr>
      </p:pic>
    </p:spTree>
    <p:extLst>
      <p:ext uri="{BB962C8B-B14F-4D97-AF65-F5344CB8AC3E}">
        <p14:creationId xmlns:p14="http://schemas.microsoft.com/office/powerpoint/2010/main" val="366615608"/>
      </p:ext>
    </p:extLst>
  </p:cSld>
</p:sld>
</file>

<file path=ppt/slides/slide10.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9910172C-6917-4CFE-BBC1-E91EE741C342}"/>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DD605B5-B195-42CC-80F9-F804B124D311}"/>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1f6069f9398b4f05"/>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7714DBDB-27CB-40CC-8D16-099ECF87C5BC}"/>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Match and challenge a claim</a:t>
            </a:r>
          </a:p>
        </p:txBody>
      </p:sp>
      <p:sp>
        <p:nvSpPr>
          <p:cNvPr id="5" name="footer-line">
            <a:extLst xmlns:a="http://schemas.openxmlformats.org/drawingml/2006/main">
              <a:ext uri="{FF2B5EF4-FFF2-40B4-BE49-F238E27FC236}">
                <a16:creationId xmlns:a16="http://schemas.microsoft.com/office/drawing/2014/main" id="{E8BF3F1B-1096-4940-9404-21436F0DDCBD}"/>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F88B3BF1-0DC2-48A4-B9C6-8395E50201B2}"/>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9B7C5CED-8793-4816-B36E-D7230263574A}"/>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10</a:t>
            </a:r>
          </a:p>
        </p:txBody>
      </p:sp>
      <p:sp>
        <p:nvSpPr>
          <p:cNvPr id="8" name="left-heading">
            <a:extLst xmlns:a="http://schemas.openxmlformats.org/drawingml/2006/main">
              <a:ext uri="{FF2B5EF4-FFF2-40B4-BE49-F238E27FC236}">
                <a16:creationId xmlns:a16="http://schemas.microsoft.com/office/drawing/2014/main" id="{F43981BB-DAE4-4BC9-A0BE-062A229CB4DB}"/>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MATCH THE EXAMPLES</a:t>
            </a:r>
          </a:p>
        </p:txBody>
      </p:sp>
      <p:sp>
        <p:nvSpPr>
          <p:cNvPr id="9" name="right-heading">
            <a:extLst xmlns:a="http://schemas.openxmlformats.org/drawingml/2006/main">
              <a:ext uri="{FF2B5EF4-FFF2-40B4-BE49-F238E27FC236}">
                <a16:creationId xmlns:a16="http://schemas.microsoft.com/office/drawing/2014/main" id="{F82E8E57-273C-44DF-90AE-E24F0771A9A0}"/>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CHECK THE CLAIM</a:t>
            </a:r>
          </a:p>
        </p:txBody>
      </p:sp>
      <p:sp>
        <p:nvSpPr>
          <p:cNvPr id="10" name="left">
            <a:extLst xmlns:a="http://schemas.openxmlformats.org/drawingml/2006/main">
              <a:ext uri="{FF2B5EF4-FFF2-40B4-BE49-F238E27FC236}">
                <a16:creationId xmlns:a16="http://schemas.microsoft.com/office/drawing/2014/main" id="{D8DD3C24-B44D-4785-8A04-E5BDC6283CCC}"/>
              </a:ext>
            </a:extLst>
          </p:cNvPr>
          <p:cNvSpPr>
            <a:spLocks xmlns:a="http://schemas.openxmlformats.org/drawingml/2006/main" noGrp="1"/>
          </p:cNvSpPr>
          <p:nvPr/>
        </p:nvSpPr>
        <p:spPr>
          <a:xfrm xmlns:a="http://schemas.openxmlformats.org/drawingml/2006/main">
            <a:off x="609600" y="3238500"/>
            <a:ext cx="51435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Cow — ?</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Owl — ?</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Caterpillar — ?</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Goldfish — ?</a:t>
            </a:r>
          </a:p>
        </p:txBody>
      </p:sp>
      <p:sp>
        <p:nvSpPr>
          <p:cNvPr id="11" name="right">
            <a:extLst xmlns:a="http://schemas.openxmlformats.org/drawingml/2006/main">
              <a:ext uri="{FF2B5EF4-FFF2-40B4-BE49-F238E27FC236}">
                <a16:creationId xmlns:a16="http://schemas.microsoft.com/office/drawing/2014/main" id="{72BB6B9E-ACBA-4C54-97F3-2B484ABD341B}"/>
              </a:ext>
            </a:extLst>
          </p:cNvPr>
          <p:cNvSpPr>
            <a:spLocks xmlns:a="http://schemas.openxmlformats.org/drawingml/2006/main" noGrp="1"/>
          </p:cNvSpPr>
          <p:nvPr/>
        </p:nvSpPr>
        <p:spPr>
          <a:xfrm xmlns:a="http://schemas.openxmlformats.org/drawingml/2006/main">
            <a:off x="6572250" y="3238500"/>
            <a:ext cx="50101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“Every animal needs the same food.”</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Agree or correct it.</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Use two examples as evidence.</a:t>
            </a:r>
          </a:p>
        </p:txBody>
      </p:sp>
      <p:sp>
        <p:nvSpPr>
          <p:cNvPr id="14" name="">
            <a:extLst xmlns:a="http://schemas.openxmlformats.org/drawingml/2006/main">
              <a:ext uri="{FF2B5EF4-FFF2-40B4-BE49-F238E27FC236}">
                <a16:creationId xmlns:a16="http://schemas.microsoft.com/office/drawing/2014/main" id="{CB8C8BC0-FCF0-4285-BD46-85F9CB4EC79A}"/>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E12E817A-E773-4E22-AD93-64AE7EA2CA19}"/>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Tree>
    <p:extLst>
      <p:ext uri="{BB962C8B-B14F-4D97-AF65-F5344CB8AC3E}">
        <p14:creationId xmlns:p14="http://schemas.microsoft.com/office/powerpoint/2010/main" val="126933329"/>
      </p:ext>
    </p:extLst>
  </p:cSld>
</p:sld>
</file>

<file path=ppt/slides/slide11.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F7E02EF4-1B96-4ABF-8B84-FE0395F2C409}"/>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AF28C36B-1C63-4E4E-A157-045559DA411E}"/>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5456030157ca496b"/>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57ED06C7-CE0E-42F5-9601-08C30B4E4D11}"/>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Compare two choices and save</a:t>
            </a:r>
          </a:p>
        </p:txBody>
      </p:sp>
      <p:sp>
        <p:nvSpPr>
          <p:cNvPr id="5" name="footer-line">
            <a:extLst xmlns:a="http://schemas.openxmlformats.org/drawingml/2006/main">
              <a:ext uri="{FF2B5EF4-FFF2-40B4-BE49-F238E27FC236}">
                <a16:creationId xmlns:a16="http://schemas.microsoft.com/office/drawing/2014/main" id="{ABB42032-4FF7-424A-B351-8071ED616C66}"/>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D6A0A323-DB7A-4D10-BA95-4A20EBF2AF59}"/>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415A0259-B75B-4853-9429-E7C1B9709CD0}"/>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11</a:t>
            </a:r>
          </a:p>
        </p:txBody>
      </p:sp>
      <p:sp>
        <p:nvSpPr>
          <p:cNvPr id="8" name="line-0">
            <a:extLst xmlns:a="http://schemas.openxmlformats.org/drawingml/2006/main">
              <a:ext uri="{FF2B5EF4-FFF2-40B4-BE49-F238E27FC236}">
                <a16:creationId xmlns:a16="http://schemas.microsoft.com/office/drawing/2014/main" id="{2587E9D9-2575-406D-B7D5-9CFC2698A626}"/>
              </a:ext>
            </a:extLst>
          </p:cNvPr>
          <p:cNvSpPr>
            <a:spLocks xmlns:a="http://schemas.openxmlformats.org/drawingml/2006/main" noGrp="1"/>
          </p:cNvSpPr>
          <p:nvPr/>
        </p:nvSpPr>
        <p:spPr>
          <a:xfrm xmlns:a="http://schemas.openxmlformats.org/drawingml/2006/main">
            <a:off x="609600" y="23050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Choose two animals and two food cards.</a:t>
            </a:r>
          </a:p>
        </p:txBody>
      </p:sp>
      <p:sp>
        <p:nvSpPr>
          <p:cNvPr id="9" name="line-1">
            <a:extLst xmlns:a="http://schemas.openxmlformats.org/drawingml/2006/main">
              <a:ext uri="{FF2B5EF4-FFF2-40B4-BE49-F238E27FC236}">
                <a16:creationId xmlns:a16="http://schemas.microsoft.com/office/drawing/2014/main" id="{BD24E4B4-E48A-4A21-943C-324FAAA03BBB}"/>
              </a:ext>
            </a:extLst>
          </p:cNvPr>
          <p:cNvSpPr>
            <a:spLocks xmlns:a="http://schemas.openxmlformats.org/drawingml/2006/main" noGrp="1"/>
          </p:cNvSpPr>
          <p:nvPr/>
        </p:nvSpPr>
        <p:spPr>
          <a:xfrm xmlns:a="http://schemas.openxmlformats.org/drawingml/2006/main">
            <a:off x="609600" y="31432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Would the same food suit both examples?</a:t>
            </a:r>
          </a:p>
        </p:txBody>
      </p:sp>
      <p:sp>
        <p:nvSpPr>
          <p:cNvPr id="10" name="line-2">
            <a:extLst xmlns:a="http://schemas.openxmlformats.org/drawingml/2006/main">
              <a:ext uri="{FF2B5EF4-FFF2-40B4-BE49-F238E27FC236}">
                <a16:creationId xmlns:a16="http://schemas.microsoft.com/office/drawing/2014/main" id="{13E5FD7A-DC1B-44FD-BE6B-E6235D636173}"/>
              </a:ext>
            </a:extLst>
          </p:cNvPr>
          <p:cNvSpPr>
            <a:spLocks xmlns:a="http://schemas.openxmlformats.org/drawingml/2006/main" noGrp="1"/>
          </p:cNvSpPr>
          <p:nvPr/>
        </p:nvSpPr>
        <p:spPr>
          <a:xfrm xmlns:a="http://schemas.openxmlformats.org/drawingml/2006/main">
            <a:off x="609600" y="39814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Explain or point to your evidence.</a:t>
            </a:r>
          </a:p>
        </p:txBody>
      </p:sp>
      <p:sp>
        <p:nvSpPr>
          <p:cNvPr id="11" name="line-3">
            <a:extLst xmlns:a="http://schemas.openxmlformats.org/drawingml/2006/main">
              <a:ext uri="{FF2B5EF4-FFF2-40B4-BE49-F238E27FC236}">
                <a16:creationId xmlns:a16="http://schemas.microsoft.com/office/drawing/2014/main" id="{2C2AD989-08CD-4999-BBA3-D5C8BE72A4F4}"/>
              </a:ext>
            </a:extLst>
          </p:cNvPr>
          <p:cNvSpPr>
            <a:spLocks xmlns:a="http://schemas.openxmlformats.org/drawingml/2006/main" noGrp="1"/>
          </p:cNvSpPr>
          <p:nvPr/>
        </p:nvSpPr>
        <p:spPr>
          <a:xfrm xmlns:a="http://schemas.openxmlformats.org/drawingml/2006/main">
            <a:off x="609600" y="4819650"/>
            <a:ext cx="109728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Save the cards and your reason.</a:t>
            </a:r>
          </a:p>
        </p:txBody>
      </p:sp>
    </p:spTree>
    <p:extLst>
      <p:ext uri="{BB962C8B-B14F-4D97-AF65-F5344CB8AC3E}">
        <p14:creationId xmlns:p14="http://schemas.microsoft.com/office/powerpoint/2010/main" val="367779664"/>
      </p:ext>
    </p:extLst>
  </p:cSld>
</p:sld>
</file>

<file path=ppt/slides/slide2.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2A2497BE-C876-49B1-A920-5572080B9350}"/>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E2F26B21-EB97-4520-93DD-8E4F1FC41D20}"/>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b622b6ef8cc14b05"/>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1252B9AA-FA25-4936-A772-BCC02E1D739B}"/>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Start with a body job</a:t>
            </a:r>
          </a:p>
        </p:txBody>
      </p:sp>
      <p:sp>
        <p:nvSpPr>
          <p:cNvPr id="5" name="footer-line">
            <a:extLst xmlns:a="http://schemas.openxmlformats.org/drawingml/2006/main">
              <a:ext uri="{FF2B5EF4-FFF2-40B4-BE49-F238E27FC236}">
                <a16:creationId xmlns:a16="http://schemas.microsoft.com/office/drawing/2014/main" id="{DFD2322A-FA50-40DF-B386-98813FF261CA}"/>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40C22829-0D80-4C67-8CE7-443582A4D275}"/>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EC62A02B-F9A6-4A04-81AA-503A5BE5E2CD}"/>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02</a:t>
            </a:r>
          </a:p>
        </p:txBody>
      </p:sp>
      <p:sp>
        <p:nvSpPr>
          <p:cNvPr id="8" name="line-0">
            <a:extLst xmlns:a="http://schemas.openxmlformats.org/drawingml/2006/main">
              <a:ext uri="{FF2B5EF4-FFF2-40B4-BE49-F238E27FC236}">
                <a16:creationId xmlns:a16="http://schemas.microsoft.com/office/drawing/2014/main" id="{3172ED3B-291D-4084-ACF3-C170A68BEE17}"/>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Think about a model body, not your own meals.</a:t>
            </a:r>
          </a:p>
        </p:txBody>
      </p:sp>
      <p:sp>
        <p:nvSpPr>
          <p:cNvPr id="9" name="line-1">
            <a:extLst xmlns:a="http://schemas.openxmlformats.org/drawingml/2006/main">
              <a:ext uri="{FF2B5EF4-FFF2-40B4-BE49-F238E27FC236}">
                <a16:creationId xmlns:a16="http://schemas.microsoft.com/office/drawing/2014/main" id="{54CF80C1-BACB-4A07-AE13-BFE191E71B43}"/>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What does food help a body do?</a:t>
            </a:r>
          </a:p>
        </p:txBody>
      </p:sp>
      <p:sp>
        <p:nvSpPr>
          <p:cNvPr id="10" name="line-2">
            <a:extLst xmlns:a="http://schemas.openxmlformats.org/drawingml/2006/main">
              <a:ext uri="{FF2B5EF4-FFF2-40B4-BE49-F238E27FC236}">
                <a16:creationId xmlns:a16="http://schemas.microsoft.com/office/drawing/2014/main" id="{7C7341C2-8698-469E-976F-B587B3D2CFD2}"/>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Name, draw or point to one job.</a:t>
            </a:r>
          </a:p>
        </p:txBody>
      </p:sp>
    </p:spTree>
    <p:extLst>
      <p:ext uri="{BB962C8B-B14F-4D97-AF65-F5344CB8AC3E}">
        <p14:creationId xmlns:p14="http://schemas.microsoft.com/office/powerpoint/2010/main" val="1303297508"/>
      </p:ext>
    </p:extLst>
  </p:cSld>
</p:sld>
</file>

<file path=ppt/slides/slide3.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AFC8C6BB-9106-4ED4-89E9-ED1DE07FD727}"/>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20EFF8D3-D294-417E-9F27-890CFBCEF086}"/>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730ee45d2b7d4666"/>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6364ECE7-0159-46F1-84AA-A2D7E82D84A8}"/>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Three things we will do</a:t>
            </a:r>
          </a:p>
        </p:txBody>
      </p:sp>
      <p:sp>
        <p:nvSpPr>
          <p:cNvPr id="5" name="footer-line">
            <a:extLst xmlns:a="http://schemas.openxmlformats.org/drawingml/2006/main">
              <a:ext uri="{FF2B5EF4-FFF2-40B4-BE49-F238E27FC236}">
                <a16:creationId xmlns:a16="http://schemas.microsoft.com/office/drawing/2014/main" id="{D12ACDD1-F40B-4246-9936-BA4A6052BD5A}"/>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21DBD736-4E2C-4EC9-9653-8263CF316325}"/>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96BD4667-865A-4F98-BE08-F0D5C249F2E6}"/>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03</a:t>
            </a:r>
          </a:p>
        </p:txBody>
      </p:sp>
      <p:sp>
        <p:nvSpPr>
          <p:cNvPr id="8" name="line-0">
            <a:extLst xmlns:a="http://schemas.openxmlformats.org/drawingml/2006/main">
              <a:ext uri="{FF2B5EF4-FFF2-40B4-BE49-F238E27FC236}">
                <a16:creationId xmlns:a16="http://schemas.microsoft.com/office/drawing/2014/main" id="{1677371B-EEFC-40D4-90BD-F2CB888762A4}"/>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Match food to body jobs.</a:t>
            </a:r>
          </a:p>
        </p:txBody>
      </p:sp>
      <p:sp>
        <p:nvSpPr>
          <p:cNvPr id="9" name="line-1">
            <a:extLst xmlns:a="http://schemas.openxmlformats.org/drawingml/2006/main">
              <a:ext uri="{FF2B5EF4-FFF2-40B4-BE49-F238E27FC236}">
                <a16:creationId xmlns:a16="http://schemas.microsoft.com/office/drawing/2014/main" id="{C75A9128-EBC1-4E75-A85B-EE34BE8E4748}"/>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Compare what different animals eat.</a:t>
            </a:r>
          </a:p>
        </p:txBody>
      </p:sp>
      <p:sp>
        <p:nvSpPr>
          <p:cNvPr id="10" name="line-2">
            <a:extLst xmlns:a="http://schemas.openxmlformats.org/drawingml/2006/main">
              <a:ext uri="{FF2B5EF4-FFF2-40B4-BE49-F238E27FC236}">
                <a16:creationId xmlns:a16="http://schemas.microsoft.com/office/drawing/2014/main" id="{9B0349AA-D60E-43AC-A1DF-62F3DEF53213}"/>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Explain why variety matters.</a:t>
            </a:r>
          </a:p>
        </p:txBody>
      </p:sp>
    </p:spTree>
    <p:extLst>
      <p:ext uri="{BB962C8B-B14F-4D97-AF65-F5344CB8AC3E}">
        <p14:creationId xmlns:p14="http://schemas.microsoft.com/office/powerpoint/2010/main" val="957314754"/>
      </p:ext>
    </p:extLst>
  </p:cSld>
</p:sld>
</file>

<file path=ppt/slides/slide4.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1CC5042A-01E1-4F01-95EF-02F76EF3689E}"/>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066D6C43-E573-45DF-B32F-A02204FEDB7F}"/>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3921ad3ff95a4f92"/>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B89AEC50-FFEC-42BA-A5AE-F57CFA409FE8}"/>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Food can help in several ways</a:t>
            </a:r>
          </a:p>
        </p:txBody>
      </p:sp>
      <p:sp>
        <p:nvSpPr>
          <p:cNvPr id="5" name="footer-line">
            <a:extLst xmlns:a="http://schemas.openxmlformats.org/drawingml/2006/main">
              <a:ext uri="{FF2B5EF4-FFF2-40B4-BE49-F238E27FC236}">
                <a16:creationId xmlns:a16="http://schemas.microsoft.com/office/drawing/2014/main" id="{8A4B7659-BFB1-4BB6-9E12-3BC506497C34}"/>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3C312A48-30FF-4482-8D27-94F82A0EC953}"/>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D3765A8D-395C-476A-A4F5-B718AC2BCCB2}"/>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04</a:t>
            </a:r>
          </a:p>
        </p:txBody>
      </p:sp>
      <p:sp>
        <p:nvSpPr>
          <p:cNvPr id="8" name="left-heading">
            <a:extLst xmlns:a="http://schemas.openxmlformats.org/drawingml/2006/main">
              <a:ext uri="{FF2B5EF4-FFF2-40B4-BE49-F238E27FC236}">
                <a16:creationId xmlns:a16="http://schemas.microsoft.com/office/drawing/2014/main" id="{72A3B5A9-B7B6-4E0F-9CC3-95EED43DAE26}"/>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EXAMPLE FOODS</a:t>
            </a:r>
          </a:p>
        </p:txBody>
      </p:sp>
      <p:sp>
        <p:nvSpPr>
          <p:cNvPr id="9" name="right-heading">
            <a:extLst xmlns:a="http://schemas.openxmlformats.org/drawingml/2006/main">
              <a:ext uri="{FF2B5EF4-FFF2-40B4-BE49-F238E27FC236}">
                <a16:creationId xmlns:a16="http://schemas.microsoft.com/office/drawing/2014/main" id="{94E4727C-7F4E-401F-A2DF-1BB24B1FA768}"/>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SOME OF THEIR JOBS</a:t>
            </a:r>
          </a:p>
        </p:txBody>
      </p:sp>
      <p:sp>
        <p:nvSpPr>
          <p:cNvPr id="10" name="left">
            <a:extLst xmlns:a="http://schemas.openxmlformats.org/drawingml/2006/main">
              <a:ext uri="{FF2B5EF4-FFF2-40B4-BE49-F238E27FC236}">
                <a16:creationId xmlns:a16="http://schemas.microsoft.com/office/drawing/2014/main" id="{8E9C2F16-3A3E-48F8-A369-98DF026FFCED}"/>
              </a:ext>
            </a:extLst>
          </p:cNvPr>
          <p:cNvSpPr>
            <a:spLocks xmlns:a="http://schemas.openxmlformats.org/drawingml/2006/main" noGrp="1"/>
          </p:cNvSpPr>
          <p:nvPr/>
        </p:nvSpPr>
        <p:spPr>
          <a:xfrm xmlns:a="http://schemas.openxmlformats.org/drawingml/2006/main">
            <a:off x="609600" y="3238500"/>
            <a:ext cx="51435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Bread or potatoes</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Beans or lentils</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Fruit and vegetables</a:t>
            </a:r>
          </a:p>
        </p:txBody>
      </p:sp>
      <p:sp>
        <p:nvSpPr>
          <p:cNvPr id="11" name="right">
            <a:extLst xmlns:a="http://schemas.openxmlformats.org/drawingml/2006/main">
              <a:ext uri="{FF2B5EF4-FFF2-40B4-BE49-F238E27FC236}">
                <a16:creationId xmlns:a16="http://schemas.microsoft.com/office/drawing/2014/main" id="{1CC47BD6-DA51-45BD-8EEE-F52A981A3A1F}"/>
              </a:ext>
            </a:extLst>
          </p:cNvPr>
          <p:cNvSpPr>
            <a:spLocks xmlns:a="http://schemas.openxmlformats.org/drawingml/2006/main" noGrp="1"/>
          </p:cNvSpPr>
          <p:nvPr/>
        </p:nvSpPr>
        <p:spPr>
          <a:xfrm xmlns:a="http://schemas.openxmlformats.org/drawingml/2006/main">
            <a:off x="6572250" y="3238500"/>
            <a:ext cx="50101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Starchy carbohydrate gives energy.</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Protein supports growth and repair.</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Vitamins, minerals and fibre.</a:t>
            </a:r>
          </a:p>
        </p:txBody>
      </p:sp>
      <p:sp>
        <p:nvSpPr>
          <p:cNvPr id="14" name="">
            <a:extLst xmlns:a="http://schemas.openxmlformats.org/drawingml/2006/main">
              <a:ext uri="{FF2B5EF4-FFF2-40B4-BE49-F238E27FC236}">
                <a16:creationId xmlns:a16="http://schemas.microsoft.com/office/drawing/2014/main" id="{56401EA7-38E3-4877-8DE4-7DFBD8F45817}"/>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74B77ED2-1F6D-4839-9156-8620C4FAD588}"/>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Tree>
    <p:extLst>
      <p:ext uri="{BB962C8B-B14F-4D97-AF65-F5344CB8AC3E}">
        <p14:creationId xmlns:p14="http://schemas.microsoft.com/office/powerpoint/2010/main" val="603830190"/>
      </p:ext>
    </p:extLst>
  </p:cSld>
</p:sld>
</file>

<file path=ppt/slides/slide5.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536C68D0-555E-49E6-9FAE-2532AAB1878D}"/>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32A3EFB7-81DB-4FB0-AD3A-21178CBEA516}"/>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621ce80f249346e4"/>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F9AB4E67-A637-48D2-A253-CC18835D28EC}"/>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Water matters too</a:t>
            </a:r>
          </a:p>
        </p:txBody>
      </p:sp>
      <p:sp>
        <p:nvSpPr>
          <p:cNvPr id="5" name="footer-line">
            <a:extLst xmlns:a="http://schemas.openxmlformats.org/drawingml/2006/main">
              <a:ext uri="{FF2B5EF4-FFF2-40B4-BE49-F238E27FC236}">
                <a16:creationId xmlns:a16="http://schemas.microsoft.com/office/drawing/2014/main" id="{28CCB190-9CED-43CD-837A-972703FFF7E3}"/>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908B97E4-2BE7-4B43-A5C0-78D68A73C242}"/>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97E28AEE-159F-4766-A07F-A5C858513A53}"/>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05</a:t>
            </a:r>
          </a:p>
        </p:txBody>
      </p:sp>
      <p:sp>
        <p:nvSpPr>
          <p:cNvPr id="8" name="statement">
            <a:extLst xmlns:a="http://schemas.openxmlformats.org/drawingml/2006/main">
              <a:ext uri="{FF2B5EF4-FFF2-40B4-BE49-F238E27FC236}">
                <a16:creationId xmlns:a16="http://schemas.microsoft.com/office/drawing/2014/main" id="{9FB464B6-5EED-4CF2-8038-E4B09B630906}"/>
              </a:ext>
            </a:extLst>
          </p:cNvPr>
          <p:cNvSpPr>
            <a:spLocks xmlns:a="http://schemas.openxmlformats.org/drawingml/2006/main" noGrp="1"/>
          </p:cNvSpPr>
          <p:nvPr/>
        </p:nvSpPr>
        <p:spPr>
          <a:xfrm xmlns:a="http://schemas.openxmlformats.org/drawingml/2006/main">
            <a:off x="609600" y="2428875"/>
            <a:ext cx="67627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850" b="1">
                <a:solidFill>
                  <a:srgbClr val="28685E"/>
                </a:solidFill>
                <a:latin typeface="Arial"/>
                <a:ea typeface="Arial"/>
                <a:cs typeface="Arial"/>
              </a:defRPr>
            </a:pPr>
            <a:r>
              <a:rPr sz="2850" b="1">
                <a:solidFill>
                  <a:srgbClr val="28685E"/>
                </a:solidFill>
                <a:latin typeface="Arial"/>
                <a:ea typeface="Arial"/>
                <a:cs typeface="Arial"/>
              </a:rPr>
              <a:t>Water helps move substances around the body and helps control body temperature.</a:t>
            </a:r>
          </a:p>
        </p:txBody>
      </p:sp>
      <p:sp>
        <p:nvSpPr>
          <p:cNvPr id="9" name="callout">
            <a:extLst xmlns:a="http://schemas.openxmlformats.org/drawingml/2006/main">
              <a:ext uri="{FF2B5EF4-FFF2-40B4-BE49-F238E27FC236}">
                <a16:creationId xmlns:a16="http://schemas.microsoft.com/office/drawing/2014/main" id="{96FEB789-9559-41DF-BA44-276876B2C5A3}"/>
              </a:ext>
            </a:extLst>
          </p:cNvPr>
          <p:cNvSpPr>
            <a:spLocks xmlns:a="http://schemas.openxmlformats.org/drawingml/2006/main" noGrp="1"/>
          </p:cNvSpPr>
          <p:nvPr/>
        </p:nvSpPr>
        <p:spPr>
          <a:xfrm xmlns:a="http://schemas.openxmlformats.org/drawingml/2006/main">
            <a:off x="609600" y="4972050"/>
            <a:ext cx="7191375" cy="981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325" b="0">
                <a:solidFill>
                  <a:srgbClr val="152B3A"/>
                </a:solidFill>
                <a:latin typeface="Arial"/>
                <a:ea typeface="Arial"/>
                <a:cs typeface="Arial"/>
              </a:defRPr>
            </a:pPr>
            <a:r>
              <a:rPr sz="2325" b="0">
                <a:solidFill>
                  <a:srgbClr val="152B3A"/>
                </a:solidFill>
                <a:latin typeface="Arial"/>
                <a:ea typeface="Arial"/>
                <a:cs typeface="Arial"/>
              </a:rPr>
              <a:t>Water does not supply food energy.</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c407b0e9cd374899"/>
          <a:stretch xmlns:a="http://schemas.openxmlformats.org/drawingml/2006/main"/>
        </p:blipFill>
        <p:spPr>
          <a:xfrm xmlns:a="http://schemas.openxmlformats.org/drawingml/2006/main">
            <a:off x="8896456" y="2628900"/>
            <a:ext cx="1828588" cy="2524125"/>
          </a:xfrm>
          <a:prstGeom xmlns:a="http://schemas.openxmlformats.org/drawingml/2006/main" prst="rect">
            <a:avLst/>
          </a:prstGeom>
        </p:spPr>
      </p:pic>
    </p:spTree>
    <p:extLst>
      <p:ext uri="{BB962C8B-B14F-4D97-AF65-F5344CB8AC3E}">
        <p14:creationId xmlns:p14="http://schemas.microsoft.com/office/powerpoint/2010/main" val="620617851"/>
      </p:ext>
    </p:extLst>
  </p:cSld>
</p:sld>
</file>

<file path=ppt/slides/slide6.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73605DE7-7D52-4A3B-B759-55A1F429D05B}"/>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F627D526-7D17-48B2-9A24-92FEA4D97BA5}"/>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38aa9ea15a1e4f02"/>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25470FB5-0705-43EF-93B8-EE34DC6EB33D}"/>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Name one job, then check</a:t>
            </a:r>
          </a:p>
        </p:txBody>
      </p:sp>
      <p:sp>
        <p:nvSpPr>
          <p:cNvPr id="5" name="footer-line">
            <a:extLst xmlns:a="http://schemas.openxmlformats.org/drawingml/2006/main">
              <a:ext uri="{FF2B5EF4-FFF2-40B4-BE49-F238E27FC236}">
                <a16:creationId xmlns:a16="http://schemas.microsoft.com/office/drawing/2014/main" id="{1F959488-AF28-4337-931A-B46F1979D45F}"/>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41227935-51D0-47B7-9125-806EBA50FB8C}"/>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2B2B2A4D-9D13-42C9-94F7-02FF03BD67EB}"/>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06</a:t>
            </a:r>
          </a:p>
        </p:txBody>
      </p:sp>
      <p:sp>
        <p:nvSpPr>
          <p:cNvPr id="8" name="line-0">
            <a:extLst xmlns:a="http://schemas.openxmlformats.org/drawingml/2006/main">
              <a:ext uri="{FF2B5EF4-FFF2-40B4-BE49-F238E27FC236}">
                <a16:creationId xmlns:a16="http://schemas.microsoft.com/office/drawing/2014/main" id="{0C006172-8833-4D35-9646-199AF7670D93}"/>
              </a:ext>
            </a:extLst>
          </p:cNvPr>
          <p:cNvSpPr>
            <a:spLocks xmlns:a="http://schemas.openxmlformats.org/drawingml/2006/main" noGrp="1"/>
          </p:cNvSpPr>
          <p:nvPr/>
        </p:nvSpPr>
        <p:spPr>
          <a:xfrm xmlns:a="http://schemas.openxmlformats.org/drawingml/2006/main">
            <a:off x="609600" y="2305050"/>
            <a:ext cx="709612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Bread or potato: which body job fits?</a:t>
            </a:r>
          </a:p>
        </p:txBody>
      </p:sp>
      <p:sp>
        <p:nvSpPr>
          <p:cNvPr id="9" name="line-1">
            <a:extLst xmlns:a="http://schemas.openxmlformats.org/drawingml/2006/main">
              <a:ext uri="{FF2B5EF4-FFF2-40B4-BE49-F238E27FC236}">
                <a16:creationId xmlns:a16="http://schemas.microsoft.com/office/drawing/2014/main" id="{2707600E-5C65-44F6-8146-E2E1C7ED5C42}"/>
              </a:ext>
            </a:extLst>
          </p:cNvPr>
          <p:cNvSpPr>
            <a:spLocks xmlns:a="http://schemas.openxmlformats.org/drawingml/2006/main" noGrp="1"/>
          </p:cNvSpPr>
          <p:nvPr/>
        </p:nvSpPr>
        <p:spPr>
          <a:xfrm xmlns:a="http://schemas.openxmlformats.org/drawingml/2006/main">
            <a:off x="609600" y="3352800"/>
            <a:ext cx="709612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Beans or lentils: which job fits?</a:t>
            </a:r>
          </a:p>
        </p:txBody>
      </p:sp>
      <p:sp>
        <p:nvSpPr>
          <p:cNvPr id="10" name="line-2">
            <a:extLst xmlns:a="http://schemas.openxmlformats.org/drawingml/2006/main">
              <a:ext uri="{FF2B5EF4-FFF2-40B4-BE49-F238E27FC236}">
                <a16:creationId xmlns:a16="http://schemas.microsoft.com/office/drawing/2014/main" id="{0C52FBEB-4C62-4529-B961-3F2C5D285FEA}"/>
              </a:ext>
            </a:extLst>
          </p:cNvPr>
          <p:cNvSpPr>
            <a:spLocks xmlns:a="http://schemas.openxmlformats.org/drawingml/2006/main" noGrp="1"/>
          </p:cNvSpPr>
          <p:nvPr/>
        </p:nvSpPr>
        <p:spPr>
          <a:xfrm xmlns:a="http://schemas.openxmlformats.org/drawingml/2006/main">
            <a:off x="609600" y="4400550"/>
            <a:ext cx="709612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Give your reason before the explanation.</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1386f3a3fee44948"/>
          <a:stretch xmlns:a="http://schemas.openxmlformats.org/drawingml/2006/main"/>
        </p:blipFill>
        <p:spPr>
          <a:xfrm xmlns:a="http://schemas.openxmlformats.org/drawingml/2006/main">
            <a:off x="8763476" y="2686050"/>
            <a:ext cx="2189798" cy="2714625"/>
          </a:xfrm>
          <a:prstGeom xmlns:a="http://schemas.openxmlformats.org/drawingml/2006/main" prst="rect">
            <a:avLst/>
          </a:prstGeom>
        </p:spPr>
      </p:pic>
    </p:spTree>
    <p:extLst>
      <p:ext uri="{BB962C8B-B14F-4D97-AF65-F5344CB8AC3E}">
        <p14:creationId xmlns:p14="http://schemas.microsoft.com/office/powerpoint/2010/main" val="3945486"/>
      </p:ext>
    </p:extLst>
  </p:cSld>
</p:sld>
</file>

<file path=ppt/slides/slide7.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1" name="top-rule">
            <a:extLst xmlns:a="http://schemas.openxmlformats.org/drawingml/2006/main">
              <a:ext uri="{FF2B5EF4-FFF2-40B4-BE49-F238E27FC236}">
                <a16:creationId xmlns:a16="http://schemas.microsoft.com/office/drawing/2014/main" id="{93500BC2-AC2E-445A-91B4-6C1C10749CF5}"/>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95D4C9EB-467F-4586-A9FF-2FDB78C43640}"/>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7963c24d3f5c414e"/>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7783F962-4ECE-4DB9-9063-8C9DCB58CD96}"/>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Can one food do more than one job?</a:t>
            </a:r>
          </a:p>
        </p:txBody>
      </p:sp>
      <p:sp>
        <p:nvSpPr>
          <p:cNvPr id="5" name="footer-line">
            <a:extLst xmlns:a="http://schemas.openxmlformats.org/drawingml/2006/main">
              <a:ext uri="{FF2B5EF4-FFF2-40B4-BE49-F238E27FC236}">
                <a16:creationId xmlns:a16="http://schemas.microsoft.com/office/drawing/2014/main" id="{341FC5CC-F449-412E-B6F1-379BCD92D502}"/>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C3A3DB69-8327-48B4-B73C-EDBF08F3A84E}"/>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422D5AB5-9E72-4C8D-BAFE-B1A66D569359}"/>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07</a:t>
            </a:r>
          </a:p>
        </p:txBody>
      </p:sp>
      <p:sp>
        <p:nvSpPr>
          <p:cNvPr id="8" name="line-0">
            <a:extLst xmlns:a="http://schemas.openxmlformats.org/drawingml/2006/main">
              <a:ext uri="{FF2B5EF4-FFF2-40B4-BE49-F238E27FC236}">
                <a16:creationId xmlns:a16="http://schemas.microsoft.com/office/drawing/2014/main" id="{6BAB7F1B-0F2E-4918-A115-68B76D04A93D}"/>
              </a:ext>
            </a:extLst>
          </p:cNvPr>
          <p:cNvSpPr>
            <a:spLocks xmlns:a="http://schemas.openxmlformats.org/drawingml/2006/main" noGrp="1"/>
          </p:cNvSpPr>
          <p:nvPr/>
        </p:nvSpPr>
        <p:spPr>
          <a:xfrm xmlns:a="http://schemas.openxmlformats.org/drawingml/2006/main">
            <a:off x="609600" y="23050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Beans can provide protein and carbohydrate.</a:t>
            </a:r>
          </a:p>
        </p:txBody>
      </p:sp>
      <p:sp>
        <p:nvSpPr>
          <p:cNvPr id="9" name="line-1">
            <a:extLst xmlns:a="http://schemas.openxmlformats.org/drawingml/2006/main">
              <a:ext uri="{FF2B5EF4-FFF2-40B4-BE49-F238E27FC236}">
                <a16:creationId xmlns:a16="http://schemas.microsoft.com/office/drawing/2014/main" id="{69F7DDF1-E7A0-41BE-8099-34B6A88FB170}"/>
              </a:ext>
            </a:extLst>
          </p:cNvPr>
          <p:cNvSpPr>
            <a:spLocks xmlns:a="http://schemas.openxmlformats.org/drawingml/2006/main" noGrp="1"/>
          </p:cNvSpPr>
          <p:nvPr/>
        </p:nvSpPr>
        <p:spPr>
          <a:xfrm xmlns:a="http://schemas.openxmlformats.org/drawingml/2006/main">
            <a:off x="609600" y="335280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0">
                <a:solidFill>
                  <a:srgbClr val="152B3A"/>
                </a:solidFill>
                <a:latin typeface="Arial"/>
                <a:ea typeface="Arial"/>
                <a:cs typeface="Arial"/>
              </a:defRPr>
            </a:pPr>
            <a:r>
              <a:rPr sz="2550" b="0">
                <a:solidFill>
                  <a:srgbClr val="152B3A"/>
                </a:solidFill>
                <a:latin typeface="Arial"/>
                <a:ea typeface="Arial"/>
                <a:cs typeface="Arial"/>
              </a:rPr>
              <a:t>Fruit and vegetables provide different nutrients.</a:t>
            </a:r>
          </a:p>
        </p:txBody>
      </p:sp>
      <p:sp>
        <p:nvSpPr>
          <p:cNvPr id="10" name="line-2">
            <a:extLst xmlns:a="http://schemas.openxmlformats.org/drawingml/2006/main">
              <a:ext uri="{FF2B5EF4-FFF2-40B4-BE49-F238E27FC236}">
                <a16:creationId xmlns:a16="http://schemas.microsoft.com/office/drawing/2014/main" id="{2079B20D-216E-4FB9-BD9C-55540DFE7E74}"/>
              </a:ext>
            </a:extLst>
          </p:cNvPr>
          <p:cNvSpPr>
            <a:spLocks xmlns:a="http://schemas.openxmlformats.org/drawingml/2006/main" noGrp="1"/>
          </p:cNvSpPr>
          <p:nvPr/>
        </p:nvSpPr>
        <p:spPr>
          <a:xfrm xmlns:a="http://schemas.openxmlformats.org/drawingml/2006/main">
            <a:off x="609600" y="4400550"/>
            <a:ext cx="109728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550" b="1">
                <a:solidFill>
                  <a:srgbClr val="28685E"/>
                </a:solidFill>
                <a:latin typeface="Arial"/>
                <a:ea typeface="Arial"/>
                <a:cs typeface="Arial"/>
              </a:defRPr>
            </a:pPr>
            <a:r>
              <a:rPr sz="2550" b="1">
                <a:solidFill>
                  <a:srgbClr val="28685E"/>
                </a:solidFill>
                <a:latin typeface="Arial"/>
                <a:ea typeface="Arial"/>
                <a:cs typeface="Arial"/>
              </a:rPr>
              <a:t>Why might a range of foods help?</a:t>
            </a:r>
          </a:p>
        </p:txBody>
      </p:sp>
    </p:spTree>
    <p:extLst>
      <p:ext uri="{BB962C8B-B14F-4D97-AF65-F5344CB8AC3E}">
        <p14:creationId xmlns:p14="http://schemas.microsoft.com/office/powerpoint/2010/main" val="640747525"/>
      </p:ext>
    </p:extLst>
  </p:cSld>
</p:sld>
</file>

<file path=ppt/slides/slide8.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2" name="top-rule">
            <a:extLst xmlns:a="http://schemas.openxmlformats.org/drawingml/2006/main">
              <a:ext uri="{FF2B5EF4-FFF2-40B4-BE49-F238E27FC236}">
                <a16:creationId xmlns:a16="http://schemas.microsoft.com/office/drawing/2014/main" id="{47E5AD21-5BFA-493B-B0BF-1D4666552082}"/>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6BBA322C-AB1C-4840-A675-F3AB87CF0010}"/>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35e5473c7d59403b"/>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39F7B9BC-69E4-43E3-A8D1-B844DA70C4D3}"/>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Different animals, different needs</a:t>
            </a:r>
          </a:p>
        </p:txBody>
      </p:sp>
      <p:sp>
        <p:nvSpPr>
          <p:cNvPr id="5" name="footer-line">
            <a:extLst xmlns:a="http://schemas.openxmlformats.org/drawingml/2006/main">
              <a:ext uri="{FF2B5EF4-FFF2-40B4-BE49-F238E27FC236}">
                <a16:creationId xmlns:a16="http://schemas.microsoft.com/office/drawing/2014/main" id="{913DC028-6F5F-40F5-928A-5722749F4741}"/>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8F37A948-CC79-472B-BDB5-55F50CC89A47}"/>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32637B70-4E3E-4C4D-9575-80BA6B48BAAF}"/>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08</a:t>
            </a:r>
          </a:p>
        </p:txBody>
      </p:sp>
      <p:sp>
        <p:nvSpPr>
          <p:cNvPr id="8" name="left-heading">
            <a:extLst xmlns:a="http://schemas.openxmlformats.org/drawingml/2006/main">
              <a:ext uri="{FF2B5EF4-FFF2-40B4-BE49-F238E27FC236}">
                <a16:creationId xmlns:a16="http://schemas.microsoft.com/office/drawing/2014/main" id="{DFBF6A98-F4F0-4472-A5D0-F86C0EEDAE1A}"/>
              </a:ext>
            </a:extLst>
          </p:cNvPr>
          <p:cNvSpPr>
            <a:spLocks xmlns:a="http://schemas.openxmlformats.org/drawingml/2006/main" noGrp="1"/>
          </p:cNvSpPr>
          <p:nvPr/>
        </p:nvSpPr>
        <p:spPr>
          <a:xfrm xmlns:a="http://schemas.openxmlformats.org/drawingml/2006/main">
            <a:off x="609600" y="2257425"/>
            <a:ext cx="51435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28685E"/>
                </a:solidFill>
                <a:latin typeface="Arial"/>
                <a:ea typeface="Arial"/>
                <a:cs typeface="Arial"/>
              </a:defRPr>
            </a:pPr>
            <a:r>
              <a:rPr sz="2100" b="1">
                <a:solidFill>
                  <a:srgbClr val="28685E"/>
                </a:solidFill>
                <a:latin typeface="Arial"/>
                <a:ea typeface="Arial"/>
                <a:cs typeface="Arial"/>
              </a:rPr>
              <a:t>EXAMPLE ANIMALS</a:t>
            </a:r>
          </a:p>
        </p:txBody>
      </p:sp>
      <p:sp>
        <p:nvSpPr>
          <p:cNvPr id="9" name="right-heading">
            <a:extLst xmlns:a="http://schemas.openxmlformats.org/drawingml/2006/main">
              <a:ext uri="{FF2B5EF4-FFF2-40B4-BE49-F238E27FC236}">
                <a16:creationId xmlns:a16="http://schemas.microsoft.com/office/drawing/2014/main" id="{6224BA8F-3ECB-4A2D-8561-4D7DA8AA2D48}"/>
              </a:ext>
            </a:extLst>
          </p:cNvPr>
          <p:cNvSpPr>
            <a:spLocks xmlns:a="http://schemas.openxmlformats.org/drawingml/2006/main" noGrp="1"/>
          </p:cNvSpPr>
          <p:nvPr/>
        </p:nvSpPr>
        <p:spPr>
          <a:xfrm xmlns:a="http://schemas.openxmlformats.org/drawingml/2006/main">
            <a:off x="6572250" y="2257425"/>
            <a:ext cx="50101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100" b="1">
                <a:solidFill>
                  <a:srgbClr val="A65D25"/>
                </a:solidFill>
                <a:latin typeface="Arial"/>
                <a:ea typeface="Arial"/>
                <a:cs typeface="Arial"/>
              </a:defRPr>
            </a:pPr>
            <a:r>
              <a:rPr sz="2100" b="1">
                <a:solidFill>
                  <a:srgbClr val="A65D25"/>
                </a:solidFill>
                <a:latin typeface="Arial"/>
                <a:ea typeface="Arial"/>
                <a:cs typeface="Arial"/>
              </a:rPr>
              <a:t>EXAMPLE FOOD LINKS</a:t>
            </a:r>
          </a:p>
        </p:txBody>
      </p:sp>
      <p:sp>
        <p:nvSpPr>
          <p:cNvPr id="10" name="left">
            <a:extLst xmlns:a="http://schemas.openxmlformats.org/drawingml/2006/main">
              <a:ext uri="{FF2B5EF4-FFF2-40B4-BE49-F238E27FC236}">
                <a16:creationId xmlns:a16="http://schemas.microsoft.com/office/drawing/2014/main" id="{F6EDE245-5C2C-4E00-B70C-86EEC5E13F58}"/>
              </a:ext>
            </a:extLst>
          </p:cNvPr>
          <p:cNvSpPr>
            <a:spLocks xmlns:a="http://schemas.openxmlformats.org/drawingml/2006/main" noGrp="1"/>
          </p:cNvSpPr>
          <p:nvPr/>
        </p:nvSpPr>
        <p:spPr>
          <a:xfrm xmlns:a="http://schemas.openxmlformats.org/drawingml/2006/main">
            <a:off x="609600" y="3238500"/>
            <a:ext cx="514350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Cow</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Owl</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Caterpillar</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Goldfish</a:t>
            </a:r>
          </a:p>
        </p:txBody>
      </p:sp>
      <p:sp>
        <p:nvSpPr>
          <p:cNvPr id="11" name="right">
            <a:extLst xmlns:a="http://schemas.openxmlformats.org/drawingml/2006/main">
              <a:ext uri="{FF2B5EF4-FFF2-40B4-BE49-F238E27FC236}">
                <a16:creationId xmlns:a16="http://schemas.microsoft.com/office/drawing/2014/main" id="{49E7BB37-5630-4DFA-BF8D-5AB63EDEB025}"/>
              </a:ext>
            </a:extLst>
          </p:cNvPr>
          <p:cNvSpPr>
            <a:spLocks xmlns:a="http://schemas.openxmlformats.org/drawingml/2006/main" noGrp="1"/>
          </p:cNvSpPr>
          <p:nvPr/>
        </p:nvSpPr>
        <p:spPr>
          <a:xfrm xmlns:a="http://schemas.openxmlformats.org/drawingml/2006/main">
            <a:off x="6572250" y="3238500"/>
            <a:ext cx="5010150" cy="2286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Grass</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Mouse</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Leaves</a:t>
            </a:r>
          </a:p>
          <a:p xmlns:a="http://schemas.openxmlformats.org/drawingml/2006/main">
            <a:pPr>
              <a:buNone/>
              <a:defRPr sz="2400" b="0">
                <a:solidFill>
                  <a:srgbClr val="152B3A"/>
                </a:solidFill>
                <a:latin typeface="Arial"/>
                <a:ea typeface="Arial"/>
                <a:cs typeface="Arial"/>
              </a:defRPr>
            </a:pPr>
            <a:r>
              <a:rPr sz="2400" b="0">
                <a:solidFill>
                  <a:srgbClr val="152B3A"/>
                </a:solidFill>
                <a:latin typeface="Arial"/>
                <a:ea typeface="Arial"/>
                <a:cs typeface="Arial"/>
              </a:rPr>
              <a:t>Suitable fish food</a:t>
            </a:r>
          </a:p>
        </p:txBody>
      </p:sp>
      <p:sp>
        <p:nvSpPr>
          <p:cNvPr id="14" name="">
            <a:extLst xmlns:a="http://schemas.openxmlformats.org/drawingml/2006/main">
              <a:ext uri="{FF2B5EF4-FFF2-40B4-BE49-F238E27FC236}">
                <a16:creationId xmlns:a16="http://schemas.microsoft.com/office/drawing/2014/main" id="{D4F9521F-B932-4F01-9B2D-459691FCD6FF}"/>
              </a:ext>
            </a:extLst>
          </p:cNvPr>
          <p:cNvSpPr>
            <a:spLocks xmlns:a="http://schemas.openxmlformats.org/drawingml/2006/main" noGrp="1"/>
          </p:cNvSpPr>
          <p:nvPr/>
        </p:nvSpPr>
        <p:spPr>
          <a:xfrm xmlns:a="http://schemas.openxmlformats.org/drawingml/2006/main">
            <a:off x="609600" y="2886075"/>
            <a:ext cx="50482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
        <p:nvSpPr>
          <p:cNvPr id="15" name="">
            <a:extLst xmlns:a="http://schemas.openxmlformats.org/drawingml/2006/main">
              <a:ext uri="{FF2B5EF4-FFF2-40B4-BE49-F238E27FC236}">
                <a16:creationId xmlns:a16="http://schemas.microsoft.com/office/drawing/2014/main" id="{F8EEC983-81DE-49D8-9CEF-2C8C2B3510F4}"/>
              </a:ext>
            </a:extLst>
          </p:cNvPr>
          <p:cNvSpPr>
            <a:spLocks xmlns:a="http://schemas.openxmlformats.org/drawingml/2006/main" noGrp="1"/>
          </p:cNvSpPr>
          <p:nvPr/>
        </p:nvSpPr>
        <p:spPr>
          <a:xfrm xmlns:a="http://schemas.openxmlformats.org/drawingml/2006/main">
            <a:off x="6572250" y="2886075"/>
            <a:ext cx="5010150" cy="0"/>
          </a:xfrm>
          <a:prstGeom xmlns:a="http://schemas.openxmlformats.org/drawingml/2006/main" prst="line">
            <a:avLst/>
          </a:prstGeom>
          <a:noFill xmlns:a="http://schemas.openxmlformats.org/drawingml/2006/main"/>
          <a:ln xmlns:a="http://schemas.openxmlformats.org/drawingml/2006/main" w="28575">
            <a:solidFill>
              <a:srgbClr val="DCE7DD"/>
            </a:solidFill>
            <a:prstDash val="solid"/>
          </a:ln>
        </p:spPr>
      </p:sp>
    </p:spTree>
    <p:extLst>
      <p:ext uri="{BB962C8B-B14F-4D97-AF65-F5344CB8AC3E}">
        <p14:creationId xmlns:p14="http://schemas.microsoft.com/office/powerpoint/2010/main" val="353485158"/>
      </p:ext>
    </p:extLst>
  </p:cSld>
</p:sld>
</file>

<file path=ppt/slides/slide9.xml><?xml version="1.0" encoding="utf-8"?>
<p:sld xmlns:p="http://schemas.openxmlformats.org/presentationml/2006/main">
  <p:cSld>
    <p:bg>
      <p:bgPr>
        <a:solidFill xmlns:a="http://schemas.openxmlformats.org/drawingml/2006/main">
          <a:srgbClr val="FBF9F3"/>
        </a:solidFill>
      </p:bgPr>
    </p:bg>
    <p:spTree>
      <p:nvGrpSpPr>
        <p:cNvPr id="1" name=""/>
        <p:cNvGrpSpPr/>
        <p:nvPr/>
      </p:nvGrpSpPr>
      <p:grpSpPr>
        <a:xfrm xmlns:a="http://schemas.openxmlformats.org/drawingml/2006/main"/>
      </p:grpSpPr>
      <p:sp>
        <p:nvSpPr>
          <p:cNvPr id="10" name="top-rule">
            <a:extLst xmlns:a="http://schemas.openxmlformats.org/drawingml/2006/main">
              <a:ext uri="{FF2B5EF4-FFF2-40B4-BE49-F238E27FC236}">
                <a16:creationId xmlns:a16="http://schemas.microsoft.com/office/drawing/2014/main" id="{01602328-29B2-4E6F-866F-11FCD3990D78}"/>
              </a:ext>
            </a:extLst>
          </p:cNvPr>
          <p:cNvSpPr>
            <a:spLocks xmlns:a="http://schemas.openxmlformats.org/drawingml/2006/main" noGrp="1"/>
          </p:cNvSpPr>
          <p:nvPr/>
        </p:nvSpPr>
        <p:spPr>
          <a:xfrm xmlns:a="http://schemas.openxmlformats.org/drawingml/2006/main">
            <a:off x="609600" y="742950"/>
            <a:ext cx="9906000" cy="38100"/>
          </a:xfrm>
          <a:prstGeom xmlns:a="http://schemas.openxmlformats.org/drawingml/2006/main" prst="rect">
            <a:avLst/>
          </a:prstGeom>
          <a:solidFill xmlns:a="http://schemas.openxmlformats.org/drawingml/2006/main">
            <a:srgbClr val="28685E"/>
          </a:solidFill>
          <a:ln xmlns:a="http://schemas.openxmlformats.org/drawingml/2006/main" w="0">
            <a:noFill/>
            <a:prstDash val="solid"/>
          </a:ln>
        </p:spPr>
      </p:sp>
      <p:sp>
        <p:nvSpPr>
          <p:cNvPr id="2" name="brand">
            <a:extLst xmlns:a="http://schemas.openxmlformats.org/drawingml/2006/main">
              <a:ext uri="{FF2B5EF4-FFF2-40B4-BE49-F238E27FC236}">
                <a16:creationId xmlns:a16="http://schemas.microsoft.com/office/drawing/2014/main" id="{5F2E137D-03D0-4DDA-A8B0-C9CE1D3613AC}"/>
              </a:ext>
            </a:extLst>
          </p:cNvPr>
          <p:cNvSpPr>
            <a:spLocks xmlns:a="http://schemas.openxmlformats.org/drawingml/2006/main" noGrp="1"/>
          </p:cNvSpPr>
          <p:nvPr/>
        </p:nvSpPr>
        <p:spPr>
          <a:xfrm xmlns:a="http://schemas.openxmlformats.org/drawingml/2006/main">
            <a:off x="609600" y="342900"/>
            <a:ext cx="9334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425" b="1">
                <a:solidFill>
                  <a:srgbClr val="28685E"/>
                </a:solidFill>
                <a:latin typeface="Arial"/>
                <a:ea typeface="Arial"/>
                <a:cs typeface="Arial"/>
              </a:defRPr>
            </a:pPr>
            <a:r>
              <a:rPr sz="1425" b="1">
                <a:solidFill>
                  <a:srgbClr val="28685E"/>
                </a:solidFill>
                <a:latin typeface="Arial"/>
                <a:ea typeface="Arial"/>
                <a:cs typeface="Arial"/>
              </a:rPr>
              <a:t>MADE BY MATT  /  BUILD SCIENCE</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6f6fb0c2ad544cdd"/>
          <a:stretch xmlns:a="http://schemas.openxmlformats.org/drawingml/2006/main"/>
        </p:blipFill>
        <p:spPr>
          <a:xfrm xmlns:a="http://schemas.openxmlformats.org/drawingml/2006/main">
            <a:off x="10801350" y="438150"/>
            <a:ext cx="781050" cy="781050"/>
          </a:xfrm>
          <a:prstGeom xmlns:a="http://schemas.openxmlformats.org/drawingml/2006/main" prst="rect">
            <a:avLst/>
          </a:prstGeom>
        </p:spPr>
      </p:pic>
      <p:sp>
        <p:nvSpPr>
          <p:cNvPr id="4" name="title">
            <a:extLst xmlns:a="http://schemas.openxmlformats.org/drawingml/2006/main">
              <a:ext uri="{FF2B5EF4-FFF2-40B4-BE49-F238E27FC236}">
                <a16:creationId xmlns:a16="http://schemas.microsoft.com/office/drawing/2014/main" id="{5232793B-9AB7-47A9-B1F8-123F1AC40E29}"/>
              </a:ext>
            </a:extLst>
          </p:cNvPr>
          <p:cNvSpPr>
            <a:spLocks xmlns:a="http://schemas.openxmlformats.org/drawingml/2006/main" noGrp="1"/>
          </p:cNvSpPr>
          <p:nvPr/>
        </p:nvSpPr>
        <p:spPr>
          <a:xfrm xmlns:a="http://schemas.openxmlformats.org/drawingml/2006/main">
            <a:off x="609600" y="1047750"/>
            <a:ext cx="10972800" cy="895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3600" b="1">
                <a:solidFill>
                  <a:srgbClr val="152B3A"/>
                </a:solidFill>
                <a:latin typeface="Arial"/>
                <a:ea typeface="Arial"/>
                <a:cs typeface="Arial"/>
              </a:defRPr>
            </a:pPr>
            <a:r>
              <a:rPr sz="3600" b="1">
                <a:solidFill>
                  <a:srgbClr val="152B3A"/>
                </a:solidFill>
                <a:latin typeface="Arial"/>
                <a:ea typeface="Arial"/>
                <a:cs typeface="Arial"/>
              </a:rPr>
              <a:t>Build a reason with because</a:t>
            </a:r>
          </a:p>
        </p:txBody>
      </p:sp>
      <p:sp>
        <p:nvSpPr>
          <p:cNvPr id="5" name="footer-line">
            <a:extLst xmlns:a="http://schemas.openxmlformats.org/drawingml/2006/main">
              <a:ext uri="{FF2B5EF4-FFF2-40B4-BE49-F238E27FC236}">
                <a16:creationId xmlns:a16="http://schemas.microsoft.com/office/drawing/2014/main" id="{FF4EBD5D-5ED2-40EB-8BB1-EABE6B7FF89D}"/>
              </a:ext>
            </a:extLst>
          </p:cNvPr>
          <p:cNvSpPr>
            <a:spLocks xmlns:a="http://schemas.openxmlformats.org/drawingml/2006/main" noGrp="1"/>
          </p:cNvSpPr>
          <p:nvPr/>
        </p:nvSpPr>
        <p:spPr>
          <a:xfrm xmlns:a="http://schemas.openxmlformats.org/drawingml/2006/main">
            <a:off x="609600" y="6219825"/>
            <a:ext cx="10972800" cy="9525"/>
          </a:xfrm>
          <a:prstGeom xmlns:a="http://schemas.openxmlformats.org/drawingml/2006/main" prst="rect">
            <a:avLst/>
          </a:prstGeom>
          <a:solidFill xmlns:a="http://schemas.openxmlformats.org/drawingml/2006/main">
            <a:srgbClr val="DCE7DD"/>
          </a:solidFill>
          <a:ln xmlns:a="http://schemas.openxmlformats.org/drawingml/2006/main" w="0">
            <a:noFill/>
            <a:prstDash val="solid"/>
          </a:ln>
        </p:spPr>
      </p:sp>
      <p:sp>
        <p:nvSpPr>
          <p:cNvPr id="6" name="footer">
            <a:extLst xmlns:a="http://schemas.openxmlformats.org/drawingml/2006/main">
              <a:ext uri="{FF2B5EF4-FFF2-40B4-BE49-F238E27FC236}">
                <a16:creationId xmlns:a16="http://schemas.microsoft.com/office/drawing/2014/main" id="{C676E50B-2F3C-48F8-8834-138BC32AAC74}"/>
              </a:ext>
            </a:extLst>
          </p:cNvPr>
          <p:cNvSpPr>
            <a:spLocks xmlns:a="http://schemas.openxmlformats.org/drawingml/2006/main" noGrp="1"/>
          </p:cNvSpPr>
          <p:nvPr/>
        </p:nvSpPr>
        <p:spPr>
          <a:xfrm xmlns:a="http://schemas.openxmlformats.org/drawingml/2006/main">
            <a:off x="609600" y="6381750"/>
            <a:ext cx="9906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200" b="0">
                <a:solidFill>
                  <a:srgbClr val="50616B"/>
                </a:solidFill>
                <a:latin typeface="Arial"/>
                <a:ea typeface="Arial"/>
                <a:cs typeface="Arial"/>
              </a:defRPr>
            </a:pPr>
            <a:r>
              <a:rPr sz="1200" b="0">
                <a:solidFill>
                  <a:srgbClr val="50616B"/>
                </a:solidFill>
                <a:latin typeface="Arial"/>
                <a:ea typeface="Arial"/>
                <a:cs typeface="Arial"/>
              </a:rPr>
              <a:t>AUTUMN 1  ·  WEEK 5  ·  LESSON A</a:t>
            </a:r>
          </a:p>
        </p:txBody>
      </p:sp>
      <p:sp>
        <p:nvSpPr>
          <p:cNvPr id="7" name="page">
            <a:extLst xmlns:a="http://schemas.openxmlformats.org/drawingml/2006/main">
              <a:ext uri="{FF2B5EF4-FFF2-40B4-BE49-F238E27FC236}">
                <a16:creationId xmlns:a16="http://schemas.microsoft.com/office/drawing/2014/main" id="{D1D7C9EF-62C7-4A24-90DE-95DFF1F2BBFA}"/>
              </a:ext>
            </a:extLst>
          </p:cNvPr>
          <p:cNvSpPr>
            <a:spLocks xmlns:a="http://schemas.openxmlformats.org/drawingml/2006/main" noGrp="1"/>
          </p:cNvSpPr>
          <p:nvPr/>
        </p:nvSpPr>
        <p:spPr>
          <a:xfrm xmlns:a="http://schemas.openxmlformats.org/drawingml/2006/main">
            <a:off x="11106150" y="6362700"/>
            <a:ext cx="47625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1350" b="1">
                <a:solidFill>
                  <a:srgbClr val="28685E"/>
                </a:solidFill>
                <a:latin typeface="Arial"/>
                <a:ea typeface="Arial"/>
                <a:cs typeface="Arial"/>
              </a:defRPr>
            </a:pPr>
            <a:r>
              <a:rPr sz="1350" b="1">
                <a:solidFill>
                  <a:srgbClr val="28685E"/>
                </a:solidFill>
                <a:latin typeface="Arial"/>
                <a:ea typeface="Arial"/>
                <a:cs typeface="Arial"/>
              </a:rPr>
              <a:t>09</a:t>
            </a:r>
          </a:p>
        </p:txBody>
      </p:sp>
      <p:sp>
        <p:nvSpPr>
          <p:cNvPr id="8" name="statement">
            <a:extLst xmlns:a="http://schemas.openxmlformats.org/drawingml/2006/main">
              <a:ext uri="{FF2B5EF4-FFF2-40B4-BE49-F238E27FC236}">
                <a16:creationId xmlns:a16="http://schemas.microsoft.com/office/drawing/2014/main" id="{982EAADA-EA41-420B-B25A-99FDBC57BFF2}"/>
              </a:ext>
            </a:extLst>
          </p:cNvPr>
          <p:cNvSpPr>
            <a:spLocks xmlns:a="http://schemas.openxmlformats.org/drawingml/2006/main" noGrp="1"/>
          </p:cNvSpPr>
          <p:nvPr/>
        </p:nvSpPr>
        <p:spPr>
          <a:xfrm xmlns:a="http://schemas.openxmlformats.org/drawingml/2006/main">
            <a:off x="609600" y="2428875"/>
            <a:ext cx="6762750" cy="2190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850" b="1">
                <a:solidFill>
                  <a:srgbClr val="28685E"/>
                </a:solidFill>
                <a:latin typeface="Arial"/>
                <a:ea typeface="Arial"/>
                <a:cs typeface="Arial"/>
              </a:defRPr>
            </a:pPr>
            <a:r>
              <a:rPr sz="2850" b="1">
                <a:solidFill>
                  <a:srgbClr val="28685E"/>
                </a:solidFill>
                <a:latin typeface="Arial"/>
                <a:ea typeface="Arial"/>
                <a:cs typeface="Arial"/>
              </a:rPr>
              <a:t>A model body needs a variety of foods because foods provide different nutrients.</a:t>
            </a:r>
          </a:p>
        </p:txBody>
      </p:sp>
      <p:sp>
        <p:nvSpPr>
          <p:cNvPr id="9" name="callout">
            <a:extLst xmlns:a="http://schemas.openxmlformats.org/drawingml/2006/main">
              <a:ext uri="{FF2B5EF4-FFF2-40B4-BE49-F238E27FC236}">
                <a16:creationId xmlns:a16="http://schemas.microsoft.com/office/drawing/2014/main" id="{5360497D-B987-4D7C-BC0A-E14A03E361E2}"/>
              </a:ext>
            </a:extLst>
          </p:cNvPr>
          <p:cNvSpPr>
            <a:spLocks xmlns:a="http://schemas.openxmlformats.org/drawingml/2006/main" noGrp="1"/>
          </p:cNvSpPr>
          <p:nvPr/>
        </p:nvSpPr>
        <p:spPr>
          <a:xfrm xmlns:a="http://schemas.openxmlformats.org/drawingml/2006/main">
            <a:off x="609600" y="4972050"/>
            <a:ext cx="7191375" cy="9810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Autofit/>
          </a:bodyPr>
          <a:lstStyle xmlns:a="http://schemas.openxmlformats.org/drawingml/2006/main"/>
          <a:p xmlns:a="http://schemas.openxmlformats.org/drawingml/2006/main">
            <a:pPr>
              <a:buNone/>
              <a:defRPr sz="2325" b="0">
                <a:solidFill>
                  <a:srgbClr val="152B3A"/>
                </a:solidFill>
                <a:latin typeface="Arial"/>
                <a:ea typeface="Arial"/>
                <a:cs typeface="Arial"/>
              </a:defRPr>
            </a:pPr>
            <a:r>
              <a:rPr sz="2325" b="0">
                <a:solidFill>
                  <a:srgbClr val="152B3A"/>
                </a:solidFill>
                <a:latin typeface="Arial"/>
                <a:ea typeface="Arial"/>
                <a:cs typeface="Arial"/>
              </a:rPr>
              <a:t>One food can do several jobs; it does not provide everything.</a:t>
            </a:r>
          </a:p>
        </p:txBody>
      </p:sp>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8272b4e1acaa49e8"/>
          <a:stretch xmlns:a="http://schemas.openxmlformats.org/drawingml/2006/main"/>
        </p:blipFill>
        <p:spPr>
          <a:xfrm xmlns:a="http://schemas.openxmlformats.org/drawingml/2006/main">
            <a:off x="8286750" y="2919413"/>
            <a:ext cx="3048000" cy="1943100"/>
          </a:xfrm>
          <a:prstGeom xmlns:a="http://schemas.openxmlformats.org/drawingml/2006/main" prst="rect">
            <a:avLst/>
          </a:prstGeom>
        </p:spPr>
      </p:pic>
    </p:spTree>
    <p:extLst>
      <p:ext uri="{BB962C8B-B14F-4D97-AF65-F5344CB8AC3E}">
        <p14:creationId xmlns:p14="http://schemas.microsoft.com/office/powerpoint/2010/main" val="97885928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2026-09-06T23:07:37.1880000Z</dcterms:created>
  <dcterms:modified xsi:type="dcterms:W3CDTF">2026-09-06T23:07:37.1880000Z</dcterms:modified>
</coreProperties>
</file>