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a90f0e5d344b54" /><Relationship Type="http://schemas.openxmlformats.org/officeDocument/2006/relationships/extended-properties" Target="/docProps/app.xml" Id="R0d7bbebea9134ea4" /><Relationship Type="http://schemas.openxmlformats.org/officeDocument/2006/relationships/officeDocument" Target="/ppt/presentation.xml" Id="R369012a332b7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1ee7167524701"/>
  </p:sldMasterIdLst>
  <p:notesMasterIdLst>
    <p:notesMasterId xmlns:r="http://schemas.openxmlformats.org/officeDocument/2006/relationships" r:id="R5c1838b11ec94230"/>
  </p:notesMasterIdLst>
  <p:sldIdLst>
    <p:sldId xmlns:r="http://schemas.openxmlformats.org/officeDocument/2006/relationships" id="256" r:id="R4708f18446f74e54"/>
    <p:sldId xmlns:r="http://schemas.openxmlformats.org/officeDocument/2006/relationships" id="257" r:id="R2d68cc9181584a83"/>
    <p:sldId xmlns:r="http://schemas.openxmlformats.org/officeDocument/2006/relationships" id="258" r:id="R9db5c68f51a84c2b"/>
    <p:sldId xmlns:r="http://schemas.openxmlformats.org/officeDocument/2006/relationships" id="259" r:id="Rdd84ebc1b60e4f3c"/>
    <p:sldId xmlns:r="http://schemas.openxmlformats.org/officeDocument/2006/relationships" id="260" r:id="R95d785dfd29946a1"/>
    <p:sldId xmlns:r="http://schemas.openxmlformats.org/officeDocument/2006/relationships" id="261" r:id="Ra4785f1e80fc49ce"/>
    <p:sldId xmlns:r="http://schemas.openxmlformats.org/officeDocument/2006/relationships" id="262" r:id="Ra077c7d1b05f4070"/>
    <p:sldId xmlns:r="http://schemas.openxmlformats.org/officeDocument/2006/relationships" id="263" r:id="R71b39fd4eb2d48e7"/>
    <p:sldId xmlns:r="http://schemas.openxmlformats.org/officeDocument/2006/relationships" id="264" r:id="R1884ea67ce5d440a"/>
    <p:sldId xmlns:r="http://schemas.openxmlformats.org/officeDocument/2006/relationships" id="265" r:id="R82f01764871e4687"/>
    <p:sldId xmlns:r="http://schemas.openxmlformats.org/officeDocument/2006/relationships" id="266" r:id="R2d5fca58377347d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1a9e2fece5f401a" /><Relationship Type="http://schemas.openxmlformats.org/officeDocument/2006/relationships/slideMaster" Target="/ppt/slideMasters/slideMaster1.xml" Id="R2461ee7167524701" /><Relationship Type="http://schemas.openxmlformats.org/officeDocument/2006/relationships/notesMaster" Target="/ppt/notesMasters/notesMaster1.xml" Id="R5c1838b11ec94230" /><Relationship Type="http://schemas.openxmlformats.org/officeDocument/2006/relationships/presProps" Target="/ppt/presProps.xml" Id="R58a29e7f99074b1e" /><Relationship Type="http://schemas.openxmlformats.org/officeDocument/2006/relationships/tableStyles" Target="/ppt/tableStyles.xml" Id="R6fecac7d51cd4935" /><Relationship Type="http://schemas.openxmlformats.org/officeDocument/2006/relationships/slide" Target="/ppt/slides/slide1.xml" Id="R4708f18446f74e54" /><Relationship Type="http://schemas.openxmlformats.org/officeDocument/2006/relationships/slide" Target="/ppt/slides/slide2.xml" Id="R2d68cc9181584a83" /><Relationship Type="http://schemas.openxmlformats.org/officeDocument/2006/relationships/slide" Target="/ppt/slides/slide3.xml" Id="R9db5c68f51a84c2b" /><Relationship Type="http://schemas.openxmlformats.org/officeDocument/2006/relationships/slide" Target="/ppt/slides/slide4.xml" Id="Rdd84ebc1b60e4f3c" /><Relationship Type="http://schemas.openxmlformats.org/officeDocument/2006/relationships/slide" Target="/ppt/slides/slide5.xml" Id="R95d785dfd29946a1" /><Relationship Type="http://schemas.openxmlformats.org/officeDocument/2006/relationships/slide" Target="/ppt/slides/slide6.xml" Id="Ra4785f1e80fc49ce" /><Relationship Type="http://schemas.openxmlformats.org/officeDocument/2006/relationships/slide" Target="/ppt/slides/slide7.xml" Id="Ra077c7d1b05f4070" /><Relationship Type="http://schemas.openxmlformats.org/officeDocument/2006/relationships/slide" Target="/ppt/slides/slide8.xml" Id="R71b39fd4eb2d48e7" /><Relationship Type="http://schemas.openxmlformats.org/officeDocument/2006/relationships/slide" Target="/ppt/slides/slide9.xml" Id="R1884ea67ce5d440a" /><Relationship Type="http://schemas.openxmlformats.org/officeDocument/2006/relationships/slide" Target="/ppt/slides/slide10.xml" Id="R82f01764871e4687" /><Relationship Type="http://schemas.openxmlformats.org/officeDocument/2006/relationships/slide" Target="/ppt/slides/slide11.xml" Id="R2d5fca58377347d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4f17c66c6144d1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c42c74ae1894a55" /><Relationship Type="http://schemas.openxmlformats.org/officeDocument/2006/relationships/notesMaster" Target="/ppt/notesMasters/notesMaster1.xml" Id="Re42dc9686f4546f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2a56b74f8894c88" /><Relationship Type="http://schemas.openxmlformats.org/officeDocument/2006/relationships/notesMaster" Target="/ppt/notesMasters/notesMaster1.xml" Id="Ra20df4d355214f7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f1addac556a4bf1" /><Relationship Type="http://schemas.openxmlformats.org/officeDocument/2006/relationships/notesMaster" Target="/ppt/notesMasters/notesMaster1.xml" Id="R002c04e2a84141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1d9f85e5e14449" /><Relationship Type="http://schemas.openxmlformats.org/officeDocument/2006/relationships/notesMaster" Target="/ppt/notesMasters/notesMaster1.xml" Id="Re8cfd0baedbd4cc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2917d726fb14512" /><Relationship Type="http://schemas.openxmlformats.org/officeDocument/2006/relationships/notesMaster" Target="/ppt/notesMasters/notesMaster1.xml" Id="Rb28ced03815344d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4fdd65251c64d1b" /><Relationship Type="http://schemas.openxmlformats.org/officeDocument/2006/relationships/notesMaster" Target="/ppt/notesMasters/notesMaster1.xml" Id="Rdf7862e4376e4ac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73c297404e145d5" /><Relationship Type="http://schemas.openxmlformats.org/officeDocument/2006/relationships/notesMaster" Target="/ppt/notesMasters/notesMaster1.xml" Id="R2e874afe3e8c417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e0b1424350a43c3" /><Relationship Type="http://schemas.openxmlformats.org/officeDocument/2006/relationships/notesMaster" Target="/ppt/notesMasters/notesMaster1.xml" Id="R7ac84b523607416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5fd8e9cfcd04c1e" /><Relationship Type="http://schemas.openxmlformats.org/officeDocument/2006/relationships/notesMaster" Target="/ppt/notesMasters/notesMaster1.xml" Id="Rf6b9463d94c34e4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2a50435306a48ad" /><Relationship Type="http://schemas.openxmlformats.org/officeDocument/2006/relationships/notesMaster" Target="/ppt/notesMasters/notesMaster1.xml" Id="Rf81e1ad9af1a463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cb72e5756e64836" /><Relationship Type="http://schemas.openxmlformats.org/officeDocument/2006/relationships/notesMaster" Target="/ppt/notesMasters/notesMaster1.xml" Id="R5fcb7963466d4d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Overview — 1 minutes within the source's 40-minute lesson.</a:t>
            </a:r>
          </a:p>
          <a:p xmlns:a="http://schemas.openxmlformats.org/drawingml/2006/main">
            <a:r>
              <a:t>Monday P3, 11:00-11:40. This one-minute overview is included in the 40-minute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sort — 5 minutes within the source's 40-minute lesson.</a:t>
            </a:r>
          </a:p>
          <a:p xmlns:a="http://schemas.openxmlformats.org/drawingml/2006/main">
            <a:r>
              <a:t>Worksheet supplies body evidence for each animal. Bat/snake = vertebrate; crab/jellyfish = invertebrate. The only reliable diagnostic criterion among these three is internal backbone. Size and fur are not universal tests. Let pupils place or direct labels before reveal; this is an original paper version of the source classification activity.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2 — explain and save — 5 minutes within the source's 40-minute lesson.</a:t>
            </a:r>
          </a:p>
          <a:p xmlns:a="http://schemas.openxmlformats.org/drawingml/2006/main">
            <a:r>
              <a:t>Five minutes completes source ten-minute We Do 2. Include checking rather than additional timed exit. Ask whether size, fur or legs prove the claim; they do not. Learner can pass or speak privately. End Monday here, retaining one explanation and the sort for the Wednesday evidence workshop.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Arrival Task — 4 minutes within the source's 40-minute lesson.</a:t>
            </a:r>
          </a:p>
          <a:p xmlns:a="http://schemas.openxmlformats.org/drawingml/2006/main">
            <a:r>
              <a:t>Do not claim pupils learnt bones in Weeks 1-2: these were baseline weeks. Supported: offer fish/snail labels and read aloud. Standard: name an animal and predict. Stretch: name one possible example in each group. No checking of pupils’ own spines.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Today at a Glance — 2 minutes within the source's 40-minute lesson.</a:t>
            </a:r>
          </a:p>
          <a:p xmlns:a="http://schemas.openxmlformats.org/drawingml/2006/main">
            <a:r>
              <a:t>Read the goal and introduce backbone, vertebrate and invertebrate orally. Pupils may point, sign, dictate or use an adult reader. This is the current Monday sequence; practical clue-card investigation is reserved for Wednesday.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 — 5 minutes within the source's 40-minute lesson.</a:t>
            </a:r>
          </a:p>
          <a:p xmlns:a="http://schemas.openxmlformats.org/drawingml/2006/main">
            <a:r>
              <a:t>Original native schematic of a short section of backbone, not a complete animal skeleton or diagnostic image. Trace the sequence of small bones with a pointer. A fish has an internal backbone even though it has no legs. Explain that pictures alone may hide internal structures; we use the stated body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1b — 4 minutes within the source's 40-minute lesson.</a:t>
            </a:r>
          </a:p>
          <a:p xmlns:a="http://schemas.openxmlformats.org/drawingml/2006/main">
            <a:r>
              <a:t>Read a body-evidence card for each animal. A crab’s hard exoskeleton supports/protects it but is not an internal backbone. Invertebrate does not mean soft, small or unsupported. An earthworm can use muscles and fluid support. No live animals needed.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first responses — 3 minutes within the source's 40-minute lesson.</a:t>
            </a:r>
          </a:p>
          <a:p xmlns:a="http://schemas.openxmlformats.org/drawingml/2006/main">
            <a:r>
              <a:t>Read each body clue, allow processing time and collect each pupil’s choice before confirming. Fish/frog = vertebrate; snail = invertebrate. Optional verbal clues and movable labels replace online animation. Ask which evidence made the decision possible.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 — second responses — 3 minutes within the source's 40-minute lesson.</a:t>
            </a:r>
          </a:p>
          <a:p xmlns:a="http://schemas.openxmlformats.org/drawingml/2006/main">
            <a:r>
              <a:t>Mouse = vertebrate; crab/earthworm = invertebrate. The tiny mouse counters size-based guessing. Explain that a shell or outer case is useful support but is not a spine. Correct the rule gently rather than describing a pupil as wrong.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 Do 1b — 4 minutes within the source's 40-minute lesson.</a:t>
            </a:r>
          </a:p>
          <a:p xmlns:a="http://schemas.openxmlformats.org/drawingml/2006/main">
            <a:r>
              <a:t>Ask pupils to identify the shared evidence. Contrast a mouse and a large lobster if helpful: body size cannot decide the group. Use these four named examples; do not infer classifications from appearance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 Do 2 — 4 minutes within the source's 40-minute lesson.</a:t>
            </a:r>
          </a:p>
          <a:p xmlns:a="http://schemas.openxmlformats.org/drawingml/2006/main">
            <a:r>
              <a:t>Model the source evidence loop. Supported: point to group and backbone clue; adult repeats pupil meaning. Standard: complete because sentence. Stretch: contrast why a hard outer case would not prove a backbone. A recorded pupil explanation is stronger evidence than a photo of a sort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https://github.com/MattRoper1977/Lessons/blob/main/Science_Teesside/Build/SCI_B_W3_Backbones.html</a:t>
            </a:r>
          </a:p>
          <a:p xmlns:a="http://schemas.openxmlformats.org/drawingml/2006/main">
            <a:r>
              <a:t>Git blob: 349b5b8637ba978dd594f77d80fbd7998dac1ff2.</a:t>
            </a:r>
          </a:p>
          <a:p xmlns:a="http://schemas.openxmlformats.org/drawingml/2006/main">
            <a:r>
              <a:t>SHA256: b3c0a0b3c66bfa199a9bce613bad2c7b5a35eaf97733e069fb5da8ebfe523442.</a:t>
            </a:r>
          </a:p>
          <a:p xmlns:a="http://schemas.openxmlformats.org/drawingml/2006/main">
            <a:r>
              <a:t>User-supplied logo: approved-logo.jpg (unchanged attachment bytes).</a:t>
            </a:r>
          </a:p>
          <a:p xmlns:a="http://schemas.openxmlformats.org/drawingml/2006/main">
            <a:r>
              <a:t>White Rose Education, Year 3 Autumn Block 1 (2024): Skeletons, steps 3-5; uploaded source lessons about animal bones, animals with/without a spine and comparing skeletons. Steps 1-2 provide optional prerequisite vocabulary; they are not relabelled as completed baseline teaching.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https://madebymatt.uk/Lessons/Science_Teesside/Teaching_Packs/BUILD/ — original lesson text, timings and teacher notes retained.
https://madebymatt.uk/Lessons/Science_Teesside/Build/ — existing Made by Matt scientific artwork, where shown.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22a07e5a848a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f20391b9cbd4445" /><Relationship Type="http://schemas.openxmlformats.org/officeDocument/2006/relationships/slideLayout" Target="/ppt/slideLayouts/slideLayout1.xml" Id="Rcb5090639aa84d7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090639aa84d7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21e1ecc04950" /><Relationship Type="http://schemas.openxmlformats.org/officeDocument/2006/relationships/image" Target="/ppt/media/image.jpeg" Id="R62a81b6f74714276" /><Relationship Type="http://schemas.openxmlformats.org/officeDocument/2006/relationships/image" Target="/ppt/media/image.png" Id="R378fa956864546f5" /><Relationship Type="http://schemas.openxmlformats.org/officeDocument/2006/relationships/notesSlide" Target="/ppt/notesSlides/notesSlide1.xml" Id="Ra1ee6edfaf6147e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c9ee74e2419d" /><Relationship Type="http://schemas.openxmlformats.org/officeDocument/2006/relationships/image" Target="/ppt/media/image.jpeg" Id="Rb88c461d5ffc4cdc" /><Relationship Type="http://schemas.openxmlformats.org/officeDocument/2006/relationships/notesSlide" Target="/ppt/notesSlides/notesSlide10.xml" Id="Rabe95a2172ef453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be7d6d7547a0" /><Relationship Type="http://schemas.openxmlformats.org/officeDocument/2006/relationships/image" Target="/ppt/media/image.jpeg" Id="Rfc516940d6134d71" /><Relationship Type="http://schemas.openxmlformats.org/officeDocument/2006/relationships/notesSlide" Target="/ppt/notesSlides/notesSlide11.xml" Id="Rf60e7422721d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0323d3a54ab1" /><Relationship Type="http://schemas.openxmlformats.org/officeDocument/2006/relationships/image" Target="/ppt/media/image.jpeg" Id="R3a36815b1fad4ad0" /><Relationship Type="http://schemas.openxmlformats.org/officeDocument/2006/relationships/notesSlide" Target="/ppt/notesSlides/notesSlide2.xml" Id="Rd91ca5cc4a6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118bf1414f82" /><Relationship Type="http://schemas.openxmlformats.org/officeDocument/2006/relationships/image" Target="/ppt/media/image.jpeg" Id="Rb274d7a7479f4e59" /><Relationship Type="http://schemas.openxmlformats.org/officeDocument/2006/relationships/notesSlide" Target="/ppt/notesSlides/notesSlide3.xml" Id="R66400ce55664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803c03be4738" /><Relationship Type="http://schemas.openxmlformats.org/officeDocument/2006/relationships/image" Target="/ppt/media/image.jpeg" Id="Rff40edf752bc4267" /><Relationship Type="http://schemas.openxmlformats.org/officeDocument/2006/relationships/image" Target="/ppt/media/image2.png" Id="R6231d2da0002433a" /><Relationship Type="http://schemas.openxmlformats.org/officeDocument/2006/relationships/notesSlide" Target="/ppt/notesSlides/notesSlide4.xml" Id="Rf5e0627ccea3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ba332ed04a35" /><Relationship Type="http://schemas.openxmlformats.org/officeDocument/2006/relationships/image" Target="/ppt/media/image.jpeg" Id="R06034f04bddc4a15" /><Relationship Type="http://schemas.openxmlformats.org/officeDocument/2006/relationships/image" Target="/ppt/media/image3.png" Id="R9d87bafce7414c71" /><Relationship Type="http://schemas.openxmlformats.org/officeDocument/2006/relationships/image" Target="/ppt/media/image4.png" Id="R305cc573265b4a08" /><Relationship Type="http://schemas.openxmlformats.org/officeDocument/2006/relationships/notesSlide" Target="/ppt/notesSlides/notesSlide5.xml" Id="R44d78464fd41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09ab7a7648af" /><Relationship Type="http://schemas.openxmlformats.org/officeDocument/2006/relationships/image" Target="/ppt/media/image.jpeg" Id="R76b780bbae0c44b3" /><Relationship Type="http://schemas.openxmlformats.org/officeDocument/2006/relationships/image" Target="/ppt/media/image5.png" Id="Rbf67b9d5753e4263" /><Relationship Type="http://schemas.openxmlformats.org/officeDocument/2006/relationships/notesSlide" Target="/ppt/notesSlides/notesSlide6.xml" Id="R9a79a6a2bfe3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fe71f61b40e0" /><Relationship Type="http://schemas.openxmlformats.org/officeDocument/2006/relationships/image" Target="/ppt/media/image.jpeg" Id="R59e91fc87b9d4a82" /><Relationship Type="http://schemas.openxmlformats.org/officeDocument/2006/relationships/image" Target="/ppt/media/image6.png" Id="Rb6dd17a4e0f54198" /><Relationship Type="http://schemas.openxmlformats.org/officeDocument/2006/relationships/notesSlide" Target="/ppt/notesSlides/notesSlide7.xml" Id="R3d3ec55881d04dc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501194d634b7c" /><Relationship Type="http://schemas.openxmlformats.org/officeDocument/2006/relationships/image" Target="/ppt/media/image.jpeg" Id="R8321bedc096b410f" /><Relationship Type="http://schemas.openxmlformats.org/officeDocument/2006/relationships/notesSlide" Target="/ppt/notesSlides/notesSlide8.xml" Id="R5574eaccb522499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87d1aecc4271" /><Relationship Type="http://schemas.openxmlformats.org/officeDocument/2006/relationships/image" Target="/ppt/media/image.jpeg" Id="R2fc999e9c5dd4b36" /><Relationship Type="http://schemas.openxmlformats.org/officeDocument/2006/relationships/image" Target="/ppt/media/image7.png" Id="R237484532ed24c23" /><Relationship Type="http://schemas.openxmlformats.org/officeDocument/2006/relationships/notesSlide" Target="/ppt/notesSlides/notesSlide9.xml" Id="Rc7c07eef36ed491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a81b6f7471427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Backbones and no backbones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One body clue. Two animal groups.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 can use evidence to decide whether an animal has a backbone.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8fa956864546f5"/>
          <a:stretch xmlns:a="http://schemas.openxmlformats.org/drawingml/2006/main"/>
        </p:blipFill>
        <p:spPr>
          <a:xfrm xmlns:a="http://schemas.openxmlformats.org/drawingml/2006/main">
            <a:off x="7620000" y="2369344"/>
            <a:ext cx="3714750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8c461d5ffc4cd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Sort the evidence cards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ANIMAL CARDS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IS THIS A RELIABLE TEST?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Bat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Crab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Snake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Jellyfish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has a backbone inside.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is furry.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is small.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516940d6134d7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one choice and keep it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animal card.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or say the body evidence.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first choice.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Label and save your work for Wednesday.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36815b1fad4ad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your own idea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or point to an animal.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Do you think it has a backbone?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idea. We will check evidence.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74d7a7479f4e5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Three things we will do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Find a backbone in a model.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Sort animals using body evidence.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Explain one decision using because.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-rule">
            <a:extLst xmlns:a="http://schemas.openxmlformats.org/drawingml/2006/main">
              <a:ext uri="{FF2B5EF4-FFF2-40B4-BE49-F238E27FC236}">
                <a16:creationId xmlns:a16="http://schemas.microsoft.com/office/drawing/2014/main" id="{49C030D0-6065-496F-A5FE-891C20834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D07B510-52AA-44B8-B50B-EAB926A3E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40edf752bc426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7FD85D7-C3F8-40EF-81B4-C95C649AE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Look for bones inside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9BE4AF6-DCC7-4AF5-989E-1EDB5F833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3ED4754-6700-4BAF-BDA4-823723926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89098E7D-4213-42F4-9FD7-22642BDD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diagram-shape-0">
            <a:extLst xmlns:a="http://schemas.openxmlformats.org/drawingml/2006/main">
              <a:ext uri="{FF2B5EF4-FFF2-40B4-BE49-F238E27FC236}">
                <a16:creationId xmlns:a16="http://schemas.microsoft.com/office/drawing/2014/main" id="{318ED9EC-8E02-458D-A35B-A5E949B9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71750"/>
            <a:ext cx="666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D3C4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9" name="diagram-shape-1">
            <a:extLst xmlns:a="http://schemas.openxmlformats.org/drawingml/2006/main">
              <a:ext uri="{FF2B5EF4-FFF2-40B4-BE49-F238E27FC236}">
                <a16:creationId xmlns:a16="http://schemas.microsoft.com/office/drawing/2014/main" id="{7F03FAC8-68FD-4968-9B1C-E46FB13DE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71800"/>
            <a:ext cx="666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0" name="diagram-shape-2">
            <a:extLst xmlns:a="http://schemas.openxmlformats.org/drawingml/2006/main">
              <a:ext uri="{FF2B5EF4-FFF2-40B4-BE49-F238E27FC236}">
                <a16:creationId xmlns:a16="http://schemas.microsoft.com/office/drawing/2014/main" id="{E73F6559-8E96-4901-9DC6-A4FD45CBA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71850"/>
            <a:ext cx="666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D3C4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1" name="diagram-shape-3">
            <a:extLst xmlns:a="http://schemas.openxmlformats.org/drawingml/2006/main">
              <a:ext uri="{FF2B5EF4-FFF2-40B4-BE49-F238E27FC236}">
                <a16:creationId xmlns:a16="http://schemas.microsoft.com/office/drawing/2014/main" id="{F6A35044-92B8-48E3-B8A2-E108583D8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666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2" name="diagram-shape-4">
            <a:extLst xmlns:a="http://schemas.openxmlformats.org/drawingml/2006/main">
              <a:ext uri="{FF2B5EF4-FFF2-40B4-BE49-F238E27FC236}">
                <a16:creationId xmlns:a16="http://schemas.microsoft.com/office/drawing/2014/main" id="{25A6D868-E91B-49B6-B92C-5BC8E5ACE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1950"/>
            <a:ext cx="666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D3C4"/>
          </a:solidFill>
          <a:ln xmlns:a="http://schemas.openxmlformats.org/drawingml/2006/main" w="19050">
            <a:solidFill>
              <a:srgbClr val="152B3A"/>
            </a:solidFill>
            <a:prstDash val="solid"/>
          </a:ln>
        </p:spPr>
      </p:sp>
      <p:sp>
        <p:nvSpPr>
          <p:cNvPr id="13" name="diagram-label-5">
            <a:extLst xmlns:a="http://schemas.openxmlformats.org/drawingml/2006/main">
              <a:ext uri="{FF2B5EF4-FFF2-40B4-BE49-F238E27FC236}">
                <a16:creationId xmlns:a16="http://schemas.microsoft.com/office/drawing/2014/main" id="{D8890A87-56BE-4D93-B7B1-E8D0D4EDE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8160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simplified backbone</a:t>
            </a:r>
          </a:p>
        </p:txBody>
      </p:sp>
      <p:sp>
        <p:nvSpPr>
          <p:cNvPr id="14" name="diagram-label-6">
            <a:extLst xmlns:a="http://schemas.openxmlformats.org/drawingml/2006/main">
              <a:ext uri="{FF2B5EF4-FFF2-40B4-BE49-F238E27FC236}">
                <a16:creationId xmlns:a16="http://schemas.microsoft.com/office/drawing/2014/main" id="{03C7DA42-AF79-496A-99DF-464B6E48A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2143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small bones</a:t>
            </a:r>
          </a:p>
        </p:txBody>
      </p:sp>
      <p:sp>
        <p:nvSpPr>
          <p:cNvPr id="15" name="diagram-body">
            <a:extLst xmlns:a="http://schemas.openxmlformats.org/drawingml/2006/main">
              <a:ext uri="{FF2B5EF4-FFF2-40B4-BE49-F238E27FC236}">
                <a16:creationId xmlns:a16="http://schemas.microsoft.com/office/drawing/2014/main" id="{B80A066A-FF7E-4660-9A92-945D242BC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533650"/>
            <a:ext cx="4762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75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backbone is a connected series of small bones down the back.</a:t>
            </a:r>
          </a:p>
        </p:txBody>
      </p:sp>
      <p:sp>
        <p:nvSpPr>
          <p:cNvPr id="16" name="diagram-callout">
            <a:extLst xmlns:a="http://schemas.openxmlformats.org/drawingml/2006/main">
              <a:ext uri="{FF2B5EF4-FFF2-40B4-BE49-F238E27FC236}">
                <a16:creationId xmlns:a16="http://schemas.microsoft.com/office/drawing/2014/main" id="{F21C7DED-15ED-4E5F-A9E6-1E7F07FA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629150"/>
            <a:ext cx="4762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75" b="0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28685E"/>
                </a:solidFill>
                <a:latin typeface="Arial"/>
                <a:ea typeface="Arial"/>
                <a:cs typeface="Arial"/>
              </a:rPr>
              <a:t>An animal with a backbone is a vertebrate.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31d2da0002433a"/>
          <a:stretch xmlns:a="http://schemas.openxmlformats.org/drawingml/2006/main"/>
        </p:blipFill>
        <p:spPr>
          <a:xfrm xmlns:a="http://schemas.openxmlformats.org/drawingml/2006/main">
            <a:off x="2479675" y="2609850"/>
            <a:ext cx="3632200" cy="27241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077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493D507-E0FA-4D1C-93E6-92AD3B907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DC30FFB9-7324-4D1C-A238-6B231ED1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034f04bddc4a1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7AEA756-B40E-4255-9B77-3AD715C34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hard outside is different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321C433F-1352-4CE7-AE3D-2409EFCF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F494C9A2-643D-484A-B1FE-8FF63835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215B2EA6-790E-421F-A517-25E88EA6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AB6C9DCA-AEAC-4FFB-8AD5-2B7D81114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FISH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359DD03B-98A7-45E4-A3E7-D742E4A6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CRAB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2D19239A-16C3-4F13-9F13-0E10F5A1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51435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Bones inside the body.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backbone inside.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Vertebrate.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FB72683B-234D-4995-82BC-CBE5413A3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381500"/>
            <a:ext cx="501015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Hard case outside the body.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No backbone.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Invertebrate.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EEEF6F-4838-4C1B-8099-1BC9CD9DB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2A33C9-5D78-4BC3-BC92-7ECEE123D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87bafce7414c71"/>
          <a:stretch xmlns:a="http://schemas.openxmlformats.org/drawingml/2006/main"/>
        </p:blipFill>
        <p:spPr>
          <a:xfrm xmlns:a="http://schemas.openxmlformats.org/drawingml/2006/main">
            <a:off x="2109788" y="2952750"/>
            <a:ext cx="1905000" cy="1428750"/>
          </a:xfrm>
          <a:prstGeom xmlns:a="http://schemas.openxmlformats.org/drawingml/2006/main" prst="rect">
            <a:avLst/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5cc573265b4a08"/>
          <a:stretch xmlns:a="http://schemas.openxmlformats.org/drawingml/2006/main"/>
        </p:blipFill>
        <p:spPr>
          <a:xfrm xmlns:a="http://schemas.openxmlformats.org/drawingml/2006/main">
            <a:off x="8072438" y="2952750"/>
            <a:ext cx="1905000" cy="1428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623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BCF5DFF8-82F6-459C-863B-EA57E018B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3CBA8E0-86E3-44E7-800E-A2D7EC973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b780bbae0c44b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CE9D4C2-535A-4A35-A6FB-FE458DA2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Decide before the explanation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1C812023-B8FD-4E0A-9D11-999BA951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3AF8CB83-0535-4B3E-8866-9FBBE763A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6FCA4C7B-30E2-47C9-80B7-37ED2892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2B2E6014-43BA-42D5-B9F7-5B6CF1DD1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Fish: bones inside include a backbone.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50961C4A-D3A1-4AF8-8EE8-1A26944CA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Snail: a shell, but no backbone.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13475FF2-914C-43A4-9180-42BF74850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Frog: bones inside include a backbone.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7DA9457F-259D-4BFF-9E95-C76807238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Choose: vertebrate or invertebrate.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67b9d5753e4263"/>
          <a:stretch xmlns:a="http://schemas.openxmlformats.org/drawingml/2006/main"/>
        </p:blipFill>
        <p:spPr>
          <a:xfrm xmlns:a="http://schemas.openxmlformats.org/drawingml/2006/main">
            <a:off x="8429625" y="2971800"/>
            <a:ext cx="2857500" cy="2143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3537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DFB44416-AA22-4810-BCBC-DC0F9494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D1686814-67EF-4921-945C-F1C5AB69C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e91fc87b9d4a82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100165D-99BD-4E7C-9F3D-532CF4C79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the rule again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CD83542F-4A48-4282-9F42-B093378E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AADE7909-7930-42CF-8BAF-3B9C8DE86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BDBA8BA-AEAD-4174-BFBE-46C93E7B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F594133-0B61-445B-A1C1-6A7564E9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Mouse: an internal backbone.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ED30343-DCB9-4344-8FDF-ADD484BB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Crab: a hard outside; no backbone.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9AEBA109-52C4-458C-828F-3C9A836C8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Earthworm: fluid support; no backbone.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BA19076E-B416-41DD-8D65-C7B386066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7096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Which body clue decides each group?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dd17a4e0f54198"/>
          <a:stretch xmlns:a="http://schemas.openxmlformats.org/drawingml/2006/main"/>
        </p:blipFill>
        <p:spPr>
          <a:xfrm xmlns:a="http://schemas.openxmlformats.org/drawingml/2006/main">
            <a:off x="8429625" y="2971800"/>
            <a:ext cx="2857500" cy="21431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53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21bedc096b410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Different outsides, same test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ANIMALS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THE BODY EVIDENCE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Fish and frog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Bird and lizard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Very different outsides.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All have an internal backbone.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All are vertebrates.</a:t>
            </a:r>
          </a:p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Fur and legs are not the test.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68C4C742-D6E8-4EC5-9C7D-153986EA8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DE8A811-DFE2-4D75-AFAB-737D8100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SCIENCE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c999e9c5dd4b3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41BC355-D136-47F3-B912-9AD5735E4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because to show your reason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9C437A47-F099-44D2-9ED2-7A34DA725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25BA3A8-830E-4F8F-A793-12C07B094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 ·  WEEK 3  ·  LESSON A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A29D27EC-EE27-4331-8897-87593A85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statement">
            <a:extLst xmlns:a="http://schemas.openxmlformats.org/drawingml/2006/main">
              <a:ext uri="{FF2B5EF4-FFF2-40B4-BE49-F238E27FC236}">
                <a16:creationId xmlns:a16="http://schemas.microsoft.com/office/drawing/2014/main" id="{6D7FA4BB-531A-4DC8-A656-DED689801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28875"/>
            <a:ext cx="67627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robin is a vertebrate because its body has an internal backbone.</a:t>
            </a:r>
          </a:p>
        </p:txBody>
      </p:sp>
      <p:sp>
        <p:nvSpPr>
          <p:cNvPr id="9" name="callout">
            <a:extLst xmlns:a="http://schemas.openxmlformats.org/drawingml/2006/main">
              <a:ext uri="{FF2B5EF4-FFF2-40B4-BE49-F238E27FC236}">
                <a16:creationId xmlns:a16="http://schemas.microsoft.com/office/drawing/2014/main" id="{3CD95ACE-B7FE-45DE-B787-0A75F50C1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7191375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325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the animal. Name the group. Give the body evidence.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7484532ed24c23"/>
          <a:stretch xmlns:a="http://schemas.openxmlformats.org/drawingml/2006/main"/>
        </p:blipFill>
        <p:spPr>
          <a:xfrm xmlns:a="http://schemas.openxmlformats.org/drawingml/2006/main">
            <a:off x="8286750" y="2747963"/>
            <a:ext cx="3048000" cy="2286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586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2026-09-06T23:07:32.8060000Z</dcterms:created>
  <dcterms:modified xsi:type="dcterms:W3CDTF">2026-09-06T23:07:32.8060000Z</dcterms:modified>
</coreProperties>
</file>