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ca90f0e5d344b54" /><Relationship Type="http://schemas.openxmlformats.org/officeDocument/2006/relationships/extended-properties" Target="/docProps/app.xml" Id="R0d7bbebea9134ea4" /><Relationship Type="http://schemas.openxmlformats.org/officeDocument/2006/relationships/officeDocument" Target="/ppt/presentation.xml" Id="R369012a332b74a2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461ee7167524701"/>
  </p:sldMasterIdLst>
  <p:notesMasterIdLst>
    <p:notesMasterId xmlns:r="http://schemas.openxmlformats.org/officeDocument/2006/relationships" r:id="R5c1838b11ec94230"/>
  </p:notesMasterIdLst>
  <p:sldIdLst>
    <p:sldId xmlns:r="http://schemas.openxmlformats.org/officeDocument/2006/relationships" id="256" r:id="R4708f18446f74e54"/>
    <p:sldId xmlns:r="http://schemas.openxmlformats.org/officeDocument/2006/relationships" id="257" r:id="R2d68cc9181584a83"/>
    <p:sldId xmlns:r="http://schemas.openxmlformats.org/officeDocument/2006/relationships" id="258" r:id="R9db5c68f51a84c2b"/>
    <p:sldId xmlns:r="http://schemas.openxmlformats.org/officeDocument/2006/relationships" id="259" r:id="Rdd84ebc1b60e4f3c"/>
    <p:sldId xmlns:r="http://schemas.openxmlformats.org/officeDocument/2006/relationships" id="260" r:id="R95d785dfd29946a1"/>
    <p:sldId xmlns:r="http://schemas.openxmlformats.org/officeDocument/2006/relationships" id="261" r:id="Ra4785f1e80fc49ce"/>
    <p:sldId xmlns:r="http://schemas.openxmlformats.org/officeDocument/2006/relationships" id="262" r:id="Ra077c7d1b05f4070"/>
    <p:sldId xmlns:r="http://schemas.openxmlformats.org/officeDocument/2006/relationships" id="263" r:id="R71b39fd4eb2d48e7"/>
    <p:sldId xmlns:r="http://schemas.openxmlformats.org/officeDocument/2006/relationships" id="264" r:id="R1884ea67ce5d440a"/>
    <p:sldId xmlns:r="http://schemas.openxmlformats.org/officeDocument/2006/relationships" id="265" r:id="R82f01764871e4687"/>
    <p:sldId xmlns:r="http://schemas.openxmlformats.org/officeDocument/2006/relationships" id="266" r:id="R2d5fca58377347d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1a9e2fece5f401a" /><Relationship Type="http://schemas.openxmlformats.org/officeDocument/2006/relationships/slideMaster" Target="/ppt/slideMasters/slideMaster1.xml" Id="R2461ee7167524701" /><Relationship Type="http://schemas.openxmlformats.org/officeDocument/2006/relationships/notesMaster" Target="/ppt/notesMasters/notesMaster1.xml" Id="R5c1838b11ec94230" /><Relationship Type="http://schemas.openxmlformats.org/officeDocument/2006/relationships/presProps" Target="/ppt/presProps.xml" Id="R58a29e7f99074b1e" /><Relationship Type="http://schemas.openxmlformats.org/officeDocument/2006/relationships/tableStyles" Target="/ppt/tableStyles.xml" Id="R6fecac7d51cd4935" /><Relationship Type="http://schemas.openxmlformats.org/officeDocument/2006/relationships/slide" Target="/ppt/slides/slide1.xml" Id="R4708f18446f74e54" /><Relationship Type="http://schemas.openxmlformats.org/officeDocument/2006/relationships/slide" Target="/ppt/slides/slide2.xml" Id="R2d68cc9181584a83" /><Relationship Type="http://schemas.openxmlformats.org/officeDocument/2006/relationships/slide" Target="/ppt/slides/slide3.xml" Id="R9db5c68f51a84c2b" /><Relationship Type="http://schemas.openxmlformats.org/officeDocument/2006/relationships/slide" Target="/ppt/slides/slide4.xml" Id="Rdd84ebc1b60e4f3c" /><Relationship Type="http://schemas.openxmlformats.org/officeDocument/2006/relationships/slide" Target="/ppt/slides/slide5.xml" Id="R95d785dfd29946a1" /><Relationship Type="http://schemas.openxmlformats.org/officeDocument/2006/relationships/slide" Target="/ppt/slides/slide6.xml" Id="Ra4785f1e80fc49ce" /><Relationship Type="http://schemas.openxmlformats.org/officeDocument/2006/relationships/slide" Target="/ppt/slides/slide7.xml" Id="Ra077c7d1b05f4070" /><Relationship Type="http://schemas.openxmlformats.org/officeDocument/2006/relationships/slide" Target="/ppt/slides/slide8.xml" Id="R71b39fd4eb2d48e7" /><Relationship Type="http://schemas.openxmlformats.org/officeDocument/2006/relationships/slide" Target="/ppt/slides/slide9.xml" Id="R1884ea67ce5d440a" /><Relationship Type="http://schemas.openxmlformats.org/officeDocument/2006/relationships/slide" Target="/ppt/slides/slide10.xml" Id="R82f01764871e4687" /><Relationship Type="http://schemas.openxmlformats.org/officeDocument/2006/relationships/slide" Target="/ppt/slides/slide11.xml" Id="R2d5fca58377347d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4f17c66c6144d1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c42c74ae1894a55" /><Relationship Type="http://schemas.openxmlformats.org/officeDocument/2006/relationships/notesMaster" Target="/ppt/notesMasters/notesMaster1.xml" Id="Re42dc9686f4546f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2a56b74f8894c88" /><Relationship Type="http://schemas.openxmlformats.org/officeDocument/2006/relationships/notesMaster" Target="/ppt/notesMasters/notesMaster1.xml" Id="Ra20df4d355214f7a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f1addac556a4bf1" /><Relationship Type="http://schemas.openxmlformats.org/officeDocument/2006/relationships/notesMaster" Target="/ppt/notesMasters/notesMaster1.xml" Id="R002c04e2a84141b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c1d9f85e5e14449" /><Relationship Type="http://schemas.openxmlformats.org/officeDocument/2006/relationships/notesMaster" Target="/ppt/notesMasters/notesMaster1.xml" Id="Re8cfd0baedbd4cc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2917d726fb14512" /><Relationship Type="http://schemas.openxmlformats.org/officeDocument/2006/relationships/notesMaster" Target="/ppt/notesMasters/notesMaster1.xml" Id="Rb28ced03815344d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4fdd65251c64d1b" /><Relationship Type="http://schemas.openxmlformats.org/officeDocument/2006/relationships/notesMaster" Target="/ppt/notesMasters/notesMaster1.xml" Id="Rdf7862e4376e4ac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73c297404e145d5" /><Relationship Type="http://schemas.openxmlformats.org/officeDocument/2006/relationships/notesMaster" Target="/ppt/notesMasters/notesMaster1.xml" Id="R2e874afe3e8c41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e0b1424350a43c3" /><Relationship Type="http://schemas.openxmlformats.org/officeDocument/2006/relationships/notesMaster" Target="/ppt/notesMasters/notesMaster1.xml" Id="R7ac84b523607416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5fd8e9cfcd04c1e" /><Relationship Type="http://schemas.openxmlformats.org/officeDocument/2006/relationships/notesMaster" Target="/ppt/notesMasters/notesMaster1.xml" Id="Rf6b9463d94c34e4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2a50435306a48ad" /><Relationship Type="http://schemas.openxmlformats.org/officeDocument/2006/relationships/notesMaster" Target="/ppt/notesMasters/notesMaster1.xml" Id="Rf81e1ad9af1a463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cb72e5756e64836" /><Relationship Type="http://schemas.openxmlformats.org/officeDocument/2006/relationships/notesMaster" Target="/ppt/notesMasters/notesMaster1.xml" Id="R5fcb7963466d4d9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Overview — 1 minutes within the source's 40-minute lesson.</a:t>
            </a:r>
          </a:p>
          <a:p xmlns:a="http://schemas.openxmlformats.org/drawingml/2006/main">
            <a:r>
              <a:t>Monday P3, 11:00-11:40. This one-minute overview is included in the 40-minute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sort — 5 minutes within the source's 40-minute lesson.</a:t>
            </a:r>
          </a:p>
          <a:p xmlns:a="http://schemas.openxmlformats.org/drawingml/2006/main">
            <a:r>
              <a:t>Worksheet supplies body evidence for each animal. Bat/snake = vertebrate; crab/jellyfish = invertebrate. The only reliable diagnostic criterion among these three is internal backbone. Size and fur are not universal tests. Let pupils place or direct labels before reveal; this is an original paper version of the source classification activity.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explain and save — 5 minutes within the source's 40-minute lesson.</a:t>
            </a:r>
          </a:p>
          <a:p xmlns:a="http://schemas.openxmlformats.org/drawingml/2006/main">
            <a:r>
              <a:t>Five minutes completes source ten-minute We Do 2. Include checking rather than additional timed exit. Ask whether size, fur or legs prove the claim; they do not. Learner can pass or speak privately. End Monday here, retaining one explanation and the sort for the Wednesday evidence workshop.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Do not claim pupils learnt bones in Weeks 1-2: these were baseline weeks. Supported: offer fish/snail labels and read aloud. Standard: name an animal and predict. Stretch: name one possible example in each group. No checking of pupils’ own spines.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Read the goal and introduce backbone, vertebrate and invertebrate orally. Pupils may point, sign, dictate or use an adult reader. This is the current Monday sequence; practical clue-card investigation is reserved for Wednesday.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5 minutes within the source's 40-minute lesson.</a:t>
            </a:r>
          </a:p>
          <a:p xmlns:a="http://schemas.openxmlformats.org/drawingml/2006/main">
            <a:r>
              <a:t>Original native schematic of a short section of backbone, not a complete animal skeleton or diagnostic image. Trace the sequence of small bones with a pointer. A fish has an internal backbone even though it has no legs. Explain that pictures alone may hide internal structures; we use the stated body evidence.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1b — 4 minutes within the source's 40-minute lesson.</a:t>
            </a:r>
          </a:p>
          <a:p xmlns:a="http://schemas.openxmlformats.org/drawingml/2006/main">
            <a:r>
              <a:t>Read a body-evidence card for each animal. A crab’s hard exoskeleton supports/protects it but is not an internal backbone. Invertebrate does not mean soft, small or unsupported. An earthworm can use muscles and fluid support. No live animals needed.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first responses — 3 minutes within the source's 40-minute lesson.</a:t>
            </a:r>
          </a:p>
          <a:p xmlns:a="http://schemas.openxmlformats.org/drawingml/2006/main">
            <a:r>
              <a:t>Read each body clue, allow processing time and collect each pupil’s choice before confirming. Fish/frog = vertebrate; snail = invertebrate. Optional verbal clues and movable labels replace online animation. Ask which evidence made the decision possible.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second responses — 3 minutes within the source's 40-minute lesson.</a:t>
            </a:r>
          </a:p>
          <a:p xmlns:a="http://schemas.openxmlformats.org/drawingml/2006/main">
            <a:r>
              <a:t>Mouse = vertebrate; crab/earthworm = invertebrate. The tiny mouse counters size-based guessing. Explain that a shell or outer case is useful support but is not a spine. Correct the rule gently rather than describing a pupil as wrong.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1b — 4 minutes within the source's 40-minute lesson.</a:t>
            </a:r>
          </a:p>
          <a:p xmlns:a="http://schemas.openxmlformats.org/drawingml/2006/main">
            <a:r>
              <a:t>Ask pupils to identify the shared evidence. Contrast a mouse and a large lobster if helpful: body size cannot decide the group. Use these four named examples; do not infer classifications from appearance alone.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Model the source evidence loop. Supported: point to group and backbone clue; adult repeats pupil meaning. Standard: complete because sentence. Stretch: contrast why a hard outer case would not prove a backbone. A recorded pupil explanation is stronger evidence than a photo of a sort alone.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https://github.com/MattRoper1977/Lessons/blob/main/Science_Teesside/Build/SCI_B_W3_Backbones.html</a:t>
            </a:r>
          </a:p>
          <a:p xmlns:a="http://schemas.openxmlformats.org/drawingml/2006/main">
            <a:r>
              <a:t>Git blob: 349b5b8637ba978dd594f77d80fbd7998dac1ff2.</a:t>
            </a:r>
          </a:p>
          <a:p xmlns:a="http://schemas.openxmlformats.org/drawingml/2006/main">
            <a:r>
              <a:t>SHA256: b3c0a0b3c66bfa199a9bce613bad2c7b5a35eaf97733e069fb5da8ebfe523442.</a:t>
            </a:r>
          </a:p>
          <a:p xmlns:a="http://schemas.openxmlformats.org/drawingml/2006/main">
            <a:r>
              <a:t>User-supplied logo: approved-logo.jpg (unchanged attachment bytes).</a:t>
            </a:r>
          </a:p>
          <a:p xmlns:a="http://schemas.openxmlformats.org/drawingml/2006/main">
            <a:r>
              <a:t>White Rose Education, Year 3 Autumn Block 1 (2024): Skeletons, steps 3-5; uploaded source lessons about animal bones, animals with/without a spine and comparing skeletons. Steps 1-2 provide optional prerequisite vocabulary; they are not relabelled as completed baseline teaching.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https://madebymatt.uk/Lessons/Science_Teesside/Teaching_Packs/BUILD/ — original lesson text, timings and teacher notes retained.
https://madebymatt.uk/Lessons/Science_Teesside/Build/ — existing Made by Matt scientific artwork, where shown.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4a22a07e5a848a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f20391b9cbd4445" /><Relationship Type="http://schemas.openxmlformats.org/officeDocument/2006/relationships/slideLayout" Target="/ppt/slideLayouts/slideLayout1.xml" Id="Rcb5090639aa84d7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b5090639aa84d7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9521e1ecc04950" /><Relationship Type="http://schemas.openxmlformats.org/officeDocument/2006/relationships/image" Target="/ppt/media/image.jpeg" Id="R62a81b6f74714276" /><Relationship Type="http://schemas.openxmlformats.org/officeDocument/2006/relationships/image" Target="/ppt/media/image.png" Id="R378fa956864546f5" /><Relationship Type="http://schemas.openxmlformats.org/officeDocument/2006/relationships/notesSlide" Target="/ppt/notesSlides/notesSlide1.xml" Id="Ra1ee6edfaf6147e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4cc9ee74e2419d" /><Relationship Type="http://schemas.openxmlformats.org/officeDocument/2006/relationships/image" Target="/ppt/media/image.jpeg" Id="Rb88c461d5ffc4cdc" /><Relationship Type="http://schemas.openxmlformats.org/officeDocument/2006/relationships/notesSlide" Target="/ppt/notesSlides/notesSlide10.xml" Id="Rabe95a2172ef453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38be7d6d7547a0" /><Relationship Type="http://schemas.openxmlformats.org/officeDocument/2006/relationships/image" Target="/ppt/media/image.jpeg" Id="Rfc516940d6134d71" /><Relationship Type="http://schemas.openxmlformats.org/officeDocument/2006/relationships/notesSlide" Target="/ppt/notesSlides/notesSlide11.xml" Id="Rf60e7422721d47a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a50323d3a54ab1" /><Relationship Type="http://schemas.openxmlformats.org/officeDocument/2006/relationships/image" Target="/ppt/media/image.jpeg" Id="R3a36815b1fad4ad0" /><Relationship Type="http://schemas.openxmlformats.org/officeDocument/2006/relationships/notesSlide" Target="/ppt/notesSlides/notesSlide2.xml" Id="Rd91ca5cc4a644fd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f4118bf1414f82" /><Relationship Type="http://schemas.openxmlformats.org/officeDocument/2006/relationships/image" Target="/ppt/media/image.jpeg" Id="Rb274d7a7479f4e59" /><Relationship Type="http://schemas.openxmlformats.org/officeDocument/2006/relationships/notesSlide" Target="/ppt/notesSlides/notesSlide3.xml" Id="R66400ce5566448f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fa803c03be4738" /><Relationship Type="http://schemas.openxmlformats.org/officeDocument/2006/relationships/image" Target="/ppt/media/image.jpeg" Id="Rff40edf752bc4267" /><Relationship Type="http://schemas.openxmlformats.org/officeDocument/2006/relationships/image" Target="/ppt/media/image2.png" Id="R6231d2da0002433a" /><Relationship Type="http://schemas.openxmlformats.org/officeDocument/2006/relationships/notesSlide" Target="/ppt/notesSlides/notesSlide4.xml" Id="Rf5e0627ccea3451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9aba332ed04a35" /><Relationship Type="http://schemas.openxmlformats.org/officeDocument/2006/relationships/image" Target="/ppt/media/image.jpeg" Id="R06034f04bddc4a15" /><Relationship Type="http://schemas.openxmlformats.org/officeDocument/2006/relationships/image" Target="/ppt/media/image3.png" Id="R9d87bafce7414c71" /><Relationship Type="http://schemas.openxmlformats.org/officeDocument/2006/relationships/image" Target="/ppt/media/image4.png" Id="R305cc573265b4a08" /><Relationship Type="http://schemas.openxmlformats.org/officeDocument/2006/relationships/notesSlide" Target="/ppt/notesSlides/notesSlide5.xml" Id="R44d78464fd41458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ab09ab7a7648af" /><Relationship Type="http://schemas.openxmlformats.org/officeDocument/2006/relationships/image" Target="/ppt/media/image.jpeg" Id="R76b780bbae0c44b3" /><Relationship Type="http://schemas.openxmlformats.org/officeDocument/2006/relationships/image" Target="/ppt/media/image5.png" Id="Rbf67b9d5753e4263" /><Relationship Type="http://schemas.openxmlformats.org/officeDocument/2006/relationships/notesSlide" Target="/ppt/notesSlides/notesSlide6.xml" Id="R9a79a6a2bfe34cb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3afe71f61b40e0" /><Relationship Type="http://schemas.openxmlformats.org/officeDocument/2006/relationships/image" Target="/ppt/media/image.jpeg" Id="R59e91fc87b9d4a82" /><Relationship Type="http://schemas.openxmlformats.org/officeDocument/2006/relationships/image" Target="/ppt/media/image6.png" Id="Rb6dd17a4e0f54198" /><Relationship Type="http://schemas.openxmlformats.org/officeDocument/2006/relationships/notesSlide" Target="/ppt/notesSlides/notesSlide7.xml" Id="R3d3ec55881d04dc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6501194d634b7c" /><Relationship Type="http://schemas.openxmlformats.org/officeDocument/2006/relationships/image" Target="/ppt/media/image.jpeg" Id="R8321bedc096b410f" /><Relationship Type="http://schemas.openxmlformats.org/officeDocument/2006/relationships/notesSlide" Target="/ppt/notesSlides/notesSlide8.xml" Id="R5574eaccb522499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4b87d1aecc4271" /><Relationship Type="http://schemas.openxmlformats.org/officeDocument/2006/relationships/image" Target="/ppt/media/image.jpeg" Id="R2fc999e9c5dd4b36" /><Relationship Type="http://schemas.openxmlformats.org/officeDocument/2006/relationships/image" Target="/ppt/media/image7.png" Id="R237484532ed24c23" /><Relationship Type="http://schemas.openxmlformats.org/officeDocument/2006/relationships/notesSlide" Target="/ppt/notesSlides/notesSlide9.xml" Id="Rc7c07eef36ed491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DB8204C-8E23-4CD7-83FB-2204085E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ADF7A3E-0507-429F-BFC2-48CB68AC7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a81b6f7471427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74837D2-0FEA-4EC8-AEE1-DB06D893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Backbones and no backbones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AF715D0-0B4B-43DC-A9E0-8921D344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2B58C95-D3A5-4D19-9AFD-294334D0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8326B85-34E3-4AA0-87CA-53FBC7D14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ubtitle">
            <a:extLst xmlns:a="http://schemas.openxmlformats.org/drawingml/2006/main">
              <a:ext uri="{FF2B5EF4-FFF2-40B4-BE49-F238E27FC236}">
                <a16:creationId xmlns:a16="http://schemas.microsoft.com/office/drawing/2014/main" id="{581BDF12-EE40-4B11-BAD5-6D7879908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00300"/>
            <a:ext cx="6191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4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One body clue. Two animal groups.</a:t>
            </a:r>
          </a:p>
        </p:txBody>
      </p:sp>
      <p:sp>
        <p:nvSpPr>
          <p:cNvPr id="9" name="body">
            <a:extLst xmlns:a="http://schemas.openxmlformats.org/drawingml/2006/main">
              <a:ext uri="{FF2B5EF4-FFF2-40B4-BE49-F238E27FC236}">
                <a16:creationId xmlns:a16="http://schemas.microsoft.com/office/drawing/2014/main" id="{CFC49468-3AA4-499A-988F-3CE8F23A1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666750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 can use evidence to decide whether an animal has a backbone.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78fa956864546f5"/>
          <a:stretch xmlns:a="http://schemas.openxmlformats.org/drawingml/2006/main"/>
        </p:blipFill>
        <p:spPr>
          <a:xfrm xmlns:a="http://schemas.openxmlformats.org/drawingml/2006/main">
            <a:off x="7620000" y="2369344"/>
            <a:ext cx="3714750" cy="2786063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23686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EFFD5FB-06E3-4A10-9C1E-5D6B832F3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2DC3D44-CC17-446B-A6B8-0B1EADDD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88c461d5ffc4cdc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4DA6ABEF-ACD3-43FB-B487-5DEEBC8F7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the evidence cards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B65E0E-FD25-48F8-903E-AFE25A6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4F513C56-5AEE-4DF5-9457-1D894422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545CFDC8-59C3-41D7-8127-A2F15B5DF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33E15CBA-997D-4971-B1F2-589F2EBE6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ANIMAL CARDS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CFFD6622-F33B-4971-B241-389742EB7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IS THIS A RELIABLE TEST?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653ACD97-30C4-4652-83F8-C8AC63FB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Bat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Crab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Snake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Jellyfish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ACBFBEC9-64D2-4740-A13A-FA1682D06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has a backbone inside.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is furry.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It is small.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115969A-BA15-4E1F-A083-96BBA606B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2DEDD4-59F5-431E-89FD-407BD400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393530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C36C9DA-4E70-4CC2-832A-638F33CF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B621CA2-1E2F-4522-BE84-6130E41B7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c516940d6134d71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2FECA8C6-1679-4927-9628-13381B8D7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Check one choice and keep it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E48676-E6C8-4862-87D8-F9575AB04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1C6C9AB5-F8AE-4FC1-B494-5FDE4501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013F926-89F5-443E-8D42-FFB28F81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6EE58552-675C-48BC-812E-F1FAE5D91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Choose one animal card.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A355BD32-E3FF-40A0-81DD-AE607228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Point to or say the body evidence.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2D25638-6343-4898-B8CB-94E2C6C4C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Keep or change your first choice.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40F602E6-C104-4075-B81C-17CC05E2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109728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Label and save your work for Wednesday.</a:t>
            </a:r>
          </a:p>
        </p:txBody>
      </p:sp>
    </p:spTree>
    <p:extLst>
      <p:ext uri="{BB962C8B-B14F-4D97-AF65-F5344CB8AC3E}">
        <p14:creationId xmlns:p14="http://schemas.microsoft.com/office/powerpoint/2010/main" val="17323442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FF33059C-D699-406A-B441-19C747C6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6C60FD3-6A44-40DE-AE21-A30370FB7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a36815b1fad4ad0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A60821E-20B2-471A-8BB3-FAA50628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Start with your own idea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ECBDB34-6F42-48B3-A8D8-B2354926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57A55C73-0775-456F-A670-A41D2D640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E496F9D1-14A9-495E-90A4-CC647BFFA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904CE6B-201C-449D-A2D1-41ABF2A6C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or point to an animal.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9B1D911-7359-424D-8EA3-D4E122CC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Do you think it has a backbone?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83C46BCB-BF61-4D42-8073-2594DB100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Keep your first idea. We will check evidence.</a:t>
            </a:r>
          </a:p>
        </p:txBody>
      </p:sp>
    </p:spTree>
    <p:extLst>
      <p:ext uri="{BB962C8B-B14F-4D97-AF65-F5344CB8AC3E}">
        <p14:creationId xmlns:p14="http://schemas.microsoft.com/office/powerpoint/2010/main" val="89926106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32FC33A1-19E9-485D-B622-53CFE200A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C0A2927-4B06-4B12-827A-74854258E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274d7a7479f4e59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1890C2AB-A585-439A-A531-4819FD440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Three things we will do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5F9BB920-4327-4B67-BA9F-1733E9B2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CF9D4C09-C878-403A-8175-3E536C0D2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D965AFA-C423-4657-BE3B-3CA14C58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8DDAA2C7-8457-4D52-80C0-C0381F70A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Find a backbone in a model.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4D03E454-F87E-4932-9ED2-E68D36EC5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5280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Sort animals using body evidence.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DE91EC5A-D5D3-4A7F-B366-363E94EC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097280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Explain one decision using because.</a:t>
            </a:r>
          </a:p>
        </p:txBody>
      </p:sp>
    </p:spTree>
    <p:extLst>
      <p:ext uri="{BB962C8B-B14F-4D97-AF65-F5344CB8AC3E}">
        <p14:creationId xmlns:p14="http://schemas.microsoft.com/office/powerpoint/2010/main" val="2899284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top-rule">
            <a:extLst xmlns:a="http://schemas.openxmlformats.org/drawingml/2006/main">
              <a:ext uri="{FF2B5EF4-FFF2-40B4-BE49-F238E27FC236}">
                <a16:creationId xmlns:a16="http://schemas.microsoft.com/office/drawing/2014/main" id="{49C030D0-6065-496F-A5FE-891C20834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D07B510-52AA-44B8-B50B-EAB926A3E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f40edf752bc4267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97FD85D7-C3F8-40EF-81B4-C95C649AE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Look for bones inside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79BE4AF6-DCC7-4AF5-989E-1EDB5F833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03ED4754-6700-4BAF-BDA4-823723926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89098E7D-4213-42F4-9FD7-22642BDDF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8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318ED9EC-8E02-458D-A35B-A5E949B93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71750"/>
            <a:ext cx="666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7D3C4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9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7F03FAC8-68FD-4968-9B1C-E46FB13DE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71800"/>
            <a:ext cx="666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0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E73F6559-8E96-4901-9DC6-A4FD45CBA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371850"/>
            <a:ext cx="666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7D3C4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1" name="diagram-shape-3">
            <a:extLst xmlns:a="http://schemas.openxmlformats.org/drawingml/2006/main">
              <a:ext uri="{FF2B5EF4-FFF2-40B4-BE49-F238E27FC236}">
                <a16:creationId xmlns:a16="http://schemas.microsoft.com/office/drawing/2014/main" id="{F6A35044-92B8-48E3-B8A2-E108583D8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771900"/>
            <a:ext cx="666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2" name="diagram-shape-4">
            <a:extLst xmlns:a="http://schemas.openxmlformats.org/drawingml/2006/main">
              <a:ext uri="{FF2B5EF4-FFF2-40B4-BE49-F238E27FC236}">
                <a16:creationId xmlns:a16="http://schemas.microsoft.com/office/drawing/2014/main" id="{25A6D868-E91B-49B6-B92C-5BC8E5ACE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171950"/>
            <a:ext cx="666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7D3C4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3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D8890A87-56BE-4D93-B7B1-E8D0D4EDE5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181600"/>
            <a:ext cx="2362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simplified backbone</a:t>
            </a:r>
          </a:p>
        </p:txBody>
      </p:sp>
      <p:sp>
        <p:nvSpPr>
          <p:cNvPr id="14" name="diagram-label-6">
            <a:extLst xmlns:a="http://schemas.openxmlformats.org/drawingml/2006/main">
              <a:ext uri="{FF2B5EF4-FFF2-40B4-BE49-F238E27FC236}">
                <a16:creationId xmlns:a16="http://schemas.microsoft.com/office/drawing/2014/main" id="{03C7DA42-AF79-496A-99DF-464B6E48A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724400"/>
            <a:ext cx="2143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small bones</a:t>
            </a:r>
          </a:p>
        </p:txBody>
      </p:sp>
      <p:sp>
        <p:nvSpPr>
          <p:cNvPr id="15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B80A066A-FF7E-4660-9A92-945D242BC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533650"/>
            <a:ext cx="4762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75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backbone is a connected series of small bones down the back.</a:t>
            </a:r>
          </a:p>
        </p:txBody>
      </p:sp>
      <p:sp>
        <p:nvSpPr>
          <p:cNvPr id="16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F21C7DED-15ED-4E5F-A9E6-1E7F07FA3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629150"/>
            <a:ext cx="4762500" cy="1162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75" b="0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28685E"/>
                </a:solidFill>
                <a:latin typeface="Arial"/>
                <a:ea typeface="Arial"/>
                <a:cs typeface="Arial"/>
              </a:rPr>
              <a:t>An animal with a backbone is a vertebrate.</a:t>
            </a:r>
          </a:p>
        </p:txBody>
      </p:sp>
      <p:pic>
        <p:nvPicPr>
          <p:cNvPr id="3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31d2da0002433a"/>
          <a:stretch xmlns:a="http://schemas.openxmlformats.org/drawingml/2006/main"/>
        </p:blipFill>
        <p:spPr>
          <a:xfrm xmlns:a="http://schemas.openxmlformats.org/drawingml/2006/main">
            <a:off x="2479675" y="2609850"/>
            <a:ext cx="3632200" cy="27241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077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C493D507-E0FA-4D1C-93E6-92AD3B907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C30FFB9-7324-4D1C-A238-6B231ED1F2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034f04bddc4a15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87AEA756-B40E-4255-9B77-3AD715C34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A hard outside is different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21C433F-1352-4CE7-AE3D-2409EFCF6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F494C9A2-643D-484A-B1FE-8FF638351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215B2EA6-790E-421F-A517-25E88EA64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AB6C9DCA-AEAC-4FFB-8AD5-2B7D81114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FISH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359DD03B-98A7-45E4-A3E7-D742E4A6C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CRAB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2D19239A-16C3-4F13-9F13-0E10F5A14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81500"/>
            <a:ext cx="514350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Bones inside the body.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 backbone inside.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Vertebrate.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FB72683B-234D-4995-82BC-CBE5413A3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381500"/>
            <a:ext cx="5010150" cy="1571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Hard case outside the body.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No backbone.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Invertebrate.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FEEEF6F-4838-4C1B-8099-1BC9CD9DB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2A33C9-5D78-4BC3-BC92-7ECEE123D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pic>
        <p:nvPicPr>
          <p:cNvPr id="3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d87bafce7414c71"/>
          <a:stretch xmlns:a="http://schemas.openxmlformats.org/drawingml/2006/main"/>
        </p:blipFill>
        <p:spPr>
          <a:xfrm xmlns:a="http://schemas.openxmlformats.org/drawingml/2006/main">
            <a:off x="2109788" y="2952750"/>
            <a:ext cx="1905000" cy="1428750"/>
          </a:xfrm>
          <a:prstGeom xmlns:a="http://schemas.openxmlformats.org/drawingml/2006/main" prst="rect">
            <a:avLst/>
          </a:prstGeom>
        </p:spPr>
      </p:pic>
      <p:pic>
        <p:nvPicPr>
          <p:cNvPr id="3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05cc573265b4a08"/>
          <a:stretch xmlns:a="http://schemas.openxmlformats.org/drawingml/2006/main"/>
        </p:blipFill>
        <p:spPr>
          <a:xfrm xmlns:a="http://schemas.openxmlformats.org/drawingml/2006/main">
            <a:off x="8072438" y="2952750"/>
            <a:ext cx="1905000" cy="1428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6237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BCF5DFF8-82F6-459C-863B-EA57E018B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3CBA8E0-86E3-44E7-800E-A2D7EC9738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6b780bbae0c44b3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CCE9D4C2-535A-4A35-A6FB-FE458DA29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Decide before the explanation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C812023-B8FD-4E0A-9D11-999BA9515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3AF8CB83-0535-4B3E-8866-9FBBE763A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6FCA4C7B-30E2-47C9-80B7-37ED2892B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2B2E6014-43BA-42D5-B9F7-5B6CF1DD1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Fish: bones inside include a backbone.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50961C4A-D3A1-4AF8-8EE8-1A26944CA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Snail: a shell, but no backbone.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13475FF2-914C-43A4-9180-42BF74850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Frog: bones inside include a backbone.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7DA9457F-259D-4BFF-9E95-C76807238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Choose: vertebrate or invertebrate.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f67b9d5753e4263"/>
          <a:stretch xmlns:a="http://schemas.openxmlformats.org/drawingml/2006/main"/>
        </p:blipFill>
        <p:spPr>
          <a:xfrm xmlns:a="http://schemas.openxmlformats.org/drawingml/2006/main">
            <a:off x="8429625" y="2971800"/>
            <a:ext cx="2857500" cy="21431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03537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DFB44416-AA22-4810-BCBC-DC0F9494B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D1686814-67EF-4921-945C-F1C5AB69C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9e91fc87b9d4a82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7100165D-99BD-4E7C-9F3D-532CF4C79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Try the rule again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D83542F-4A48-4282-9F42-B093378E4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AADE7909-7930-42CF-8BAF-3B9C8DE86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DBDBA8BA-AEAD-4174-BFBE-46C93E7B6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8" name="line-0">
            <a:extLst xmlns:a="http://schemas.openxmlformats.org/drawingml/2006/main">
              <a:ext uri="{FF2B5EF4-FFF2-40B4-BE49-F238E27FC236}">
                <a16:creationId xmlns:a16="http://schemas.microsoft.com/office/drawing/2014/main" id="{1F594133-0B61-445B-A1C1-6A7564E9D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050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Mouse: an internal backbone.</a:t>
            </a:r>
          </a:p>
        </p:txBody>
      </p:sp>
      <p:sp>
        <p:nvSpPr>
          <p:cNvPr id="9" name="line-1">
            <a:extLst xmlns:a="http://schemas.openxmlformats.org/drawingml/2006/main">
              <a:ext uri="{FF2B5EF4-FFF2-40B4-BE49-F238E27FC236}">
                <a16:creationId xmlns:a16="http://schemas.microsoft.com/office/drawing/2014/main" id="{1ED30343-DCB9-4344-8FDF-ADD484BB0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432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Crab: a hard outside; no backbone.</a:t>
            </a:r>
          </a:p>
        </p:txBody>
      </p:sp>
      <p:sp>
        <p:nvSpPr>
          <p:cNvPr id="10" name="line-2">
            <a:extLst xmlns:a="http://schemas.openxmlformats.org/drawingml/2006/main">
              <a:ext uri="{FF2B5EF4-FFF2-40B4-BE49-F238E27FC236}">
                <a16:creationId xmlns:a16="http://schemas.microsoft.com/office/drawing/2014/main" id="{9AEBA109-52C4-458C-828F-3C9A836C8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814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55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Earthworm: fluid support; no backbone.</a:t>
            </a:r>
          </a:p>
        </p:txBody>
      </p:sp>
      <p:sp>
        <p:nvSpPr>
          <p:cNvPr id="11" name="line-3">
            <a:extLst xmlns:a="http://schemas.openxmlformats.org/drawingml/2006/main">
              <a:ext uri="{FF2B5EF4-FFF2-40B4-BE49-F238E27FC236}">
                <a16:creationId xmlns:a16="http://schemas.microsoft.com/office/drawing/2014/main" id="{BA19076E-B416-41DD-8D65-C7B386066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19650"/>
            <a:ext cx="7096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5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Which body clue decides each group?</a:t>
            </a:r>
          </a:p>
        </p:txBody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6dd17a4e0f54198"/>
          <a:stretch xmlns:a="http://schemas.openxmlformats.org/drawingml/2006/main"/>
        </p:blipFill>
        <p:spPr>
          <a:xfrm xmlns:a="http://schemas.openxmlformats.org/drawingml/2006/main">
            <a:off x="8429625" y="2971800"/>
            <a:ext cx="2857500" cy="214312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53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7DE0724-EA72-4F4B-B4C5-B08681026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502C8DF0-0717-4986-97B7-E014DEBCF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321bedc096b410f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59E6C87B-5402-4355-B222-E838F90EC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Different outsides, same test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EB7DC22-E996-4F55-8E5D-48916DEA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0248D2E-0CDA-4C72-92DC-B76196CC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4D3A6E0D-EE9E-4262-B0CE-A580D9BE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8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237F6565-5B9A-4055-8435-0E500C217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57425"/>
            <a:ext cx="5143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ANIMALS</a:t>
            </a:r>
          </a:p>
        </p:txBody>
      </p:sp>
      <p:sp>
        <p:nvSpPr>
          <p:cNvPr id="9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A08214FC-397C-48F0-80E6-30DF7D99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257425"/>
            <a:ext cx="50101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100" b="1">
                <a:solidFill>
                  <a:srgbClr val="A65D25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65D25"/>
                </a:solidFill>
                <a:latin typeface="Arial"/>
                <a:ea typeface="Arial"/>
                <a:cs typeface="Arial"/>
              </a:rPr>
              <a:t>THE BODY EVIDENCE</a:t>
            </a:r>
          </a:p>
        </p:txBody>
      </p:sp>
      <p:sp>
        <p:nvSpPr>
          <p:cNvPr id="10" name="left">
            <a:extLst xmlns:a="http://schemas.openxmlformats.org/drawingml/2006/main">
              <a:ext uri="{FF2B5EF4-FFF2-40B4-BE49-F238E27FC236}">
                <a16:creationId xmlns:a16="http://schemas.microsoft.com/office/drawing/2014/main" id="{8518DEF3-2872-4279-B7C8-6D1831150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0"/>
            <a:ext cx="514350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Fish and frog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Bird and lizard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Very different outsides.</a:t>
            </a:r>
          </a:p>
        </p:txBody>
      </p:sp>
      <p:sp>
        <p:nvSpPr>
          <p:cNvPr id="11" name="right">
            <a:extLst xmlns:a="http://schemas.openxmlformats.org/drawingml/2006/main">
              <a:ext uri="{FF2B5EF4-FFF2-40B4-BE49-F238E27FC236}">
                <a16:creationId xmlns:a16="http://schemas.microsoft.com/office/drawing/2014/main" id="{626E5754-F079-4A02-978E-4F8A55CDC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238500"/>
            <a:ext cx="50101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All have an internal backbone.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All are vertebrates.</a:t>
            </a:r>
          </a:p>
          <a:p xmlns:a="http://schemas.openxmlformats.org/drawingml/2006/main">
            <a:pPr>
              <a:buNone/>
              <a:defRPr sz="2400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400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Fur and legs are not the test.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D7A34E-60B9-43D9-A2D4-72E80AFB5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86075"/>
            <a:ext cx="5048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F7D3D05-6E36-4FEA-8679-B33644206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86075"/>
            <a:ext cx="50101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DCE7DD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75014065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BF9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68C4C742-D6E8-4EC5-9C7D-153986EA8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9906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DE8A811-DFE2-4D75-AFAB-737D81009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425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MADE BY MATT  /  BUILD SCIENCE</a:t>
            </a:r>
          </a:p>
        </p:txBody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fc999e9c5dd4b36"/>
          <a:stretch xmlns:a="http://schemas.openxmlformats.org/drawingml/2006/main"/>
        </p:blipFill>
        <p:spPr>
          <a:xfrm xmlns:a="http://schemas.openxmlformats.org/drawingml/2006/main">
            <a:off x="10801350" y="438150"/>
            <a:ext cx="781050" cy="781050"/>
          </a:xfrm>
          <a:prstGeom xmlns:a="http://schemas.openxmlformats.org/drawingml/2006/main" prst="rect">
            <a:avLst/>
          </a:prstGeom>
        </p:spPr>
      </p:pic>
      <p:sp>
        <p:nvSpPr>
          <p:cNvPr id="4" name="title">
            <a:extLst xmlns:a="http://schemas.openxmlformats.org/drawingml/2006/main">
              <a:ext uri="{FF2B5EF4-FFF2-40B4-BE49-F238E27FC236}">
                <a16:creationId xmlns:a16="http://schemas.microsoft.com/office/drawing/2014/main" id="{841BC355-D136-47F3-B912-9AD5735E4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047750"/>
            <a:ext cx="109728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3600" b="1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152B3A"/>
                </a:solidFill>
                <a:latin typeface="Arial"/>
                <a:ea typeface="Arial"/>
                <a:cs typeface="Arial"/>
              </a:rPr>
              <a:t>Use because to show your reason</a:t>
            </a:r>
          </a:p>
        </p:txBody>
      </p:sp>
      <p:sp>
        <p:nvSpPr>
          <p:cNvPr id="5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C437A47-F099-44D2-9ED2-7A34DA725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19825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CE7D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">
            <a:extLst xmlns:a="http://schemas.openxmlformats.org/drawingml/2006/main">
              <a:ext uri="{FF2B5EF4-FFF2-40B4-BE49-F238E27FC236}">
                <a16:creationId xmlns:a16="http://schemas.microsoft.com/office/drawing/2014/main" id="{B25BA3A8-830E-4F8F-A793-12C07B094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381750"/>
            <a:ext cx="990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200" b="0">
                <a:solidFill>
                  <a:srgbClr val="50616B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0616B"/>
                </a:solidFill>
                <a:latin typeface="Arial"/>
                <a:ea typeface="Arial"/>
                <a:cs typeface="Arial"/>
              </a:rPr>
              <a:t>AUTUMN 1  ·  WEEK 3  ·  LESSON A</a:t>
            </a:r>
          </a:p>
        </p:txBody>
      </p:sp>
      <p:sp>
        <p:nvSpPr>
          <p:cNvPr id="7" name="page">
            <a:extLst xmlns:a="http://schemas.openxmlformats.org/drawingml/2006/main">
              <a:ext uri="{FF2B5EF4-FFF2-40B4-BE49-F238E27FC236}">
                <a16:creationId xmlns:a16="http://schemas.microsoft.com/office/drawing/2014/main" id="{A29D27EC-EE27-4331-8897-87593A851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3627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13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8" name="statement">
            <a:extLst xmlns:a="http://schemas.openxmlformats.org/drawingml/2006/main">
              <a:ext uri="{FF2B5EF4-FFF2-40B4-BE49-F238E27FC236}">
                <a16:creationId xmlns:a16="http://schemas.microsoft.com/office/drawing/2014/main" id="{6D7FA4BB-531A-4DC8-A656-DED689801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28875"/>
            <a:ext cx="67627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28685E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28685E"/>
                </a:solidFill>
                <a:latin typeface="Arial"/>
                <a:ea typeface="Arial"/>
                <a:cs typeface="Arial"/>
              </a:rPr>
              <a:t>The robin is a vertebrate because its body has an internal backbone.</a:t>
            </a:r>
          </a:p>
        </p:txBody>
      </p:sp>
      <p:sp>
        <p:nvSpPr>
          <p:cNvPr id="9" name="callout">
            <a:extLst xmlns:a="http://schemas.openxmlformats.org/drawingml/2006/main">
              <a:ext uri="{FF2B5EF4-FFF2-40B4-BE49-F238E27FC236}">
                <a16:creationId xmlns:a16="http://schemas.microsoft.com/office/drawing/2014/main" id="{3CD95ACE-B7FE-45DE-B787-0A75F50C1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7191375" cy="981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325" b="0">
                <a:solidFill>
                  <a:srgbClr val="152B3A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52B3A"/>
                </a:solidFill>
                <a:latin typeface="Arial"/>
                <a:ea typeface="Arial"/>
                <a:cs typeface="Arial"/>
              </a:rPr>
              <a:t>Name the animal. Name the group. Give the body evidence.</a:t>
            </a:r>
          </a:p>
        </p:txBody>
      </p:sp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37484532ed24c23"/>
          <a:stretch xmlns:a="http://schemas.openxmlformats.org/drawingml/2006/main"/>
        </p:blipFill>
        <p:spPr>
          <a:xfrm xmlns:a="http://schemas.openxmlformats.org/drawingml/2006/main">
            <a:off x="8286750" y="2747963"/>
            <a:ext cx="3048000" cy="22860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5862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2026-09-06T23:07:32.8060000Z</dcterms:created>
  <dcterms:modified xsi:type="dcterms:W3CDTF">2026-09-06T23:07:32.8060000Z</dcterms:modified>
</coreProperties>
</file>