
<file path=[Content_Types].xml><?xml version="1.0" encoding="utf-8"?>
<Types xmlns="http://schemas.openxmlformats.org/package/2006/content-types">
  <Default Extension="xml" ContentType="application/vnd.openxmlformats-package.core-properties+xml"/>
  <Default Extension="jpeg" ContentType="image/jpeg"/>
  <Default Extension="png" ContentType="image/png"/>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42dd662cb6fc41cd" /><Relationship Type="http://schemas.openxmlformats.org/officeDocument/2006/relationships/extended-properties" Target="/docProps/app.xml" Id="Rf7fd6f21cbc74b0e" /><Relationship Type="http://schemas.openxmlformats.org/officeDocument/2006/relationships/officeDocument" Target="/ppt/presentation.xml" Id="R51dd7e867ef2405d" /></Relationships>
</file>

<file path=ppt/presentation.xml><?xml version="1.0" encoding="utf-8"?>
<p:presentation xmlns:p="http://schemas.openxmlformats.org/presentationml/2006/main">
  <p:sldMasterIdLst>
    <p:sldMasterId xmlns:r="http://schemas.openxmlformats.org/officeDocument/2006/relationships" id="2147483648" r:id="R4d5d14aecfb5460a"/>
  </p:sldMasterIdLst>
  <p:notesMasterIdLst>
    <p:notesMasterId xmlns:r="http://schemas.openxmlformats.org/officeDocument/2006/relationships" r:id="Rb00341a3df0d4ecb"/>
  </p:notesMasterIdLst>
  <p:sldIdLst>
    <p:sldId xmlns:r="http://schemas.openxmlformats.org/officeDocument/2006/relationships" id="256" r:id="Rac6978a884fb4afb"/>
    <p:sldId xmlns:r="http://schemas.openxmlformats.org/officeDocument/2006/relationships" id="257" r:id="R0b22302e00fa4741"/>
    <p:sldId xmlns:r="http://schemas.openxmlformats.org/officeDocument/2006/relationships" id="258" r:id="R62ffc6680e644d85"/>
    <p:sldId xmlns:r="http://schemas.openxmlformats.org/officeDocument/2006/relationships" id="259" r:id="Rc10fa7d1a97640ef"/>
    <p:sldId xmlns:r="http://schemas.openxmlformats.org/officeDocument/2006/relationships" id="260" r:id="Redbebb7a5b0849f8"/>
    <p:sldId xmlns:r="http://schemas.openxmlformats.org/officeDocument/2006/relationships" id="261" r:id="R244992179c004145"/>
    <p:sldId xmlns:r="http://schemas.openxmlformats.org/officeDocument/2006/relationships" id="262" r:id="Re1945cb1d75840cf"/>
    <p:sldId xmlns:r="http://schemas.openxmlformats.org/officeDocument/2006/relationships" id="263" r:id="R2361aecf787b4286"/>
    <p:sldId xmlns:r="http://schemas.openxmlformats.org/officeDocument/2006/relationships" id="264" r:id="R8b51f80bf05c429d"/>
    <p:sldId xmlns:r="http://schemas.openxmlformats.org/officeDocument/2006/relationships" id="265" r:id="R1dd53801ff874a04"/>
    <p:sldId xmlns:r="http://schemas.openxmlformats.org/officeDocument/2006/relationships" id="266" r:id="R223cea6103cb447d"/>
  </p:sldIdLst>
  <p:sldSz cx="12192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948e854651184742" /><Relationship Type="http://schemas.openxmlformats.org/officeDocument/2006/relationships/slideMaster" Target="/ppt/slideMasters/slideMaster1.xml" Id="R4d5d14aecfb5460a" /><Relationship Type="http://schemas.openxmlformats.org/officeDocument/2006/relationships/notesMaster" Target="/ppt/notesMasters/notesMaster1.xml" Id="Rb00341a3df0d4ecb" /><Relationship Type="http://schemas.openxmlformats.org/officeDocument/2006/relationships/presProps" Target="/ppt/presProps.xml" Id="R241fc875ead44449" /><Relationship Type="http://schemas.openxmlformats.org/officeDocument/2006/relationships/tableStyles" Target="/ppt/tableStyles.xml" Id="R2cd6e83804664522" /><Relationship Type="http://schemas.openxmlformats.org/officeDocument/2006/relationships/slide" Target="/ppt/slides/slide1.xml" Id="Rac6978a884fb4afb" /><Relationship Type="http://schemas.openxmlformats.org/officeDocument/2006/relationships/slide" Target="/ppt/slides/slide2.xml" Id="R0b22302e00fa4741" /><Relationship Type="http://schemas.openxmlformats.org/officeDocument/2006/relationships/slide" Target="/ppt/slides/slide3.xml" Id="R62ffc6680e644d85" /><Relationship Type="http://schemas.openxmlformats.org/officeDocument/2006/relationships/slide" Target="/ppt/slides/slide4.xml" Id="Rc10fa7d1a97640ef" /><Relationship Type="http://schemas.openxmlformats.org/officeDocument/2006/relationships/slide" Target="/ppt/slides/slide5.xml" Id="Redbebb7a5b0849f8" /><Relationship Type="http://schemas.openxmlformats.org/officeDocument/2006/relationships/slide" Target="/ppt/slides/slide6.xml" Id="R244992179c004145" /><Relationship Type="http://schemas.openxmlformats.org/officeDocument/2006/relationships/slide" Target="/ppt/slides/slide7.xml" Id="Re1945cb1d75840cf" /><Relationship Type="http://schemas.openxmlformats.org/officeDocument/2006/relationships/slide" Target="/ppt/slides/slide8.xml" Id="R2361aecf787b4286" /><Relationship Type="http://schemas.openxmlformats.org/officeDocument/2006/relationships/slide" Target="/ppt/slides/slide9.xml" Id="R8b51f80bf05c429d" /><Relationship Type="http://schemas.openxmlformats.org/officeDocument/2006/relationships/slide" Target="/ppt/slides/slide10.xml" Id="R1dd53801ff874a04" /><Relationship Type="http://schemas.openxmlformats.org/officeDocument/2006/relationships/slide" Target="/ppt/slides/slide11.xml" Id="R223cea6103cb447d"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820d27873aad4c77"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79e2378128b944a7" /><Relationship Type="http://schemas.openxmlformats.org/officeDocument/2006/relationships/notesMaster" Target="/ppt/notesMasters/notesMaster1.xml" Id="R562e8be6c37d4ac3"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40664050b1194522" /><Relationship Type="http://schemas.openxmlformats.org/officeDocument/2006/relationships/notesMaster" Target="/ppt/notesMasters/notesMaster1.xml" Id="R430f2d689c464c3e"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63d50a1fa16f4e80" /><Relationship Type="http://schemas.openxmlformats.org/officeDocument/2006/relationships/notesMaster" Target="/ppt/notesMasters/notesMaster1.xml" Id="Ra39d722c006945cd" /></Relationships>
</file>

<file path=ppt/notesSlides/_rels/notesSlide2.xml.rels>&#65279;<?xml version="1.0" encoding="utf-8"?><Relationships xmlns="http://schemas.openxmlformats.org/package/2006/relationships"><Relationship Type="http://schemas.openxmlformats.org/officeDocument/2006/relationships/slide" Target="/ppt/slides/slide2.xml" Id="Rd0982dc20b224cd7" /><Relationship Type="http://schemas.openxmlformats.org/officeDocument/2006/relationships/notesMaster" Target="/ppt/notesMasters/notesMaster1.xml" Id="Re7e2e4e4d2f149b3" /></Relationships>
</file>

<file path=ppt/notesSlides/_rels/notesSlide3.xml.rels>&#65279;<?xml version="1.0" encoding="utf-8"?><Relationships xmlns="http://schemas.openxmlformats.org/package/2006/relationships"><Relationship Type="http://schemas.openxmlformats.org/officeDocument/2006/relationships/slide" Target="/ppt/slides/slide3.xml" Id="R5503b8a97056445d" /><Relationship Type="http://schemas.openxmlformats.org/officeDocument/2006/relationships/notesMaster" Target="/ppt/notesMasters/notesMaster1.xml" Id="Re1aa8ce9facd4ad9" /></Relationships>
</file>

<file path=ppt/notesSlides/_rels/notesSlide4.xml.rels>&#65279;<?xml version="1.0" encoding="utf-8"?><Relationships xmlns="http://schemas.openxmlformats.org/package/2006/relationships"><Relationship Type="http://schemas.openxmlformats.org/officeDocument/2006/relationships/slide" Target="/ppt/slides/slide4.xml" Id="R5b05a861177b400b" /><Relationship Type="http://schemas.openxmlformats.org/officeDocument/2006/relationships/notesMaster" Target="/ppt/notesMasters/notesMaster1.xml" Id="Rfaf201d095b84656" /></Relationships>
</file>

<file path=ppt/notesSlides/_rels/notesSlide5.xml.rels>&#65279;<?xml version="1.0" encoding="utf-8"?><Relationships xmlns="http://schemas.openxmlformats.org/package/2006/relationships"><Relationship Type="http://schemas.openxmlformats.org/officeDocument/2006/relationships/slide" Target="/ppt/slides/slide5.xml" Id="R17c85c78c38346e3" /><Relationship Type="http://schemas.openxmlformats.org/officeDocument/2006/relationships/notesMaster" Target="/ppt/notesMasters/notesMaster1.xml" Id="Rdb0ec129990545df" /></Relationships>
</file>

<file path=ppt/notesSlides/_rels/notesSlide6.xml.rels>&#65279;<?xml version="1.0" encoding="utf-8"?><Relationships xmlns="http://schemas.openxmlformats.org/package/2006/relationships"><Relationship Type="http://schemas.openxmlformats.org/officeDocument/2006/relationships/slide" Target="/ppt/slides/slide6.xml" Id="R3517dee9abd24e52" /><Relationship Type="http://schemas.openxmlformats.org/officeDocument/2006/relationships/notesMaster" Target="/ppt/notesMasters/notesMaster1.xml" Id="R89f283432c8e4dd4" /></Relationships>
</file>

<file path=ppt/notesSlides/_rels/notesSlide7.xml.rels>&#65279;<?xml version="1.0" encoding="utf-8"?><Relationships xmlns="http://schemas.openxmlformats.org/package/2006/relationships"><Relationship Type="http://schemas.openxmlformats.org/officeDocument/2006/relationships/slide" Target="/ppt/slides/slide7.xml" Id="Rc386022bca9e4bbe" /><Relationship Type="http://schemas.openxmlformats.org/officeDocument/2006/relationships/notesMaster" Target="/ppt/notesMasters/notesMaster1.xml" Id="Rcb20fb757c594cf4" /></Relationships>
</file>

<file path=ppt/notesSlides/_rels/notesSlide8.xml.rels>&#65279;<?xml version="1.0" encoding="utf-8"?><Relationships xmlns="http://schemas.openxmlformats.org/package/2006/relationships"><Relationship Type="http://schemas.openxmlformats.org/officeDocument/2006/relationships/slide" Target="/ppt/slides/slide8.xml" Id="Rad4b6f24d77f40a4" /><Relationship Type="http://schemas.openxmlformats.org/officeDocument/2006/relationships/notesMaster" Target="/ppt/notesMasters/notesMaster1.xml" Id="R7179310523e546c1" /></Relationships>
</file>

<file path=ppt/notesSlides/_rels/notesSlide9.xml.rels>&#65279;<?xml version="1.0" encoding="utf-8"?><Relationships xmlns="http://schemas.openxmlformats.org/package/2006/relationships"><Relationship Type="http://schemas.openxmlformats.org/officeDocument/2006/relationships/slide" Target="/ppt/slides/slide9.xml" Id="R05d7c16ae374420b" /><Relationship Type="http://schemas.openxmlformats.org/officeDocument/2006/relationships/notesMaster" Target="/ppt/notesMasters/notesMaster1.xml" Id="R215a14b29b104a8d"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Overview — 1 minutes within the source's 40-minute lesson.</a:t>
            </a:r>
          </a:p>
          <a:p xmlns:a="http://schemas.openxmlformats.org/drawingml/2006/main">
            <a:r>
              <a:t>Monday P3, 11:00-11:40. This one-minute overview is included in the 40-minute lesson.</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https://github.com/MattRoper1977/Lessons/blob/main/Science_Teesside/Build/SCI_B_W5_Right_Nutrition.html</a:t>
            </a:r>
          </a:p>
          <a:p xmlns:a="http://schemas.openxmlformats.org/drawingml/2006/main">
            <a:r>
              <a:t>Git blob: 21014244de9f92bea3c1e10e53d0ce8592ea43ce.</a:t>
            </a:r>
          </a:p>
          <a:p xmlns:a="http://schemas.openxmlformats.org/drawingml/2006/main">
            <a:r>
              <a:t>SHA256: 1d06ba869b18be8328cf4723cc91b46298a63c494f95e92aa9563f23b15161d3.</a:t>
            </a:r>
          </a:p>
          <a:p xmlns:a="http://schemas.openxmlformats.org/drawingml/2006/main">
            <a:r>
              <a:t>User-supplied logo: approved-logo.jpg (unchanged attachment bytes).</a:t>
            </a:r>
          </a:p>
          <a:p xmlns:a="http://schemas.openxmlformats.org/drawingml/2006/main">
            <a:r>
              <a:t>White Rose Education, Year 3 Autumn Block 3 (2024): Nutrition and diet, steps 1 Food groups, 2 Understand the five food groups and 5 Animal diets. Concepts inform original card tasks; source photographs and printables are not redistributed.</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We Do 2 — sort — 5 minutes within the source's 40-minute lesson.</a:t>
            </a:r>
          </a:p>
          <a:p xmlns:a="http://schemas.openxmlformats.org/drawingml/2006/main">
            <a:r>
              <a:t>Read example food labels aloud. Correct matches as in previous comparison. Claim false: animals have different feeding needs, e.g. cow eating grass and owl eating a mouse. Do not use the cards to decide actual feeding instructions for a pet.</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https://github.com/MattRoper1977/Lessons/blob/main/Science_Teesside/Build/SCI_B_W5_Right_Nutrition.html</a:t>
            </a:r>
          </a:p>
          <a:p xmlns:a="http://schemas.openxmlformats.org/drawingml/2006/main">
            <a:r>
              <a:t>Git blob: 21014244de9f92bea3c1e10e53d0ce8592ea43ce.</a:t>
            </a:r>
          </a:p>
          <a:p xmlns:a="http://schemas.openxmlformats.org/drawingml/2006/main">
            <a:r>
              <a:t>SHA256: 1d06ba869b18be8328cf4723cc91b46298a63c494f95e92aa9563f23b15161d3.</a:t>
            </a:r>
          </a:p>
          <a:p xmlns:a="http://schemas.openxmlformats.org/drawingml/2006/main">
            <a:r>
              <a:t>User-supplied logo: approved-logo.jpg (unchanged attachment bytes).</a:t>
            </a:r>
          </a:p>
          <a:p xmlns:a="http://schemas.openxmlformats.org/drawingml/2006/main">
            <a:r>
              <a:t>White Rose Education, Year 3 Autumn Block 3 (2024): Nutrition and diet, steps 1 Food groups, 2 Understand the five food groups and 5 Animal diets. Concepts inform original card tasks; source photographs and printables are not redistributed.</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We Do 2 — explain and save — 5 minutes within the source's 40-minute lesson.</a:t>
            </a:r>
          </a:p>
          <a:p xmlns:a="http://schemas.openxmlformats.org/drawingml/2006/main">
            <a:r>
              <a:t>Five minutes completes source ten-minute stage. Explain that different types of food matter as well as how much. Learner can pass or tell adult privately. Retain paper cards for Wednesday; never test the idea by feeding animals.</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https://github.com/MattRoper1977/Lessons/blob/main/Science_Teesside/Build/SCI_B_W5_Right_Nutrition.html</a:t>
            </a:r>
          </a:p>
          <a:p xmlns:a="http://schemas.openxmlformats.org/drawingml/2006/main">
            <a:r>
              <a:t>Git blob: 21014244de9f92bea3c1e10e53d0ce8592ea43ce.</a:t>
            </a:r>
          </a:p>
          <a:p xmlns:a="http://schemas.openxmlformats.org/drawingml/2006/main">
            <a:r>
              <a:t>SHA256: 1d06ba869b18be8328cf4723cc91b46298a63c494f95e92aa9563f23b15161d3.</a:t>
            </a:r>
          </a:p>
          <a:p xmlns:a="http://schemas.openxmlformats.org/drawingml/2006/main">
            <a:r>
              <a:t>User-supplied logo: approved-logo.jpg (unchanged attachment bytes).</a:t>
            </a:r>
          </a:p>
          <a:p xmlns:a="http://schemas.openxmlformats.org/drawingml/2006/main">
            <a:r>
              <a:t>White Rose Education, Year 3 Autumn Block 3 (2024): Nutrition and diet, steps 1 Food groups, 2 Understand the five food groups and 5 Animal diets. Concepts inform original card tasks; source photographs and printables are not redistributed.</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Arrival Task — 4 minutes within the source's 40-minute lesson.</a:t>
            </a:r>
          </a:p>
          <a:p xmlns:a="http://schemas.openxmlformats.org/drawingml/2006/main">
            <a:r>
              <a:t>Do not request personal diet disclosure. Supported: choose energy/growth labels. Standard: name a job. Stretch: name two and distinguish them. Retrieve the idea that muscles need a working body; no calorie discussion.</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https://github.com/MattRoper1977/Lessons/blob/main/Science_Teesside/Build/SCI_B_W5_Right_Nutrition.html</a:t>
            </a:r>
          </a:p>
          <a:p xmlns:a="http://schemas.openxmlformats.org/drawingml/2006/main">
            <a:r>
              <a:t>Git blob: 21014244de9f92bea3c1e10e53d0ce8592ea43ce.</a:t>
            </a:r>
          </a:p>
          <a:p xmlns:a="http://schemas.openxmlformats.org/drawingml/2006/main">
            <a:r>
              <a:t>SHA256: 1d06ba869b18be8328cf4723cc91b46298a63c494f95e92aa9563f23b15161d3.</a:t>
            </a:r>
          </a:p>
          <a:p xmlns:a="http://schemas.openxmlformats.org/drawingml/2006/main">
            <a:r>
              <a:t>User-supplied logo: approved-logo.jpg (unchanged attachment bytes).</a:t>
            </a:r>
          </a:p>
          <a:p xmlns:a="http://schemas.openxmlformats.org/drawingml/2006/main">
            <a:r>
              <a:t>White Rose Education, Year 3 Autumn Block 3 (2024): Nutrition and diet, steps 1 Food groups, 2 Understand the five food groups and 5 Animal diets. Concepts inform original card tasks; source photographs and printables are not redistributed.</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Today at a Glance — 2 minutes within the source's 40-minute lesson.</a:t>
            </a:r>
          </a:p>
          <a:p xmlns:a="http://schemas.openxmlformats.org/drawingml/2006/main">
            <a:r>
              <a:t>Use energy, growth and repair, vitamins/minerals, fibre and water as age-appropriate vocabulary. These categories overlap: one food can supply more than one nutrient.</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https://github.com/MattRoper1977/Lessons/blob/main/Science_Teesside/Build/SCI_B_W5_Right_Nutrition.html</a:t>
            </a:r>
          </a:p>
          <a:p xmlns:a="http://schemas.openxmlformats.org/drawingml/2006/main">
            <a:r>
              <a:t>Git blob: 21014244de9f92bea3c1e10e53d0ce8592ea43ce.</a:t>
            </a:r>
          </a:p>
          <a:p xmlns:a="http://schemas.openxmlformats.org/drawingml/2006/main">
            <a:r>
              <a:t>SHA256: 1d06ba869b18be8328cf4723cc91b46298a63c494f95e92aa9563f23b15161d3.</a:t>
            </a:r>
          </a:p>
          <a:p xmlns:a="http://schemas.openxmlformats.org/drawingml/2006/main">
            <a:r>
              <a:t>User-supplied logo: approved-logo.jpg (unchanged attachment bytes).</a:t>
            </a:r>
          </a:p>
          <a:p xmlns:a="http://schemas.openxmlformats.org/drawingml/2006/main">
            <a:r>
              <a:t>White Rose Education, Year 3 Autumn Block 3 (2024): Nutrition and diet, steps 1 Food groups, 2 Understand the five food groups and 5 Animal diets. Concepts inform original card tasks; source photographs and printables are not redistributed.</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 Do 1 — 5 minutes within the source's 40-minute lesson.</a:t>
            </a:r>
          </a:p>
          <a:p xmlns:a="http://schemas.openxmlformats.org/drawingml/2006/main">
            <a:r>
              <a:t>Model food/job links as examples, not exclusive categories. Bread also provides some protein, vitamins and minerals; beans/lentils also carbohydrate/fibre. Fruit/vegetables differ in nutrients. Do not claim a food has a single job or that one food can provide everything.</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https://github.com/MattRoper1977/Lessons/blob/main/Science_Teesside/Build/SCI_B_W5_Right_Nutrition.html</a:t>
            </a:r>
          </a:p>
          <a:p xmlns:a="http://schemas.openxmlformats.org/drawingml/2006/main">
            <a:r>
              <a:t>Git blob: 21014244de9f92bea3c1e10e53d0ce8592ea43ce.</a:t>
            </a:r>
          </a:p>
          <a:p xmlns:a="http://schemas.openxmlformats.org/drawingml/2006/main">
            <a:r>
              <a:t>SHA256: 1d06ba869b18be8328cf4723cc91b46298a63c494f95e92aa9563f23b15161d3.</a:t>
            </a:r>
          </a:p>
          <a:p xmlns:a="http://schemas.openxmlformats.org/drawingml/2006/main">
            <a:r>
              <a:t>User-supplied logo: approved-logo.jpg (unchanged attachment bytes).</a:t>
            </a:r>
          </a:p>
          <a:p xmlns:a="http://schemas.openxmlformats.org/drawingml/2006/main">
            <a:r>
              <a:t>White Rose Education, Year 3 Autumn Block 3 (2024): Nutrition and diet, steps 1 Food groups, 2 Understand the five food groups and 5 Animal diets. Concepts inform original card tasks; source photographs and printables are not redistributed.</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 Do 1b — 4 minutes within the source's 40-minute lesson.</a:t>
            </a:r>
          </a:p>
          <a:p xmlns:a="http://schemas.openxmlformats.org/drawingml/2006/main">
            <a:r>
              <a:t>Water is needed alongside food and is present in many foods/drinks. Do not invent personal intake targets or encourage any restriction. Explain source model’s point: a collection of food cards is incomplete as a picture of bodily needs; water has functions despite no food energy.</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https://github.com/MattRoper1977/Lessons/blob/main/Science_Teesside/Build/SCI_B_W5_Right_Nutrition.html</a:t>
            </a:r>
          </a:p>
          <a:p xmlns:a="http://schemas.openxmlformats.org/drawingml/2006/main">
            <a:r>
              <a:t>Git blob: 21014244de9f92bea3c1e10e53d0ce8592ea43ce.</a:t>
            </a:r>
          </a:p>
          <a:p xmlns:a="http://schemas.openxmlformats.org/drawingml/2006/main">
            <a:r>
              <a:t>SHA256: 1d06ba869b18be8328cf4723cc91b46298a63c494f95e92aa9563f23b15161d3.</a:t>
            </a:r>
          </a:p>
          <a:p xmlns:a="http://schemas.openxmlformats.org/drawingml/2006/main">
            <a:r>
              <a:t>User-supplied logo: approved-logo.jpg (unchanged attachment bytes).</a:t>
            </a:r>
          </a:p>
          <a:p xmlns:a="http://schemas.openxmlformats.org/drawingml/2006/main">
            <a:r>
              <a:t>White Rose Education, Year 3 Autumn Block 3 (2024): Nutrition and diet, steps 1 Food groups, 2 Understand the five food groups and 5 Animal diets. Concepts inform original card tasks; source photographs and printables are not redistributed.</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We Do 1 — first responses — 3 minutes within the source's 40-minute lesson.</a:t>
            </a:r>
          </a:p>
          <a:p xmlns:a="http://schemas.openxmlformats.org/drawingml/2006/main">
            <a:r>
              <a:t>Collect all pupil responses before modelling. Expected examples: starchy foods provide energy; beans/lentils supply protein for growth/repair. Accept other correct nutrient-linked jobs if justified. Do not treat one answer as excluding all other food functions.</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https://github.com/MattRoper1977/Lessons/blob/main/Science_Teesside/Build/SCI_B_W5_Right_Nutrition.html</a:t>
            </a:r>
          </a:p>
          <a:p xmlns:a="http://schemas.openxmlformats.org/drawingml/2006/main">
            <a:r>
              <a:t>Git blob: 21014244de9f92bea3c1e10e53d0ce8592ea43ce.</a:t>
            </a:r>
          </a:p>
          <a:p xmlns:a="http://schemas.openxmlformats.org/drawingml/2006/main">
            <a:r>
              <a:t>SHA256: 1d06ba869b18be8328cf4723cc91b46298a63c494f95e92aa9563f23b15161d3.</a:t>
            </a:r>
          </a:p>
          <a:p xmlns:a="http://schemas.openxmlformats.org/drawingml/2006/main">
            <a:r>
              <a:t>User-supplied logo: approved-logo.jpg (unchanged attachment bytes).</a:t>
            </a:r>
          </a:p>
          <a:p xmlns:a="http://schemas.openxmlformats.org/drawingml/2006/main">
            <a:r>
              <a:t>White Rose Education, Year 3 Autumn Block 3 (2024): Nutrition and diet, steps 1 Food groups, 2 Understand the five food groups and 5 Animal diets. Concepts inform original card tasks; source photographs and printables are not redistributed.</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We Do 1 — compare — 3 minutes within the source's 40-minute lesson.</a:t>
            </a:r>
          </a:p>
          <a:p xmlns:a="http://schemas.openxmlformats.org/drawingml/2006/main">
            <a:r>
              <a:t>Variety can supply a broader range of nutrients than relying on one food. Adult reads the information table so pupils do not need to memorise all terms. Correct “only protein” gently with the supplied evidence.</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https://github.com/MattRoper1977/Lessons/blob/main/Science_Teesside/Build/SCI_B_W5_Right_Nutrition.html</a:t>
            </a:r>
          </a:p>
          <a:p xmlns:a="http://schemas.openxmlformats.org/drawingml/2006/main">
            <a:r>
              <a:t>Git blob: 21014244de9f92bea3c1e10e53d0ce8592ea43ce.</a:t>
            </a:r>
          </a:p>
          <a:p xmlns:a="http://schemas.openxmlformats.org/drawingml/2006/main">
            <a:r>
              <a:t>SHA256: 1d06ba869b18be8328cf4723cc91b46298a63c494f95e92aa9563f23b15161d3.</a:t>
            </a:r>
          </a:p>
          <a:p xmlns:a="http://schemas.openxmlformats.org/drawingml/2006/main">
            <a:r>
              <a:t>User-supplied logo: approved-logo.jpg (unchanged attachment bytes).</a:t>
            </a:r>
          </a:p>
          <a:p xmlns:a="http://schemas.openxmlformats.org/drawingml/2006/main">
            <a:r>
              <a:t>White Rose Education, Year 3 Autumn Block 3 (2024): Nutrition and diet, steps 1 Food groups, 2 Understand the five food groups and 5 Animal diets. Concepts inform original card tasks; source photographs and printables are not redistributed.</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We Do 1b — 4 minutes within the source's 40-minute lesson.</a:t>
            </a:r>
          </a:p>
          <a:p xmlns:a="http://schemas.openxmlformats.org/drawingml/2006/main">
            <a:r>
              <a:t>Use matching cards: cow can eat grass, owl can eat mice, caterpillars can eat leaves, goldfish can eat suitable fish food. These are examples, not complete diets for every species. Adults, not pupils, manage actual animal feeding. Ask why giving any animal any food is not a sound rule.</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https://github.com/MattRoper1977/Lessons/blob/main/Science_Teesside/Build/SCI_B_W5_Right_Nutrition.html</a:t>
            </a:r>
          </a:p>
          <a:p xmlns:a="http://schemas.openxmlformats.org/drawingml/2006/main">
            <a:r>
              <a:t>Git blob: 21014244de9f92bea3c1e10e53d0ce8592ea43ce.</a:t>
            </a:r>
          </a:p>
          <a:p xmlns:a="http://schemas.openxmlformats.org/drawingml/2006/main">
            <a:r>
              <a:t>SHA256: 1d06ba869b18be8328cf4723cc91b46298a63c494f95e92aa9563f23b15161d3.</a:t>
            </a:r>
          </a:p>
          <a:p xmlns:a="http://schemas.openxmlformats.org/drawingml/2006/main">
            <a:r>
              <a:t>User-supplied logo: approved-logo.jpg (unchanged attachment bytes).</a:t>
            </a:r>
          </a:p>
          <a:p xmlns:a="http://schemas.openxmlformats.org/drawingml/2006/main">
            <a:r>
              <a:t>White Rose Education, Year 3 Autumn Block 3 (2024): Nutrition and diet, steps 1 Food groups, 2 Understand the five food groups and 5 Animal diets. Concepts inform original card tasks; source photographs and printables are not redistributed.</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 Do 2 — 4 minutes within the source's 40-minute lesson.</a:t>
            </a:r>
          </a:p>
          <a:p xmlns:a="http://schemas.openxmlformats.org/drawingml/2006/main">
            <a:r>
              <a:t>Model because as evidence language. Supported: point from food to job; standard name a nutrient/job; stretch explain overlap. Food amount and type both matter, but no quantity/weight/calorie calculations or individual dietary advice.</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https://github.com/MattRoper1977/Lessons/blob/main/Science_Teesside/Build/SCI_B_W5_Right_Nutrition.html</a:t>
            </a:r>
          </a:p>
          <a:p xmlns:a="http://schemas.openxmlformats.org/drawingml/2006/main">
            <a:r>
              <a:t>Git blob: 21014244de9f92bea3c1e10e53d0ce8592ea43ce.</a:t>
            </a:r>
          </a:p>
          <a:p xmlns:a="http://schemas.openxmlformats.org/drawingml/2006/main">
            <a:r>
              <a:t>SHA256: 1d06ba869b18be8328cf4723cc91b46298a63c494f95e92aa9563f23b15161d3.</a:t>
            </a:r>
          </a:p>
          <a:p xmlns:a="http://schemas.openxmlformats.org/drawingml/2006/main">
            <a:r>
              <a:t>User-supplied logo: approved-logo.jpg (unchanged attachment bytes).</a:t>
            </a:r>
          </a:p>
          <a:p xmlns:a="http://schemas.openxmlformats.org/drawingml/2006/main">
            <a:r>
              <a:t>White Rose Education, Year 3 Autumn Block 3 (2024): Nutrition and diet, steps 1 Food groups, 2 Understand the five food groups and 5 Animal diets. Concepts inform original card tasks; source photographs and printables are not redistributed.</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ca46530a4c4c46c4" /></Relationships>
</file>

<file path=ppt/slideLayouts/slideLayout1.xml><?xml version="1.0" encoding="utf-8"?>
<p:sldLayout xmlns:p="http://schemas.openxmlformats.org/presentationml/2006/main" type="title">
  <p:cSld name="Title Slide">
    <p:spTree>
      <p:nvGrpSpPr>
        <p:cNvPr id="1" name=""/>
        <p:cNvGrpSpPr/>
        <p:nvPr/>
      </p:nvGrpSpPr>
      <p:grpSpPr>
        <a:xfrm xmlns:a="http://schemas.openxmlformats.org/drawingml/2006/main"/>
      </p:grpSpPr>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b3b24b512946423b" /><Relationship Type="http://schemas.openxmlformats.org/officeDocument/2006/relationships/slideLayout" Target="/ppt/slideLayouts/slideLayout1.xml" Id="Rd24fc18886c44209" /></Relationships>
</file>

<file path=ppt/slideMasters/slideMaster1.xml><?xml version="1.0" encoding="utf-8"?>
<p:sldMaster xmlns:p="http://schemas.openxmlformats.org/presentationml/2006/main">
  <p:cSld name="Master">
    <p:bg>
      <p:bgRef idx="1001">
        <a:schemeClr xmlns:a="http://schemas.openxmlformats.org/drawingml/2006/main" val="bg1"/>
      </p:bgRef>
    </p:bg>
    <p:spTree>
      <p:nvGrpSpPr>
        <p:cNvPr id="1" name=""/>
        <p:cNvGrpSpPr/>
        <p:nvPr/>
      </p:nvGrpSpPr>
      <p:grpSpPr>
        <a:xfrm xmlns:a="http://schemas.openxmlformats.org/drawingml/2006/main"/>
      </p:grpSpPr>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d24fc18886c44209"/>
  </p:sldLayoutIdLst>
  <p:txStyles>
    <p:titleStyle>
      <a:lvl1pPr xmlns:a="http://schemas.openxmlformats.org/drawingml/2006/main" algn="l">
        <a:lnSpc>
          <a:spcPct val="90000"/>
        </a:lnSpc>
        <a:spcBef>
          <a:spcPts val="0"/>
        </a:spcBef>
        <a:buNone/>
        <a:defRPr sz="4400">
          <a:solidFill>
            <a:schemeClr val="tx1"/>
          </a:solidFill>
          <a:latin typeface="+mj-lt"/>
          <a:ea typeface="+mj-lt"/>
          <a:cs typeface="+mj-lt"/>
        </a:defRPr>
      </a:lvl1pPr>
    </p:titleStyle>
    <p:bodyStyle>
      <a:lvl1pPr xmlns:a="http://schemas.openxmlformats.org/drawingml/2006/main" marL="228600" indent="-228600" algn="l">
        <a:lnSpc>
          <a:spcPct val="90000"/>
        </a:lnSpc>
        <a:spcBef>
          <a:spcPts val="1000"/>
        </a:spcBef>
        <a:buChar char="•"/>
        <a:defRPr sz="2800">
          <a:solidFill>
            <a:schemeClr val="tx1"/>
          </a:solidFill>
          <a:latin typeface="+mn-lt"/>
          <a:ea typeface="+mn-lt"/>
          <a:cs typeface="+mn-lt"/>
        </a:defRPr>
      </a:lvl1pPr>
      <a:lvl2pPr xmlns:a="http://schemas.openxmlformats.org/drawingml/2006/main" marL="685800" indent="-228600" algn="l">
        <a:lnSpc>
          <a:spcPct val="90000"/>
        </a:lnSpc>
        <a:spcBef>
          <a:spcPts val="500"/>
        </a:spcBef>
        <a:buChar char="•"/>
        <a:defRPr sz="2400">
          <a:solidFill>
            <a:schemeClr val="tx1"/>
          </a:solidFill>
          <a:latin typeface="+mn-lt"/>
          <a:ea typeface="+mn-lt"/>
          <a:cs typeface="+mn-lt"/>
        </a:defRPr>
      </a:lvl2pPr>
      <a:lvl3pPr xmlns:a="http://schemas.openxmlformats.org/drawingml/2006/main" marL="1143000" indent="-228600" algn="l">
        <a:lnSpc>
          <a:spcPct val="90000"/>
        </a:lnSpc>
        <a:spcBef>
          <a:spcPts val="500"/>
        </a:spcBef>
        <a:buChar char="•"/>
        <a:defRPr sz="2000">
          <a:solidFill>
            <a:schemeClr val="tx1"/>
          </a:solidFill>
          <a:latin typeface="+mn-lt"/>
          <a:ea typeface="+mn-lt"/>
          <a:cs typeface="+mn-lt"/>
        </a:defRPr>
      </a:lvl3pPr>
      <a:lvl4pPr xmlns:a="http://schemas.openxmlformats.org/drawingml/2006/main" marL="1600200" indent="-228600" algn="l">
        <a:lnSpc>
          <a:spcPct val="90000"/>
        </a:lnSpc>
        <a:spcBef>
          <a:spcPts val="500"/>
        </a:spcBef>
        <a:buChar char="•"/>
        <a:defRPr sz="1800">
          <a:solidFill>
            <a:schemeClr val="tx1"/>
          </a:solidFill>
          <a:latin typeface="+mn-lt"/>
          <a:ea typeface="+mn-lt"/>
          <a:cs typeface="+mn-lt"/>
        </a:defRPr>
      </a:lvl4pPr>
      <a:lvl5pPr xmlns:a="http://schemas.openxmlformats.org/drawingml/2006/main" marL="2057400" indent="-228600" algn="l">
        <a:lnSpc>
          <a:spcPct val="90000"/>
        </a:lnSpc>
        <a:spcBef>
          <a:spcPts val="500"/>
        </a:spcBef>
        <a:buChar char="•"/>
        <a:defRPr sz="1800">
          <a:solidFill>
            <a:schemeClr val="tx1"/>
          </a:solidFill>
          <a:latin typeface="+mn-lt"/>
          <a:ea typeface="+mn-lt"/>
          <a:cs typeface="+mn-lt"/>
        </a:defRPr>
      </a:lvl5pPr>
      <a:lvl6pPr xmlns:a="http://schemas.openxmlformats.org/drawingml/2006/main" marL="2514600" indent="-228600" algn="l">
        <a:lnSpc>
          <a:spcPct val="90000"/>
        </a:lnSpc>
        <a:spcBef>
          <a:spcPts val="500"/>
        </a:spcBef>
        <a:buChar char="•"/>
        <a:defRPr sz="1800">
          <a:solidFill>
            <a:schemeClr val="tx1"/>
          </a:solidFill>
          <a:latin typeface="+mn-lt"/>
          <a:ea typeface="+mn-lt"/>
          <a:cs typeface="+mn-lt"/>
        </a:defRPr>
      </a:lvl6pPr>
      <a:lvl7pPr xmlns:a="http://schemas.openxmlformats.org/drawingml/2006/main" marL="2971800" indent="-228600" algn="l">
        <a:lnSpc>
          <a:spcPct val="90000"/>
        </a:lnSpc>
        <a:spcBef>
          <a:spcPts val="500"/>
        </a:spcBef>
        <a:buChar char="•"/>
        <a:defRPr sz="1800">
          <a:solidFill>
            <a:schemeClr val="tx1"/>
          </a:solidFill>
          <a:latin typeface="+mn-lt"/>
          <a:ea typeface="+mn-lt"/>
          <a:cs typeface="+mn-lt"/>
        </a:defRPr>
      </a:lvl7pPr>
      <a:lvl8pPr xmlns:a="http://schemas.openxmlformats.org/drawingml/2006/main" marL="3429000" indent="-228600" algn="l">
        <a:lnSpc>
          <a:spcPct val="90000"/>
        </a:lnSpc>
        <a:spcBef>
          <a:spcPts val="500"/>
        </a:spcBef>
        <a:buChar char="•"/>
        <a:defRPr sz="1800">
          <a:solidFill>
            <a:schemeClr val="tx1"/>
          </a:solidFill>
          <a:latin typeface="+mn-lt"/>
          <a:ea typeface="+mn-lt"/>
          <a:cs typeface="+mn-lt"/>
        </a:defRPr>
      </a:lvl8pPr>
      <a:lvl9pPr xmlns:a="http://schemas.openxmlformats.org/drawingml/2006/main" marL="3886200" indent="-228600" algn="l">
        <a:lnSpc>
          <a:spcPct val="90000"/>
        </a:lnSpc>
        <a:spcBef>
          <a:spcPts val="500"/>
        </a:spcBef>
        <a:buChar char="•"/>
        <a:defRPr sz="1800">
          <a:solidFill>
            <a:schemeClr val="tx1"/>
          </a:solidFill>
          <a:latin typeface="+mn-lt"/>
          <a:ea typeface="+mn-lt"/>
          <a:cs typeface="+mn-lt"/>
        </a:defRPr>
      </a:lvl9pPr>
    </p:bodyStyle>
    <p:otherStyle>
      <a:lvl1pPr xmlns:a="http://schemas.openxmlformats.org/drawingml/2006/main" marL="0" algn="l">
        <a:buNone/>
        <a:defRPr sz="1800">
          <a:solidFill>
            <a:schemeClr val="tx1"/>
          </a:solidFill>
          <a:latin typeface="+mn-lt"/>
          <a:ea typeface="+mn-lt"/>
          <a:cs typeface="+mn-lt"/>
        </a:defRPr>
      </a:lvl1pPr>
      <a:lvl2pPr xmlns:a="http://schemas.openxmlformats.org/drawingml/2006/main" marL="457200" algn="l">
        <a:buNone/>
        <a:defRPr sz="1800">
          <a:solidFill>
            <a:schemeClr val="tx1"/>
          </a:solidFill>
          <a:latin typeface="+mn-lt"/>
          <a:ea typeface="+mn-lt"/>
          <a:cs typeface="+mn-lt"/>
        </a:defRPr>
      </a:lvl2pPr>
      <a:lvl3pPr xmlns:a="http://schemas.openxmlformats.org/drawingml/2006/main" marL="914400" algn="l">
        <a:buNone/>
        <a:defRPr sz="1800">
          <a:solidFill>
            <a:schemeClr val="tx1"/>
          </a:solidFill>
          <a:latin typeface="+mn-lt"/>
          <a:ea typeface="+mn-lt"/>
          <a:cs typeface="+mn-lt"/>
        </a:defRPr>
      </a:lvl3pPr>
      <a:lvl4pPr xmlns:a="http://schemas.openxmlformats.org/drawingml/2006/main" marL="1371600" algn="l">
        <a:buNone/>
        <a:defRPr sz="1800">
          <a:solidFill>
            <a:schemeClr val="tx1"/>
          </a:solidFill>
          <a:latin typeface="+mn-lt"/>
          <a:ea typeface="+mn-lt"/>
          <a:cs typeface="+mn-lt"/>
        </a:defRPr>
      </a:lvl4pPr>
      <a:lvl5pPr xmlns:a="http://schemas.openxmlformats.org/drawingml/2006/main" marL="1828800" algn="l">
        <a:buNone/>
        <a:defRPr sz="1800">
          <a:solidFill>
            <a:schemeClr val="tx1"/>
          </a:solidFill>
          <a:latin typeface="+mn-lt"/>
          <a:ea typeface="+mn-lt"/>
          <a:cs typeface="+mn-lt"/>
        </a:defRPr>
      </a:lvl5pPr>
      <a:lvl6pPr xmlns:a="http://schemas.openxmlformats.org/drawingml/2006/main" marL="2286000" algn="l">
        <a:buNone/>
        <a:defRPr sz="1800">
          <a:solidFill>
            <a:schemeClr val="tx1"/>
          </a:solidFill>
          <a:latin typeface="+mn-lt"/>
          <a:ea typeface="+mn-lt"/>
          <a:cs typeface="+mn-lt"/>
        </a:defRPr>
      </a:lvl6pPr>
      <a:lvl7pPr xmlns:a="http://schemas.openxmlformats.org/drawingml/2006/main" marL="2743200" algn="l">
        <a:buNone/>
        <a:defRPr sz="1800">
          <a:solidFill>
            <a:schemeClr val="tx1"/>
          </a:solidFill>
          <a:latin typeface="+mn-lt"/>
          <a:ea typeface="+mn-lt"/>
          <a:cs typeface="+mn-lt"/>
        </a:defRPr>
      </a:lvl7pPr>
      <a:lvl8pPr xmlns:a="http://schemas.openxmlformats.org/drawingml/2006/main" marL="3200400" algn="l">
        <a:buNone/>
        <a:defRPr sz="1800">
          <a:solidFill>
            <a:schemeClr val="tx1"/>
          </a:solidFill>
          <a:latin typeface="+mn-lt"/>
          <a:ea typeface="+mn-lt"/>
          <a:cs typeface="+mn-lt"/>
        </a:defRPr>
      </a:lvl8pPr>
      <a:lvl9pPr xmlns:a="http://schemas.openxmlformats.org/drawingml/2006/main" marL="3657600" algn="l">
        <a:buNone/>
        <a:defRPr sz="1800">
          <a:solidFill>
            <a:schemeClr val="tx1"/>
          </a:solidFill>
          <a:latin typeface="+mn-lt"/>
          <a:ea typeface="+mn-lt"/>
          <a:cs typeface="+mn-lt"/>
        </a:defRPr>
      </a:lvl9pPr>
    </p:otherStyle>
  </p:txStyles>
</p:sldMaster>
</file>

<file path=ppt/slideMasters/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a068918f18c74bac" /><Relationship Type="http://schemas.openxmlformats.org/officeDocument/2006/relationships/image" Target="/ppt/media/image.jpeg" Id="Rae72ec2cd06e41f2" /><Relationship Type="http://schemas.openxmlformats.org/officeDocument/2006/relationships/image" Target="/ppt/media/image.png" Id="R19c9810ed7c446ef" /><Relationship Type="http://schemas.openxmlformats.org/officeDocument/2006/relationships/notesSlide" Target="/ppt/notesSlides/notesSlide1.xml" Id="R2a05f8cb083549a7"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a5be4c6220384de7" /><Relationship Type="http://schemas.openxmlformats.org/officeDocument/2006/relationships/image" Target="/ppt/media/image.jpeg" Id="R1f6069f9398b4f05" /><Relationship Type="http://schemas.openxmlformats.org/officeDocument/2006/relationships/notesSlide" Target="/ppt/notesSlides/notesSlide10.xml" Id="Rf739c134fe784afb"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41c98093c50d4207" /><Relationship Type="http://schemas.openxmlformats.org/officeDocument/2006/relationships/image" Target="/ppt/media/image.jpeg" Id="R5456030157ca496b" /><Relationship Type="http://schemas.openxmlformats.org/officeDocument/2006/relationships/notesSlide" Target="/ppt/notesSlides/notesSlide11.xml" Id="R6ce4eed048d64927"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90d3a4c47aec4e1e" /><Relationship Type="http://schemas.openxmlformats.org/officeDocument/2006/relationships/image" Target="/ppt/media/image.jpeg" Id="Rb622b6ef8cc14b05" /><Relationship Type="http://schemas.openxmlformats.org/officeDocument/2006/relationships/notesSlide" Target="/ppt/notesSlides/notesSlide2.xml" Id="R0ce307fb709f40d6"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7b057eedf6e34eb7" /><Relationship Type="http://schemas.openxmlformats.org/officeDocument/2006/relationships/image" Target="/ppt/media/image.jpeg" Id="R730ee45d2b7d4666" /><Relationship Type="http://schemas.openxmlformats.org/officeDocument/2006/relationships/notesSlide" Target="/ppt/notesSlides/notesSlide3.xml" Id="Rba0520b9733a44f7"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d72020dfc82540de" /><Relationship Type="http://schemas.openxmlformats.org/officeDocument/2006/relationships/image" Target="/ppt/media/image.jpeg" Id="R3921ad3ff95a4f92" /><Relationship Type="http://schemas.openxmlformats.org/officeDocument/2006/relationships/notesSlide" Target="/ppt/notesSlides/notesSlide4.xml" Id="R35c71a8b6b734277"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e543304ea008498e" /><Relationship Type="http://schemas.openxmlformats.org/officeDocument/2006/relationships/image" Target="/ppt/media/image.jpeg" Id="R621ce80f249346e4" /><Relationship Type="http://schemas.openxmlformats.org/officeDocument/2006/relationships/image" Target="/ppt/media/image2.png" Id="Rc407b0e9cd374899" /><Relationship Type="http://schemas.openxmlformats.org/officeDocument/2006/relationships/notesSlide" Target="/ppt/notesSlides/notesSlide5.xml" Id="Ra5084f9cae9f40ae"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50a20bb9c17a43b2" /><Relationship Type="http://schemas.openxmlformats.org/officeDocument/2006/relationships/image" Target="/ppt/media/image.jpeg" Id="R38aa9ea15a1e4f02" /><Relationship Type="http://schemas.openxmlformats.org/officeDocument/2006/relationships/image" Target="/ppt/media/image3.png" Id="R1386f3a3fee44948" /><Relationship Type="http://schemas.openxmlformats.org/officeDocument/2006/relationships/notesSlide" Target="/ppt/notesSlides/notesSlide6.xml" Id="R0166d91a1f9b46a9"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afba728651df46da" /><Relationship Type="http://schemas.openxmlformats.org/officeDocument/2006/relationships/image" Target="/ppt/media/image.jpeg" Id="R7963c24d3f5c414e" /><Relationship Type="http://schemas.openxmlformats.org/officeDocument/2006/relationships/notesSlide" Target="/ppt/notesSlides/notesSlide7.xml" Id="R5123fc44a3f94001"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0a42b30855584963" /><Relationship Type="http://schemas.openxmlformats.org/officeDocument/2006/relationships/image" Target="/ppt/media/image.jpeg" Id="R35e5473c7d59403b" /><Relationship Type="http://schemas.openxmlformats.org/officeDocument/2006/relationships/notesSlide" Target="/ppt/notesSlides/notesSlide8.xml" Id="Rdffa57cd5b814d77"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d928e4e38ad84990" /><Relationship Type="http://schemas.openxmlformats.org/officeDocument/2006/relationships/image" Target="/ppt/media/image.jpeg" Id="R6f6fb0c2ad544cdd" /><Relationship Type="http://schemas.openxmlformats.org/officeDocument/2006/relationships/image" Target="/ppt/media/image4.png" Id="R8272b4e1acaa49e8" /><Relationship Type="http://schemas.openxmlformats.org/officeDocument/2006/relationships/notesSlide" Target="/ppt/notesSlides/notesSlide9.xml" Id="R1b573a22fc2b4ba1" /></Relationships>
</file>

<file path=ppt/slides/slide1.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0" name="top-rule">
            <a:extLst xmlns:a="http://schemas.openxmlformats.org/drawingml/2006/main">
              <a:ext uri="{FF2B5EF4-FFF2-40B4-BE49-F238E27FC236}">
                <a16:creationId xmlns:a16="http://schemas.microsoft.com/office/drawing/2014/main" id="{52B2F3BE-A99F-45F4-940A-D7BB5B551A4E}"/>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FE55DB8C-39CC-4B16-A093-7E3D89FB81A9}"/>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5" name=""/>
          <p:cNvPicPr>
            <a:picLocks xmlns:a="http://schemas.openxmlformats.org/drawingml/2006/main" noChangeAspect="1"/>
          </p:cNvPicPr>
          <p:nvPr/>
        </p:nvPicPr>
        <p:blipFill>
          <a:blip xmlns:r="http://schemas.openxmlformats.org/officeDocument/2006/relationships" xmlns:a="http://schemas.openxmlformats.org/drawingml/2006/main" r:embed="Rae72ec2cd06e41f2"/>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DA37379B-8780-45FE-AD35-D2930893AC5C}"/>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What a body needs</a:t>
            </a:r>
          </a:p>
        </p:txBody>
      </p:sp>
      <p:sp>
        <p:nvSpPr>
          <p:cNvPr id="5" name="footer-line">
            <a:extLst xmlns:a="http://schemas.openxmlformats.org/drawingml/2006/main">
              <a:ext uri="{FF2B5EF4-FFF2-40B4-BE49-F238E27FC236}">
                <a16:creationId xmlns:a16="http://schemas.microsoft.com/office/drawing/2014/main" id="{E67C85C7-B0E1-41CE-B981-1FCEF7271C4B}"/>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9083D0E2-80BB-4114-B666-5C0DE22AE1FE}"/>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5  ·  LESSON A</a:t>
            </a:r>
          </a:p>
        </p:txBody>
      </p:sp>
      <p:sp>
        <p:nvSpPr>
          <p:cNvPr id="7" name="page">
            <a:extLst xmlns:a="http://schemas.openxmlformats.org/drawingml/2006/main">
              <a:ext uri="{FF2B5EF4-FFF2-40B4-BE49-F238E27FC236}">
                <a16:creationId xmlns:a16="http://schemas.microsoft.com/office/drawing/2014/main" id="{20B6151A-1DF1-401F-BAEB-0DA49DA5D330}"/>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01</a:t>
            </a:r>
          </a:p>
        </p:txBody>
      </p:sp>
      <p:sp>
        <p:nvSpPr>
          <p:cNvPr id="8" name="subtitle">
            <a:extLst xmlns:a="http://schemas.openxmlformats.org/drawingml/2006/main">
              <a:ext uri="{FF2B5EF4-FFF2-40B4-BE49-F238E27FC236}">
                <a16:creationId xmlns:a16="http://schemas.microsoft.com/office/drawing/2014/main" id="{9D56048A-EFE3-4737-B686-B8C0A423965B}"/>
              </a:ext>
            </a:extLst>
          </p:cNvPr>
          <p:cNvSpPr>
            <a:spLocks xmlns:a="http://schemas.openxmlformats.org/drawingml/2006/main" noGrp="1"/>
          </p:cNvSpPr>
          <p:nvPr/>
        </p:nvSpPr>
        <p:spPr>
          <a:xfrm xmlns:a="http://schemas.openxmlformats.org/drawingml/2006/main">
            <a:off x="609600" y="2400300"/>
            <a:ext cx="6191250" cy="1409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450" b="1">
                <a:solidFill>
                  <a:srgbClr val="28685E"/>
                </a:solidFill>
                <a:latin typeface="Arial"/>
                <a:ea typeface="Arial"/>
                <a:cs typeface="Arial"/>
              </a:defRPr>
            </a:pPr>
            <a:r>
              <a:rPr sz="3450" b="1">
                <a:solidFill>
                  <a:srgbClr val="28685E"/>
                </a:solidFill>
                <a:latin typeface="Arial"/>
                <a:ea typeface="Arial"/>
                <a:cs typeface="Arial"/>
              </a:rPr>
              <a:t>Food has more than one job.</a:t>
            </a:r>
          </a:p>
        </p:txBody>
      </p:sp>
      <p:sp>
        <p:nvSpPr>
          <p:cNvPr id="9" name="body">
            <a:extLst xmlns:a="http://schemas.openxmlformats.org/drawingml/2006/main">
              <a:ext uri="{FF2B5EF4-FFF2-40B4-BE49-F238E27FC236}">
                <a16:creationId xmlns:a16="http://schemas.microsoft.com/office/drawing/2014/main" id="{F51AF731-7D62-4E6A-817E-63C52FA98532}"/>
              </a:ext>
            </a:extLst>
          </p:cNvPr>
          <p:cNvSpPr>
            <a:spLocks xmlns:a="http://schemas.openxmlformats.org/drawingml/2006/main" noGrp="1"/>
          </p:cNvSpPr>
          <p:nvPr/>
        </p:nvSpPr>
        <p:spPr>
          <a:xfrm xmlns:a="http://schemas.openxmlformats.org/drawingml/2006/main">
            <a:off x="609600" y="4286250"/>
            <a:ext cx="6667500" cy="13144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400" b="0">
                <a:solidFill>
                  <a:srgbClr val="152B3A"/>
                </a:solidFill>
                <a:latin typeface="Arial"/>
                <a:ea typeface="Arial"/>
                <a:cs typeface="Arial"/>
              </a:defRPr>
            </a:pPr>
            <a:r>
              <a:rPr sz="2400" b="0">
                <a:solidFill>
                  <a:srgbClr val="152B3A"/>
                </a:solidFill>
                <a:latin typeface="Arial"/>
                <a:ea typeface="Arial"/>
                <a:cs typeface="Arial"/>
              </a:rPr>
              <a:t>I can explain why a body needs a range of nutrients.</a:t>
            </a:r>
          </a:p>
        </p:txBody>
      </p:sp>
      <p:pic>
        <p:nvPicPr>
          <p:cNvPr id="22" name=""/>
          <p:cNvPicPr>
            <a:picLocks xmlns:a="http://schemas.openxmlformats.org/drawingml/2006/main" noChangeAspect="1"/>
          </p:cNvPicPr>
          <p:nvPr/>
        </p:nvPicPr>
        <p:blipFill>
          <a:blip xmlns:r="http://schemas.openxmlformats.org/officeDocument/2006/relationships" xmlns:a="http://schemas.openxmlformats.org/drawingml/2006/main" r:embed="R19c9810ed7c446ef"/>
          <a:stretch xmlns:a="http://schemas.openxmlformats.org/drawingml/2006/main"/>
        </p:blipFill>
        <p:spPr>
          <a:xfrm xmlns:a="http://schemas.openxmlformats.org/drawingml/2006/main">
            <a:off x="8209598" y="2190750"/>
            <a:ext cx="2535555" cy="3143250"/>
          </a:xfrm>
          <a:prstGeom xmlns:a="http://schemas.openxmlformats.org/drawingml/2006/main" prst="rect">
            <a:avLst/>
          </a:prstGeom>
        </p:spPr>
      </p:pic>
    </p:spTree>
    <p:extLst>
      <p:ext uri="{BB962C8B-B14F-4D97-AF65-F5344CB8AC3E}">
        <p14:creationId xmlns:p14="http://schemas.microsoft.com/office/powerpoint/2010/main" val="366615608"/>
      </p:ext>
    </p:extLst>
  </p:cSld>
</p:sld>
</file>

<file path=ppt/slides/slide10.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2" name="top-rule">
            <a:extLst xmlns:a="http://schemas.openxmlformats.org/drawingml/2006/main">
              <a:ext uri="{FF2B5EF4-FFF2-40B4-BE49-F238E27FC236}">
                <a16:creationId xmlns:a16="http://schemas.microsoft.com/office/drawing/2014/main" id="{9910172C-6917-4CFE-BBC1-E91EE741C342}"/>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5DD605B5-B195-42CC-80F9-F804B124D311}"/>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8" name=""/>
          <p:cNvPicPr>
            <a:picLocks xmlns:a="http://schemas.openxmlformats.org/drawingml/2006/main" noChangeAspect="1"/>
          </p:cNvPicPr>
          <p:nvPr/>
        </p:nvPicPr>
        <p:blipFill>
          <a:blip xmlns:r="http://schemas.openxmlformats.org/officeDocument/2006/relationships" xmlns:a="http://schemas.openxmlformats.org/drawingml/2006/main" r:embed="R1f6069f9398b4f05"/>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7714DBDB-27CB-40CC-8D16-099ECF87C5BC}"/>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Match and challenge a claim</a:t>
            </a:r>
          </a:p>
        </p:txBody>
      </p:sp>
      <p:sp>
        <p:nvSpPr>
          <p:cNvPr id="5" name="footer-line">
            <a:extLst xmlns:a="http://schemas.openxmlformats.org/drawingml/2006/main">
              <a:ext uri="{FF2B5EF4-FFF2-40B4-BE49-F238E27FC236}">
                <a16:creationId xmlns:a16="http://schemas.microsoft.com/office/drawing/2014/main" id="{E8BF3F1B-1096-4940-9404-21436F0DDCBD}"/>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F88B3BF1-0DC2-48A4-B9C6-8395E50201B2}"/>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5  ·  LESSON A</a:t>
            </a:r>
          </a:p>
        </p:txBody>
      </p:sp>
      <p:sp>
        <p:nvSpPr>
          <p:cNvPr id="7" name="page">
            <a:extLst xmlns:a="http://schemas.openxmlformats.org/drawingml/2006/main">
              <a:ext uri="{FF2B5EF4-FFF2-40B4-BE49-F238E27FC236}">
                <a16:creationId xmlns:a16="http://schemas.microsoft.com/office/drawing/2014/main" id="{9B7C5CED-8793-4816-B36E-D7230263574A}"/>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10</a:t>
            </a:r>
          </a:p>
        </p:txBody>
      </p:sp>
      <p:sp>
        <p:nvSpPr>
          <p:cNvPr id="8" name="left-heading">
            <a:extLst xmlns:a="http://schemas.openxmlformats.org/drawingml/2006/main">
              <a:ext uri="{FF2B5EF4-FFF2-40B4-BE49-F238E27FC236}">
                <a16:creationId xmlns:a16="http://schemas.microsoft.com/office/drawing/2014/main" id="{F43981BB-DAE4-4BC9-A0BE-062A229CB4DB}"/>
              </a:ext>
            </a:extLst>
          </p:cNvPr>
          <p:cNvSpPr>
            <a:spLocks xmlns:a="http://schemas.openxmlformats.org/drawingml/2006/main" noGrp="1"/>
          </p:cNvSpPr>
          <p:nvPr/>
        </p:nvSpPr>
        <p:spPr>
          <a:xfrm xmlns:a="http://schemas.openxmlformats.org/drawingml/2006/main">
            <a:off x="609600" y="2257425"/>
            <a:ext cx="5143500" cy="533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100" b="1">
                <a:solidFill>
                  <a:srgbClr val="28685E"/>
                </a:solidFill>
                <a:latin typeface="Arial"/>
                <a:ea typeface="Arial"/>
                <a:cs typeface="Arial"/>
              </a:defRPr>
            </a:pPr>
            <a:r>
              <a:rPr sz="2100" b="1">
                <a:solidFill>
                  <a:srgbClr val="28685E"/>
                </a:solidFill>
                <a:latin typeface="Arial"/>
                <a:ea typeface="Arial"/>
                <a:cs typeface="Arial"/>
              </a:rPr>
              <a:t>MATCH THE EXAMPLES</a:t>
            </a:r>
          </a:p>
        </p:txBody>
      </p:sp>
      <p:sp>
        <p:nvSpPr>
          <p:cNvPr id="9" name="right-heading">
            <a:extLst xmlns:a="http://schemas.openxmlformats.org/drawingml/2006/main">
              <a:ext uri="{FF2B5EF4-FFF2-40B4-BE49-F238E27FC236}">
                <a16:creationId xmlns:a16="http://schemas.microsoft.com/office/drawing/2014/main" id="{F82E8E57-273C-44DF-90AE-E24F0771A9A0}"/>
              </a:ext>
            </a:extLst>
          </p:cNvPr>
          <p:cNvSpPr>
            <a:spLocks xmlns:a="http://schemas.openxmlformats.org/drawingml/2006/main" noGrp="1"/>
          </p:cNvSpPr>
          <p:nvPr/>
        </p:nvSpPr>
        <p:spPr>
          <a:xfrm xmlns:a="http://schemas.openxmlformats.org/drawingml/2006/main">
            <a:off x="6572250" y="2257425"/>
            <a:ext cx="5010150" cy="533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100" b="1">
                <a:solidFill>
                  <a:srgbClr val="A65D25"/>
                </a:solidFill>
                <a:latin typeface="Arial"/>
                <a:ea typeface="Arial"/>
                <a:cs typeface="Arial"/>
              </a:defRPr>
            </a:pPr>
            <a:r>
              <a:rPr sz="2100" b="1">
                <a:solidFill>
                  <a:srgbClr val="A65D25"/>
                </a:solidFill>
                <a:latin typeface="Arial"/>
                <a:ea typeface="Arial"/>
                <a:cs typeface="Arial"/>
              </a:rPr>
              <a:t>CHECK THE CLAIM</a:t>
            </a:r>
          </a:p>
        </p:txBody>
      </p:sp>
      <p:sp>
        <p:nvSpPr>
          <p:cNvPr id="10" name="left">
            <a:extLst xmlns:a="http://schemas.openxmlformats.org/drawingml/2006/main">
              <a:ext uri="{FF2B5EF4-FFF2-40B4-BE49-F238E27FC236}">
                <a16:creationId xmlns:a16="http://schemas.microsoft.com/office/drawing/2014/main" id="{D8DD3C24-B44D-4785-8A04-E5BDC6283CCC}"/>
              </a:ext>
            </a:extLst>
          </p:cNvPr>
          <p:cNvSpPr>
            <a:spLocks xmlns:a="http://schemas.openxmlformats.org/drawingml/2006/main" noGrp="1"/>
          </p:cNvSpPr>
          <p:nvPr/>
        </p:nvSpPr>
        <p:spPr>
          <a:xfrm xmlns:a="http://schemas.openxmlformats.org/drawingml/2006/main">
            <a:off x="609600" y="3238500"/>
            <a:ext cx="5143500" cy="22860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400" b="0">
                <a:solidFill>
                  <a:srgbClr val="152B3A"/>
                </a:solidFill>
                <a:latin typeface="Arial"/>
                <a:ea typeface="Arial"/>
                <a:cs typeface="Arial"/>
              </a:defRPr>
            </a:pPr>
            <a:r>
              <a:rPr sz="2400" b="0">
                <a:solidFill>
                  <a:srgbClr val="152B3A"/>
                </a:solidFill>
                <a:latin typeface="Arial"/>
                <a:ea typeface="Arial"/>
                <a:cs typeface="Arial"/>
              </a:rPr>
              <a:t>Cow — ?</a:t>
            </a:r>
          </a:p>
          <a:p xmlns:a="http://schemas.openxmlformats.org/drawingml/2006/main">
            <a:pPr>
              <a:buNone/>
              <a:defRPr sz="2400" b="0">
                <a:solidFill>
                  <a:srgbClr val="152B3A"/>
                </a:solidFill>
                <a:latin typeface="Arial"/>
                <a:ea typeface="Arial"/>
                <a:cs typeface="Arial"/>
              </a:defRPr>
            </a:pPr>
            <a:r>
              <a:rPr sz="2400" b="0">
                <a:solidFill>
                  <a:srgbClr val="152B3A"/>
                </a:solidFill>
                <a:latin typeface="Arial"/>
                <a:ea typeface="Arial"/>
                <a:cs typeface="Arial"/>
              </a:rPr>
              <a:t>Owl — ?</a:t>
            </a:r>
          </a:p>
          <a:p xmlns:a="http://schemas.openxmlformats.org/drawingml/2006/main">
            <a:pPr>
              <a:buNone/>
              <a:defRPr sz="2400" b="0">
                <a:solidFill>
                  <a:srgbClr val="152B3A"/>
                </a:solidFill>
                <a:latin typeface="Arial"/>
                <a:ea typeface="Arial"/>
                <a:cs typeface="Arial"/>
              </a:defRPr>
            </a:pPr>
            <a:r>
              <a:rPr sz="2400" b="0">
                <a:solidFill>
                  <a:srgbClr val="152B3A"/>
                </a:solidFill>
                <a:latin typeface="Arial"/>
                <a:ea typeface="Arial"/>
                <a:cs typeface="Arial"/>
              </a:rPr>
              <a:t>Caterpillar — ?</a:t>
            </a:r>
          </a:p>
          <a:p xmlns:a="http://schemas.openxmlformats.org/drawingml/2006/main">
            <a:pPr>
              <a:buNone/>
              <a:defRPr sz="2400" b="0">
                <a:solidFill>
                  <a:srgbClr val="152B3A"/>
                </a:solidFill>
                <a:latin typeface="Arial"/>
                <a:ea typeface="Arial"/>
                <a:cs typeface="Arial"/>
              </a:defRPr>
            </a:pPr>
            <a:r>
              <a:rPr sz="2400" b="0">
                <a:solidFill>
                  <a:srgbClr val="152B3A"/>
                </a:solidFill>
                <a:latin typeface="Arial"/>
                <a:ea typeface="Arial"/>
                <a:cs typeface="Arial"/>
              </a:rPr>
              <a:t>Goldfish — ?</a:t>
            </a:r>
          </a:p>
        </p:txBody>
      </p:sp>
      <p:sp>
        <p:nvSpPr>
          <p:cNvPr id="11" name="right">
            <a:extLst xmlns:a="http://schemas.openxmlformats.org/drawingml/2006/main">
              <a:ext uri="{FF2B5EF4-FFF2-40B4-BE49-F238E27FC236}">
                <a16:creationId xmlns:a16="http://schemas.microsoft.com/office/drawing/2014/main" id="{72BB6B9E-ACBA-4C54-97F3-2B484ABD341B}"/>
              </a:ext>
            </a:extLst>
          </p:cNvPr>
          <p:cNvSpPr>
            <a:spLocks xmlns:a="http://schemas.openxmlformats.org/drawingml/2006/main" noGrp="1"/>
          </p:cNvSpPr>
          <p:nvPr/>
        </p:nvSpPr>
        <p:spPr>
          <a:xfrm xmlns:a="http://schemas.openxmlformats.org/drawingml/2006/main">
            <a:off x="6572250" y="3238500"/>
            <a:ext cx="5010150" cy="22860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400" b="0">
                <a:solidFill>
                  <a:srgbClr val="152B3A"/>
                </a:solidFill>
                <a:latin typeface="Arial"/>
                <a:ea typeface="Arial"/>
                <a:cs typeface="Arial"/>
              </a:defRPr>
            </a:pPr>
            <a:r>
              <a:rPr sz="2400" b="0">
                <a:solidFill>
                  <a:srgbClr val="152B3A"/>
                </a:solidFill>
                <a:latin typeface="Arial"/>
                <a:ea typeface="Arial"/>
                <a:cs typeface="Arial"/>
              </a:rPr>
              <a:t>“Every animal needs the same food.”</a:t>
            </a:r>
          </a:p>
          <a:p xmlns:a="http://schemas.openxmlformats.org/drawingml/2006/main">
            <a:pPr>
              <a:buNone/>
              <a:defRPr sz="2400" b="0">
                <a:solidFill>
                  <a:srgbClr val="152B3A"/>
                </a:solidFill>
                <a:latin typeface="Arial"/>
                <a:ea typeface="Arial"/>
                <a:cs typeface="Arial"/>
              </a:defRPr>
            </a:pPr>
            <a:r>
              <a:rPr sz="2400" b="0">
                <a:solidFill>
                  <a:srgbClr val="152B3A"/>
                </a:solidFill>
                <a:latin typeface="Arial"/>
                <a:ea typeface="Arial"/>
                <a:cs typeface="Arial"/>
              </a:rPr>
              <a:t>Agree or correct it.</a:t>
            </a:r>
          </a:p>
          <a:p xmlns:a="http://schemas.openxmlformats.org/drawingml/2006/main">
            <a:pPr>
              <a:buNone/>
              <a:defRPr sz="2400" b="0">
                <a:solidFill>
                  <a:srgbClr val="152B3A"/>
                </a:solidFill>
                <a:latin typeface="Arial"/>
                <a:ea typeface="Arial"/>
                <a:cs typeface="Arial"/>
              </a:defRPr>
            </a:pPr>
            <a:r>
              <a:rPr sz="2400" b="0">
                <a:solidFill>
                  <a:srgbClr val="152B3A"/>
                </a:solidFill>
                <a:latin typeface="Arial"/>
                <a:ea typeface="Arial"/>
                <a:cs typeface="Arial"/>
              </a:rPr>
              <a:t>Use two examples as evidence.</a:t>
            </a:r>
          </a:p>
        </p:txBody>
      </p:sp>
      <p:sp>
        <p:nvSpPr>
          <p:cNvPr id="14" name="">
            <a:extLst xmlns:a="http://schemas.openxmlformats.org/drawingml/2006/main">
              <a:ext uri="{FF2B5EF4-FFF2-40B4-BE49-F238E27FC236}">
                <a16:creationId xmlns:a16="http://schemas.microsoft.com/office/drawing/2014/main" id="{CB8C8BC0-FCF0-4285-BD46-85F9CB4EC79A}"/>
              </a:ext>
            </a:extLst>
          </p:cNvPr>
          <p:cNvSpPr>
            <a:spLocks xmlns:a="http://schemas.openxmlformats.org/drawingml/2006/main" noGrp="1"/>
          </p:cNvSpPr>
          <p:nvPr/>
        </p:nvSpPr>
        <p:spPr>
          <a:xfrm xmlns:a="http://schemas.openxmlformats.org/drawingml/2006/main">
            <a:off x="609600" y="2886075"/>
            <a:ext cx="5048250" cy="0"/>
          </a:xfrm>
          <a:prstGeom xmlns:a="http://schemas.openxmlformats.org/drawingml/2006/main" prst="line">
            <a:avLst/>
          </a:prstGeom>
          <a:noFill xmlns:a="http://schemas.openxmlformats.org/drawingml/2006/main"/>
          <a:ln xmlns:a="http://schemas.openxmlformats.org/drawingml/2006/main" w="28575">
            <a:solidFill>
              <a:srgbClr val="DCE7DD"/>
            </a:solidFill>
            <a:prstDash val="solid"/>
          </a:ln>
        </p:spPr>
      </p:sp>
      <p:sp>
        <p:nvSpPr>
          <p:cNvPr id="15" name="">
            <a:extLst xmlns:a="http://schemas.openxmlformats.org/drawingml/2006/main">
              <a:ext uri="{FF2B5EF4-FFF2-40B4-BE49-F238E27FC236}">
                <a16:creationId xmlns:a16="http://schemas.microsoft.com/office/drawing/2014/main" id="{E12E817A-E773-4E22-AD93-64AE7EA2CA19}"/>
              </a:ext>
            </a:extLst>
          </p:cNvPr>
          <p:cNvSpPr>
            <a:spLocks xmlns:a="http://schemas.openxmlformats.org/drawingml/2006/main" noGrp="1"/>
          </p:cNvSpPr>
          <p:nvPr/>
        </p:nvSpPr>
        <p:spPr>
          <a:xfrm xmlns:a="http://schemas.openxmlformats.org/drawingml/2006/main">
            <a:off x="6572250" y="2886075"/>
            <a:ext cx="5010150" cy="0"/>
          </a:xfrm>
          <a:prstGeom xmlns:a="http://schemas.openxmlformats.org/drawingml/2006/main" prst="line">
            <a:avLst/>
          </a:prstGeom>
          <a:noFill xmlns:a="http://schemas.openxmlformats.org/drawingml/2006/main"/>
          <a:ln xmlns:a="http://schemas.openxmlformats.org/drawingml/2006/main" w="28575">
            <a:solidFill>
              <a:srgbClr val="DCE7DD"/>
            </a:solidFill>
            <a:prstDash val="solid"/>
          </a:ln>
        </p:spPr>
      </p:sp>
    </p:spTree>
    <p:extLst>
      <p:ext uri="{BB962C8B-B14F-4D97-AF65-F5344CB8AC3E}">
        <p14:creationId xmlns:p14="http://schemas.microsoft.com/office/powerpoint/2010/main" val="126933329"/>
      </p:ext>
    </p:extLst>
  </p:cSld>
</p:sld>
</file>

<file path=ppt/slides/slide11.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2" name="top-rule">
            <a:extLst xmlns:a="http://schemas.openxmlformats.org/drawingml/2006/main">
              <a:ext uri="{FF2B5EF4-FFF2-40B4-BE49-F238E27FC236}">
                <a16:creationId xmlns:a16="http://schemas.microsoft.com/office/drawing/2014/main" id="{F7E02EF4-1B96-4ABF-8B84-FE0395F2C409}"/>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AF28C36B-1C63-4E4E-A157-045559DA411E}"/>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6" name=""/>
          <p:cNvPicPr>
            <a:picLocks xmlns:a="http://schemas.openxmlformats.org/drawingml/2006/main" noChangeAspect="1"/>
          </p:cNvPicPr>
          <p:nvPr/>
        </p:nvPicPr>
        <p:blipFill>
          <a:blip xmlns:r="http://schemas.openxmlformats.org/officeDocument/2006/relationships" xmlns:a="http://schemas.openxmlformats.org/drawingml/2006/main" r:embed="R5456030157ca496b"/>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57ED06C7-CE0E-42F5-9601-08C30B4E4D11}"/>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Compare two choices and save</a:t>
            </a:r>
          </a:p>
        </p:txBody>
      </p:sp>
      <p:sp>
        <p:nvSpPr>
          <p:cNvPr id="5" name="footer-line">
            <a:extLst xmlns:a="http://schemas.openxmlformats.org/drawingml/2006/main">
              <a:ext uri="{FF2B5EF4-FFF2-40B4-BE49-F238E27FC236}">
                <a16:creationId xmlns:a16="http://schemas.microsoft.com/office/drawing/2014/main" id="{ABB42032-4FF7-424A-B351-8071ED616C66}"/>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D6A0A323-DB7A-4D10-BA95-4A20EBF2AF59}"/>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5  ·  LESSON A</a:t>
            </a:r>
          </a:p>
        </p:txBody>
      </p:sp>
      <p:sp>
        <p:nvSpPr>
          <p:cNvPr id="7" name="page">
            <a:extLst xmlns:a="http://schemas.openxmlformats.org/drawingml/2006/main">
              <a:ext uri="{FF2B5EF4-FFF2-40B4-BE49-F238E27FC236}">
                <a16:creationId xmlns:a16="http://schemas.microsoft.com/office/drawing/2014/main" id="{415A0259-B75B-4853-9429-E7C1B9709CD0}"/>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11</a:t>
            </a:r>
          </a:p>
        </p:txBody>
      </p:sp>
      <p:sp>
        <p:nvSpPr>
          <p:cNvPr id="8" name="line-0">
            <a:extLst xmlns:a="http://schemas.openxmlformats.org/drawingml/2006/main">
              <a:ext uri="{FF2B5EF4-FFF2-40B4-BE49-F238E27FC236}">
                <a16:creationId xmlns:a16="http://schemas.microsoft.com/office/drawing/2014/main" id="{2587E9D9-2575-406D-B7D5-9CFC2698A626}"/>
              </a:ext>
            </a:extLst>
          </p:cNvPr>
          <p:cNvSpPr>
            <a:spLocks xmlns:a="http://schemas.openxmlformats.org/drawingml/2006/main" noGrp="1"/>
          </p:cNvSpPr>
          <p:nvPr/>
        </p:nvSpPr>
        <p:spPr>
          <a:xfrm xmlns:a="http://schemas.openxmlformats.org/drawingml/2006/main">
            <a:off x="609600" y="23050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Choose two animals and two food cards.</a:t>
            </a:r>
          </a:p>
        </p:txBody>
      </p:sp>
      <p:sp>
        <p:nvSpPr>
          <p:cNvPr id="9" name="line-1">
            <a:extLst xmlns:a="http://schemas.openxmlformats.org/drawingml/2006/main">
              <a:ext uri="{FF2B5EF4-FFF2-40B4-BE49-F238E27FC236}">
                <a16:creationId xmlns:a16="http://schemas.microsoft.com/office/drawing/2014/main" id="{BD24E4B4-E48A-4A21-943C-324FAAA03BBB}"/>
              </a:ext>
            </a:extLst>
          </p:cNvPr>
          <p:cNvSpPr>
            <a:spLocks xmlns:a="http://schemas.openxmlformats.org/drawingml/2006/main" noGrp="1"/>
          </p:cNvSpPr>
          <p:nvPr/>
        </p:nvSpPr>
        <p:spPr>
          <a:xfrm xmlns:a="http://schemas.openxmlformats.org/drawingml/2006/main">
            <a:off x="609600" y="31432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Would the same food suit both examples?</a:t>
            </a:r>
          </a:p>
        </p:txBody>
      </p:sp>
      <p:sp>
        <p:nvSpPr>
          <p:cNvPr id="10" name="line-2">
            <a:extLst xmlns:a="http://schemas.openxmlformats.org/drawingml/2006/main">
              <a:ext uri="{FF2B5EF4-FFF2-40B4-BE49-F238E27FC236}">
                <a16:creationId xmlns:a16="http://schemas.microsoft.com/office/drawing/2014/main" id="{13E5FD7A-DC1B-44FD-BE6B-E6235D636173}"/>
              </a:ext>
            </a:extLst>
          </p:cNvPr>
          <p:cNvSpPr>
            <a:spLocks xmlns:a="http://schemas.openxmlformats.org/drawingml/2006/main" noGrp="1"/>
          </p:cNvSpPr>
          <p:nvPr/>
        </p:nvSpPr>
        <p:spPr>
          <a:xfrm xmlns:a="http://schemas.openxmlformats.org/drawingml/2006/main">
            <a:off x="609600" y="39814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Explain or point to your evidence.</a:t>
            </a:r>
          </a:p>
        </p:txBody>
      </p:sp>
      <p:sp>
        <p:nvSpPr>
          <p:cNvPr id="11" name="line-3">
            <a:extLst xmlns:a="http://schemas.openxmlformats.org/drawingml/2006/main">
              <a:ext uri="{FF2B5EF4-FFF2-40B4-BE49-F238E27FC236}">
                <a16:creationId xmlns:a16="http://schemas.microsoft.com/office/drawing/2014/main" id="{2C2AD989-08CD-4999-BBA3-D5C8BE72A4F4}"/>
              </a:ext>
            </a:extLst>
          </p:cNvPr>
          <p:cNvSpPr>
            <a:spLocks xmlns:a="http://schemas.openxmlformats.org/drawingml/2006/main" noGrp="1"/>
          </p:cNvSpPr>
          <p:nvPr/>
        </p:nvSpPr>
        <p:spPr>
          <a:xfrm xmlns:a="http://schemas.openxmlformats.org/drawingml/2006/main">
            <a:off x="609600" y="48196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1">
                <a:solidFill>
                  <a:srgbClr val="28685E"/>
                </a:solidFill>
                <a:latin typeface="Arial"/>
                <a:ea typeface="Arial"/>
                <a:cs typeface="Arial"/>
              </a:defRPr>
            </a:pPr>
            <a:r>
              <a:rPr sz="2550" b="1">
                <a:solidFill>
                  <a:srgbClr val="28685E"/>
                </a:solidFill>
                <a:latin typeface="Arial"/>
                <a:ea typeface="Arial"/>
                <a:cs typeface="Arial"/>
              </a:rPr>
              <a:t>Save the cards and your reason.</a:t>
            </a:r>
          </a:p>
        </p:txBody>
      </p:sp>
    </p:spTree>
    <p:extLst>
      <p:ext uri="{BB962C8B-B14F-4D97-AF65-F5344CB8AC3E}">
        <p14:creationId xmlns:p14="http://schemas.microsoft.com/office/powerpoint/2010/main" val="367779664"/>
      </p:ext>
    </p:extLst>
  </p:cSld>
</p:sld>
</file>

<file path=ppt/slides/slide2.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1" name="top-rule">
            <a:extLst xmlns:a="http://schemas.openxmlformats.org/drawingml/2006/main">
              <a:ext uri="{FF2B5EF4-FFF2-40B4-BE49-F238E27FC236}">
                <a16:creationId xmlns:a16="http://schemas.microsoft.com/office/drawing/2014/main" id="{2A2497BE-C876-49B1-A920-5572080B9350}"/>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E2F26B21-EB97-4520-93DD-8E4F1FC41D20}"/>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5" name=""/>
          <p:cNvPicPr>
            <a:picLocks xmlns:a="http://schemas.openxmlformats.org/drawingml/2006/main" noChangeAspect="1"/>
          </p:cNvPicPr>
          <p:nvPr/>
        </p:nvPicPr>
        <p:blipFill>
          <a:blip xmlns:r="http://schemas.openxmlformats.org/officeDocument/2006/relationships" xmlns:a="http://schemas.openxmlformats.org/drawingml/2006/main" r:embed="Rb622b6ef8cc14b05"/>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1252B9AA-FA25-4936-A772-BCC02E1D739B}"/>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Start with a body job</a:t>
            </a:r>
          </a:p>
        </p:txBody>
      </p:sp>
      <p:sp>
        <p:nvSpPr>
          <p:cNvPr id="5" name="footer-line">
            <a:extLst xmlns:a="http://schemas.openxmlformats.org/drawingml/2006/main">
              <a:ext uri="{FF2B5EF4-FFF2-40B4-BE49-F238E27FC236}">
                <a16:creationId xmlns:a16="http://schemas.microsoft.com/office/drawing/2014/main" id="{DFD2322A-FA50-40DF-B386-98813FF261CA}"/>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40C22829-0D80-4C67-8CE7-443582A4D275}"/>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5  ·  LESSON A</a:t>
            </a:r>
          </a:p>
        </p:txBody>
      </p:sp>
      <p:sp>
        <p:nvSpPr>
          <p:cNvPr id="7" name="page">
            <a:extLst xmlns:a="http://schemas.openxmlformats.org/drawingml/2006/main">
              <a:ext uri="{FF2B5EF4-FFF2-40B4-BE49-F238E27FC236}">
                <a16:creationId xmlns:a16="http://schemas.microsoft.com/office/drawing/2014/main" id="{EC62A02B-F9A6-4A04-81AA-503A5BE5E2CD}"/>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02</a:t>
            </a:r>
          </a:p>
        </p:txBody>
      </p:sp>
      <p:sp>
        <p:nvSpPr>
          <p:cNvPr id="8" name="line-0">
            <a:extLst xmlns:a="http://schemas.openxmlformats.org/drawingml/2006/main">
              <a:ext uri="{FF2B5EF4-FFF2-40B4-BE49-F238E27FC236}">
                <a16:creationId xmlns:a16="http://schemas.microsoft.com/office/drawing/2014/main" id="{3172ED3B-291D-4084-ACF3-C170A68BEE17}"/>
              </a:ext>
            </a:extLst>
          </p:cNvPr>
          <p:cNvSpPr>
            <a:spLocks xmlns:a="http://schemas.openxmlformats.org/drawingml/2006/main" noGrp="1"/>
          </p:cNvSpPr>
          <p:nvPr/>
        </p:nvSpPr>
        <p:spPr>
          <a:xfrm xmlns:a="http://schemas.openxmlformats.org/drawingml/2006/main">
            <a:off x="609600" y="230505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Think about a model body, not your own meals.</a:t>
            </a:r>
          </a:p>
        </p:txBody>
      </p:sp>
      <p:sp>
        <p:nvSpPr>
          <p:cNvPr id="9" name="line-1">
            <a:extLst xmlns:a="http://schemas.openxmlformats.org/drawingml/2006/main">
              <a:ext uri="{FF2B5EF4-FFF2-40B4-BE49-F238E27FC236}">
                <a16:creationId xmlns:a16="http://schemas.microsoft.com/office/drawing/2014/main" id="{54CF80C1-BACB-4A07-AE13-BFE191E71B43}"/>
              </a:ext>
            </a:extLst>
          </p:cNvPr>
          <p:cNvSpPr>
            <a:spLocks xmlns:a="http://schemas.openxmlformats.org/drawingml/2006/main" noGrp="1"/>
          </p:cNvSpPr>
          <p:nvPr/>
        </p:nvSpPr>
        <p:spPr>
          <a:xfrm xmlns:a="http://schemas.openxmlformats.org/drawingml/2006/main">
            <a:off x="609600" y="335280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What does food help a body do?</a:t>
            </a:r>
          </a:p>
        </p:txBody>
      </p:sp>
      <p:sp>
        <p:nvSpPr>
          <p:cNvPr id="10" name="line-2">
            <a:extLst xmlns:a="http://schemas.openxmlformats.org/drawingml/2006/main">
              <a:ext uri="{FF2B5EF4-FFF2-40B4-BE49-F238E27FC236}">
                <a16:creationId xmlns:a16="http://schemas.microsoft.com/office/drawing/2014/main" id="{7C7341C2-8698-469E-976F-B587B3D2CFD2}"/>
              </a:ext>
            </a:extLst>
          </p:cNvPr>
          <p:cNvSpPr>
            <a:spLocks xmlns:a="http://schemas.openxmlformats.org/drawingml/2006/main" noGrp="1"/>
          </p:cNvSpPr>
          <p:nvPr/>
        </p:nvSpPr>
        <p:spPr>
          <a:xfrm xmlns:a="http://schemas.openxmlformats.org/drawingml/2006/main">
            <a:off x="609600" y="440055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1">
                <a:solidFill>
                  <a:srgbClr val="28685E"/>
                </a:solidFill>
                <a:latin typeface="Arial"/>
                <a:ea typeface="Arial"/>
                <a:cs typeface="Arial"/>
              </a:defRPr>
            </a:pPr>
            <a:r>
              <a:rPr sz="2550" b="1">
                <a:solidFill>
                  <a:srgbClr val="28685E"/>
                </a:solidFill>
                <a:latin typeface="Arial"/>
                <a:ea typeface="Arial"/>
                <a:cs typeface="Arial"/>
              </a:rPr>
              <a:t>Name, draw or point to one job.</a:t>
            </a:r>
          </a:p>
        </p:txBody>
      </p:sp>
    </p:spTree>
    <p:extLst>
      <p:ext uri="{BB962C8B-B14F-4D97-AF65-F5344CB8AC3E}">
        <p14:creationId xmlns:p14="http://schemas.microsoft.com/office/powerpoint/2010/main" val="1303297508"/>
      </p:ext>
    </p:extLst>
  </p:cSld>
</p:sld>
</file>

<file path=ppt/slides/slide3.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1" name="top-rule">
            <a:extLst xmlns:a="http://schemas.openxmlformats.org/drawingml/2006/main">
              <a:ext uri="{FF2B5EF4-FFF2-40B4-BE49-F238E27FC236}">
                <a16:creationId xmlns:a16="http://schemas.microsoft.com/office/drawing/2014/main" id="{AFC8C6BB-9106-4ED4-89E9-ED1DE07FD727}"/>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20EFF8D3-D294-417E-9F27-890CFBCEF086}"/>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5" name=""/>
          <p:cNvPicPr>
            <a:picLocks xmlns:a="http://schemas.openxmlformats.org/drawingml/2006/main" noChangeAspect="1"/>
          </p:cNvPicPr>
          <p:nvPr/>
        </p:nvPicPr>
        <p:blipFill>
          <a:blip xmlns:r="http://schemas.openxmlformats.org/officeDocument/2006/relationships" xmlns:a="http://schemas.openxmlformats.org/drawingml/2006/main" r:embed="R730ee45d2b7d4666"/>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6364ECE7-0159-46F1-84AA-A2D7E82D84A8}"/>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Three things we will do</a:t>
            </a:r>
          </a:p>
        </p:txBody>
      </p:sp>
      <p:sp>
        <p:nvSpPr>
          <p:cNvPr id="5" name="footer-line">
            <a:extLst xmlns:a="http://schemas.openxmlformats.org/drawingml/2006/main">
              <a:ext uri="{FF2B5EF4-FFF2-40B4-BE49-F238E27FC236}">
                <a16:creationId xmlns:a16="http://schemas.microsoft.com/office/drawing/2014/main" id="{D12ACDD1-F40B-4246-9936-BA4A6052BD5A}"/>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21DBD736-4E2C-4EC9-9653-8263CF316325}"/>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5  ·  LESSON A</a:t>
            </a:r>
          </a:p>
        </p:txBody>
      </p:sp>
      <p:sp>
        <p:nvSpPr>
          <p:cNvPr id="7" name="page">
            <a:extLst xmlns:a="http://schemas.openxmlformats.org/drawingml/2006/main">
              <a:ext uri="{FF2B5EF4-FFF2-40B4-BE49-F238E27FC236}">
                <a16:creationId xmlns:a16="http://schemas.microsoft.com/office/drawing/2014/main" id="{96BD4667-865A-4F98-BE08-F0D5C249F2E6}"/>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03</a:t>
            </a:r>
          </a:p>
        </p:txBody>
      </p:sp>
      <p:sp>
        <p:nvSpPr>
          <p:cNvPr id="8" name="line-0">
            <a:extLst xmlns:a="http://schemas.openxmlformats.org/drawingml/2006/main">
              <a:ext uri="{FF2B5EF4-FFF2-40B4-BE49-F238E27FC236}">
                <a16:creationId xmlns:a16="http://schemas.microsoft.com/office/drawing/2014/main" id="{1677371B-EEFC-40D4-90BD-F2CB888762A4}"/>
              </a:ext>
            </a:extLst>
          </p:cNvPr>
          <p:cNvSpPr>
            <a:spLocks xmlns:a="http://schemas.openxmlformats.org/drawingml/2006/main" noGrp="1"/>
          </p:cNvSpPr>
          <p:nvPr/>
        </p:nvSpPr>
        <p:spPr>
          <a:xfrm xmlns:a="http://schemas.openxmlformats.org/drawingml/2006/main">
            <a:off x="609600" y="230505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Match food to body jobs.</a:t>
            </a:r>
          </a:p>
        </p:txBody>
      </p:sp>
      <p:sp>
        <p:nvSpPr>
          <p:cNvPr id="9" name="line-1">
            <a:extLst xmlns:a="http://schemas.openxmlformats.org/drawingml/2006/main">
              <a:ext uri="{FF2B5EF4-FFF2-40B4-BE49-F238E27FC236}">
                <a16:creationId xmlns:a16="http://schemas.microsoft.com/office/drawing/2014/main" id="{C75A9128-EBC1-4E75-A85B-EE34BE8E4748}"/>
              </a:ext>
            </a:extLst>
          </p:cNvPr>
          <p:cNvSpPr>
            <a:spLocks xmlns:a="http://schemas.openxmlformats.org/drawingml/2006/main" noGrp="1"/>
          </p:cNvSpPr>
          <p:nvPr/>
        </p:nvSpPr>
        <p:spPr>
          <a:xfrm xmlns:a="http://schemas.openxmlformats.org/drawingml/2006/main">
            <a:off x="609600" y="335280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Compare what different animals eat.</a:t>
            </a:r>
          </a:p>
        </p:txBody>
      </p:sp>
      <p:sp>
        <p:nvSpPr>
          <p:cNvPr id="10" name="line-2">
            <a:extLst xmlns:a="http://schemas.openxmlformats.org/drawingml/2006/main">
              <a:ext uri="{FF2B5EF4-FFF2-40B4-BE49-F238E27FC236}">
                <a16:creationId xmlns:a16="http://schemas.microsoft.com/office/drawing/2014/main" id="{9B0349AA-D60E-43AC-A1DF-62F3DEF53213}"/>
              </a:ext>
            </a:extLst>
          </p:cNvPr>
          <p:cNvSpPr>
            <a:spLocks xmlns:a="http://schemas.openxmlformats.org/drawingml/2006/main" noGrp="1"/>
          </p:cNvSpPr>
          <p:nvPr/>
        </p:nvSpPr>
        <p:spPr>
          <a:xfrm xmlns:a="http://schemas.openxmlformats.org/drawingml/2006/main">
            <a:off x="609600" y="440055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1">
                <a:solidFill>
                  <a:srgbClr val="28685E"/>
                </a:solidFill>
                <a:latin typeface="Arial"/>
                <a:ea typeface="Arial"/>
                <a:cs typeface="Arial"/>
              </a:defRPr>
            </a:pPr>
            <a:r>
              <a:rPr sz="2550" b="1">
                <a:solidFill>
                  <a:srgbClr val="28685E"/>
                </a:solidFill>
                <a:latin typeface="Arial"/>
                <a:ea typeface="Arial"/>
                <a:cs typeface="Arial"/>
              </a:rPr>
              <a:t>Explain why variety matters.</a:t>
            </a:r>
          </a:p>
        </p:txBody>
      </p:sp>
    </p:spTree>
    <p:extLst>
      <p:ext uri="{BB962C8B-B14F-4D97-AF65-F5344CB8AC3E}">
        <p14:creationId xmlns:p14="http://schemas.microsoft.com/office/powerpoint/2010/main" val="957314754"/>
      </p:ext>
    </p:extLst>
  </p:cSld>
</p:sld>
</file>

<file path=ppt/slides/slide4.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2" name="top-rule">
            <a:extLst xmlns:a="http://schemas.openxmlformats.org/drawingml/2006/main">
              <a:ext uri="{FF2B5EF4-FFF2-40B4-BE49-F238E27FC236}">
                <a16:creationId xmlns:a16="http://schemas.microsoft.com/office/drawing/2014/main" id="{1CC5042A-01E1-4F01-95EF-02F76EF3689E}"/>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066D6C43-E573-45DF-B32F-A02204FEDB7F}"/>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8" name=""/>
          <p:cNvPicPr>
            <a:picLocks xmlns:a="http://schemas.openxmlformats.org/drawingml/2006/main" noChangeAspect="1"/>
          </p:cNvPicPr>
          <p:nvPr/>
        </p:nvPicPr>
        <p:blipFill>
          <a:blip xmlns:r="http://schemas.openxmlformats.org/officeDocument/2006/relationships" xmlns:a="http://schemas.openxmlformats.org/drawingml/2006/main" r:embed="R3921ad3ff95a4f92"/>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B89AEC50-FFEC-42BA-A5AE-F57CFA409FE8}"/>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Food can help in several ways</a:t>
            </a:r>
          </a:p>
        </p:txBody>
      </p:sp>
      <p:sp>
        <p:nvSpPr>
          <p:cNvPr id="5" name="footer-line">
            <a:extLst xmlns:a="http://schemas.openxmlformats.org/drawingml/2006/main">
              <a:ext uri="{FF2B5EF4-FFF2-40B4-BE49-F238E27FC236}">
                <a16:creationId xmlns:a16="http://schemas.microsoft.com/office/drawing/2014/main" id="{8A4B7659-BFB1-4BB6-9E12-3BC506497C34}"/>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3C312A48-30FF-4482-8D27-94F82A0EC953}"/>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5  ·  LESSON A</a:t>
            </a:r>
          </a:p>
        </p:txBody>
      </p:sp>
      <p:sp>
        <p:nvSpPr>
          <p:cNvPr id="7" name="page">
            <a:extLst xmlns:a="http://schemas.openxmlformats.org/drawingml/2006/main">
              <a:ext uri="{FF2B5EF4-FFF2-40B4-BE49-F238E27FC236}">
                <a16:creationId xmlns:a16="http://schemas.microsoft.com/office/drawing/2014/main" id="{D3765A8D-395C-476A-A4F5-B718AC2BCCB2}"/>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04</a:t>
            </a:r>
          </a:p>
        </p:txBody>
      </p:sp>
      <p:sp>
        <p:nvSpPr>
          <p:cNvPr id="8" name="left-heading">
            <a:extLst xmlns:a="http://schemas.openxmlformats.org/drawingml/2006/main">
              <a:ext uri="{FF2B5EF4-FFF2-40B4-BE49-F238E27FC236}">
                <a16:creationId xmlns:a16="http://schemas.microsoft.com/office/drawing/2014/main" id="{72A3B5A9-B7B6-4E0F-9CC3-95EED43DAE26}"/>
              </a:ext>
            </a:extLst>
          </p:cNvPr>
          <p:cNvSpPr>
            <a:spLocks xmlns:a="http://schemas.openxmlformats.org/drawingml/2006/main" noGrp="1"/>
          </p:cNvSpPr>
          <p:nvPr/>
        </p:nvSpPr>
        <p:spPr>
          <a:xfrm xmlns:a="http://schemas.openxmlformats.org/drawingml/2006/main">
            <a:off x="609600" y="2257425"/>
            <a:ext cx="5143500" cy="533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100" b="1">
                <a:solidFill>
                  <a:srgbClr val="28685E"/>
                </a:solidFill>
                <a:latin typeface="Arial"/>
                <a:ea typeface="Arial"/>
                <a:cs typeface="Arial"/>
              </a:defRPr>
            </a:pPr>
            <a:r>
              <a:rPr sz="2100" b="1">
                <a:solidFill>
                  <a:srgbClr val="28685E"/>
                </a:solidFill>
                <a:latin typeface="Arial"/>
                <a:ea typeface="Arial"/>
                <a:cs typeface="Arial"/>
              </a:rPr>
              <a:t>EXAMPLE FOODS</a:t>
            </a:r>
          </a:p>
        </p:txBody>
      </p:sp>
      <p:sp>
        <p:nvSpPr>
          <p:cNvPr id="9" name="right-heading">
            <a:extLst xmlns:a="http://schemas.openxmlformats.org/drawingml/2006/main">
              <a:ext uri="{FF2B5EF4-FFF2-40B4-BE49-F238E27FC236}">
                <a16:creationId xmlns:a16="http://schemas.microsoft.com/office/drawing/2014/main" id="{94E4727C-7F4E-401F-A2DF-1BB24B1FA768}"/>
              </a:ext>
            </a:extLst>
          </p:cNvPr>
          <p:cNvSpPr>
            <a:spLocks xmlns:a="http://schemas.openxmlformats.org/drawingml/2006/main" noGrp="1"/>
          </p:cNvSpPr>
          <p:nvPr/>
        </p:nvSpPr>
        <p:spPr>
          <a:xfrm xmlns:a="http://schemas.openxmlformats.org/drawingml/2006/main">
            <a:off x="6572250" y="2257425"/>
            <a:ext cx="5010150" cy="533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100" b="1">
                <a:solidFill>
                  <a:srgbClr val="A65D25"/>
                </a:solidFill>
                <a:latin typeface="Arial"/>
                <a:ea typeface="Arial"/>
                <a:cs typeface="Arial"/>
              </a:defRPr>
            </a:pPr>
            <a:r>
              <a:rPr sz="2100" b="1">
                <a:solidFill>
                  <a:srgbClr val="A65D25"/>
                </a:solidFill>
                <a:latin typeface="Arial"/>
                <a:ea typeface="Arial"/>
                <a:cs typeface="Arial"/>
              </a:rPr>
              <a:t>SOME OF THEIR JOBS</a:t>
            </a:r>
          </a:p>
        </p:txBody>
      </p:sp>
      <p:sp>
        <p:nvSpPr>
          <p:cNvPr id="10" name="left">
            <a:extLst xmlns:a="http://schemas.openxmlformats.org/drawingml/2006/main">
              <a:ext uri="{FF2B5EF4-FFF2-40B4-BE49-F238E27FC236}">
                <a16:creationId xmlns:a16="http://schemas.microsoft.com/office/drawing/2014/main" id="{8E9C2F16-3A3E-48F8-A369-98DF026FFCED}"/>
              </a:ext>
            </a:extLst>
          </p:cNvPr>
          <p:cNvSpPr>
            <a:spLocks xmlns:a="http://schemas.openxmlformats.org/drawingml/2006/main" noGrp="1"/>
          </p:cNvSpPr>
          <p:nvPr/>
        </p:nvSpPr>
        <p:spPr>
          <a:xfrm xmlns:a="http://schemas.openxmlformats.org/drawingml/2006/main">
            <a:off x="609600" y="3238500"/>
            <a:ext cx="5143500" cy="22860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400" b="0">
                <a:solidFill>
                  <a:srgbClr val="152B3A"/>
                </a:solidFill>
                <a:latin typeface="Arial"/>
                <a:ea typeface="Arial"/>
                <a:cs typeface="Arial"/>
              </a:defRPr>
            </a:pPr>
            <a:r>
              <a:rPr sz="2400" b="0">
                <a:solidFill>
                  <a:srgbClr val="152B3A"/>
                </a:solidFill>
                <a:latin typeface="Arial"/>
                <a:ea typeface="Arial"/>
                <a:cs typeface="Arial"/>
              </a:rPr>
              <a:t>Bread or potatoes</a:t>
            </a:r>
          </a:p>
          <a:p xmlns:a="http://schemas.openxmlformats.org/drawingml/2006/main">
            <a:pPr>
              <a:buNone/>
              <a:defRPr sz="2400" b="0">
                <a:solidFill>
                  <a:srgbClr val="152B3A"/>
                </a:solidFill>
                <a:latin typeface="Arial"/>
                <a:ea typeface="Arial"/>
                <a:cs typeface="Arial"/>
              </a:defRPr>
            </a:pPr>
            <a:r>
              <a:rPr sz="2400" b="0">
                <a:solidFill>
                  <a:srgbClr val="152B3A"/>
                </a:solidFill>
                <a:latin typeface="Arial"/>
                <a:ea typeface="Arial"/>
                <a:cs typeface="Arial"/>
              </a:rPr>
              <a:t>Beans or lentils</a:t>
            </a:r>
          </a:p>
          <a:p xmlns:a="http://schemas.openxmlformats.org/drawingml/2006/main">
            <a:pPr>
              <a:buNone/>
              <a:defRPr sz="2400" b="0">
                <a:solidFill>
                  <a:srgbClr val="152B3A"/>
                </a:solidFill>
                <a:latin typeface="Arial"/>
                <a:ea typeface="Arial"/>
                <a:cs typeface="Arial"/>
              </a:defRPr>
            </a:pPr>
            <a:r>
              <a:rPr sz="2400" b="0">
                <a:solidFill>
                  <a:srgbClr val="152B3A"/>
                </a:solidFill>
                <a:latin typeface="Arial"/>
                <a:ea typeface="Arial"/>
                <a:cs typeface="Arial"/>
              </a:rPr>
              <a:t>Fruit and vegetables</a:t>
            </a:r>
          </a:p>
        </p:txBody>
      </p:sp>
      <p:sp>
        <p:nvSpPr>
          <p:cNvPr id="11" name="right">
            <a:extLst xmlns:a="http://schemas.openxmlformats.org/drawingml/2006/main">
              <a:ext uri="{FF2B5EF4-FFF2-40B4-BE49-F238E27FC236}">
                <a16:creationId xmlns:a16="http://schemas.microsoft.com/office/drawing/2014/main" id="{1CC47BD6-DA51-45BD-8EEE-F52A981A3A1F}"/>
              </a:ext>
            </a:extLst>
          </p:cNvPr>
          <p:cNvSpPr>
            <a:spLocks xmlns:a="http://schemas.openxmlformats.org/drawingml/2006/main" noGrp="1"/>
          </p:cNvSpPr>
          <p:nvPr/>
        </p:nvSpPr>
        <p:spPr>
          <a:xfrm xmlns:a="http://schemas.openxmlformats.org/drawingml/2006/main">
            <a:off x="6572250" y="3238500"/>
            <a:ext cx="5010150" cy="22860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400" b="0">
                <a:solidFill>
                  <a:srgbClr val="152B3A"/>
                </a:solidFill>
                <a:latin typeface="Arial"/>
                <a:ea typeface="Arial"/>
                <a:cs typeface="Arial"/>
              </a:defRPr>
            </a:pPr>
            <a:r>
              <a:rPr sz="2400" b="0">
                <a:solidFill>
                  <a:srgbClr val="152B3A"/>
                </a:solidFill>
                <a:latin typeface="Arial"/>
                <a:ea typeface="Arial"/>
                <a:cs typeface="Arial"/>
              </a:rPr>
              <a:t>Starchy carbohydrate gives energy.</a:t>
            </a:r>
          </a:p>
          <a:p xmlns:a="http://schemas.openxmlformats.org/drawingml/2006/main">
            <a:pPr>
              <a:buNone/>
              <a:defRPr sz="2400" b="0">
                <a:solidFill>
                  <a:srgbClr val="152B3A"/>
                </a:solidFill>
                <a:latin typeface="Arial"/>
                <a:ea typeface="Arial"/>
                <a:cs typeface="Arial"/>
              </a:defRPr>
            </a:pPr>
            <a:r>
              <a:rPr sz="2400" b="0">
                <a:solidFill>
                  <a:srgbClr val="152B3A"/>
                </a:solidFill>
                <a:latin typeface="Arial"/>
                <a:ea typeface="Arial"/>
                <a:cs typeface="Arial"/>
              </a:rPr>
              <a:t>Protein supports growth and repair.</a:t>
            </a:r>
          </a:p>
          <a:p xmlns:a="http://schemas.openxmlformats.org/drawingml/2006/main">
            <a:pPr>
              <a:buNone/>
              <a:defRPr sz="2400" b="0">
                <a:solidFill>
                  <a:srgbClr val="152B3A"/>
                </a:solidFill>
                <a:latin typeface="Arial"/>
                <a:ea typeface="Arial"/>
                <a:cs typeface="Arial"/>
              </a:defRPr>
            </a:pPr>
            <a:r>
              <a:rPr sz="2400" b="0">
                <a:solidFill>
                  <a:srgbClr val="152B3A"/>
                </a:solidFill>
                <a:latin typeface="Arial"/>
                <a:ea typeface="Arial"/>
                <a:cs typeface="Arial"/>
              </a:rPr>
              <a:t>Vitamins, minerals and fibre.</a:t>
            </a:r>
          </a:p>
        </p:txBody>
      </p:sp>
      <p:sp>
        <p:nvSpPr>
          <p:cNvPr id="14" name="">
            <a:extLst xmlns:a="http://schemas.openxmlformats.org/drawingml/2006/main">
              <a:ext uri="{FF2B5EF4-FFF2-40B4-BE49-F238E27FC236}">
                <a16:creationId xmlns:a16="http://schemas.microsoft.com/office/drawing/2014/main" id="{56401EA7-38E3-4877-8DE4-7DFBD8F45817}"/>
              </a:ext>
            </a:extLst>
          </p:cNvPr>
          <p:cNvSpPr>
            <a:spLocks xmlns:a="http://schemas.openxmlformats.org/drawingml/2006/main" noGrp="1"/>
          </p:cNvSpPr>
          <p:nvPr/>
        </p:nvSpPr>
        <p:spPr>
          <a:xfrm xmlns:a="http://schemas.openxmlformats.org/drawingml/2006/main">
            <a:off x="609600" y="2886075"/>
            <a:ext cx="5048250" cy="0"/>
          </a:xfrm>
          <a:prstGeom xmlns:a="http://schemas.openxmlformats.org/drawingml/2006/main" prst="line">
            <a:avLst/>
          </a:prstGeom>
          <a:noFill xmlns:a="http://schemas.openxmlformats.org/drawingml/2006/main"/>
          <a:ln xmlns:a="http://schemas.openxmlformats.org/drawingml/2006/main" w="28575">
            <a:solidFill>
              <a:srgbClr val="DCE7DD"/>
            </a:solidFill>
            <a:prstDash val="solid"/>
          </a:ln>
        </p:spPr>
      </p:sp>
      <p:sp>
        <p:nvSpPr>
          <p:cNvPr id="15" name="">
            <a:extLst xmlns:a="http://schemas.openxmlformats.org/drawingml/2006/main">
              <a:ext uri="{FF2B5EF4-FFF2-40B4-BE49-F238E27FC236}">
                <a16:creationId xmlns:a16="http://schemas.microsoft.com/office/drawing/2014/main" id="{74B77ED2-1F6D-4839-9156-8620C4FAD588}"/>
              </a:ext>
            </a:extLst>
          </p:cNvPr>
          <p:cNvSpPr>
            <a:spLocks xmlns:a="http://schemas.openxmlformats.org/drawingml/2006/main" noGrp="1"/>
          </p:cNvSpPr>
          <p:nvPr/>
        </p:nvSpPr>
        <p:spPr>
          <a:xfrm xmlns:a="http://schemas.openxmlformats.org/drawingml/2006/main">
            <a:off x="6572250" y="2886075"/>
            <a:ext cx="5010150" cy="0"/>
          </a:xfrm>
          <a:prstGeom xmlns:a="http://schemas.openxmlformats.org/drawingml/2006/main" prst="line">
            <a:avLst/>
          </a:prstGeom>
          <a:noFill xmlns:a="http://schemas.openxmlformats.org/drawingml/2006/main"/>
          <a:ln xmlns:a="http://schemas.openxmlformats.org/drawingml/2006/main" w="28575">
            <a:solidFill>
              <a:srgbClr val="DCE7DD"/>
            </a:solidFill>
            <a:prstDash val="solid"/>
          </a:ln>
        </p:spPr>
      </p:sp>
    </p:spTree>
    <p:extLst>
      <p:ext uri="{BB962C8B-B14F-4D97-AF65-F5344CB8AC3E}">
        <p14:creationId xmlns:p14="http://schemas.microsoft.com/office/powerpoint/2010/main" val="603830190"/>
      </p:ext>
    </p:extLst>
  </p:cSld>
</p:sld>
</file>

<file path=ppt/slides/slide5.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0" name="top-rule">
            <a:extLst xmlns:a="http://schemas.openxmlformats.org/drawingml/2006/main">
              <a:ext uri="{FF2B5EF4-FFF2-40B4-BE49-F238E27FC236}">
                <a16:creationId xmlns:a16="http://schemas.microsoft.com/office/drawing/2014/main" id="{536C68D0-555E-49E6-9FAE-2532AAB1878D}"/>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32A3EFB7-81DB-4FB0-AD3A-21178CBEA516}"/>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5" name=""/>
          <p:cNvPicPr>
            <a:picLocks xmlns:a="http://schemas.openxmlformats.org/drawingml/2006/main" noChangeAspect="1"/>
          </p:cNvPicPr>
          <p:nvPr/>
        </p:nvPicPr>
        <p:blipFill>
          <a:blip xmlns:r="http://schemas.openxmlformats.org/officeDocument/2006/relationships" xmlns:a="http://schemas.openxmlformats.org/drawingml/2006/main" r:embed="R621ce80f249346e4"/>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F9AB4E67-A637-48D2-A253-CC18835D28EC}"/>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Water matters too</a:t>
            </a:r>
          </a:p>
        </p:txBody>
      </p:sp>
      <p:sp>
        <p:nvSpPr>
          <p:cNvPr id="5" name="footer-line">
            <a:extLst xmlns:a="http://schemas.openxmlformats.org/drawingml/2006/main">
              <a:ext uri="{FF2B5EF4-FFF2-40B4-BE49-F238E27FC236}">
                <a16:creationId xmlns:a16="http://schemas.microsoft.com/office/drawing/2014/main" id="{28CCB190-9CED-43CD-837A-972703FFF7E3}"/>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908B97E4-2BE7-4B43-A5C0-78D68A73C242}"/>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5  ·  LESSON A</a:t>
            </a:r>
          </a:p>
        </p:txBody>
      </p:sp>
      <p:sp>
        <p:nvSpPr>
          <p:cNvPr id="7" name="page">
            <a:extLst xmlns:a="http://schemas.openxmlformats.org/drawingml/2006/main">
              <a:ext uri="{FF2B5EF4-FFF2-40B4-BE49-F238E27FC236}">
                <a16:creationId xmlns:a16="http://schemas.microsoft.com/office/drawing/2014/main" id="{97E28AEE-159F-4766-A07F-A5C858513A53}"/>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05</a:t>
            </a:r>
          </a:p>
        </p:txBody>
      </p:sp>
      <p:sp>
        <p:nvSpPr>
          <p:cNvPr id="8" name="statement">
            <a:extLst xmlns:a="http://schemas.openxmlformats.org/drawingml/2006/main">
              <a:ext uri="{FF2B5EF4-FFF2-40B4-BE49-F238E27FC236}">
                <a16:creationId xmlns:a16="http://schemas.microsoft.com/office/drawing/2014/main" id="{9FB464B6-5EED-4CF2-8038-E4B09B630906}"/>
              </a:ext>
            </a:extLst>
          </p:cNvPr>
          <p:cNvSpPr>
            <a:spLocks xmlns:a="http://schemas.openxmlformats.org/drawingml/2006/main" noGrp="1"/>
          </p:cNvSpPr>
          <p:nvPr/>
        </p:nvSpPr>
        <p:spPr>
          <a:xfrm xmlns:a="http://schemas.openxmlformats.org/drawingml/2006/main">
            <a:off x="609600" y="2428875"/>
            <a:ext cx="6762750" cy="2190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850" b="1">
                <a:solidFill>
                  <a:srgbClr val="28685E"/>
                </a:solidFill>
                <a:latin typeface="Arial"/>
                <a:ea typeface="Arial"/>
                <a:cs typeface="Arial"/>
              </a:defRPr>
            </a:pPr>
            <a:r>
              <a:rPr sz="2850" b="1">
                <a:solidFill>
                  <a:srgbClr val="28685E"/>
                </a:solidFill>
                <a:latin typeface="Arial"/>
                <a:ea typeface="Arial"/>
                <a:cs typeface="Arial"/>
              </a:rPr>
              <a:t>Water helps move substances around the body and helps control body temperature.</a:t>
            </a:r>
          </a:p>
        </p:txBody>
      </p:sp>
      <p:sp>
        <p:nvSpPr>
          <p:cNvPr id="9" name="callout">
            <a:extLst xmlns:a="http://schemas.openxmlformats.org/drawingml/2006/main">
              <a:ext uri="{FF2B5EF4-FFF2-40B4-BE49-F238E27FC236}">
                <a16:creationId xmlns:a16="http://schemas.microsoft.com/office/drawing/2014/main" id="{96FEB789-9559-41DF-BA44-276876B2C5A3}"/>
              </a:ext>
            </a:extLst>
          </p:cNvPr>
          <p:cNvSpPr>
            <a:spLocks xmlns:a="http://schemas.openxmlformats.org/drawingml/2006/main" noGrp="1"/>
          </p:cNvSpPr>
          <p:nvPr/>
        </p:nvSpPr>
        <p:spPr>
          <a:xfrm xmlns:a="http://schemas.openxmlformats.org/drawingml/2006/main">
            <a:off x="609600" y="4972050"/>
            <a:ext cx="7191375" cy="981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325" b="0">
                <a:solidFill>
                  <a:srgbClr val="152B3A"/>
                </a:solidFill>
                <a:latin typeface="Arial"/>
                <a:ea typeface="Arial"/>
                <a:cs typeface="Arial"/>
              </a:defRPr>
            </a:pPr>
            <a:r>
              <a:rPr sz="2325" b="0">
                <a:solidFill>
                  <a:srgbClr val="152B3A"/>
                </a:solidFill>
                <a:latin typeface="Arial"/>
                <a:ea typeface="Arial"/>
                <a:cs typeface="Arial"/>
              </a:rPr>
              <a:t>Water does not supply food energy.</a:t>
            </a:r>
          </a:p>
        </p:txBody>
      </p:sp>
      <p:pic>
        <p:nvPicPr>
          <p:cNvPr id="22" name=""/>
          <p:cNvPicPr>
            <a:picLocks xmlns:a="http://schemas.openxmlformats.org/drawingml/2006/main" noChangeAspect="1"/>
          </p:cNvPicPr>
          <p:nvPr/>
        </p:nvPicPr>
        <p:blipFill>
          <a:blip xmlns:r="http://schemas.openxmlformats.org/officeDocument/2006/relationships" xmlns:a="http://schemas.openxmlformats.org/drawingml/2006/main" r:embed="Rc407b0e9cd374899"/>
          <a:stretch xmlns:a="http://schemas.openxmlformats.org/drawingml/2006/main"/>
        </p:blipFill>
        <p:spPr>
          <a:xfrm xmlns:a="http://schemas.openxmlformats.org/drawingml/2006/main">
            <a:off x="8896456" y="2628900"/>
            <a:ext cx="1828588" cy="2524125"/>
          </a:xfrm>
          <a:prstGeom xmlns:a="http://schemas.openxmlformats.org/drawingml/2006/main" prst="rect">
            <a:avLst/>
          </a:prstGeom>
        </p:spPr>
      </p:pic>
    </p:spTree>
    <p:extLst>
      <p:ext uri="{BB962C8B-B14F-4D97-AF65-F5344CB8AC3E}">
        <p14:creationId xmlns:p14="http://schemas.microsoft.com/office/powerpoint/2010/main" val="620617851"/>
      </p:ext>
    </p:extLst>
  </p:cSld>
</p:sld>
</file>

<file path=ppt/slides/slide6.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1" name="top-rule">
            <a:extLst xmlns:a="http://schemas.openxmlformats.org/drawingml/2006/main">
              <a:ext uri="{FF2B5EF4-FFF2-40B4-BE49-F238E27FC236}">
                <a16:creationId xmlns:a16="http://schemas.microsoft.com/office/drawing/2014/main" id="{73605DE7-7D52-4A3B-B759-55A1F429D05B}"/>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F627D526-7D17-48B2-9A24-92FEA4D97BA5}"/>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6" name=""/>
          <p:cNvPicPr>
            <a:picLocks xmlns:a="http://schemas.openxmlformats.org/drawingml/2006/main" noChangeAspect="1"/>
          </p:cNvPicPr>
          <p:nvPr/>
        </p:nvPicPr>
        <p:blipFill>
          <a:blip xmlns:r="http://schemas.openxmlformats.org/officeDocument/2006/relationships" xmlns:a="http://schemas.openxmlformats.org/drawingml/2006/main" r:embed="R38aa9ea15a1e4f02"/>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25470FB5-0705-43EF-93B8-EE34DC6EB33D}"/>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Name one job, then check</a:t>
            </a:r>
          </a:p>
        </p:txBody>
      </p:sp>
      <p:sp>
        <p:nvSpPr>
          <p:cNvPr id="5" name="footer-line">
            <a:extLst xmlns:a="http://schemas.openxmlformats.org/drawingml/2006/main">
              <a:ext uri="{FF2B5EF4-FFF2-40B4-BE49-F238E27FC236}">
                <a16:creationId xmlns:a16="http://schemas.microsoft.com/office/drawing/2014/main" id="{1F959488-AF28-4337-931A-B46F1979D45F}"/>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41227935-51D0-47B7-9125-806EBA50FB8C}"/>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5  ·  LESSON A</a:t>
            </a:r>
          </a:p>
        </p:txBody>
      </p:sp>
      <p:sp>
        <p:nvSpPr>
          <p:cNvPr id="7" name="page">
            <a:extLst xmlns:a="http://schemas.openxmlformats.org/drawingml/2006/main">
              <a:ext uri="{FF2B5EF4-FFF2-40B4-BE49-F238E27FC236}">
                <a16:creationId xmlns:a16="http://schemas.microsoft.com/office/drawing/2014/main" id="{2B2B2A4D-9D13-42C9-94F7-02FF03BD67EB}"/>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06</a:t>
            </a:r>
          </a:p>
        </p:txBody>
      </p:sp>
      <p:sp>
        <p:nvSpPr>
          <p:cNvPr id="8" name="line-0">
            <a:extLst xmlns:a="http://schemas.openxmlformats.org/drawingml/2006/main">
              <a:ext uri="{FF2B5EF4-FFF2-40B4-BE49-F238E27FC236}">
                <a16:creationId xmlns:a16="http://schemas.microsoft.com/office/drawing/2014/main" id="{0C006172-8833-4D35-9646-199AF7670D93}"/>
              </a:ext>
            </a:extLst>
          </p:cNvPr>
          <p:cNvSpPr>
            <a:spLocks xmlns:a="http://schemas.openxmlformats.org/drawingml/2006/main" noGrp="1"/>
          </p:cNvSpPr>
          <p:nvPr/>
        </p:nvSpPr>
        <p:spPr>
          <a:xfrm xmlns:a="http://schemas.openxmlformats.org/drawingml/2006/main">
            <a:off x="609600" y="2305050"/>
            <a:ext cx="7096125"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Bread or potato: which body job fits?</a:t>
            </a:r>
          </a:p>
        </p:txBody>
      </p:sp>
      <p:sp>
        <p:nvSpPr>
          <p:cNvPr id="9" name="line-1">
            <a:extLst xmlns:a="http://schemas.openxmlformats.org/drawingml/2006/main">
              <a:ext uri="{FF2B5EF4-FFF2-40B4-BE49-F238E27FC236}">
                <a16:creationId xmlns:a16="http://schemas.microsoft.com/office/drawing/2014/main" id="{2707600E-5C65-44F6-8146-E2E1C7ED5C42}"/>
              </a:ext>
            </a:extLst>
          </p:cNvPr>
          <p:cNvSpPr>
            <a:spLocks xmlns:a="http://schemas.openxmlformats.org/drawingml/2006/main" noGrp="1"/>
          </p:cNvSpPr>
          <p:nvPr/>
        </p:nvSpPr>
        <p:spPr>
          <a:xfrm xmlns:a="http://schemas.openxmlformats.org/drawingml/2006/main">
            <a:off x="609600" y="3352800"/>
            <a:ext cx="7096125"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Beans or lentils: which job fits?</a:t>
            </a:r>
          </a:p>
        </p:txBody>
      </p:sp>
      <p:sp>
        <p:nvSpPr>
          <p:cNvPr id="10" name="line-2">
            <a:extLst xmlns:a="http://schemas.openxmlformats.org/drawingml/2006/main">
              <a:ext uri="{FF2B5EF4-FFF2-40B4-BE49-F238E27FC236}">
                <a16:creationId xmlns:a16="http://schemas.microsoft.com/office/drawing/2014/main" id="{0C52FBEB-4C62-4529-B961-3F2C5D285FEA}"/>
              </a:ext>
            </a:extLst>
          </p:cNvPr>
          <p:cNvSpPr>
            <a:spLocks xmlns:a="http://schemas.openxmlformats.org/drawingml/2006/main" noGrp="1"/>
          </p:cNvSpPr>
          <p:nvPr/>
        </p:nvSpPr>
        <p:spPr>
          <a:xfrm xmlns:a="http://schemas.openxmlformats.org/drawingml/2006/main">
            <a:off x="609600" y="4400550"/>
            <a:ext cx="7096125"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1">
                <a:solidFill>
                  <a:srgbClr val="28685E"/>
                </a:solidFill>
                <a:latin typeface="Arial"/>
                <a:ea typeface="Arial"/>
                <a:cs typeface="Arial"/>
              </a:defRPr>
            </a:pPr>
            <a:r>
              <a:rPr sz="2550" b="1">
                <a:solidFill>
                  <a:srgbClr val="28685E"/>
                </a:solidFill>
                <a:latin typeface="Arial"/>
                <a:ea typeface="Arial"/>
                <a:cs typeface="Arial"/>
              </a:rPr>
              <a:t>Give your reason before the explanation.</a:t>
            </a:r>
          </a:p>
        </p:txBody>
      </p:sp>
      <p:pic>
        <p:nvPicPr>
          <p:cNvPr id="24" name=""/>
          <p:cNvPicPr>
            <a:picLocks xmlns:a="http://schemas.openxmlformats.org/drawingml/2006/main" noChangeAspect="1"/>
          </p:cNvPicPr>
          <p:nvPr/>
        </p:nvPicPr>
        <p:blipFill>
          <a:blip xmlns:r="http://schemas.openxmlformats.org/officeDocument/2006/relationships" xmlns:a="http://schemas.openxmlformats.org/drawingml/2006/main" r:embed="R1386f3a3fee44948"/>
          <a:stretch xmlns:a="http://schemas.openxmlformats.org/drawingml/2006/main"/>
        </p:blipFill>
        <p:spPr>
          <a:xfrm xmlns:a="http://schemas.openxmlformats.org/drawingml/2006/main">
            <a:off x="8763476" y="2686050"/>
            <a:ext cx="2189798" cy="2714625"/>
          </a:xfrm>
          <a:prstGeom xmlns:a="http://schemas.openxmlformats.org/drawingml/2006/main" prst="rect">
            <a:avLst/>
          </a:prstGeom>
        </p:spPr>
      </p:pic>
    </p:spTree>
    <p:extLst>
      <p:ext uri="{BB962C8B-B14F-4D97-AF65-F5344CB8AC3E}">
        <p14:creationId xmlns:p14="http://schemas.microsoft.com/office/powerpoint/2010/main" val="3945486"/>
      </p:ext>
    </p:extLst>
  </p:cSld>
</p:sld>
</file>

<file path=ppt/slides/slide7.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1" name="top-rule">
            <a:extLst xmlns:a="http://schemas.openxmlformats.org/drawingml/2006/main">
              <a:ext uri="{FF2B5EF4-FFF2-40B4-BE49-F238E27FC236}">
                <a16:creationId xmlns:a16="http://schemas.microsoft.com/office/drawing/2014/main" id="{93500BC2-AC2E-445A-91B4-6C1C10749CF5}"/>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95D4C9EB-467F-4586-A9FF-2FDB78C43640}"/>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5" name=""/>
          <p:cNvPicPr>
            <a:picLocks xmlns:a="http://schemas.openxmlformats.org/drawingml/2006/main" noChangeAspect="1"/>
          </p:cNvPicPr>
          <p:nvPr/>
        </p:nvPicPr>
        <p:blipFill>
          <a:blip xmlns:r="http://schemas.openxmlformats.org/officeDocument/2006/relationships" xmlns:a="http://schemas.openxmlformats.org/drawingml/2006/main" r:embed="R7963c24d3f5c414e"/>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7783F962-4ECE-4DB9-9063-8C9DCB58CD96}"/>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Can one food do more than one job?</a:t>
            </a:r>
          </a:p>
        </p:txBody>
      </p:sp>
      <p:sp>
        <p:nvSpPr>
          <p:cNvPr id="5" name="footer-line">
            <a:extLst xmlns:a="http://schemas.openxmlformats.org/drawingml/2006/main">
              <a:ext uri="{FF2B5EF4-FFF2-40B4-BE49-F238E27FC236}">
                <a16:creationId xmlns:a16="http://schemas.microsoft.com/office/drawing/2014/main" id="{341FC5CC-F449-412E-B6F1-379BCD92D502}"/>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C3A3DB69-8327-48B4-B73C-EDBF08F3A84E}"/>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5  ·  LESSON A</a:t>
            </a:r>
          </a:p>
        </p:txBody>
      </p:sp>
      <p:sp>
        <p:nvSpPr>
          <p:cNvPr id="7" name="page">
            <a:extLst xmlns:a="http://schemas.openxmlformats.org/drawingml/2006/main">
              <a:ext uri="{FF2B5EF4-FFF2-40B4-BE49-F238E27FC236}">
                <a16:creationId xmlns:a16="http://schemas.microsoft.com/office/drawing/2014/main" id="{422D5AB5-9E72-4C8D-BAFE-B1A66D569359}"/>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07</a:t>
            </a:r>
          </a:p>
        </p:txBody>
      </p:sp>
      <p:sp>
        <p:nvSpPr>
          <p:cNvPr id="8" name="line-0">
            <a:extLst xmlns:a="http://schemas.openxmlformats.org/drawingml/2006/main">
              <a:ext uri="{FF2B5EF4-FFF2-40B4-BE49-F238E27FC236}">
                <a16:creationId xmlns:a16="http://schemas.microsoft.com/office/drawing/2014/main" id="{6BAB7F1B-0F2E-4918-A115-68B76D04A93D}"/>
              </a:ext>
            </a:extLst>
          </p:cNvPr>
          <p:cNvSpPr>
            <a:spLocks xmlns:a="http://schemas.openxmlformats.org/drawingml/2006/main" noGrp="1"/>
          </p:cNvSpPr>
          <p:nvPr/>
        </p:nvSpPr>
        <p:spPr>
          <a:xfrm xmlns:a="http://schemas.openxmlformats.org/drawingml/2006/main">
            <a:off x="609600" y="230505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Beans can provide protein and carbohydrate.</a:t>
            </a:r>
          </a:p>
        </p:txBody>
      </p:sp>
      <p:sp>
        <p:nvSpPr>
          <p:cNvPr id="9" name="line-1">
            <a:extLst xmlns:a="http://schemas.openxmlformats.org/drawingml/2006/main">
              <a:ext uri="{FF2B5EF4-FFF2-40B4-BE49-F238E27FC236}">
                <a16:creationId xmlns:a16="http://schemas.microsoft.com/office/drawing/2014/main" id="{69F7DDF1-E7A0-41BE-8099-34B6A88FB170}"/>
              </a:ext>
            </a:extLst>
          </p:cNvPr>
          <p:cNvSpPr>
            <a:spLocks xmlns:a="http://schemas.openxmlformats.org/drawingml/2006/main" noGrp="1"/>
          </p:cNvSpPr>
          <p:nvPr/>
        </p:nvSpPr>
        <p:spPr>
          <a:xfrm xmlns:a="http://schemas.openxmlformats.org/drawingml/2006/main">
            <a:off x="609600" y="335280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Fruit and vegetables provide different nutrients.</a:t>
            </a:r>
          </a:p>
        </p:txBody>
      </p:sp>
      <p:sp>
        <p:nvSpPr>
          <p:cNvPr id="10" name="line-2">
            <a:extLst xmlns:a="http://schemas.openxmlformats.org/drawingml/2006/main">
              <a:ext uri="{FF2B5EF4-FFF2-40B4-BE49-F238E27FC236}">
                <a16:creationId xmlns:a16="http://schemas.microsoft.com/office/drawing/2014/main" id="{2079B20D-216E-4FB9-BD9C-55540DFE7E74}"/>
              </a:ext>
            </a:extLst>
          </p:cNvPr>
          <p:cNvSpPr>
            <a:spLocks xmlns:a="http://schemas.openxmlformats.org/drawingml/2006/main" noGrp="1"/>
          </p:cNvSpPr>
          <p:nvPr/>
        </p:nvSpPr>
        <p:spPr>
          <a:xfrm xmlns:a="http://schemas.openxmlformats.org/drawingml/2006/main">
            <a:off x="609600" y="440055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1">
                <a:solidFill>
                  <a:srgbClr val="28685E"/>
                </a:solidFill>
                <a:latin typeface="Arial"/>
                <a:ea typeface="Arial"/>
                <a:cs typeface="Arial"/>
              </a:defRPr>
            </a:pPr>
            <a:r>
              <a:rPr sz="2550" b="1">
                <a:solidFill>
                  <a:srgbClr val="28685E"/>
                </a:solidFill>
                <a:latin typeface="Arial"/>
                <a:ea typeface="Arial"/>
                <a:cs typeface="Arial"/>
              </a:rPr>
              <a:t>Why might a range of foods help?</a:t>
            </a:r>
          </a:p>
        </p:txBody>
      </p:sp>
    </p:spTree>
    <p:extLst>
      <p:ext uri="{BB962C8B-B14F-4D97-AF65-F5344CB8AC3E}">
        <p14:creationId xmlns:p14="http://schemas.microsoft.com/office/powerpoint/2010/main" val="640747525"/>
      </p:ext>
    </p:extLst>
  </p:cSld>
</p:sld>
</file>

<file path=ppt/slides/slide8.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2" name="top-rule">
            <a:extLst xmlns:a="http://schemas.openxmlformats.org/drawingml/2006/main">
              <a:ext uri="{FF2B5EF4-FFF2-40B4-BE49-F238E27FC236}">
                <a16:creationId xmlns:a16="http://schemas.microsoft.com/office/drawing/2014/main" id="{47E5AD21-5BFA-493B-B0BF-1D4666552082}"/>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6BBA322C-AB1C-4840-A675-F3AB87CF0010}"/>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8" name=""/>
          <p:cNvPicPr>
            <a:picLocks xmlns:a="http://schemas.openxmlformats.org/drawingml/2006/main" noChangeAspect="1"/>
          </p:cNvPicPr>
          <p:nvPr/>
        </p:nvPicPr>
        <p:blipFill>
          <a:blip xmlns:r="http://schemas.openxmlformats.org/officeDocument/2006/relationships" xmlns:a="http://schemas.openxmlformats.org/drawingml/2006/main" r:embed="R35e5473c7d59403b"/>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39F7B9BC-69E4-43E3-A8D1-B844DA70C4D3}"/>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Different animals, different needs</a:t>
            </a:r>
          </a:p>
        </p:txBody>
      </p:sp>
      <p:sp>
        <p:nvSpPr>
          <p:cNvPr id="5" name="footer-line">
            <a:extLst xmlns:a="http://schemas.openxmlformats.org/drawingml/2006/main">
              <a:ext uri="{FF2B5EF4-FFF2-40B4-BE49-F238E27FC236}">
                <a16:creationId xmlns:a16="http://schemas.microsoft.com/office/drawing/2014/main" id="{913DC028-6F5F-40F5-928A-5722749F4741}"/>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8F37A948-CC79-472B-BDB5-55F50CC89A47}"/>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5  ·  LESSON A</a:t>
            </a:r>
          </a:p>
        </p:txBody>
      </p:sp>
      <p:sp>
        <p:nvSpPr>
          <p:cNvPr id="7" name="page">
            <a:extLst xmlns:a="http://schemas.openxmlformats.org/drawingml/2006/main">
              <a:ext uri="{FF2B5EF4-FFF2-40B4-BE49-F238E27FC236}">
                <a16:creationId xmlns:a16="http://schemas.microsoft.com/office/drawing/2014/main" id="{32637B70-4E3E-4C4D-9575-80BA6B48BAAF}"/>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08</a:t>
            </a:r>
          </a:p>
        </p:txBody>
      </p:sp>
      <p:sp>
        <p:nvSpPr>
          <p:cNvPr id="8" name="left-heading">
            <a:extLst xmlns:a="http://schemas.openxmlformats.org/drawingml/2006/main">
              <a:ext uri="{FF2B5EF4-FFF2-40B4-BE49-F238E27FC236}">
                <a16:creationId xmlns:a16="http://schemas.microsoft.com/office/drawing/2014/main" id="{DFBF6A98-F4F0-4472-A5D0-F86C0EEDAE1A}"/>
              </a:ext>
            </a:extLst>
          </p:cNvPr>
          <p:cNvSpPr>
            <a:spLocks xmlns:a="http://schemas.openxmlformats.org/drawingml/2006/main" noGrp="1"/>
          </p:cNvSpPr>
          <p:nvPr/>
        </p:nvSpPr>
        <p:spPr>
          <a:xfrm xmlns:a="http://schemas.openxmlformats.org/drawingml/2006/main">
            <a:off x="609600" y="2257425"/>
            <a:ext cx="5143500" cy="533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100" b="1">
                <a:solidFill>
                  <a:srgbClr val="28685E"/>
                </a:solidFill>
                <a:latin typeface="Arial"/>
                <a:ea typeface="Arial"/>
                <a:cs typeface="Arial"/>
              </a:defRPr>
            </a:pPr>
            <a:r>
              <a:rPr sz="2100" b="1">
                <a:solidFill>
                  <a:srgbClr val="28685E"/>
                </a:solidFill>
                <a:latin typeface="Arial"/>
                <a:ea typeface="Arial"/>
                <a:cs typeface="Arial"/>
              </a:rPr>
              <a:t>EXAMPLE ANIMALS</a:t>
            </a:r>
          </a:p>
        </p:txBody>
      </p:sp>
      <p:sp>
        <p:nvSpPr>
          <p:cNvPr id="9" name="right-heading">
            <a:extLst xmlns:a="http://schemas.openxmlformats.org/drawingml/2006/main">
              <a:ext uri="{FF2B5EF4-FFF2-40B4-BE49-F238E27FC236}">
                <a16:creationId xmlns:a16="http://schemas.microsoft.com/office/drawing/2014/main" id="{6224BA8F-3ECB-4A2D-8561-4D7DA8AA2D48}"/>
              </a:ext>
            </a:extLst>
          </p:cNvPr>
          <p:cNvSpPr>
            <a:spLocks xmlns:a="http://schemas.openxmlformats.org/drawingml/2006/main" noGrp="1"/>
          </p:cNvSpPr>
          <p:nvPr/>
        </p:nvSpPr>
        <p:spPr>
          <a:xfrm xmlns:a="http://schemas.openxmlformats.org/drawingml/2006/main">
            <a:off x="6572250" y="2257425"/>
            <a:ext cx="5010150" cy="533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100" b="1">
                <a:solidFill>
                  <a:srgbClr val="A65D25"/>
                </a:solidFill>
                <a:latin typeface="Arial"/>
                <a:ea typeface="Arial"/>
                <a:cs typeface="Arial"/>
              </a:defRPr>
            </a:pPr>
            <a:r>
              <a:rPr sz="2100" b="1">
                <a:solidFill>
                  <a:srgbClr val="A65D25"/>
                </a:solidFill>
                <a:latin typeface="Arial"/>
                <a:ea typeface="Arial"/>
                <a:cs typeface="Arial"/>
              </a:rPr>
              <a:t>EXAMPLE FOOD LINKS</a:t>
            </a:r>
          </a:p>
        </p:txBody>
      </p:sp>
      <p:sp>
        <p:nvSpPr>
          <p:cNvPr id="10" name="left">
            <a:extLst xmlns:a="http://schemas.openxmlformats.org/drawingml/2006/main">
              <a:ext uri="{FF2B5EF4-FFF2-40B4-BE49-F238E27FC236}">
                <a16:creationId xmlns:a16="http://schemas.microsoft.com/office/drawing/2014/main" id="{F6EDE245-5C2C-4E00-B70C-86EEC5E13F58}"/>
              </a:ext>
            </a:extLst>
          </p:cNvPr>
          <p:cNvSpPr>
            <a:spLocks xmlns:a="http://schemas.openxmlformats.org/drawingml/2006/main" noGrp="1"/>
          </p:cNvSpPr>
          <p:nvPr/>
        </p:nvSpPr>
        <p:spPr>
          <a:xfrm xmlns:a="http://schemas.openxmlformats.org/drawingml/2006/main">
            <a:off x="609600" y="3238500"/>
            <a:ext cx="5143500" cy="22860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400" b="0">
                <a:solidFill>
                  <a:srgbClr val="152B3A"/>
                </a:solidFill>
                <a:latin typeface="Arial"/>
                <a:ea typeface="Arial"/>
                <a:cs typeface="Arial"/>
              </a:defRPr>
            </a:pPr>
            <a:r>
              <a:rPr sz="2400" b="0">
                <a:solidFill>
                  <a:srgbClr val="152B3A"/>
                </a:solidFill>
                <a:latin typeface="Arial"/>
                <a:ea typeface="Arial"/>
                <a:cs typeface="Arial"/>
              </a:rPr>
              <a:t>Cow</a:t>
            </a:r>
          </a:p>
          <a:p xmlns:a="http://schemas.openxmlformats.org/drawingml/2006/main">
            <a:pPr>
              <a:buNone/>
              <a:defRPr sz="2400" b="0">
                <a:solidFill>
                  <a:srgbClr val="152B3A"/>
                </a:solidFill>
                <a:latin typeface="Arial"/>
                <a:ea typeface="Arial"/>
                <a:cs typeface="Arial"/>
              </a:defRPr>
            </a:pPr>
            <a:r>
              <a:rPr sz="2400" b="0">
                <a:solidFill>
                  <a:srgbClr val="152B3A"/>
                </a:solidFill>
                <a:latin typeface="Arial"/>
                <a:ea typeface="Arial"/>
                <a:cs typeface="Arial"/>
              </a:rPr>
              <a:t>Owl</a:t>
            </a:r>
          </a:p>
          <a:p xmlns:a="http://schemas.openxmlformats.org/drawingml/2006/main">
            <a:pPr>
              <a:buNone/>
              <a:defRPr sz="2400" b="0">
                <a:solidFill>
                  <a:srgbClr val="152B3A"/>
                </a:solidFill>
                <a:latin typeface="Arial"/>
                <a:ea typeface="Arial"/>
                <a:cs typeface="Arial"/>
              </a:defRPr>
            </a:pPr>
            <a:r>
              <a:rPr sz="2400" b="0">
                <a:solidFill>
                  <a:srgbClr val="152B3A"/>
                </a:solidFill>
                <a:latin typeface="Arial"/>
                <a:ea typeface="Arial"/>
                <a:cs typeface="Arial"/>
              </a:rPr>
              <a:t>Caterpillar</a:t>
            </a:r>
          </a:p>
          <a:p xmlns:a="http://schemas.openxmlformats.org/drawingml/2006/main">
            <a:pPr>
              <a:buNone/>
              <a:defRPr sz="2400" b="0">
                <a:solidFill>
                  <a:srgbClr val="152B3A"/>
                </a:solidFill>
                <a:latin typeface="Arial"/>
                <a:ea typeface="Arial"/>
                <a:cs typeface="Arial"/>
              </a:defRPr>
            </a:pPr>
            <a:r>
              <a:rPr sz="2400" b="0">
                <a:solidFill>
                  <a:srgbClr val="152B3A"/>
                </a:solidFill>
                <a:latin typeface="Arial"/>
                <a:ea typeface="Arial"/>
                <a:cs typeface="Arial"/>
              </a:rPr>
              <a:t>Goldfish</a:t>
            </a:r>
          </a:p>
        </p:txBody>
      </p:sp>
      <p:sp>
        <p:nvSpPr>
          <p:cNvPr id="11" name="right">
            <a:extLst xmlns:a="http://schemas.openxmlformats.org/drawingml/2006/main">
              <a:ext uri="{FF2B5EF4-FFF2-40B4-BE49-F238E27FC236}">
                <a16:creationId xmlns:a16="http://schemas.microsoft.com/office/drawing/2014/main" id="{49E7BB37-5630-4DFA-BF8D-5AB63EDEB025}"/>
              </a:ext>
            </a:extLst>
          </p:cNvPr>
          <p:cNvSpPr>
            <a:spLocks xmlns:a="http://schemas.openxmlformats.org/drawingml/2006/main" noGrp="1"/>
          </p:cNvSpPr>
          <p:nvPr/>
        </p:nvSpPr>
        <p:spPr>
          <a:xfrm xmlns:a="http://schemas.openxmlformats.org/drawingml/2006/main">
            <a:off x="6572250" y="3238500"/>
            <a:ext cx="5010150" cy="22860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400" b="0">
                <a:solidFill>
                  <a:srgbClr val="152B3A"/>
                </a:solidFill>
                <a:latin typeface="Arial"/>
                <a:ea typeface="Arial"/>
                <a:cs typeface="Arial"/>
              </a:defRPr>
            </a:pPr>
            <a:r>
              <a:rPr sz="2400" b="0">
                <a:solidFill>
                  <a:srgbClr val="152B3A"/>
                </a:solidFill>
                <a:latin typeface="Arial"/>
                <a:ea typeface="Arial"/>
                <a:cs typeface="Arial"/>
              </a:rPr>
              <a:t>Grass</a:t>
            </a:r>
          </a:p>
          <a:p xmlns:a="http://schemas.openxmlformats.org/drawingml/2006/main">
            <a:pPr>
              <a:buNone/>
              <a:defRPr sz="2400" b="0">
                <a:solidFill>
                  <a:srgbClr val="152B3A"/>
                </a:solidFill>
                <a:latin typeface="Arial"/>
                <a:ea typeface="Arial"/>
                <a:cs typeface="Arial"/>
              </a:defRPr>
            </a:pPr>
            <a:r>
              <a:rPr sz="2400" b="0">
                <a:solidFill>
                  <a:srgbClr val="152B3A"/>
                </a:solidFill>
                <a:latin typeface="Arial"/>
                <a:ea typeface="Arial"/>
                <a:cs typeface="Arial"/>
              </a:rPr>
              <a:t>Mouse</a:t>
            </a:r>
          </a:p>
          <a:p xmlns:a="http://schemas.openxmlformats.org/drawingml/2006/main">
            <a:pPr>
              <a:buNone/>
              <a:defRPr sz="2400" b="0">
                <a:solidFill>
                  <a:srgbClr val="152B3A"/>
                </a:solidFill>
                <a:latin typeface="Arial"/>
                <a:ea typeface="Arial"/>
                <a:cs typeface="Arial"/>
              </a:defRPr>
            </a:pPr>
            <a:r>
              <a:rPr sz="2400" b="0">
                <a:solidFill>
                  <a:srgbClr val="152B3A"/>
                </a:solidFill>
                <a:latin typeface="Arial"/>
                <a:ea typeface="Arial"/>
                <a:cs typeface="Arial"/>
              </a:rPr>
              <a:t>Leaves</a:t>
            </a:r>
          </a:p>
          <a:p xmlns:a="http://schemas.openxmlformats.org/drawingml/2006/main">
            <a:pPr>
              <a:buNone/>
              <a:defRPr sz="2400" b="0">
                <a:solidFill>
                  <a:srgbClr val="152B3A"/>
                </a:solidFill>
                <a:latin typeface="Arial"/>
                <a:ea typeface="Arial"/>
                <a:cs typeface="Arial"/>
              </a:defRPr>
            </a:pPr>
            <a:r>
              <a:rPr sz="2400" b="0">
                <a:solidFill>
                  <a:srgbClr val="152B3A"/>
                </a:solidFill>
                <a:latin typeface="Arial"/>
                <a:ea typeface="Arial"/>
                <a:cs typeface="Arial"/>
              </a:rPr>
              <a:t>Suitable fish food</a:t>
            </a:r>
          </a:p>
        </p:txBody>
      </p:sp>
      <p:sp>
        <p:nvSpPr>
          <p:cNvPr id="14" name="">
            <a:extLst xmlns:a="http://schemas.openxmlformats.org/drawingml/2006/main">
              <a:ext uri="{FF2B5EF4-FFF2-40B4-BE49-F238E27FC236}">
                <a16:creationId xmlns:a16="http://schemas.microsoft.com/office/drawing/2014/main" id="{D4F9521F-B932-4F01-9B2D-459691FCD6FF}"/>
              </a:ext>
            </a:extLst>
          </p:cNvPr>
          <p:cNvSpPr>
            <a:spLocks xmlns:a="http://schemas.openxmlformats.org/drawingml/2006/main" noGrp="1"/>
          </p:cNvSpPr>
          <p:nvPr/>
        </p:nvSpPr>
        <p:spPr>
          <a:xfrm xmlns:a="http://schemas.openxmlformats.org/drawingml/2006/main">
            <a:off x="609600" y="2886075"/>
            <a:ext cx="5048250" cy="0"/>
          </a:xfrm>
          <a:prstGeom xmlns:a="http://schemas.openxmlformats.org/drawingml/2006/main" prst="line">
            <a:avLst/>
          </a:prstGeom>
          <a:noFill xmlns:a="http://schemas.openxmlformats.org/drawingml/2006/main"/>
          <a:ln xmlns:a="http://schemas.openxmlformats.org/drawingml/2006/main" w="28575">
            <a:solidFill>
              <a:srgbClr val="DCE7DD"/>
            </a:solidFill>
            <a:prstDash val="solid"/>
          </a:ln>
        </p:spPr>
      </p:sp>
      <p:sp>
        <p:nvSpPr>
          <p:cNvPr id="15" name="">
            <a:extLst xmlns:a="http://schemas.openxmlformats.org/drawingml/2006/main">
              <a:ext uri="{FF2B5EF4-FFF2-40B4-BE49-F238E27FC236}">
                <a16:creationId xmlns:a16="http://schemas.microsoft.com/office/drawing/2014/main" id="{F8EEC983-81DE-49D8-9CEF-2C8C2B3510F4}"/>
              </a:ext>
            </a:extLst>
          </p:cNvPr>
          <p:cNvSpPr>
            <a:spLocks xmlns:a="http://schemas.openxmlformats.org/drawingml/2006/main" noGrp="1"/>
          </p:cNvSpPr>
          <p:nvPr/>
        </p:nvSpPr>
        <p:spPr>
          <a:xfrm xmlns:a="http://schemas.openxmlformats.org/drawingml/2006/main">
            <a:off x="6572250" y="2886075"/>
            <a:ext cx="5010150" cy="0"/>
          </a:xfrm>
          <a:prstGeom xmlns:a="http://schemas.openxmlformats.org/drawingml/2006/main" prst="line">
            <a:avLst/>
          </a:prstGeom>
          <a:noFill xmlns:a="http://schemas.openxmlformats.org/drawingml/2006/main"/>
          <a:ln xmlns:a="http://schemas.openxmlformats.org/drawingml/2006/main" w="28575">
            <a:solidFill>
              <a:srgbClr val="DCE7DD"/>
            </a:solidFill>
            <a:prstDash val="solid"/>
          </a:ln>
        </p:spPr>
      </p:sp>
    </p:spTree>
    <p:extLst>
      <p:ext uri="{BB962C8B-B14F-4D97-AF65-F5344CB8AC3E}">
        <p14:creationId xmlns:p14="http://schemas.microsoft.com/office/powerpoint/2010/main" val="353485158"/>
      </p:ext>
    </p:extLst>
  </p:cSld>
</p:sld>
</file>

<file path=ppt/slides/slide9.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0" name="top-rule">
            <a:extLst xmlns:a="http://schemas.openxmlformats.org/drawingml/2006/main">
              <a:ext uri="{FF2B5EF4-FFF2-40B4-BE49-F238E27FC236}">
                <a16:creationId xmlns:a16="http://schemas.microsoft.com/office/drawing/2014/main" id="{01602328-29B2-4E6F-866F-11FCD3990D78}"/>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5F2E137D-03D0-4DDA-A8B0-C9CE1D3613AC}"/>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5" name=""/>
          <p:cNvPicPr>
            <a:picLocks xmlns:a="http://schemas.openxmlformats.org/drawingml/2006/main" noChangeAspect="1"/>
          </p:cNvPicPr>
          <p:nvPr/>
        </p:nvPicPr>
        <p:blipFill>
          <a:blip xmlns:r="http://schemas.openxmlformats.org/officeDocument/2006/relationships" xmlns:a="http://schemas.openxmlformats.org/drawingml/2006/main" r:embed="R6f6fb0c2ad544cdd"/>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5232793B-9AB7-47A9-B1F8-123F1AC40E29}"/>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Build a reason with because</a:t>
            </a:r>
          </a:p>
        </p:txBody>
      </p:sp>
      <p:sp>
        <p:nvSpPr>
          <p:cNvPr id="5" name="footer-line">
            <a:extLst xmlns:a="http://schemas.openxmlformats.org/drawingml/2006/main">
              <a:ext uri="{FF2B5EF4-FFF2-40B4-BE49-F238E27FC236}">
                <a16:creationId xmlns:a16="http://schemas.microsoft.com/office/drawing/2014/main" id="{FF4EBD5D-5ED2-40EB-8BB1-EABE6B7FF89D}"/>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C676E50B-2F3C-48F8-8834-138BC32AAC74}"/>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5  ·  LESSON A</a:t>
            </a:r>
          </a:p>
        </p:txBody>
      </p:sp>
      <p:sp>
        <p:nvSpPr>
          <p:cNvPr id="7" name="page">
            <a:extLst xmlns:a="http://schemas.openxmlformats.org/drawingml/2006/main">
              <a:ext uri="{FF2B5EF4-FFF2-40B4-BE49-F238E27FC236}">
                <a16:creationId xmlns:a16="http://schemas.microsoft.com/office/drawing/2014/main" id="{D1D7C9EF-62C7-4A24-90DE-95DFF1F2BBFA}"/>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09</a:t>
            </a:r>
          </a:p>
        </p:txBody>
      </p:sp>
      <p:sp>
        <p:nvSpPr>
          <p:cNvPr id="8" name="statement">
            <a:extLst xmlns:a="http://schemas.openxmlformats.org/drawingml/2006/main">
              <a:ext uri="{FF2B5EF4-FFF2-40B4-BE49-F238E27FC236}">
                <a16:creationId xmlns:a16="http://schemas.microsoft.com/office/drawing/2014/main" id="{982EAADA-EA41-420B-B25A-99FDBC57BFF2}"/>
              </a:ext>
            </a:extLst>
          </p:cNvPr>
          <p:cNvSpPr>
            <a:spLocks xmlns:a="http://schemas.openxmlformats.org/drawingml/2006/main" noGrp="1"/>
          </p:cNvSpPr>
          <p:nvPr/>
        </p:nvSpPr>
        <p:spPr>
          <a:xfrm xmlns:a="http://schemas.openxmlformats.org/drawingml/2006/main">
            <a:off x="609600" y="2428875"/>
            <a:ext cx="6762750" cy="2190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850" b="1">
                <a:solidFill>
                  <a:srgbClr val="28685E"/>
                </a:solidFill>
                <a:latin typeface="Arial"/>
                <a:ea typeface="Arial"/>
                <a:cs typeface="Arial"/>
              </a:defRPr>
            </a:pPr>
            <a:r>
              <a:rPr sz="2850" b="1">
                <a:solidFill>
                  <a:srgbClr val="28685E"/>
                </a:solidFill>
                <a:latin typeface="Arial"/>
                <a:ea typeface="Arial"/>
                <a:cs typeface="Arial"/>
              </a:rPr>
              <a:t>A model body needs a variety of foods because foods provide different nutrients.</a:t>
            </a:r>
          </a:p>
        </p:txBody>
      </p:sp>
      <p:sp>
        <p:nvSpPr>
          <p:cNvPr id="9" name="callout">
            <a:extLst xmlns:a="http://schemas.openxmlformats.org/drawingml/2006/main">
              <a:ext uri="{FF2B5EF4-FFF2-40B4-BE49-F238E27FC236}">
                <a16:creationId xmlns:a16="http://schemas.microsoft.com/office/drawing/2014/main" id="{5360497D-B987-4D7C-BC0A-E14A03E361E2}"/>
              </a:ext>
            </a:extLst>
          </p:cNvPr>
          <p:cNvSpPr>
            <a:spLocks xmlns:a="http://schemas.openxmlformats.org/drawingml/2006/main" noGrp="1"/>
          </p:cNvSpPr>
          <p:nvPr/>
        </p:nvSpPr>
        <p:spPr>
          <a:xfrm xmlns:a="http://schemas.openxmlformats.org/drawingml/2006/main">
            <a:off x="609600" y="4972050"/>
            <a:ext cx="7191375" cy="9810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325" b="0">
                <a:solidFill>
                  <a:srgbClr val="152B3A"/>
                </a:solidFill>
                <a:latin typeface="Arial"/>
                <a:ea typeface="Arial"/>
                <a:cs typeface="Arial"/>
              </a:defRPr>
            </a:pPr>
            <a:r>
              <a:rPr sz="2325" b="0">
                <a:solidFill>
                  <a:srgbClr val="152B3A"/>
                </a:solidFill>
                <a:latin typeface="Arial"/>
                <a:ea typeface="Arial"/>
                <a:cs typeface="Arial"/>
              </a:rPr>
              <a:t>One food can do several jobs; it does not provide everything.</a:t>
            </a:r>
          </a:p>
        </p:txBody>
      </p:sp>
      <p:pic>
        <p:nvPicPr>
          <p:cNvPr id="22" name=""/>
          <p:cNvPicPr>
            <a:picLocks xmlns:a="http://schemas.openxmlformats.org/drawingml/2006/main" noChangeAspect="1"/>
          </p:cNvPicPr>
          <p:nvPr/>
        </p:nvPicPr>
        <p:blipFill>
          <a:blip xmlns:r="http://schemas.openxmlformats.org/officeDocument/2006/relationships" xmlns:a="http://schemas.openxmlformats.org/drawingml/2006/main" r:embed="R8272b4e1acaa49e8"/>
          <a:stretch xmlns:a="http://schemas.openxmlformats.org/drawingml/2006/main"/>
        </p:blipFill>
        <p:spPr>
          <a:xfrm xmlns:a="http://schemas.openxmlformats.org/drawingml/2006/main">
            <a:off x="8286750" y="2919413"/>
            <a:ext cx="3048000" cy="1943100"/>
          </a:xfrm>
          <a:prstGeom xmlns:a="http://schemas.openxmlformats.org/drawingml/2006/main" prst="rect">
            <a:avLst/>
          </a:prstGeom>
        </p:spPr>
      </p:pic>
    </p:spTree>
    <p:extLst>
      <p:ext uri="{BB962C8B-B14F-4D97-AF65-F5344CB8AC3E}">
        <p14:creationId xmlns:p14="http://schemas.microsoft.com/office/powerpoint/2010/main" val="978859282"/>
      </p:ext>
    </p:extLst>
  </p:cSld>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2026-09-06T23:07:37.1880000Z</dcterms:created>
  <dcterms:modified xsi:type="dcterms:W3CDTF">2026-09-06T23:07:37.1880000Z</dcterms:modified>
</coreProperties>
</file>