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ab6793e046d24d22" /><Relationship Type="http://schemas.openxmlformats.org/officeDocument/2006/relationships/extended-properties" Target="/docProps/app.xml" Id="Rd95fd46f8b294172" /><Relationship Type="http://schemas.openxmlformats.org/officeDocument/2006/relationships/officeDocument" Target="/ppt/presentation.xml" Id="R12b6994a0db14d96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70c1775479fa4fef"/>
  </p:sldMasterIdLst>
  <p:notesMasterIdLst>
    <p:notesMasterId xmlns:r="http://schemas.openxmlformats.org/officeDocument/2006/relationships" r:id="R314d7baf3029484c"/>
  </p:notesMasterIdLst>
  <p:sldIdLst>
    <p:sldId xmlns:r="http://schemas.openxmlformats.org/officeDocument/2006/relationships" id="256" r:id="R26a01ab4815c4241"/>
    <p:sldId xmlns:r="http://schemas.openxmlformats.org/officeDocument/2006/relationships" id="257" r:id="R3ce9a16ea126493d"/>
    <p:sldId xmlns:r="http://schemas.openxmlformats.org/officeDocument/2006/relationships" id="258" r:id="R21f412ac7b4647a7"/>
    <p:sldId xmlns:r="http://schemas.openxmlformats.org/officeDocument/2006/relationships" id="259" r:id="Rfba5d4d76e95404d"/>
    <p:sldId xmlns:r="http://schemas.openxmlformats.org/officeDocument/2006/relationships" id="260" r:id="Rdc48204e25b044ab"/>
    <p:sldId xmlns:r="http://schemas.openxmlformats.org/officeDocument/2006/relationships" id="261" r:id="Rf57fa49ab06e410f"/>
    <p:sldId xmlns:r="http://schemas.openxmlformats.org/officeDocument/2006/relationships" id="262" r:id="Ra5b240de2f6c422e"/>
    <p:sldId xmlns:r="http://schemas.openxmlformats.org/officeDocument/2006/relationships" id="263" r:id="Rcef975a0ed9843e2"/>
    <p:sldId xmlns:r="http://schemas.openxmlformats.org/officeDocument/2006/relationships" id="264" r:id="Ree86ef04fe8b4b7f"/>
    <p:sldId xmlns:r="http://schemas.openxmlformats.org/officeDocument/2006/relationships" id="265" r:id="Ra0f3d2681fd54b9d"/>
    <p:sldId xmlns:r="http://schemas.openxmlformats.org/officeDocument/2006/relationships" id="266" r:id="R71ca840e65f048b4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ba9f9fd92b2a497d" /><Relationship Type="http://schemas.openxmlformats.org/officeDocument/2006/relationships/slideMaster" Target="/ppt/slideMasters/slideMaster1.xml" Id="R70c1775479fa4fef" /><Relationship Type="http://schemas.openxmlformats.org/officeDocument/2006/relationships/notesMaster" Target="/ppt/notesMasters/notesMaster1.xml" Id="R314d7baf3029484c" /><Relationship Type="http://schemas.openxmlformats.org/officeDocument/2006/relationships/presProps" Target="/ppt/presProps.xml" Id="R6aaad788fcfd4d0b" /><Relationship Type="http://schemas.openxmlformats.org/officeDocument/2006/relationships/tableStyles" Target="/ppt/tableStyles.xml" Id="Re501bb715907453e" /><Relationship Type="http://schemas.openxmlformats.org/officeDocument/2006/relationships/slide" Target="/ppt/slides/slide1.xml" Id="R26a01ab4815c4241" /><Relationship Type="http://schemas.openxmlformats.org/officeDocument/2006/relationships/slide" Target="/ppt/slides/slide2.xml" Id="R3ce9a16ea126493d" /><Relationship Type="http://schemas.openxmlformats.org/officeDocument/2006/relationships/slide" Target="/ppt/slides/slide3.xml" Id="R21f412ac7b4647a7" /><Relationship Type="http://schemas.openxmlformats.org/officeDocument/2006/relationships/slide" Target="/ppt/slides/slide4.xml" Id="Rfba5d4d76e95404d" /><Relationship Type="http://schemas.openxmlformats.org/officeDocument/2006/relationships/slide" Target="/ppt/slides/slide5.xml" Id="Rdc48204e25b044ab" /><Relationship Type="http://schemas.openxmlformats.org/officeDocument/2006/relationships/slide" Target="/ppt/slides/slide6.xml" Id="Rf57fa49ab06e410f" /><Relationship Type="http://schemas.openxmlformats.org/officeDocument/2006/relationships/slide" Target="/ppt/slides/slide7.xml" Id="Ra5b240de2f6c422e" /><Relationship Type="http://schemas.openxmlformats.org/officeDocument/2006/relationships/slide" Target="/ppt/slides/slide8.xml" Id="Rcef975a0ed9843e2" /><Relationship Type="http://schemas.openxmlformats.org/officeDocument/2006/relationships/slide" Target="/ppt/slides/slide9.xml" Id="Ree86ef04fe8b4b7f" /><Relationship Type="http://schemas.openxmlformats.org/officeDocument/2006/relationships/slide" Target="/ppt/slides/slide10.xml" Id="Ra0f3d2681fd54b9d" /><Relationship Type="http://schemas.openxmlformats.org/officeDocument/2006/relationships/slide" Target="/ppt/slides/slide11.xml" Id="R71ca840e65f048b4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cecacee161d24747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f59c749971d54a30" /><Relationship Type="http://schemas.openxmlformats.org/officeDocument/2006/relationships/notesMaster" Target="/ppt/notesMasters/notesMaster1.xml" Id="R6740fc4b877d4e37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8025f644eb83422f" /><Relationship Type="http://schemas.openxmlformats.org/officeDocument/2006/relationships/notesMaster" Target="/ppt/notesMasters/notesMaster1.xml" Id="R13e345804fef47ab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b81643ebe6894145" /><Relationship Type="http://schemas.openxmlformats.org/officeDocument/2006/relationships/notesMaster" Target="/ppt/notesMasters/notesMaster1.xml" Id="R1bbd50df4c3f4339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a84219937c6b4b35" /><Relationship Type="http://schemas.openxmlformats.org/officeDocument/2006/relationships/notesMaster" Target="/ppt/notesMasters/notesMaster1.xml" Id="R7287179749da481f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d22ab0ee60104d5c" /><Relationship Type="http://schemas.openxmlformats.org/officeDocument/2006/relationships/notesMaster" Target="/ppt/notesMasters/notesMaster1.xml" Id="Rd680103b3226482e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284438b6ff0a4756" /><Relationship Type="http://schemas.openxmlformats.org/officeDocument/2006/relationships/notesMaster" Target="/ppt/notesMasters/notesMaster1.xml" Id="Rc598c6ee79fe447e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45c1903686dc4c58" /><Relationship Type="http://schemas.openxmlformats.org/officeDocument/2006/relationships/notesMaster" Target="/ppt/notesMasters/notesMaster1.xml" Id="R80aae9b9e53f468e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8682ae05eb224e78" /><Relationship Type="http://schemas.openxmlformats.org/officeDocument/2006/relationships/notesMaster" Target="/ppt/notesMasters/notesMaster1.xml" Id="Rfc782ca94b904ee7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7e5a01cdf7ba4340" /><Relationship Type="http://schemas.openxmlformats.org/officeDocument/2006/relationships/notesMaster" Target="/ppt/notesMasters/notesMaster1.xml" Id="Re626440017714e6d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218c405d2e5746d4" /><Relationship Type="http://schemas.openxmlformats.org/officeDocument/2006/relationships/notesMaster" Target="/ppt/notesMasters/notesMaster1.xml" Id="R8192f9c3c8df4a36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80b9f47c857241df" /><Relationship Type="http://schemas.openxmlformats.org/officeDocument/2006/relationships/notesMaster" Target="/ppt/notesMasters/notesMaster1.xml" Id="R1e520ec3d68d4087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Overview — 1 minutes within the source's 40-minute lesson.</a:t>
            </a:r>
          </a:p>
          <a:p xmlns:a="http://schemas.openxmlformats.org/drawingml/2006/main">
            <a:r>
              <a:t>Monday P3, 11:00-11:40. This one-minute overview is included in the 40-minute lesson.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https://github.com/MattRoper1977/Lessons/blob/main/Science_Teesside/Build/SCI_B_W4_Muscle_Pairs.html</a:t>
            </a:r>
          </a:p>
          <a:p xmlns:a="http://schemas.openxmlformats.org/drawingml/2006/main">
            <a:r>
              <a:t>Git blob: 25c277b919c5fcc62a4891abf2f7cbecf4999396.</a:t>
            </a:r>
          </a:p>
          <a:p xmlns:a="http://schemas.openxmlformats.org/drawingml/2006/main">
            <a:r>
              <a:t>SHA256: 4178be1248b51b44ea553d6b33735f09ddfbcc83fc58f28069f5386698ced06a.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2 (2024): Movement, steps 1 Joints and 2 How we move. Public materials use original text and native diagrams; the accepted website string model replaces source stretched elastic.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2 — sort — 5 minutes within the source's 40-minute lesson.</a:t>
            </a:r>
          </a:p>
          <a:p xmlns:a="http://schemas.openxmlformats.org/drawingml/2006/main">
            <a:r>
              <a:t>True: muscles pull; biceps/triceps form pair. False: muscles push bones. Add source claim “bones move on their own” as false if time: muscles generate forces moving bones at joints. Preserve response before discussion.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https://github.com/MattRoper1977/Lessons/blob/main/Science_Teesside/Build/SCI_B_W4_Muscle_Pairs.html</a:t>
            </a:r>
          </a:p>
          <a:p xmlns:a="http://schemas.openxmlformats.org/drawingml/2006/main">
            <a:r>
              <a:t>Git blob: 25c277b919c5fcc62a4891abf2f7cbecf4999396.</a:t>
            </a:r>
          </a:p>
          <a:p xmlns:a="http://schemas.openxmlformats.org/drawingml/2006/main">
            <a:r>
              <a:t>SHA256: 4178be1248b51b44ea553d6b33735f09ddfbcc83fc58f28069f5386698ced06a.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2 (2024): Movement, steps 1 Joints and 2 How we move. Public materials use original text and native diagrams; the accepted website string model replaces source stretched elastic.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2 — check and save — 4 minutes within the source's 40-minute lesson.</a:t>
            </a:r>
          </a:p>
          <a:p xmlns:a="http://schemas.openxmlformats.org/drawingml/2006/main">
            <a:r>
              <a:t>Final four minutes completes nine-minute source We Do 2 and exact 40 minutes. Let pupils direct adult movements if fine-motor access is a barrier. Do not begin Wednesday construction early. All elastic-band source ideas are replaced with loose strings under adult control.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https://github.com/MattRoper1977/Lessons/blob/main/Science_Teesside/Build/SCI_B_W4_Muscle_Pairs.html</a:t>
            </a:r>
          </a:p>
          <a:p xmlns:a="http://schemas.openxmlformats.org/drawingml/2006/main">
            <a:r>
              <a:t>Git blob: 25c277b919c5fcc62a4891abf2f7cbecf4999396.</a:t>
            </a:r>
          </a:p>
          <a:p xmlns:a="http://schemas.openxmlformats.org/drawingml/2006/main">
            <a:r>
              <a:t>SHA256: 4178be1248b51b44ea553d6b33735f09ddfbcc83fc58f28069f5386698ced06a.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2 (2024): Movement, steps 1 Joints and 2 How we move. Public materials use original text and native diagrams; the accepted website string model replaces source stretched elastic.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Arrival Task — 4 minutes within the source's 40-minute lesson.</a:t>
            </a:r>
          </a:p>
          <a:p xmlns:a="http://schemas.openxmlformats.org/drawingml/2006/main">
            <a:r>
              <a:t>Use a card model, not compulsory body movement. Supported: point to the pull. Standard: predict which muscle acts. Stretch: compare both actions. Retrieve last week’s internal skeleton; do not assume anatomical vocabulary beyond it.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https://github.com/MattRoper1977/Lessons/blob/main/Science_Teesside/Build/SCI_B_W4_Muscle_Pairs.html</a:t>
            </a:r>
          </a:p>
          <a:p xmlns:a="http://schemas.openxmlformats.org/drawingml/2006/main">
            <a:r>
              <a:t>Git blob: 25c277b919c5fcc62a4891abf2f7cbecf4999396.</a:t>
            </a:r>
          </a:p>
          <a:p xmlns:a="http://schemas.openxmlformats.org/drawingml/2006/main">
            <a:r>
              <a:t>SHA256: 4178be1248b51b44ea553d6b33735f09ddfbcc83fc58f28069f5386698ced06a.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2 (2024): Movement, steps 1 Joints and 2 How we move. Public materials use original text and native diagrams; the accepted website string model replaces source stretched elastic.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Today at a Glance — 2 minutes within the source's 40-minute lesson.</a:t>
            </a:r>
          </a:p>
          <a:p xmlns:a="http://schemas.openxmlformats.org/drawingml/2006/main">
            <a:r>
              <a:t>Introduce biceps/triceps, contract/relax with spoken repetition and printed labels. Adult manipulates the model first; pupils do not handle pins or stretched elastic.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https://github.com/MattRoper1977/Lessons/blob/main/Science_Teesside/Build/SCI_B_W4_Muscle_Pairs.html</a:t>
            </a:r>
          </a:p>
          <a:p xmlns:a="http://schemas.openxmlformats.org/drawingml/2006/main">
            <a:r>
              <a:t>Git blob: 25c277b919c5fcc62a4891abf2f7cbecf4999396.</a:t>
            </a:r>
          </a:p>
          <a:p xmlns:a="http://schemas.openxmlformats.org/drawingml/2006/main">
            <a:r>
              <a:t>SHA256: 4178be1248b51b44ea553d6b33735f09ddfbcc83fc58f28069f5386698ced06a.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2 (2024): Movement, steps 1 Joints and 2 How we move. Public materials use original text and native diagrams; the accepted website string model replaces source stretched elastic.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 Do 1 — 5 minutes within the source's 40-minute lesson.</a:t>
            </a:r>
          </a:p>
          <a:p xmlns:a="http://schemas.openxmlformats.org/drawingml/2006/main">
            <a:r>
              <a:t>Original simplified card-arm diagram, not anatomical scale. Adult demonstrates gentle manual pull with a loose string anchored to a forearm tab. Model is supported at the upper strip. A string stands for the effect of a pulling muscle but does not shorten itself. Keep small split pin fixed; adult makes holes.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https://github.com/MattRoper1977/Lessons/blob/main/Science_Teesside/Build/SCI_B_W4_Muscle_Pairs.html</a:t>
            </a:r>
          </a:p>
          <a:p xmlns:a="http://schemas.openxmlformats.org/drawingml/2006/main">
            <a:r>
              <a:t>Git blob: 25c277b919c5fcc62a4891abf2f7cbecf4999396.</a:t>
            </a:r>
          </a:p>
          <a:p xmlns:a="http://schemas.openxmlformats.org/drawingml/2006/main">
            <a:r>
              <a:t>SHA256: 4178be1248b51b44ea553d6b33735f09ddfbcc83fc58f28069f5386698ced06a.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2 (2024): Movement, steps 1 Joints and 2 How we move. Public materials use original text and native diagrams; the accepted website string model replaces source stretched elastic.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 Do 1b — 5 minutes within the source's 40-minute lesson.</a:t>
            </a:r>
          </a:p>
          <a:p xmlns:a="http://schemas.openxmlformats.org/drawingml/2006/main">
            <a:r>
              <a:t>Map card to bone, pin to elbow and string to muscle pull. Contracting muscle develops tension and can shorten to pull; at this level use the simple shortening model. Do not say relaxed muscle is disconnected or that every lowering action requires triceps contraction: gravity can lower an unsupported arm. Teach active movement in this chosen model.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https://github.com/MattRoper1977/Lessons/blob/main/Science_Teesside/Build/SCI_B_W4_Muscle_Pairs.html</a:t>
            </a:r>
          </a:p>
          <a:p xmlns:a="http://schemas.openxmlformats.org/drawingml/2006/main">
            <a:r>
              <a:t>Git blob: 25c277b919c5fcc62a4891abf2f7cbecf4999396.</a:t>
            </a:r>
          </a:p>
          <a:p xmlns:a="http://schemas.openxmlformats.org/drawingml/2006/main">
            <a:r>
              <a:t>SHA256: 4178be1248b51b44ea553d6b33735f09ddfbcc83fc58f28069f5386698ced06a.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2 (2024): Movement, steps 1 Joints and 2 How we move. Public materials use original text and native diagrams; the accepted website string model replaces source stretched elastic.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1 — commit — 3 minutes within the source's 40-minute lesson.</a:t>
            </a:r>
          </a:p>
          <a:p xmlns:a="http://schemas.openxmlformats.org/drawingml/2006/main">
            <a:r>
              <a:t>All pupils commit before teacher confirms. Bend = biceps contracts while triceps relaxes in the simplified elbow model. Offer colour/word labels together so colour is not the only identifier.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https://github.com/MattRoper1977/Lessons/blob/main/Science_Teesside/Build/SCI_B_W4_Muscle_Pairs.html</a:t>
            </a:r>
          </a:p>
          <a:p xmlns:a="http://schemas.openxmlformats.org/drawingml/2006/main">
            <a:r>
              <a:t>Git blob: 25c277b919c5fcc62a4891abf2f7cbecf4999396.</a:t>
            </a:r>
          </a:p>
          <a:p xmlns:a="http://schemas.openxmlformats.org/drawingml/2006/main">
            <a:r>
              <a:t>SHA256: 4178be1248b51b44ea553d6b33735f09ddfbcc83fc58f28069f5386698ced06a.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2 (2024): Movement, steps 1 Joints and 2 How we move. Public materials use original text and native diagrams; the accepted website string model replaces source stretched elastic.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1 — compare — 3 minutes within the source's 40-minute lesson.</a:t>
            </a:r>
          </a:p>
          <a:p xmlns:a="http://schemas.openxmlformats.org/drawingml/2006/main">
            <a:r>
              <a:t>Active straighten = triceps contracts, biceps relaxes. Ask pupil to direct adult model movement. Do not require pupil to show their own arm; accept pointing to word labels.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https://github.com/MattRoper1977/Lessons/blob/main/Science_Teesside/Build/SCI_B_W4_Muscle_Pairs.html</a:t>
            </a:r>
          </a:p>
          <a:p xmlns:a="http://schemas.openxmlformats.org/drawingml/2006/main">
            <a:r>
              <a:t>Git blob: 25c277b919c5fcc62a4891abf2f7cbecf4999396.</a:t>
            </a:r>
          </a:p>
          <a:p xmlns:a="http://schemas.openxmlformats.org/drawingml/2006/main">
            <a:r>
              <a:t>SHA256: 4178be1248b51b44ea553d6b33735f09ddfbcc83fc58f28069f5386698ced06a.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2 (2024): Movement, steps 1 Joints and 2 How we move. Public materials use original text and native diagrams; the accepted website string model replaces source stretched elastic.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1b — 4 minutes within the source's 40-minute lesson.</a:t>
            </a:r>
          </a:p>
          <a:p xmlns:a="http://schemas.openxmlformats.org/drawingml/2006/main">
            <a:r>
              <a:t>Ask how two different materials represent the same relationship. Both movements need a pulling action; a string cannot push the forearm. A model has limits and is not a complete anatomical explanation.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https://github.com/MattRoper1977/Lessons/blob/main/Science_Teesside/Build/SCI_B_W4_Muscle_Pairs.html</a:t>
            </a:r>
          </a:p>
          <a:p xmlns:a="http://schemas.openxmlformats.org/drawingml/2006/main">
            <a:r>
              <a:t>Git blob: 25c277b919c5fcc62a4891abf2f7cbecf4999396.</a:t>
            </a:r>
          </a:p>
          <a:p xmlns:a="http://schemas.openxmlformats.org/drawingml/2006/main">
            <a:r>
              <a:t>SHA256: 4178be1248b51b44ea553d6b33735f09ddfbcc83fc58f28069f5386698ced06a.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2 (2024): Movement, steps 1 Joints and 2 How we move. Public materials use original text and native diagrams; the accepted website string model replaces source stretched elastic.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 Do 2 — 4 minutes within the source's 40-minute lesson.</a:t>
            </a:r>
          </a:p>
          <a:p xmlns:a="http://schemas.openxmlformats.org/drawingml/2006/main">
            <a:r>
              <a:t>Model a full sentence including both muscles rather than “the top one moves.” Accept placing CONTRACTS/RELAXES beside biceps/triceps labels. Adult notes the decision and explanation; photo of the model alone is insufficient.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https://github.com/MattRoper1977/Lessons/blob/main/Science_Teesside/Build/SCI_B_W4_Muscle_Pairs.html</a:t>
            </a:r>
          </a:p>
          <a:p xmlns:a="http://schemas.openxmlformats.org/drawingml/2006/main">
            <a:r>
              <a:t>Git blob: 25c277b919c5fcc62a4891abf2f7cbecf4999396.</a:t>
            </a:r>
          </a:p>
          <a:p xmlns:a="http://schemas.openxmlformats.org/drawingml/2006/main">
            <a:r>
              <a:t>SHA256: 4178be1248b51b44ea553d6b33735f09ddfbcc83fc58f28069f5386698ced06a.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2 (2024): Movement, steps 1 Joints and 2 How we move. Public materials use original text and native diagrams; the accepted website string model replaces source stretched elastic.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36a8e1f8f0344cd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41fd4f7cdc4842fc" /><Relationship Type="http://schemas.openxmlformats.org/officeDocument/2006/relationships/slideLayout" Target="/ppt/slideLayouts/slideLayout1.xml" Id="Rf60ab8ebc5c045df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f60ab8ebc5c045df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1b5fee2d032443e" /><Relationship Type="http://schemas.openxmlformats.org/officeDocument/2006/relationships/image" Target="/ppt/media/image.jpeg" Id="R042755599347447c" /><Relationship Type="http://schemas.openxmlformats.org/officeDocument/2006/relationships/image" Target="/ppt/media/image.png" Id="R2ac79bb8c6454561" /><Relationship Type="http://schemas.openxmlformats.org/officeDocument/2006/relationships/notesSlide" Target="/ppt/notesSlides/notesSlide1.xml" Id="R4e91d4e20a764c45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71a60ad7872406a" /><Relationship Type="http://schemas.openxmlformats.org/officeDocument/2006/relationships/image" Target="/ppt/media/image.jpeg" Id="R5a0ac3c207dc4a6b" /><Relationship Type="http://schemas.openxmlformats.org/officeDocument/2006/relationships/notesSlide" Target="/ppt/notesSlides/notesSlide10.xml" Id="R2fbd54eaf398443b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ab5c474f5c542a5" /><Relationship Type="http://schemas.openxmlformats.org/officeDocument/2006/relationships/image" Target="/ppt/media/image.jpeg" Id="Rf6e88ba5aed340dc" /><Relationship Type="http://schemas.openxmlformats.org/officeDocument/2006/relationships/notesSlide" Target="/ppt/notesSlides/notesSlide11.xml" Id="Ref637d1705cf4bd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a660089aa904d1f" /><Relationship Type="http://schemas.openxmlformats.org/officeDocument/2006/relationships/image" Target="/ppt/media/image.jpeg" Id="R435d701369dc4d80" /><Relationship Type="http://schemas.openxmlformats.org/officeDocument/2006/relationships/image" Target="/ppt/media/image2.png" Id="R0e8a5b91281c46d5" /><Relationship Type="http://schemas.openxmlformats.org/officeDocument/2006/relationships/notesSlide" Target="/ppt/notesSlides/notesSlide2.xml" Id="R59f94189c0764945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97bfcf5862c4bda" /><Relationship Type="http://schemas.openxmlformats.org/officeDocument/2006/relationships/image" Target="/ppt/media/image.jpeg" Id="R7d78a1d0a90245bb" /><Relationship Type="http://schemas.openxmlformats.org/officeDocument/2006/relationships/notesSlide" Target="/ppt/notesSlides/notesSlide3.xml" Id="R3d047975e5a14a3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546fb231be242cf" /><Relationship Type="http://schemas.openxmlformats.org/officeDocument/2006/relationships/image" Target="/ppt/media/image.jpeg" Id="R3dcf876dfd0c4361" /><Relationship Type="http://schemas.openxmlformats.org/officeDocument/2006/relationships/notesSlide" Target="/ppt/notesSlides/notesSlide4.xml" Id="Rfe05561b70814a72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54e259851894e9f" /><Relationship Type="http://schemas.openxmlformats.org/officeDocument/2006/relationships/image" Target="/ppt/media/image.jpeg" Id="R8ff467a9d4d540ff" /><Relationship Type="http://schemas.openxmlformats.org/officeDocument/2006/relationships/notesSlide" Target="/ppt/notesSlides/notesSlide5.xml" Id="Re341a865e2bd47e4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e66f56e33304a79" /><Relationship Type="http://schemas.openxmlformats.org/officeDocument/2006/relationships/image" Target="/ppt/media/image.jpeg" Id="R7667f2beeba84e0b" /><Relationship Type="http://schemas.openxmlformats.org/officeDocument/2006/relationships/notesSlide" Target="/ppt/notesSlides/notesSlide6.xml" Id="R410d5419f12e4feb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1050350eeb44a33" /><Relationship Type="http://schemas.openxmlformats.org/officeDocument/2006/relationships/image" Target="/ppt/media/image.jpeg" Id="R5040910330a0481b" /><Relationship Type="http://schemas.openxmlformats.org/officeDocument/2006/relationships/notesSlide" Target="/ppt/notesSlides/notesSlide7.xml" Id="Rb8d4896fa485481e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b37274861d04e21" /><Relationship Type="http://schemas.openxmlformats.org/officeDocument/2006/relationships/image" Target="/ppt/media/image.jpeg" Id="Re15a26e313c4434d" /><Relationship Type="http://schemas.openxmlformats.org/officeDocument/2006/relationships/image" Target="/ppt/media/image3.png" Id="R5fb1dd06991a45d7" /><Relationship Type="http://schemas.openxmlformats.org/officeDocument/2006/relationships/image" Target="/ppt/media/image4.png" Id="R866050a0a1f546f0" /><Relationship Type="http://schemas.openxmlformats.org/officeDocument/2006/relationships/notesSlide" Target="/ppt/notesSlides/notesSlide8.xml" Id="Re921207d0c344b50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265d17448704d78" /><Relationship Type="http://schemas.openxmlformats.org/officeDocument/2006/relationships/image" Target="/ppt/media/image.jpeg" Id="Rac057c5f70e8454e" /><Relationship Type="http://schemas.openxmlformats.org/officeDocument/2006/relationships/notesSlide" Target="/ppt/notesSlides/notesSlide9.xml" Id="Racd931180bb44461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FF586692-CB5C-4161-9DB6-00F45604ED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EB7F05FE-E321-4F8D-BA8A-4F330A5948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42755599347447c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22024C-B228-404C-8987-E193CD804A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Muscles work in pairs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13A14220-A963-4C07-B444-D4AE4DABE6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896BAD9-A7C0-4FA8-ACA3-ABFB35A4B0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4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FC3E58C6-4271-462C-BEB5-EA7DEDB503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ubtitle">
            <a:extLst xmlns:a="http://schemas.openxmlformats.org/drawingml/2006/main">
              <a:ext uri="{FF2B5EF4-FFF2-40B4-BE49-F238E27FC236}">
                <a16:creationId xmlns:a16="http://schemas.microsoft.com/office/drawing/2014/main" id="{7EFF060D-9919-4821-9B44-BDAB615CFA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00300"/>
            <a:ext cx="6191250" cy="1409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4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Two muscles. Two pulling jobs.</a:t>
            </a:r>
          </a:p>
        </p:txBody>
      </p:sp>
      <p:sp>
        <p:nvSpPr>
          <p:cNvPr id="9" name="body">
            <a:extLst xmlns:a="http://schemas.openxmlformats.org/drawingml/2006/main">
              <a:ext uri="{FF2B5EF4-FFF2-40B4-BE49-F238E27FC236}">
                <a16:creationId xmlns:a16="http://schemas.microsoft.com/office/drawing/2014/main" id="{8F38E100-7179-4FB1-AFE4-AD294869E9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0"/>
            <a:ext cx="666750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I can explain a bend and an active straighten at the elbow.</a:t>
            </a:r>
          </a:p>
        </p:txBody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ac79bb8c6454561"/>
          <a:stretch xmlns:a="http://schemas.openxmlformats.org/drawingml/2006/main"/>
        </p:blipFill>
        <p:spPr>
          <a:xfrm xmlns:a="http://schemas.openxmlformats.org/drawingml/2006/main">
            <a:off x="7620000" y="2369344"/>
            <a:ext cx="3714750" cy="2786063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277207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3965121D-C7BE-4DA3-804C-D8A9F86656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F00D5DA4-3F10-443B-9473-FD7E7E0E8C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a0ac3c207dc4a6b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C77D45FF-D2C4-4B24-820C-81F8B95BDE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True or needs correcting?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63730BFA-A06E-46C7-A0AF-D827D7EBEF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43233825-A7ED-4607-8B72-D972F01A31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4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3F5905BD-CB8C-4B05-AE5C-05B9190223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7D96EE3D-1218-4192-A062-A5C2AB913C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READ EACH CLAIM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D2438604-EAAF-4FB6-B71D-7A4F9E3032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EXPLAIN THE CORRECTION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5C526131-E9F8-4E82-A6A6-3E81B58215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Muscles can pull.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Muscles can push bones.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Biceps and triceps form a pair.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B8D1C58F-F059-4F9C-9048-3CDD65030E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claims fit the model?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word needs changing?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Show the action that supports you.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C20030F-BFF5-468E-9B09-602330BB28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19A8A0A-71F2-4A42-A738-96744A2E16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616776955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47CDC810-D25B-47AC-83F3-FE494973E1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4BABEC5B-62ED-479B-91F0-89E26EDDEA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6e88ba5aed340dc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D90A71E0-C7EB-47E7-A033-6BEF30084C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Direct two moves and keep labels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D69D4F3F-2D52-4CDD-8FB9-2A6DEE94F8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3D846D9-64D0-43B2-896C-FF5A9A6059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4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3B3E6543-22F3-40A9-9D02-EC59503F1F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AFEE5C9F-371E-41F7-B6AB-A128A35505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Direct one bend and one active straighten.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D4E53C06-40BA-4D1D-9904-F3C5CE93E0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Place CONTRACTS and RELAXES labels.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E4BD387C-FCE2-42AB-A0B6-9FB5EB985A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Check one swap and correct it if needed.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9D6C4A53-4E67-413A-937B-F11D887261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Keep the labels for Wednesday.</a:t>
            </a:r>
          </a:p>
        </p:txBody>
      </p:sp>
    </p:spTree>
    <p:extLst>
      <p:ext uri="{BB962C8B-B14F-4D97-AF65-F5344CB8AC3E}">
        <p14:creationId xmlns:p14="http://schemas.microsoft.com/office/powerpoint/2010/main" val="1616905547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AF2D70E6-54BB-4B81-AE09-B68D5751AB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B3C92F34-500E-41C6-B102-FAD49ED090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35d701369dc4d80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EF298EA-614D-4898-84B3-727855D1BF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Watch a bend and a straighten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0A009BE5-5974-446A-9F24-C647970AAE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70702232-F325-4E13-9E99-935888A9E1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4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4BD04AF-A2D9-449F-A2D2-EC4432C98D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A6752764-D370-44DD-9734-381EA86CE2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709612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Watch the adult’s card arm model.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DCEED2D2-6039-41DB-8F2A-6CE7FD7E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709612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pull makes the model bend?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421BD6DB-B5A9-4B6B-8271-AA93D4E2C4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709612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Which pull makes it straighten?</a:t>
            </a:r>
          </a:p>
        </p:txBody>
      </p:sp>
      <p:pic>
        <p:nvPicPr>
          <p:cNvPr id="2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e8a5b91281c46d5"/>
          <a:stretch xmlns:a="http://schemas.openxmlformats.org/drawingml/2006/main"/>
        </p:blipFill>
        <p:spPr>
          <a:xfrm xmlns:a="http://schemas.openxmlformats.org/drawingml/2006/main">
            <a:off x="8429625" y="2971800"/>
            <a:ext cx="2857500" cy="2143125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481219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53C3EE-45FE-4672-BBA7-052FD5BC92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36AC7B87-2304-45E4-8031-29D2717AF2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d78a1d0a90245bb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B56B41E-FB71-4158-A1AC-FDF863CFD3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Three things we will do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DCDF0610-A466-4133-8471-D604185063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E062B520-6510-4DFD-A316-3C38B22BE9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4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6EFAF447-7F9B-4A2B-A17D-CB204FCDBC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427C1980-144B-48E5-9767-77626D2A21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Meet the muscle pair.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D77CF3A2-5A18-4E99-AEFC-FBC556AAC2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Compare a bend and a straighten.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72DBFA14-34BA-4215-9B8F-FEE306D8A3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Explain which muscle contracts.</a:t>
            </a:r>
          </a:p>
        </p:txBody>
      </p:sp>
    </p:spTree>
    <p:extLst>
      <p:ext uri="{BB962C8B-B14F-4D97-AF65-F5344CB8AC3E}">
        <p14:creationId xmlns:p14="http://schemas.microsoft.com/office/powerpoint/2010/main" val="64071274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top-rule">
            <a:extLst xmlns:a="http://schemas.openxmlformats.org/drawingml/2006/main">
              <a:ext uri="{FF2B5EF4-FFF2-40B4-BE49-F238E27FC236}">
                <a16:creationId xmlns:a16="http://schemas.microsoft.com/office/drawing/2014/main" id="{4C85A600-5974-4AA4-B13A-CE545DAFA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1128A6EF-8D8A-42AD-92E6-E2E5766B12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2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dcf876dfd0c4361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1AD9302D-54DB-4C72-A90B-464B5A66A4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A model helps us see a pull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E4108AC0-BE10-4CDA-9781-097756EC4F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C65BE35B-62FF-4E46-9D81-1B51328D50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4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F955665F-CDA1-4791-BD02-D8268BBBB9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8" name="diagram-shape-0">
            <a:extLst xmlns:a="http://schemas.openxmlformats.org/drawingml/2006/main">
              <a:ext uri="{FF2B5EF4-FFF2-40B4-BE49-F238E27FC236}">
                <a16:creationId xmlns:a16="http://schemas.microsoft.com/office/drawing/2014/main" id="{013CCAB4-8314-448C-8A21-63CDCA614F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09800" y="2952750"/>
            <a:ext cx="647700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3D6C5"/>
          </a:solidFill>
          <a:ln xmlns:a="http://schemas.openxmlformats.org/drawingml/2006/main" w="19050">
            <a:solidFill>
              <a:srgbClr val="152B3A"/>
            </a:solidFill>
            <a:prstDash val="solid"/>
          </a:ln>
        </p:spPr>
      </p:sp>
      <p:sp>
        <p:nvSpPr>
          <p:cNvPr id="9" name="diagram-shape-1">
            <a:extLst xmlns:a="http://schemas.openxmlformats.org/drawingml/2006/main">
              <a:ext uri="{FF2B5EF4-FFF2-40B4-BE49-F238E27FC236}">
                <a16:creationId xmlns:a16="http://schemas.microsoft.com/office/drawing/2014/main" id="{DD433700-889B-4B8B-B21B-842C43D666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81250" y="4286250"/>
            <a:ext cx="247650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3D6C5"/>
          </a:solidFill>
          <a:ln xmlns:a="http://schemas.openxmlformats.org/drawingml/2006/main" w="19050">
            <a:solidFill>
              <a:srgbClr val="152B3A"/>
            </a:solidFill>
            <a:prstDash val="solid"/>
          </a:ln>
        </p:spPr>
      </p:sp>
      <p:sp>
        <p:nvSpPr>
          <p:cNvPr id="10" name="diagram-shape-2">
            <a:extLst xmlns:a="http://schemas.openxmlformats.org/drawingml/2006/main">
              <a:ext uri="{FF2B5EF4-FFF2-40B4-BE49-F238E27FC236}">
                <a16:creationId xmlns:a16="http://schemas.microsoft.com/office/drawing/2014/main" id="{C9188243-1962-441A-AA9D-B6902E1BC4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81250" y="4305300"/>
            <a:ext cx="285750" cy="285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DFA257"/>
          </a:solidFill>
          <a:ln xmlns:a="http://schemas.openxmlformats.org/drawingml/2006/main" w="19050">
            <a:solidFill>
              <a:srgbClr val="152B3A"/>
            </a:solidFill>
            <a:prstDash val="solid"/>
          </a:ln>
        </p:spPr>
      </p:sp>
      <p:sp>
        <p:nvSpPr>
          <p:cNvPr id="11" name="diagram-shape-3">
            <a:extLst xmlns:a="http://schemas.openxmlformats.org/drawingml/2006/main">
              <a:ext uri="{FF2B5EF4-FFF2-40B4-BE49-F238E27FC236}">
                <a16:creationId xmlns:a16="http://schemas.microsoft.com/office/drawing/2014/main" id="{CFC83E7B-73AD-4954-9E6B-BA3A25DA95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3562350"/>
            <a:ext cx="323850" cy="609600"/>
          </a:xfrm>
          <a:prstGeom xmlns:a="http://schemas.openxmlformats.org/drawingml/2006/main" prst="upArrow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19050">
            <a:solidFill>
              <a:srgbClr val="152B3A"/>
            </a:solidFill>
            <a:prstDash val="solid"/>
          </a:ln>
        </p:spPr>
      </p:sp>
      <p:sp>
        <p:nvSpPr>
          <p:cNvPr id="12" name="diagram-label-4">
            <a:extLst xmlns:a="http://schemas.openxmlformats.org/drawingml/2006/main">
              <a:ext uri="{FF2B5EF4-FFF2-40B4-BE49-F238E27FC236}">
                <a16:creationId xmlns:a16="http://schemas.microsoft.com/office/drawing/2014/main" id="{41E32925-3DD9-44CF-A51A-A7C580C96F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2981325"/>
            <a:ext cx="15240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>
              <a:buNone/>
              <a:defRPr sz="1875" b="1">
                <a:solidFill>
                  <a:srgbClr val="152B3A"/>
                </a:solidFill>
              </a:defRPr>
            </a:pPr>
            <a:r>
              <a:rPr sz="1875" b="1">
                <a:solidFill>
                  <a:srgbClr val="152B3A"/>
                </a:solidFill>
              </a:rPr>
              <a:t>card bone</a:t>
            </a:r>
          </a:p>
        </p:txBody>
      </p:sp>
      <p:sp>
        <p:nvSpPr>
          <p:cNvPr id="13" name="diagram-label-5">
            <a:extLst xmlns:a="http://schemas.openxmlformats.org/drawingml/2006/main">
              <a:ext uri="{FF2B5EF4-FFF2-40B4-BE49-F238E27FC236}">
                <a16:creationId xmlns:a16="http://schemas.microsoft.com/office/drawing/2014/main" id="{BF23C923-17F5-4590-A490-0EBDDF417B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4695825"/>
            <a:ext cx="2190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>
              <a:buNone/>
              <a:defRPr sz="1875" b="1">
                <a:solidFill>
                  <a:srgbClr val="152B3A"/>
                </a:solidFill>
              </a:defRPr>
            </a:pPr>
            <a:r>
              <a:rPr sz="1875" b="1">
                <a:solidFill>
                  <a:srgbClr val="152B3A"/>
                </a:solidFill>
              </a:rPr>
              <a:t>elbow join</a:t>
            </a:r>
          </a:p>
        </p:txBody>
      </p:sp>
      <p:sp>
        <p:nvSpPr>
          <p:cNvPr id="14" name="diagram-label-6">
            <a:extLst xmlns:a="http://schemas.openxmlformats.org/drawingml/2006/main">
              <a:ext uri="{FF2B5EF4-FFF2-40B4-BE49-F238E27FC236}">
                <a16:creationId xmlns:a16="http://schemas.microsoft.com/office/drawing/2014/main" id="{E210F9B4-CEE1-44A0-9455-DDFCF279A0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81350" y="2667000"/>
            <a:ext cx="2333625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>
              <a:buNone/>
              <a:defRPr sz="1875" b="1">
                <a:solidFill>
                  <a:srgbClr val="152B3A"/>
                </a:solidFill>
              </a:defRPr>
            </a:pPr>
            <a:r>
              <a:rPr sz="1875" b="1">
                <a:solidFill>
                  <a:srgbClr val="152B3A"/>
                </a:solidFill>
              </a:rPr>
              <a:t>gentle pull</a:t>
            </a:r>
          </a:p>
        </p:txBody>
      </p:sp>
      <p:sp>
        <p:nvSpPr>
          <p:cNvPr id="15" name="diagram-body">
            <a:extLst xmlns:a="http://schemas.openxmlformats.org/drawingml/2006/main">
              <a:ext uri="{FF2B5EF4-FFF2-40B4-BE49-F238E27FC236}">
                <a16:creationId xmlns:a16="http://schemas.microsoft.com/office/drawing/2014/main" id="{32E41298-0DD8-4258-8A1D-43FCA863C6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533650"/>
            <a:ext cx="4762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75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75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Card represents bones. The join represents an elbow.</a:t>
            </a:r>
          </a:p>
        </p:txBody>
      </p:sp>
      <p:sp>
        <p:nvSpPr>
          <p:cNvPr id="16" name="diagram-callout">
            <a:extLst xmlns:a="http://schemas.openxmlformats.org/drawingml/2006/main">
              <a:ext uri="{FF2B5EF4-FFF2-40B4-BE49-F238E27FC236}">
                <a16:creationId xmlns:a16="http://schemas.microsoft.com/office/drawing/2014/main" id="{123D18A9-5477-4BF9-98CA-E13A9EC257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629150"/>
            <a:ext cx="4762500" cy="1162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75" b="0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28685E"/>
                </a:solidFill>
                <a:latin typeface="Arial"/>
                <a:ea typeface="Arial"/>
                <a:cs typeface="Arial"/>
              </a:rPr>
              <a:t>Loose string represents a muscle pull; it does not contract itself.</a:t>
            </a:r>
          </a:p>
        </p:txBody>
      </p:sp>
    </p:spTree>
    <p:extLst>
      <p:ext uri="{BB962C8B-B14F-4D97-AF65-F5344CB8AC3E}">
        <p14:creationId xmlns:p14="http://schemas.microsoft.com/office/powerpoint/2010/main" val="41412498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5393A53C-65A5-4DB2-BE0F-877BB376ED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73188BDA-B158-453D-A436-526C451EF6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ff467a9d4d540ff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68D0D2DF-EB31-4E5D-8279-47657CAB4D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The body has a working pair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FCE20BF-9E0F-4FA9-8A7C-CABBE642CD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FFA20A74-706F-4F15-84D6-2297E4A028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4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11180E7-D81F-4B7F-A112-D103182FD3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404F9620-67BD-42CF-BF8E-D4144CE431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BEND THE ELBOW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0FCEF033-9D1A-415A-9539-BB9900115B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ACTIVELY STRAIGHTEN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BDF74691-2274-4831-AD0C-E2DA879003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Biceps contracts.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Triceps relaxes.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2B9FD130-C50D-46A3-9B8E-BA4D784665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Triceps contracts.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Biceps relaxes.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4F8278E-5F42-45C9-ADF8-CD25C083A2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3183F15-5F98-4543-AAF2-7F831BB026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783005352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D09B848E-EDFC-434F-A6C1-75D915B9DB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A30924BC-E07B-4141-AB4D-913E4C74AA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667f2beeba84e0b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FC88D64E-7714-4C42-9DA8-3F06DBF07C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 the pulling muscle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E77DF146-1F70-4848-A0FA-720B253D92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E96805A7-E412-40C4-B92B-54A073B3FA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4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EB55E33-EC0E-4AE7-B048-691B37E530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7DE0E16D-EA56-4499-AB83-3173EFD12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The card arm bends.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86142692-A935-45C5-BF15-93B310185D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Choose: biceps or triceps contracts?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7F818547-2F65-47B5-88AC-660480C03F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Say, sign or point before the explanation.</a:t>
            </a:r>
          </a:p>
        </p:txBody>
      </p:sp>
    </p:spTree>
    <p:extLst>
      <p:ext uri="{BB962C8B-B14F-4D97-AF65-F5344CB8AC3E}">
        <p14:creationId xmlns:p14="http://schemas.microsoft.com/office/powerpoint/2010/main" val="1726192423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9E253F22-1C68-466A-A51A-9958749E00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EC73F4C9-DC33-45FD-AECA-A6B8F27F22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040910330a0481b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8A8C0569-C8BC-4A74-B980-B3C1905D0B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Now swap the action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831303CC-EFE3-4AE8-8A03-2034D147F1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917C184F-3F0F-4397-9B74-1029CF38AA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4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30083DEC-0551-43A3-8D35-AD3E372680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B7E5A5E6-03C2-4407-8110-99C69F5147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The model actively straightens.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279540E6-23E5-4967-B752-E2D4324581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muscle contracts now?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2B2BE779-803F-4F10-A817-B258E38342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What happens to its partner?</a:t>
            </a:r>
          </a:p>
        </p:txBody>
      </p:sp>
    </p:spTree>
    <p:extLst>
      <p:ext uri="{BB962C8B-B14F-4D97-AF65-F5344CB8AC3E}">
        <p14:creationId xmlns:p14="http://schemas.microsoft.com/office/powerpoint/2010/main" val="495771938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9C02609F-011B-498C-90C9-90806C2F84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37372B64-E7F3-44C0-A334-546FB3EB1D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2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15a26e313c4434d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5EC2125-DB06-4479-B266-2CA9AED8AC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Model and muscle: compare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1F066F1A-6CA4-4D6A-9DF7-719A56CE2D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EC9A6557-C7A5-4E08-B925-AF302A5FEF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4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5709D475-C761-4F6F-B334-86E473AE0D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4E9C4614-2B63-4F31-AE20-58440C49A7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WHAT THE MODEL SHOWS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F695EDBC-AD57-45F1-AD1E-ADE3F59D56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WHAT IT DOES NOT SHOW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228279D0-9DAC-499C-9531-FFB34845AE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381500"/>
            <a:ext cx="5143500" cy="1571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joint allows movement.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pull acts on each side.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The roles can swap.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D0FD2987-A3E6-4CFF-9B46-D0D71D35E5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4381500"/>
            <a:ext cx="5010150" cy="1571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String does not shorten itself.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Card is not living bone.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This is a simplified elbow.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F7C8C0F-E119-4DF0-AA73-6A90FFE369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B3F8AFF-3508-4B6D-BE2C-CB32C15B6D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pic>
        <p:nvPicPr>
          <p:cNvPr id="3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fb1dd06991a45d7"/>
          <a:stretch xmlns:a="http://schemas.openxmlformats.org/drawingml/2006/main"/>
        </p:blipFill>
        <p:spPr>
          <a:xfrm xmlns:a="http://schemas.openxmlformats.org/drawingml/2006/main">
            <a:off x="2109788" y="2952750"/>
            <a:ext cx="1905000" cy="1428750"/>
          </a:xfrm>
          <a:prstGeom xmlns:a="http://schemas.openxmlformats.org/drawingml/2006/main" prst="rect">
            <a:avLst/>
          </a:prstGeom>
        </p:spPr>
      </p:pic>
      <p:pic>
        <p:nvPicPr>
          <p:cNvPr id="3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66050a0a1f546f0"/>
          <a:stretch xmlns:a="http://schemas.openxmlformats.org/drawingml/2006/main"/>
        </p:blipFill>
        <p:spPr>
          <a:xfrm xmlns:a="http://schemas.openxmlformats.org/drawingml/2006/main">
            <a:off x="8072438" y="2952750"/>
            <a:ext cx="1905000" cy="142875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921605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72B723FD-C047-406A-9150-AACA5D3CB6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B59C0A00-43B2-4A7B-82BC-82BF43E471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c057c5f70e8454e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1B3DFEB-342D-4F9C-88C2-A41C5633D2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Explain both muscle jobs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8FF8D272-FD5F-4789-A6CB-A725976572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0BFB8787-F418-42FF-870E-05C983EF3C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4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54BAE40-44B9-4DB8-8CCB-16380918A3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8" name="statement">
            <a:extLst xmlns:a="http://schemas.openxmlformats.org/drawingml/2006/main">
              <a:ext uri="{FF2B5EF4-FFF2-40B4-BE49-F238E27FC236}">
                <a16:creationId xmlns:a16="http://schemas.microsoft.com/office/drawing/2014/main" id="{106CA190-310E-4DFB-9590-7117C3720C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28875"/>
            <a:ext cx="1097280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8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When the elbow bends, the biceps contracts and the triceps relaxes.</a:t>
            </a:r>
          </a:p>
        </p:txBody>
      </p:sp>
      <p:sp>
        <p:nvSpPr>
          <p:cNvPr id="9" name="callout">
            <a:extLst xmlns:a="http://schemas.openxmlformats.org/drawingml/2006/main">
              <a:ext uri="{FF2B5EF4-FFF2-40B4-BE49-F238E27FC236}">
                <a16:creationId xmlns:a16="http://schemas.microsoft.com/office/drawing/2014/main" id="{82459344-0712-49BE-80E9-2407609E29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972050"/>
            <a:ext cx="10972800" cy="981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325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When it actively straightens, the pair swaps jobs.</a:t>
            </a:r>
          </a:p>
        </p:txBody>
      </p:sp>
    </p:spTree>
    <p:extLst>
      <p:ext uri="{BB962C8B-B14F-4D97-AF65-F5344CB8AC3E}">
        <p14:creationId xmlns:p14="http://schemas.microsoft.com/office/powerpoint/2010/main" val="165635726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2026-09-06T23:07:35.2770000Z</dcterms:created>
  <dcterms:modified xsi:type="dcterms:W3CDTF">2026-09-06T23:07:35.2770000Z</dcterms:modified>
</coreProperties>
</file>