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c732c69468ea449d" /><Relationship Type="http://schemas.openxmlformats.org/officeDocument/2006/relationships/extended-properties" Target="/docProps/app.xml" Id="R439d95b6d9fe4824" /><Relationship Type="http://schemas.openxmlformats.org/officeDocument/2006/relationships/officeDocument" Target="/ppt/presentation.xml" Id="R1ca4f7784bec4d46" /></Relationships>
</file>

<file path=ppt/presentation.xml><?xml version="1.0" encoding="utf-8"?>
<p:presentation xmlns:p="http://schemas.openxmlformats.org/presentationml/2006/main">
  <p:sldMasterIdLst>
    <p:sldMasterId xmlns:r="http://schemas.openxmlformats.org/officeDocument/2006/relationships" id="2147483648" r:id="R44a4d2d6d4da436a"/>
  </p:sldMasterIdLst>
  <p:notesMasterIdLst>
    <p:notesMasterId xmlns:r="http://schemas.openxmlformats.org/officeDocument/2006/relationships" r:id="R512e1ea1041c415c"/>
  </p:notesMasterIdLst>
  <p:sldIdLst>
    <p:sldId xmlns:r="http://schemas.openxmlformats.org/officeDocument/2006/relationships" id="256" r:id="R6b6932b291c247f2"/>
    <p:sldId xmlns:r="http://schemas.openxmlformats.org/officeDocument/2006/relationships" id="257" r:id="R113e77ca586e47fc"/>
    <p:sldId xmlns:r="http://schemas.openxmlformats.org/officeDocument/2006/relationships" id="258" r:id="Rc74940c507ab44c9"/>
    <p:sldId xmlns:r="http://schemas.openxmlformats.org/officeDocument/2006/relationships" id="259" r:id="R550120d9e21449b7"/>
    <p:sldId xmlns:r="http://schemas.openxmlformats.org/officeDocument/2006/relationships" id="260" r:id="R9510410cd1474342"/>
    <p:sldId xmlns:r="http://schemas.openxmlformats.org/officeDocument/2006/relationships" id="261" r:id="R304322957b2a405a"/>
    <p:sldId xmlns:r="http://schemas.openxmlformats.org/officeDocument/2006/relationships" id="262" r:id="Rba64a49207424331"/>
    <p:sldId xmlns:r="http://schemas.openxmlformats.org/officeDocument/2006/relationships" id="263" r:id="R535fb5f0a22c4c4e"/>
    <p:sldId xmlns:r="http://schemas.openxmlformats.org/officeDocument/2006/relationships" id="264" r:id="Rf3a2faf607374f95"/>
    <p:sldId xmlns:r="http://schemas.openxmlformats.org/officeDocument/2006/relationships" id="265" r:id="R7aa5eac6c10d40fc"/>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c0a5ab071a2145a1" /><Relationship Type="http://schemas.openxmlformats.org/officeDocument/2006/relationships/slideMaster" Target="/ppt/slideMasters/slideMaster1.xml" Id="R44a4d2d6d4da436a" /><Relationship Type="http://schemas.openxmlformats.org/officeDocument/2006/relationships/notesMaster" Target="/ppt/notesMasters/notesMaster1.xml" Id="R512e1ea1041c415c" /><Relationship Type="http://schemas.openxmlformats.org/officeDocument/2006/relationships/presProps" Target="/ppt/presProps.xml" Id="R0ef5c68139e24d0c" /><Relationship Type="http://schemas.openxmlformats.org/officeDocument/2006/relationships/tableStyles" Target="/ppt/tableStyles.xml" Id="R34658f0902a44916" /><Relationship Type="http://schemas.openxmlformats.org/officeDocument/2006/relationships/slide" Target="/ppt/slides/slide1.xml" Id="R6b6932b291c247f2" /><Relationship Type="http://schemas.openxmlformats.org/officeDocument/2006/relationships/slide" Target="/ppt/slides/slide2.xml" Id="R113e77ca586e47fc" /><Relationship Type="http://schemas.openxmlformats.org/officeDocument/2006/relationships/slide" Target="/ppt/slides/slide3.xml" Id="Rc74940c507ab44c9" /><Relationship Type="http://schemas.openxmlformats.org/officeDocument/2006/relationships/slide" Target="/ppt/slides/slide4.xml" Id="R550120d9e21449b7" /><Relationship Type="http://schemas.openxmlformats.org/officeDocument/2006/relationships/slide" Target="/ppt/slides/slide5.xml" Id="R9510410cd1474342" /><Relationship Type="http://schemas.openxmlformats.org/officeDocument/2006/relationships/slide" Target="/ppt/slides/slide6.xml" Id="R304322957b2a405a" /><Relationship Type="http://schemas.openxmlformats.org/officeDocument/2006/relationships/slide" Target="/ppt/slides/slide7.xml" Id="Rba64a49207424331" /><Relationship Type="http://schemas.openxmlformats.org/officeDocument/2006/relationships/slide" Target="/ppt/slides/slide8.xml" Id="R535fb5f0a22c4c4e" /><Relationship Type="http://schemas.openxmlformats.org/officeDocument/2006/relationships/slide" Target="/ppt/slides/slide9.xml" Id="Rf3a2faf607374f95" /><Relationship Type="http://schemas.openxmlformats.org/officeDocument/2006/relationships/slide" Target="/ppt/slides/slide10.xml" Id="R7aa5eac6c10d40f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198cb97ce294a3f"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86fd82abd0ef44f9" /><Relationship Type="http://schemas.openxmlformats.org/officeDocument/2006/relationships/notesMaster" Target="/ppt/notesMasters/notesMaster1.xml" Id="Rd351da7f5e3e4d7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2bee4b89d47c4577" /><Relationship Type="http://schemas.openxmlformats.org/officeDocument/2006/relationships/notesMaster" Target="/ppt/notesMasters/notesMaster1.xml" Id="R2300cdc9c7de4a6a" /></Relationships>
</file>

<file path=ppt/notesSlides/_rels/notesSlide2.xml.rels>&#65279;<?xml version="1.0" encoding="utf-8"?><Relationships xmlns="http://schemas.openxmlformats.org/package/2006/relationships"><Relationship Type="http://schemas.openxmlformats.org/officeDocument/2006/relationships/slide" Target="/ppt/slides/slide2.xml" Id="R215574ffc69e426b" /><Relationship Type="http://schemas.openxmlformats.org/officeDocument/2006/relationships/notesMaster" Target="/ppt/notesMasters/notesMaster1.xml" Id="R4b70c7b3522e4b26" /></Relationships>
</file>

<file path=ppt/notesSlides/_rels/notesSlide3.xml.rels>&#65279;<?xml version="1.0" encoding="utf-8"?><Relationships xmlns="http://schemas.openxmlformats.org/package/2006/relationships"><Relationship Type="http://schemas.openxmlformats.org/officeDocument/2006/relationships/slide" Target="/ppt/slides/slide3.xml" Id="R8bac54feb45b4c10" /><Relationship Type="http://schemas.openxmlformats.org/officeDocument/2006/relationships/notesMaster" Target="/ppt/notesMasters/notesMaster1.xml" Id="R75fee418271341ef" /></Relationships>
</file>

<file path=ppt/notesSlides/_rels/notesSlide4.xml.rels>&#65279;<?xml version="1.0" encoding="utf-8"?><Relationships xmlns="http://schemas.openxmlformats.org/package/2006/relationships"><Relationship Type="http://schemas.openxmlformats.org/officeDocument/2006/relationships/slide" Target="/ppt/slides/slide4.xml" Id="Re10c27e884254c7d" /><Relationship Type="http://schemas.openxmlformats.org/officeDocument/2006/relationships/notesMaster" Target="/ppt/notesMasters/notesMaster1.xml" Id="Rc364e1a19d364c72" /></Relationships>
</file>

<file path=ppt/notesSlides/_rels/notesSlide5.xml.rels>&#65279;<?xml version="1.0" encoding="utf-8"?><Relationships xmlns="http://schemas.openxmlformats.org/package/2006/relationships"><Relationship Type="http://schemas.openxmlformats.org/officeDocument/2006/relationships/slide" Target="/ppt/slides/slide5.xml" Id="R18d6191e37694990" /><Relationship Type="http://schemas.openxmlformats.org/officeDocument/2006/relationships/notesMaster" Target="/ppt/notesMasters/notesMaster1.xml" Id="Rf89fc159d26b4df8" /></Relationships>
</file>

<file path=ppt/notesSlides/_rels/notesSlide6.xml.rels>&#65279;<?xml version="1.0" encoding="utf-8"?><Relationships xmlns="http://schemas.openxmlformats.org/package/2006/relationships"><Relationship Type="http://schemas.openxmlformats.org/officeDocument/2006/relationships/slide" Target="/ppt/slides/slide6.xml" Id="Ra875d4fd4178435d" /><Relationship Type="http://schemas.openxmlformats.org/officeDocument/2006/relationships/notesMaster" Target="/ppt/notesMasters/notesMaster1.xml" Id="R9b805cf891444ea7" /></Relationships>
</file>

<file path=ppt/notesSlides/_rels/notesSlide7.xml.rels>&#65279;<?xml version="1.0" encoding="utf-8"?><Relationships xmlns="http://schemas.openxmlformats.org/package/2006/relationships"><Relationship Type="http://schemas.openxmlformats.org/officeDocument/2006/relationships/slide" Target="/ppt/slides/slide7.xml" Id="R28f7478459774645" /><Relationship Type="http://schemas.openxmlformats.org/officeDocument/2006/relationships/notesMaster" Target="/ppt/notesMasters/notesMaster1.xml" Id="R2308d03f1d0e4c5c" /></Relationships>
</file>

<file path=ppt/notesSlides/_rels/notesSlide8.xml.rels>&#65279;<?xml version="1.0" encoding="utf-8"?><Relationships xmlns="http://schemas.openxmlformats.org/package/2006/relationships"><Relationship Type="http://schemas.openxmlformats.org/officeDocument/2006/relationships/slide" Target="/ppt/slides/slide8.xml" Id="R724510451a774b63" /><Relationship Type="http://schemas.openxmlformats.org/officeDocument/2006/relationships/notesMaster" Target="/ppt/notesMasters/notesMaster1.xml" Id="R11fa1f56963c4c98" /></Relationships>
</file>

<file path=ppt/notesSlides/_rels/notesSlide9.xml.rels>&#65279;<?xml version="1.0" encoding="utf-8"?><Relationships xmlns="http://schemas.openxmlformats.org/package/2006/relationships"><Relationship Type="http://schemas.openxmlformats.org/officeDocument/2006/relationships/slide" Target="/ppt/slides/slide9.xml" Id="Rd95e28c44f374ff5" /><Relationship Type="http://schemas.openxmlformats.org/officeDocument/2006/relationships/notesMaster" Target="/ppt/notesMasters/notesMaster1.xml" Id="R9c1b52b01305436a"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Workshop reference — 0 minutes within the source's 40-minute lesson.</a:t>
            </a:r>
          </a:p>
          <a:p xmlns:a="http://schemas.openxmlformats.org/drawingml/2006/main">
            <a:r>
              <a:t>Wednesday P2, 10:10-10:50. Reference screen only; start the 32-minute workshop immediately. No additional starter or lesson time.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Exit Ticket — 4 minutes within the source's 40-minute lesson.</a:t>
            </a:r>
          </a:p>
          <a:p xmlns:a="http://schemas.openxmlformats.org/drawingml/2006/main">
            <a:r>
              <a:t>Supported can read grass → rabbit as grass is eaten by rabbit. Standard fox may be affected by grass via rabbits despite not directly eating the grass. Stretch model omits other foods, conditions, behaviour and time, so exact numbers unsupported. Adult receives explanation and records next step. Separate Week 8 enrichment/checkpoint remains outside this W3-7 pack.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retrieve — 4 minutes within the source's 40-minute lesson.</a:t>
            </a:r>
          </a:p>
          <a:p xmlns:a="http://schemas.openxmlformats.org/drawingml/2006/main">
            <a:r>
              <a:t>Four-minute source preparation. Grass → rabbit → fox. Explain food/energy passes to eater. Choose card mover, pointer, adult director or recorder. Keep models on table; no real organism collection.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First five minutes of source 20-minute investigation. Correct grass → rabbit → fox; grass producer, animals consumers. Every pupil uses evidence rather than simply remembering sequence. Alternative adult moves cards under pupil direction.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Leaves → caterpillar → robin. Leaves represent part of a green producer plant. Consumer labels apply caterpillar/robin. Diagram shows selected links only. Printed labels are original and remain usable without any online animation.</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Next five minutes. Example wrong robin → caterpillar would pass food from robin to caterpillar, conflicting with supplied clue robin eats caterpillar. Correct leaves → caterpillar → robin. No requirement to generate a novel biological counterexample.</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investigate — 5 minutes within the source's 40-minute lesson.</a:t>
            </a:r>
          </a:p>
          <a:p xmlns:a="http://schemas.openxmlformats.org/drawingml/2006/main">
            <a:r>
              <a:t>Final five minutes of source 20-minute phase. Reduced plant resource may affect direct consumer, and indirectly later consumer. Model cannot predict exact survival/population counts; real organisms may use other food sources. Paper cover represents hypothetical reduced availability, not experimental data.</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check — 2 minutes within the source's 40-minute lesson.</a:t>
            </a:r>
          </a:p>
          <a:p xmlns:a="http://schemas.openxmlformats.org/drawingml/2006/main">
            <a:r>
              <a:t>Source two-minute check. Adult/partner optional; independent checking valid. A prediction should link food availability through a stated chain, not merely “everything dies”. Real food webs, conditions and time add uncertainty.</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Independent Work — improve — 6 minutes within the source's 40-minute lesson.</a:t>
            </a:r>
          </a:p>
          <a:p xmlns:a="http://schemas.openxmlformats.org/drawingml/2006/main">
            <a:r>
              <a:t>Source final six-minute phase includes tidy. Record first and revised reasoning. A qualified conclusion can be “less grass may mean less food for rabbits; that could affect foxes, but they may eat other foods.” No pupil measurements or real ecological experiment claimed.</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Lundy Loop — 4 minutes within the source's 40-minute lesson.</a:t>
            </a:r>
          </a:p>
          <a:p xmlns:a="http://schemas.openxmlformats.org/drawingml/2006/main">
            <a:r>
              <a:t>Four minutes within the source lesson. Receive an actual observation or access request; do not force a peer audience. Name what can change now, make the change where possible and check whether it helped. The adult receives and names back the science shown as well as access feedback.</a:t>
            </a:r>
          </a:p>
          <a:p xmlns:a="http://schemas.openxmlformats.org/drawingml/2006/main">
            <a:r>
              <a:t/>
            </a:r>
          </a:p>
          <a:p xmlns:a="http://schemas.openxmlformats.org/drawingml/2006/main">
            <a:r>
              <a:t>[Sources]</a:t>
            </a:r>
          </a:p>
          <a:p xmlns:a="http://schemas.openxmlformats.org/drawingml/2006/main">
            <a:r>
              <a:t>https://github.com/MattRoper1977/Lessons/blob/main/Science_Teesside/Build/SCI_B_W7_Where_Food_Comes_From.html</a:t>
            </a:r>
          </a:p>
          <a:p xmlns:a="http://schemas.openxmlformats.org/drawingml/2006/main">
            <a:r>
              <a:t>Git blob: 3d5eb9032e658d14ac5911d9031b5bc5fe6fa393.</a:t>
            </a:r>
          </a:p>
          <a:p xmlns:a="http://schemas.openxmlformats.org/drawingml/2006/main">
            <a:r>
              <a:t>SHA256: a5d84a74f963224ee2d643bb8e2f98397f61ae569ba685ba571331d63a35f767.</a:t>
            </a:r>
          </a:p>
          <a:p xmlns:a="http://schemas.openxmlformats.org/drawingml/2006/main">
            <a:r>
              <a:t>User-supplied logo: approved-logo.jpg (unchanged attachment bytes).</a:t>
            </a:r>
          </a:p>
          <a:p xmlns:a="http://schemas.openxmlformats.org/drawingml/2006/main">
            <a:r>
              <a:t>White Rose Education, Year 3 Autumn Block 3 (2024), step 5 Animal diets, enriches producer/consumer discussion from the current website. Original food-chain models supply the current curriculum content; publisher media and worksheets are not copied.</a:t>
            </a:r>
          </a:p>
          <a:p xmlns:a="http://schemas.openxmlformats.org/drawingml/2006/main">
            <a:r>
              <a:t>[/Sources]</a:t>
            </a:r>
          </a:p>
          <a:p xmlns:a="http://schemas.openxmlformats.org/drawingml/2006/main">
            <a:r>
              <a:t>
[Sources]
https://madebymatt.uk/Lessons/Science_Teesside/Teaching_Packs/BUILD/ — original lesson text, timings and teacher notes retained.
https://madebymatt.uk/Lessons/Science_Teesside/Build/ — existing Made by Matt scientific artwork, where shown.
[/Sources]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7d88aa6172bd46e7"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1ee7a3e04c954ec0" /><Relationship Type="http://schemas.openxmlformats.org/officeDocument/2006/relationships/slideLayout" Target="/ppt/slideLayouts/slideLayout1.xml" Id="R8b3404729f4e4205"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8b3404729f4e4205"/>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8dfca4973004aa2" /><Relationship Type="http://schemas.openxmlformats.org/officeDocument/2006/relationships/image" Target="/ppt/media/image.jpeg" Id="Rcf38a1b966924c16" /><Relationship Type="http://schemas.openxmlformats.org/officeDocument/2006/relationships/image" Target="/ppt/media/image.png" Id="R96fb3e168560492c" /><Relationship Type="http://schemas.openxmlformats.org/officeDocument/2006/relationships/notesSlide" Target="/ppt/notesSlides/notesSlide1.xml" Id="Re6cbc29a0206459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c25226c97344afd" /><Relationship Type="http://schemas.openxmlformats.org/officeDocument/2006/relationships/image" Target="/ppt/media/image.jpeg" Id="R8e278238448e4dd4" /><Relationship Type="http://schemas.openxmlformats.org/officeDocument/2006/relationships/notesSlide" Target="/ppt/notesSlides/notesSlide10.xml" Id="R067add9a6b38457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14a4ab6422c343b3" /><Relationship Type="http://schemas.openxmlformats.org/officeDocument/2006/relationships/image" Target="/ppt/media/image.jpeg" Id="R7f3f451d3af1462c" /><Relationship Type="http://schemas.openxmlformats.org/officeDocument/2006/relationships/notesSlide" Target="/ppt/notesSlides/notesSlide2.xml" Id="Rde3bc8585d2843e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959b9df20a31423e" /><Relationship Type="http://schemas.openxmlformats.org/officeDocument/2006/relationships/image" Target="/ppt/media/image.jpeg" Id="R29ddecce1cfa4ddc" /><Relationship Type="http://schemas.openxmlformats.org/officeDocument/2006/relationships/image" Target="/ppt/media/image2.png" Id="R94ae2f006cb6402e" /><Relationship Type="http://schemas.openxmlformats.org/officeDocument/2006/relationships/image" Target="/ppt/media/image3.png" Id="R28889f69da6c4cd3" /><Relationship Type="http://schemas.openxmlformats.org/officeDocument/2006/relationships/image" Target="/ppt/media/image4.png" Id="R976bfc63e6064139" /><Relationship Type="http://schemas.openxmlformats.org/officeDocument/2006/relationships/notesSlide" Target="/ppt/notesSlides/notesSlide3.xml" Id="R5e8917bf077c4b41"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8a8504ac2a854080" /><Relationship Type="http://schemas.openxmlformats.org/officeDocument/2006/relationships/image" Target="/ppt/media/image.jpeg" Id="R0b21b17851a24f1d" /><Relationship Type="http://schemas.openxmlformats.org/officeDocument/2006/relationships/image" Target="/ppt/media/image5.png" Id="Rb4c2e494a1194ea9" /><Relationship Type="http://schemas.openxmlformats.org/officeDocument/2006/relationships/image" Target="/ppt/media/image6.png" Id="R01daa2c3ec7049f0" /><Relationship Type="http://schemas.openxmlformats.org/officeDocument/2006/relationships/image" Target="/ppt/media/image7.png" Id="R7a3ccac417a84f5a" /><Relationship Type="http://schemas.openxmlformats.org/officeDocument/2006/relationships/notesSlide" Target="/ppt/notesSlides/notesSlide4.xml" Id="R5603517abc7a4239"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7f6678072864fd5" /><Relationship Type="http://schemas.openxmlformats.org/officeDocument/2006/relationships/image" Target="/ppt/media/image.jpeg" Id="Rd1c7edb39f624726" /><Relationship Type="http://schemas.openxmlformats.org/officeDocument/2006/relationships/notesSlide" Target="/ppt/notesSlides/notesSlide5.xml" Id="R448c7de85c8f4903"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414df82faac4ed8" /><Relationship Type="http://schemas.openxmlformats.org/officeDocument/2006/relationships/image" Target="/ppt/media/image.jpeg" Id="R59cc9259de714d61" /><Relationship Type="http://schemas.openxmlformats.org/officeDocument/2006/relationships/image" Target="/ppt/media/image8.png" Id="R654ae55b627c495a" /><Relationship Type="http://schemas.openxmlformats.org/officeDocument/2006/relationships/notesSlide" Target="/ppt/notesSlides/notesSlide6.xml" Id="Ra6aa1454fd904821"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c73f9f1d83254090" /><Relationship Type="http://schemas.openxmlformats.org/officeDocument/2006/relationships/image" Target="/ppt/media/image.jpeg" Id="R57b32f73f9fb48db" /><Relationship Type="http://schemas.openxmlformats.org/officeDocument/2006/relationships/notesSlide" Target="/ppt/notesSlides/notesSlide7.xml" Id="R26d2efbfbd8b4513"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b662aa98668e49db" /><Relationship Type="http://schemas.openxmlformats.org/officeDocument/2006/relationships/image" Target="/ppt/media/image.jpeg" Id="Rbba63ee023ca47f6" /><Relationship Type="http://schemas.openxmlformats.org/officeDocument/2006/relationships/notesSlide" Target="/ppt/notesSlides/notesSlide8.xml" Id="R5cfc482feb1445bf"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929ac27f212345f6" /><Relationship Type="http://schemas.openxmlformats.org/officeDocument/2006/relationships/image" Target="/ppt/media/image.jpeg" Id="Rcb298d798fe14dc0" /><Relationship Type="http://schemas.openxmlformats.org/officeDocument/2006/relationships/notesSlide" Target="/ppt/notesSlides/notesSlide9.xml" Id="Rf3be524c927948a0" /></Relationships>
</file>

<file path=ppt/slides/slide1.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0" name="top-rule">
            <a:extLst xmlns:a="http://schemas.openxmlformats.org/drawingml/2006/main">
              <a:ext uri="{FF2B5EF4-FFF2-40B4-BE49-F238E27FC236}">
                <a16:creationId xmlns:a16="http://schemas.microsoft.com/office/drawing/2014/main" id="{4AA64C64-C1E6-4B87-AB41-D8FE546DF6A9}"/>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452EE6F-A295-4908-A8FC-CB06267120A2}"/>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cf38a1b966924c1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6B52F986-DDDE-4A1B-9BAE-B4D022E89C1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Food-chain change investigation</a:t>
            </a:r>
          </a:p>
        </p:txBody>
      </p:sp>
      <p:sp>
        <p:nvSpPr>
          <p:cNvPr id="5" name="footer-line">
            <a:extLst xmlns:a="http://schemas.openxmlformats.org/drawingml/2006/main">
              <a:ext uri="{FF2B5EF4-FFF2-40B4-BE49-F238E27FC236}">
                <a16:creationId xmlns:a16="http://schemas.microsoft.com/office/drawing/2014/main" id="{22757868-7EF8-4F44-97F6-EC32D739E63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6EAE7057-C867-45B9-98A3-2C9B9B25ACB2}"/>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9CC12C8D-F302-41E6-AEE7-D870F4753C14}"/>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01</a:t>
            </a:r>
          </a:p>
        </p:txBody>
      </p:sp>
      <p:sp>
        <p:nvSpPr>
          <p:cNvPr id="8" name="subtitle">
            <a:extLst xmlns:a="http://schemas.openxmlformats.org/drawingml/2006/main">
              <a:ext uri="{FF2B5EF4-FFF2-40B4-BE49-F238E27FC236}">
                <a16:creationId xmlns:a16="http://schemas.microsoft.com/office/drawing/2014/main" id="{166F6A1F-1503-4509-932C-0A6EF7469928}"/>
              </a:ext>
            </a:extLst>
          </p:cNvPr>
          <p:cNvSpPr>
            <a:spLocks xmlns:a="http://schemas.openxmlformats.org/drawingml/2006/main" noGrp="1"/>
          </p:cNvSpPr>
          <p:nvPr/>
        </p:nvSpPr>
        <p:spPr>
          <a:xfrm xmlns:a="http://schemas.openxmlformats.org/drawingml/2006/main">
            <a:off x="609600" y="2400300"/>
            <a:ext cx="6191250" cy="1409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450" b="1">
                <a:solidFill>
                  <a:srgbClr val="28685E"/>
                </a:solidFill>
                <a:latin typeface="Arial"/>
                <a:ea typeface="Arial"/>
                <a:cs typeface="Arial"/>
              </a:defRPr>
            </a:pPr>
            <a:r>
              <a:rPr sz="3450" b="1">
                <a:solidFill>
                  <a:srgbClr val="28685E"/>
                </a:solidFill>
                <a:latin typeface="Arial"/>
                <a:ea typeface="Arial"/>
                <a:cs typeface="Arial"/>
              </a:rPr>
              <a:t>Build it. Test the arrows. Explain a change.</a:t>
            </a:r>
          </a:p>
        </p:txBody>
      </p:sp>
      <p:sp>
        <p:nvSpPr>
          <p:cNvPr id="9" name="body">
            <a:extLst xmlns:a="http://schemas.openxmlformats.org/drawingml/2006/main">
              <a:ext uri="{FF2B5EF4-FFF2-40B4-BE49-F238E27FC236}">
                <a16:creationId xmlns:a16="http://schemas.microsoft.com/office/drawing/2014/main" id="{6DBDB212-24DE-45DF-BC4D-44200B180291}"/>
              </a:ext>
            </a:extLst>
          </p:cNvPr>
          <p:cNvSpPr>
            <a:spLocks xmlns:a="http://schemas.openxmlformats.org/drawingml/2006/main" noGrp="1"/>
          </p:cNvSpPr>
          <p:nvPr/>
        </p:nvSpPr>
        <p:spPr>
          <a:xfrm xmlns:a="http://schemas.openxmlformats.org/drawingml/2006/main">
            <a:off x="609600" y="4286250"/>
            <a:ext cx="6667500" cy="1314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00" b="0">
                <a:solidFill>
                  <a:srgbClr val="152B3A"/>
                </a:solidFill>
                <a:latin typeface="Arial"/>
                <a:ea typeface="Arial"/>
                <a:cs typeface="Arial"/>
              </a:defRPr>
            </a:pPr>
            <a:r>
              <a:rPr sz="2400" b="0">
                <a:solidFill>
                  <a:srgbClr val="152B3A"/>
                </a:solidFill>
                <a:latin typeface="Arial"/>
                <a:ea typeface="Arial"/>
                <a:cs typeface="Arial"/>
              </a:rPr>
              <a:t>I can use feeding clues to make and improve a prediction.</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96fb3e168560492c"/>
          <a:stretch xmlns:a="http://schemas.openxmlformats.org/drawingml/2006/main"/>
        </p:blipFill>
        <p:spPr>
          <a:xfrm xmlns:a="http://schemas.openxmlformats.org/drawingml/2006/main">
            <a:off x="7620000" y="2466856"/>
            <a:ext cx="3714750" cy="2591038"/>
          </a:xfrm>
          <a:prstGeom xmlns:a="http://schemas.openxmlformats.org/drawingml/2006/main" prst="rect">
            <a:avLst/>
          </a:prstGeom>
        </p:spPr>
      </p:pic>
    </p:spTree>
    <p:extLst>
      <p:ext uri="{BB962C8B-B14F-4D97-AF65-F5344CB8AC3E}">
        <p14:creationId xmlns:p14="http://schemas.microsoft.com/office/powerpoint/2010/main" val="1830817620"/>
      </p:ext>
    </p:extLst>
  </p:cSld>
</p:sld>
</file>

<file path=ppt/slides/slide10.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B850D35D-AE34-4CC0-94D9-7F79CDDB068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BB64B90-77D4-4912-AEF2-28A1329CDCD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8e278238448e4dd4"/>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49A9632E-3C72-4E82-835A-0D40ABAB381D}"/>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Read the evidence behind the chain</a:t>
            </a:r>
          </a:p>
        </p:txBody>
      </p:sp>
      <p:sp>
        <p:nvSpPr>
          <p:cNvPr id="5" name="footer-line">
            <a:extLst xmlns:a="http://schemas.openxmlformats.org/drawingml/2006/main">
              <a:ext uri="{FF2B5EF4-FFF2-40B4-BE49-F238E27FC236}">
                <a16:creationId xmlns:a16="http://schemas.microsoft.com/office/drawing/2014/main" id="{F38D1004-F925-4442-8FCF-4A8137E77B1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4418616D-B7B0-4624-9556-829B2CBD275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D3E7513B-BA6E-4C19-B5A4-B33E2E9EACE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10</a:t>
            </a:r>
          </a:p>
        </p:txBody>
      </p:sp>
      <p:sp>
        <p:nvSpPr>
          <p:cNvPr id="8" name="line-0">
            <a:extLst xmlns:a="http://schemas.openxmlformats.org/drawingml/2006/main">
              <a:ext uri="{FF2B5EF4-FFF2-40B4-BE49-F238E27FC236}">
                <a16:creationId xmlns:a16="http://schemas.microsoft.com/office/drawing/2014/main" id="{F2BA13C4-4AF8-4CA6-9EB6-258065F520E5}"/>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Supported: point from food to eater.</a:t>
            </a:r>
          </a:p>
        </p:txBody>
      </p:sp>
      <p:sp>
        <p:nvSpPr>
          <p:cNvPr id="9" name="line-1">
            <a:extLst xmlns:a="http://schemas.openxmlformats.org/drawingml/2006/main">
              <a:ext uri="{FF2B5EF4-FFF2-40B4-BE49-F238E27FC236}">
                <a16:creationId xmlns:a16="http://schemas.microsoft.com/office/drawing/2014/main" id="{A23A5CA6-DC1B-45F0-AE57-3631E6A96627}"/>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Standard: explain an indirect plant link.</a:t>
            </a:r>
          </a:p>
        </p:txBody>
      </p:sp>
      <p:sp>
        <p:nvSpPr>
          <p:cNvPr id="10" name="line-2">
            <a:extLst xmlns:a="http://schemas.openxmlformats.org/drawingml/2006/main">
              <a:ext uri="{FF2B5EF4-FFF2-40B4-BE49-F238E27FC236}">
                <a16:creationId xmlns:a16="http://schemas.microsoft.com/office/drawing/2014/main" id="{212151DF-81A8-425D-B02E-ACABD8D31644}"/>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Stretch: why can’t we predict exact numbers?</a:t>
            </a:r>
          </a:p>
        </p:txBody>
      </p:sp>
    </p:spTree>
    <p:extLst>
      <p:ext uri="{BB962C8B-B14F-4D97-AF65-F5344CB8AC3E}">
        <p14:creationId xmlns:p14="http://schemas.microsoft.com/office/powerpoint/2010/main" val="1589002112"/>
      </p:ext>
    </p:extLst>
  </p:cSld>
</p:sld>
</file>

<file path=ppt/slides/slide2.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3A24F586-73FF-4578-975F-9C4C68D92DE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7E46FC84-EB6F-4732-91D3-7BB0474CE0DD}"/>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7f3f451d3af1462c"/>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5F441BA5-7871-41A5-B630-9903FEFD4481}"/>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Retrieve a chain and read one arrow</a:t>
            </a:r>
          </a:p>
        </p:txBody>
      </p:sp>
      <p:sp>
        <p:nvSpPr>
          <p:cNvPr id="5" name="footer-line">
            <a:extLst xmlns:a="http://schemas.openxmlformats.org/drawingml/2006/main">
              <a:ext uri="{FF2B5EF4-FFF2-40B4-BE49-F238E27FC236}">
                <a16:creationId xmlns:a16="http://schemas.microsoft.com/office/drawing/2014/main" id="{9A1B8CE6-0814-4A82-8BFA-29B3C2C3784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DC8FAE00-3F12-4FBC-A869-77F5678C8E6F}"/>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A7E2406D-9852-4CDA-99B7-F2993FC6FFA9}"/>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02</a:t>
            </a:r>
          </a:p>
        </p:txBody>
      </p:sp>
      <p:sp>
        <p:nvSpPr>
          <p:cNvPr id="8" name="line-0">
            <a:extLst xmlns:a="http://schemas.openxmlformats.org/drawingml/2006/main">
              <a:ext uri="{FF2B5EF4-FFF2-40B4-BE49-F238E27FC236}">
                <a16:creationId xmlns:a16="http://schemas.microsoft.com/office/drawing/2014/main" id="{D883374B-F8CD-4820-B73C-E550CAFB3D7B}"/>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Find Monday’s three-organism chain.</a:t>
            </a:r>
          </a:p>
        </p:txBody>
      </p:sp>
      <p:sp>
        <p:nvSpPr>
          <p:cNvPr id="9" name="line-1">
            <a:extLst xmlns:a="http://schemas.openxmlformats.org/drawingml/2006/main">
              <a:ext uri="{FF2B5EF4-FFF2-40B4-BE49-F238E27FC236}">
                <a16:creationId xmlns:a16="http://schemas.microsoft.com/office/drawing/2014/main" id="{0EC5D396-AE1B-45EE-8189-AA3BD27B26FB}"/>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Follow one arrow from food to eater.</a:t>
            </a:r>
          </a:p>
        </p:txBody>
      </p:sp>
      <p:sp>
        <p:nvSpPr>
          <p:cNvPr id="10" name="line-2">
            <a:extLst xmlns:a="http://schemas.openxmlformats.org/drawingml/2006/main">
              <a:ext uri="{FF2B5EF4-FFF2-40B4-BE49-F238E27FC236}">
                <a16:creationId xmlns:a16="http://schemas.microsoft.com/office/drawing/2014/main" id="{21AC54F4-1B9D-4E85-8C79-C0E1F95A5C6B}"/>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Use the feeding clue to check it.</a:t>
            </a:r>
          </a:p>
        </p:txBody>
      </p:sp>
    </p:spTree>
    <p:extLst>
      <p:ext uri="{BB962C8B-B14F-4D97-AF65-F5344CB8AC3E}">
        <p14:creationId xmlns:p14="http://schemas.microsoft.com/office/powerpoint/2010/main" val="1628246743"/>
      </p:ext>
    </p:extLst>
  </p:cSld>
</p:sld>
</file>

<file path=ppt/slides/slide3.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AF54E235-8A66-4B8A-BDF6-DA63DFDB13C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5C5271B6-50BC-40B0-A488-A063A97272EF}"/>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9" name=""/>
          <p:cNvPicPr>
            <a:picLocks xmlns:a="http://schemas.openxmlformats.org/drawingml/2006/main" noChangeAspect="1"/>
          </p:cNvPicPr>
          <p:nvPr/>
        </p:nvPicPr>
        <p:blipFill>
          <a:blip xmlns:r="http://schemas.openxmlformats.org/officeDocument/2006/relationships" xmlns:a="http://schemas.openxmlformats.org/drawingml/2006/main" r:embed="R29ddecce1cfa4ddc"/>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E35F2649-2D54-4D62-A2B5-4EFA62F8AFD8}"/>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Build the grass chain from evidence</a:t>
            </a:r>
          </a:p>
        </p:txBody>
      </p:sp>
      <p:sp>
        <p:nvSpPr>
          <p:cNvPr id="5" name="footer-line">
            <a:extLst xmlns:a="http://schemas.openxmlformats.org/drawingml/2006/main">
              <a:ext uri="{FF2B5EF4-FFF2-40B4-BE49-F238E27FC236}">
                <a16:creationId xmlns:a16="http://schemas.microsoft.com/office/drawing/2014/main" id="{E0EC288A-9F12-4017-B1DA-9B7BE83988D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16AFA210-AE9D-4554-B368-D717CD35E427}"/>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8B317369-D6C0-4173-8853-AFECA6923765}"/>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03</a:t>
            </a:r>
          </a:p>
        </p:txBody>
      </p:sp>
      <p:sp>
        <p:nvSpPr>
          <p:cNvPr id="8" name="line-0">
            <a:extLst xmlns:a="http://schemas.openxmlformats.org/drawingml/2006/main">
              <a:ext uri="{FF2B5EF4-FFF2-40B4-BE49-F238E27FC236}">
                <a16:creationId xmlns:a16="http://schemas.microsoft.com/office/drawing/2014/main" id="{E12ABD47-89E3-4572-B5DE-EC5E03E6E627}"/>
              </a:ext>
            </a:extLst>
          </p:cNvPr>
          <p:cNvSpPr>
            <a:spLocks xmlns:a="http://schemas.openxmlformats.org/drawingml/2006/main" noGrp="1"/>
          </p:cNvSpPr>
          <p:nvPr/>
        </p:nvSpPr>
        <p:spPr>
          <a:xfrm xmlns:a="http://schemas.openxmlformats.org/drawingml/2006/main">
            <a:off x="609600" y="23050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 rabbit can eat grass.</a:t>
            </a:r>
          </a:p>
        </p:txBody>
      </p:sp>
      <p:sp>
        <p:nvSpPr>
          <p:cNvPr id="9" name="line-1">
            <a:extLst xmlns:a="http://schemas.openxmlformats.org/drawingml/2006/main">
              <a:ext uri="{FF2B5EF4-FFF2-40B4-BE49-F238E27FC236}">
                <a16:creationId xmlns:a16="http://schemas.microsoft.com/office/drawing/2014/main" id="{5FD165E0-FDC1-4D7F-9B93-FE91C3D14527}"/>
              </a:ext>
            </a:extLst>
          </p:cNvPr>
          <p:cNvSpPr>
            <a:spLocks xmlns:a="http://schemas.openxmlformats.org/drawingml/2006/main" noGrp="1"/>
          </p:cNvSpPr>
          <p:nvPr/>
        </p:nvSpPr>
        <p:spPr>
          <a:xfrm xmlns:a="http://schemas.openxmlformats.org/drawingml/2006/main">
            <a:off x="609600" y="31432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A fox can eat a rabbit.</a:t>
            </a:r>
          </a:p>
        </p:txBody>
      </p:sp>
      <p:sp>
        <p:nvSpPr>
          <p:cNvPr id="10" name="line-2">
            <a:extLst xmlns:a="http://schemas.openxmlformats.org/drawingml/2006/main">
              <a:ext uri="{FF2B5EF4-FFF2-40B4-BE49-F238E27FC236}">
                <a16:creationId xmlns:a16="http://schemas.microsoft.com/office/drawing/2014/main" id="{A3545C52-FEA1-4707-B8D1-A3E4BC6B7717}"/>
              </a:ext>
            </a:extLst>
          </p:cNvPr>
          <p:cNvSpPr>
            <a:spLocks xmlns:a="http://schemas.openxmlformats.org/drawingml/2006/main" noGrp="1"/>
          </p:cNvSpPr>
          <p:nvPr/>
        </p:nvSpPr>
        <p:spPr>
          <a:xfrm xmlns:a="http://schemas.openxmlformats.org/drawingml/2006/main">
            <a:off x="609600" y="39814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Place grass, rabbit, fox and two arrows.</a:t>
            </a:r>
          </a:p>
        </p:txBody>
      </p:sp>
      <p:sp>
        <p:nvSpPr>
          <p:cNvPr id="11" name="line-3">
            <a:extLst xmlns:a="http://schemas.openxmlformats.org/drawingml/2006/main">
              <a:ext uri="{FF2B5EF4-FFF2-40B4-BE49-F238E27FC236}">
                <a16:creationId xmlns:a16="http://schemas.microsoft.com/office/drawing/2014/main" id="{1A1EDA1A-B03A-4798-BDEB-569C85AAB1B6}"/>
              </a:ext>
            </a:extLst>
          </p:cNvPr>
          <p:cNvSpPr>
            <a:spLocks xmlns:a="http://schemas.openxmlformats.org/drawingml/2006/main" noGrp="1"/>
          </p:cNvSpPr>
          <p:nvPr/>
        </p:nvSpPr>
        <p:spPr>
          <a:xfrm xmlns:a="http://schemas.openxmlformats.org/drawingml/2006/main">
            <a:off x="609600" y="48196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Add producer and consumer labels.</a:t>
            </a:r>
          </a:p>
        </p:txBody>
      </p:sp>
      <p:pic>
        <p:nvPicPr>
          <p:cNvPr id="28" name=""/>
          <p:cNvPicPr>
            <a:picLocks xmlns:a="http://schemas.openxmlformats.org/drawingml/2006/main" noChangeAspect="1"/>
          </p:cNvPicPr>
          <p:nvPr/>
        </p:nvPicPr>
        <p:blipFill>
          <a:blip xmlns:r="http://schemas.openxmlformats.org/officeDocument/2006/relationships" xmlns:a="http://schemas.openxmlformats.org/drawingml/2006/main" r:embed="R94ae2f006cb6402e"/>
          <a:stretch xmlns:a="http://schemas.openxmlformats.org/drawingml/2006/main"/>
        </p:blipFill>
        <p:spPr>
          <a:xfrm xmlns:a="http://schemas.openxmlformats.org/drawingml/2006/main">
            <a:off x="9482138" y="2381250"/>
            <a:ext cx="752475" cy="952500"/>
          </a:xfrm>
          <a:prstGeom xmlns:a="http://schemas.openxmlformats.org/drawingml/2006/main" prst="rect">
            <a:avLst/>
          </a:prstGeom>
        </p:spPr>
      </p:pic>
      <p:pic>
        <p:nvPicPr>
          <p:cNvPr id="29" name=""/>
          <p:cNvPicPr>
            <a:picLocks xmlns:a="http://schemas.openxmlformats.org/drawingml/2006/main" noChangeAspect="1"/>
          </p:cNvPicPr>
          <p:nvPr/>
        </p:nvPicPr>
        <p:blipFill>
          <a:blip xmlns:r="http://schemas.openxmlformats.org/officeDocument/2006/relationships" xmlns:a="http://schemas.openxmlformats.org/drawingml/2006/main" r:embed="R28889f69da6c4cd3"/>
          <a:stretch xmlns:a="http://schemas.openxmlformats.org/drawingml/2006/main"/>
        </p:blipFill>
        <p:spPr>
          <a:xfrm xmlns:a="http://schemas.openxmlformats.org/drawingml/2006/main">
            <a:off x="9436100" y="3524250"/>
            <a:ext cx="844550" cy="952500"/>
          </a:xfrm>
          <a:prstGeom xmlns:a="http://schemas.openxmlformats.org/drawingml/2006/main" prst="rect">
            <a:avLst/>
          </a:prstGeom>
        </p:spPr>
      </p:pic>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976bfc63e6064139"/>
          <a:stretch xmlns:a="http://schemas.openxmlformats.org/drawingml/2006/main"/>
        </p:blipFill>
        <p:spPr>
          <a:xfrm xmlns:a="http://schemas.openxmlformats.org/drawingml/2006/main">
            <a:off x="9026497" y="4667250"/>
            <a:ext cx="1663755" cy="952500"/>
          </a:xfrm>
          <a:prstGeom xmlns:a="http://schemas.openxmlformats.org/drawingml/2006/main" prst="rect">
            <a:avLst/>
          </a:prstGeom>
        </p:spPr>
      </p:pic>
    </p:spTree>
    <p:extLst>
      <p:ext uri="{BB962C8B-B14F-4D97-AF65-F5344CB8AC3E}">
        <p14:creationId xmlns:p14="http://schemas.microsoft.com/office/powerpoint/2010/main" val="925931381"/>
      </p:ext>
    </p:extLst>
  </p:cSld>
</p:sld>
</file>

<file path=ppt/slides/slide4.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22" name="top-rule">
            <a:extLst xmlns:a="http://schemas.openxmlformats.org/drawingml/2006/main">
              <a:ext uri="{FF2B5EF4-FFF2-40B4-BE49-F238E27FC236}">
                <a16:creationId xmlns:a16="http://schemas.microsoft.com/office/drawing/2014/main" id="{908C6036-8681-40EB-9289-9A4F479A4A83}"/>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E1A714FA-2303-4723-AD4F-35B3DFC8E831}"/>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29" name=""/>
          <p:cNvPicPr>
            <a:picLocks xmlns:a="http://schemas.openxmlformats.org/drawingml/2006/main" noChangeAspect="1"/>
          </p:cNvPicPr>
          <p:nvPr/>
        </p:nvPicPr>
        <p:blipFill>
          <a:blip xmlns:r="http://schemas.openxmlformats.org/officeDocument/2006/relationships" xmlns:a="http://schemas.openxmlformats.org/drawingml/2006/main" r:embed="R0b21b17851a24f1d"/>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CB84E215-C402-4B65-A72F-FA3E0CCFD80C}"/>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Build the second chain</a:t>
            </a:r>
          </a:p>
        </p:txBody>
      </p:sp>
      <p:sp>
        <p:nvSpPr>
          <p:cNvPr id="5" name="footer-line">
            <a:extLst xmlns:a="http://schemas.openxmlformats.org/drawingml/2006/main">
              <a:ext uri="{FF2B5EF4-FFF2-40B4-BE49-F238E27FC236}">
                <a16:creationId xmlns:a16="http://schemas.microsoft.com/office/drawing/2014/main" id="{4740424E-2AFF-4B19-B119-2ADB232D7498}"/>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05F0874C-D79C-4662-9670-CCBB6AFBF83E}"/>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B6B162E4-55EF-40ED-B689-9108982C169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04</a:t>
            </a:r>
          </a:p>
        </p:txBody>
      </p:sp>
      <p:sp>
        <p:nvSpPr>
          <p:cNvPr id="8" name="diagram-shape-0">
            <a:extLst xmlns:a="http://schemas.openxmlformats.org/drawingml/2006/main">
              <a:ext uri="{FF2B5EF4-FFF2-40B4-BE49-F238E27FC236}">
                <a16:creationId xmlns:a16="http://schemas.microsoft.com/office/drawing/2014/main" id="{08148624-BE60-432D-B0D6-C504E51A342A}"/>
              </a:ext>
            </a:extLst>
          </p:cNvPr>
          <p:cNvSpPr>
            <a:spLocks xmlns:a="http://schemas.openxmlformats.org/drawingml/2006/main" noGrp="1"/>
          </p:cNvSpPr>
          <p:nvPr/>
        </p:nvSpPr>
        <p:spPr>
          <a:xfrm xmlns:a="http://schemas.openxmlformats.org/drawingml/2006/main">
            <a:off x="2114550" y="4000500"/>
            <a:ext cx="438150" cy="209550"/>
          </a:xfrm>
          <a:prstGeom xmlns:a="http://schemas.openxmlformats.org/drawingml/2006/main" prst="rightArrow">
            <a:avLst/>
          </a:prstGeom>
          <a:solidFill xmlns:a="http://schemas.openxmlformats.org/drawingml/2006/main">
            <a:srgbClr val="28685E"/>
          </a:solidFill>
          <a:ln xmlns:a="http://schemas.openxmlformats.org/drawingml/2006/main" w="19050">
            <a:solidFill>
              <a:srgbClr val="152B3A"/>
            </a:solidFill>
            <a:prstDash val="solid"/>
          </a:ln>
        </p:spPr>
      </p:sp>
      <p:sp>
        <p:nvSpPr>
          <p:cNvPr id="9" name="diagram-shape-1">
            <a:extLst xmlns:a="http://schemas.openxmlformats.org/drawingml/2006/main">
              <a:ext uri="{FF2B5EF4-FFF2-40B4-BE49-F238E27FC236}">
                <a16:creationId xmlns:a16="http://schemas.microsoft.com/office/drawing/2014/main" id="{1B56302E-5433-4994-B132-C80D600E02A8}"/>
              </a:ext>
            </a:extLst>
          </p:cNvPr>
          <p:cNvSpPr>
            <a:spLocks xmlns:a="http://schemas.openxmlformats.org/drawingml/2006/main" noGrp="1"/>
          </p:cNvSpPr>
          <p:nvPr/>
        </p:nvSpPr>
        <p:spPr>
          <a:xfrm xmlns:a="http://schemas.openxmlformats.org/drawingml/2006/main">
            <a:off x="3905250" y="4000500"/>
            <a:ext cx="438150" cy="209550"/>
          </a:xfrm>
          <a:prstGeom xmlns:a="http://schemas.openxmlformats.org/drawingml/2006/main" prst="rightArrow">
            <a:avLst/>
          </a:prstGeom>
          <a:solidFill xmlns:a="http://schemas.openxmlformats.org/drawingml/2006/main">
            <a:srgbClr val="28685E"/>
          </a:solidFill>
          <a:ln xmlns:a="http://schemas.openxmlformats.org/drawingml/2006/main" w="19050">
            <a:solidFill>
              <a:srgbClr val="152B3A"/>
            </a:solidFill>
            <a:prstDash val="solid"/>
          </a:ln>
        </p:spPr>
      </p:sp>
      <p:sp>
        <p:nvSpPr>
          <p:cNvPr id="10" name="diagram-shape-2">
            <a:extLst xmlns:a="http://schemas.openxmlformats.org/drawingml/2006/main">
              <a:ext uri="{FF2B5EF4-FFF2-40B4-BE49-F238E27FC236}">
                <a16:creationId xmlns:a16="http://schemas.microsoft.com/office/drawing/2014/main" id="{6891566E-C39E-40CA-9418-740971A0789B}"/>
              </a:ext>
            </a:extLst>
          </p:cNvPr>
          <p:cNvSpPr>
            <a:spLocks xmlns:a="http://schemas.openxmlformats.org/drawingml/2006/main" noGrp="1"/>
          </p:cNvSpPr>
          <p:nvPr/>
        </p:nvSpPr>
        <p:spPr>
          <a:xfrm xmlns:a="http://schemas.openxmlformats.org/drawingml/2006/main">
            <a:off x="762000" y="3848100"/>
            <a:ext cx="1314450" cy="50482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1" name="diagram-shape-3">
            <a:extLst xmlns:a="http://schemas.openxmlformats.org/drawingml/2006/main">
              <a:ext uri="{FF2B5EF4-FFF2-40B4-BE49-F238E27FC236}">
                <a16:creationId xmlns:a16="http://schemas.microsoft.com/office/drawing/2014/main" id="{BC631266-C1B5-4A06-B044-9F47E07347E9}"/>
              </a:ext>
            </a:extLst>
          </p:cNvPr>
          <p:cNvSpPr>
            <a:spLocks xmlns:a="http://schemas.openxmlformats.org/drawingml/2006/main" noGrp="1"/>
          </p:cNvSpPr>
          <p:nvPr/>
        </p:nvSpPr>
        <p:spPr>
          <a:xfrm xmlns:a="http://schemas.openxmlformats.org/drawingml/2006/main">
            <a:off x="2552700" y="3848100"/>
            <a:ext cx="1314450" cy="50482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2" name="diagram-shape-4">
            <a:extLst xmlns:a="http://schemas.openxmlformats.org/drawingml/2006/main">
              <a:ext uri="{FF2B5EF4-FFF2-40B4-BE49-F238E27FC236}">
                <a16:creationId xmlns:a16="http://schemas.microsoft.com/office/drawing/2014/main" id="{DAC4F970-8310-410E-AA87-0F6A33D4002B}"/>
              </a:ext>
            </a:extLst>
          </p:cNvPr>
          <p:cNvSpPr>
            <a:spLocks xmlns:a="http://schemas.openxmlformats.org/drawingml/2006/main" noGrp="1"/>
          </p:cNvSpPr>
          <p:nvPr/>
        </p:nvSpPr>
        <p:spPr>
          <a:xfrm xmlns:a="http://schemas.openxmlformats.org/drawingml/2006/main">
            <a:off x="4343400" y="3848100"/>
            <a:ext cx="1314450" cy="504825"/>
          </a:xfrm>
          <a:prstGeom xmlns:a="http://schemas.openxmlformats.org/drawingml/2006/main" prst="rect">
            <a:avLst/>
          </a:prstGeom>
          <a:solidFill xmlns:a="http://schemas.openxmlformats.org/drawingml/2006/main">
            <a:srgbClr val="DCE7DD"/>
          </a:solidFill>
          <a:ln xmlns:a="http://schemas.openxmlformats.org/drawingml/2006/main" w="19050">
            <a:solidFill>
              <a:srgbClr val="152B3A"/>
            </a:solidFill>
            <a:prstDash val="solid"/>
          </a:ln>
        </p:spPr>
      </p:sp>
      <p:sp>
        <p:nvSpPr>
          <p:cNvPr id="13" name="diagram-label-5">
            <a:extLst xmlns:a="http://schemas.openxmlformats.org/drawingml/2006/main">
              <a:ext uri="{FF2B5EF4-FFF2-40B4-BE49-F238E27FC236}">
                <a16:creationId xmlns:a16="http://schemas.microsoft.com/office/drawing/2014/main" id="{E90EF4ED-8DC5-43B3-8624-E4F3A46FFE9B}"/>
              </a:ext>
            </a:extLst>
          </p:cNvPr>
          <p:cNvSpPr>
            <a:spLocks xmlns:a="http://schemas.openxmlformats.org/drawingml/2006/main" noGrp="1"/>
          </p:cNvSpPr>
          <p:nvPr/>
        </p:nvSpPr>
        <p:spPr>
          <a:xfrm xmlns:a="http://schemas.openxmlformats.org/drawingml/2006/main">
            <a:off x="819150" y="3905250"/>
            <a:ext cx="1200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75" b="1">
                <a:solidFill>
                  <a:srgbClr val="152B3A"/>
                </a:solidFill>
                <a:latin typeface="Arial"/>
                <a:ea typeface="Arial"/>
                <a:cs typeface="Arial"/>
              </a:defRPr>
            </a:pPr>
            <a:r>
              <a:rPr sz="1875" b="1">
                <a:solidFill>
                  <a:srgbClr val="152B3A"/>
                </a:solidFill>
                <a:latin typeface="Arial"/>
                <a:ea typeface="Arial"/>
                <a:cs typeface="Arial"/>
              </a:rPr>
              <a:t>leaves</a:t>
            </a:r>
          </a:p>
        </p:txBody>
      </p:sp>
      <p:sp>
        <p:nvSpPr>
          <p:cNvPr id="14" name="diagram-label-6">
            <a:extLst xmlns:a="http://schemas.openxmlformats.org/drawingml/2006/main">
              <a:ext uri="{FF2B5EF4-FFF2-40B4-BE49-F238E27FC236}">
                <a16:creationId xmlns:a16="http://schemas.microsoft.com/office/drawing/2014/main" id="{96DC63BE-FE2E-4673-9105-D216C66DED4F}"/>
              </a:ext>
            </a:extLst>
          </p:cNvPr>
          <p:cNvSpPr>
            <a:spLocks xmlns:a="http://schemas.openxmlformats.org/drawingml/2006/main" noGrp="1"/>
          </p:cNvSpPr>
          <p:nvPr/>
        </p:nvSpPr>
        <p:spPr>
          <a:xfrm xmlns:a="http://schemas.openxmlformats.org/drawingml/2006/main">
            <a:off x="2609850" y="3905250"/>
            <a:ext cx="1200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650" b="1">
                <a:solidFill>
                  <a:srgbClr val="152B3A"/>
                </a:solidFill>
                <a:latin typeface="Arial"/>
                <a:ea typeface="Arial"/>
                <a:cs typeface="Arial"/>
              </a:defRPr>
            </a:pPr>
            <a:r>
              <a:rPr sz="1650" b="1">
                <a:solidFill>
                  <a:srgbClr val="152B3A"/>
                </a:solidFill>
                <a:latin typeface="Arial"/>
                <a:ea typeface="Arial"/>
                <a:cs typeface="Arial"/>
              </a:rPr>
              <a:t>caterpillar</a:t>
            </a:r>
          </a:p>
        </p:txBody>
      </p:sp>
      <p:sp>
        <p:nvSpPr>
          <p:cNvPr id="15" name="diagram-label-7">
            <a:extLst xmlns:a="http://schemas.openxmlformats.org/drawingml/2006/main">
              <a:ext uri="{FF2B5EF4-FFF2-40B4-BE49-F238E27FC236}">
                <a16:creationId xmlns:a16="http://schemas.microsoft.com/office/drawing/2014/main" id="{A22DBCD8-993B-4231-9F6D-446A2164E09F}"/>
              </a:ext>
            </a:extLst>
          </p:cNvPr>
          <p:cNvSpPr>
            <a:spLocks xmlns:a="http://schemas.openxmlformats.org/drawingml/2006/main" noGrp="1"/>
          </p:cNvSpPr>
          <p:nvPr/>
        </p:nvSpPr>
        <p:spPr>
          <a:xfrm xmlns:a="http://schemas.openxmlformats.org/drawingml/2006/main">
            <a:off x="4400550" y="3905250"/>
            <a:ext cx="1200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75" b="1">
                <a:solidFill>
                  <a:srgbClr val="152B3A"/>
                </a:solidFill>
                <a:latin typeface="Arial"/>
                <a:ea typeface="Arial"/>
                <a:cs typeface="Arial"/>
              </a:defRPr>
            </a:pPr>
            <a:r>
              <a:rPr sz="1875" b="1">
                <a:solidFill>
                  <a:srgbClr val="152B3A"/>
                </a:solidFill>
                <a:latin typeface="Arial"/>
                <a:ea typeface="Arial"/>
                <a:cs typeface="Arial"/>
              </a:rPr>
              <a:t>robin</a:t>
            </a:r>
          </a:p>
        </p:txBody>
      </p:sp>
      <p:sp>
        <p:nvSpPr>
          <p:cNvPr id="16" name="diagram-label-8">
            <a:extLst xmlns:a="http://schemas.openxmlformats.org/drawingml/2006/main">
              <a:ext uri="{FF2B5EF4-FFF2-40B4-BE49-F238E27FC236}">
                <a16:creationId xmlns:a16="http://schemas.microsoft.com/office/drawing/2014/main" id="{BC74CE4B-D429-49AB-B0EB-45F804A192EA}"/>
              </a:ext>
            </a:extLst>
          </p:cNvPr>
          <p:cNvSpPr>
            <a:spLocks xmlns:a="http://schemas.openxmlformats.org/drawingml/2006/main" noGrp="1"/>
          </p:cNvSpPr>
          <p:nvPr/>
        </p:nvSpPr>
        <p:spPr>
          <a:xfrm xmlns:a="http://schemas.openxmlformats.org/drawingml/2006/main">
            <a:off x="762000" y="4514850"/>
            <a:ext cx="14287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00" b="1">
                <a:solidFill>
                  <a:srgbClr val="28685E"/>
                </a:solidFill>
                <a:latin typeface="Arial"/>
                <a:ea typeface="Arial"/>
                <a:cs typeface="Arial"/>
              </a:defRPr>
            </a:pPr>
            <a:r>
              <a:rPr sz="1800" b="1">
                <a:solidFill>
                  <a:srgbClr val="28685E"/>
                </a:solidFill>
                <a:latin typeface="Arial"/>
                <a:ea typeface="Arial"/>
                <a:cs typeface="Arial"/>
              </a:rPr>
              <a:t>producer</a:t>
            </a:r>
          </a:p>
        </p:txBody>
      </p:sp>
      <p:sp>
        <p:nvSpPr>
          <p:cNvPr id="17" name="diagram-label-9">
            <a:extLst xmlns:a="http://schemas.openxmlformats.org/drawingml/2006/main">
              <a:ext uri="{FF2B5EF4-FFF2-40B4-BE49-F238E27FC236}">
                <a16:creationId xmlns:a16="http://schemas.microsoft.com/office/drawing/2014/main" id="{32E8CB7E-22F8-4328-A59D-F41311907A96}"/>
              </a:ext>
            </a:extLst>
          </p:cNvPr>
          <p:cNvSpPr>
            <a:spLocks xmlns:a="http://schemas.openxmlformats.org/drawingml/2006/main" noGrp="1"/>
          </p:cNvSpPr>
          <p:nvPr/>
        </p:nvSpPr>
        <p:spPr>
          <a:xfrm xmlns:a="http://schemas.openxmlformats.org/drawingml/2006/main">
            <a:off x="2552700" y="4514850"/>
            <a:ext cx="14287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00" b="1">
                <a:solidFill>
                  <a:srgbClr val="28685E"/>
                </a:solidFill>
                <a:latin typeface="Arial"/>
                <a:ea typeface="Arial"/>
                <a:cs typeface="Arial"/>
              </a:defRPr>
            </a:pPr>
            <a:r>
              <a:rPr sz="1800" b="1">
                <a:solidFill>
                  <a:srgbClr val="28685E"/>
                </a:solidFill>
                <a:latin typeface="Arial"/>
                <a:ea typeface="Arial"/>
                <a:cs typeface="Arial"/>
              </a:rPr>
              <a:t>consumer</a:t>
            </a:r>
          </a:p>
        </p:txBody>
      </p:sp>
      <p:sp>
        <p:nvSpPr>
          <p:cNvPr id="18" name="diagram-label-10">
            <a:extLst xmlns:a="http://schemas.openxmlformats.org/drawingml/2006/main">
              <a:ext uri="{FF2B5EF4-FFF2-40B4-BE49-F238E27FC236}">
                <a16:creationId xmlns:a16="http://schemas.microsoft.com/office/drawing/2014/main" id="{F3BA655E-5220-4312-BC3D-5EC6EAFE6F67}"/>
              </a:ext>
            </a:extLst>
          </p:cNvPr>
          <p:cNvSpPr>
            <a:spLocks xmlns:a="http://schemas.openxmlformats.org/drawingml/2006/main" noGrp="1"/>
          </p:cNvSpPr>
          <p:nvPr/>
        </p:nvSpPr>
        <p:spPr>
          <a:xfrm xmlns:a="http://schemas.openxmlformats.org/drawingml/2006/main">
            <a:off x="4343400" y="4514850"/>
            <a:ext cx="14287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00" b="1">
                <a:solidFill>
                  <a:srgbClr val="28685E"/>
                </a:solidFill>
                <a:latin typeface="Arial"/>
                <a:ea typeface="Arial"/>
                <a:cs typeface="Arial"/>
              </a:defRPr>
            </a:pPr>
            <a:r>
              <a:rPr sz="1800" b="1">
                <a:solidFill>
                  <a:srgbClr val="28685E"/>
                </a:solidFill>
                <a:latin typeface="Arial"/>
                <a:ea typeface="Arial"/>
                <a:cs typeface="Arial"/>
              </a:rPr>
              <a:t>consumer</a:t>
            </a:r>
          </a:p>
        </p:txBody>
      </p:sp>
      <p:sp>
        <p:nvSpPr>
          <p:cNvPr id="19" name="diagram-label-11">
            <a:extLst xmlns:a="http://schemas.openxmlformats.org/drawingml/2006/main">
              <a:ext uri="{FF2B5EF4-FFF2-40B4-BE49-F238E27FC236}">
                <a16:creationId xmlns:a16="http://schemas.microsoft.com/office/drawing/2014/main" id="{1F389541-1805-4167-B249-E16D385FDF2B}"/>
              </a:ext>
            </a:extLst>
          </p:cNvPr>
          <p:cNvSpPr>
            <a:spLocks xmlns:a="http://schemas.openxmlformats.org/drawingml/2006/main" noGrp="1"/>
          </p:cNvSpPr>
          <p:nvPr/>
        </p:nvSpPr>
        <p:spPr>
          <a:xfrm xmlns:a="http://schemas.openxmlformats.org/drawingml/2006/main">
            <a:off x="781050" y="5143500"/>
            <a:ext cx="5191125"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800" b="1">
                <a:solidFill>
                  <a:srgbClr val="152B3A"/>
                </a:solidFill>
                <a:latin typeface="Arial"/>
                <a:ea typeface="Arial"/>
                <a:cs typeface="Arial"/>
              </a:defRPr>
            </a:pPr>
            <a:r>
              <a:rPr sz="1800" b="1">
                <a:solidFill>
                  <a:srgbClr val="152B3A"/>
                </a:solidFill>
                <a:latin typeface="Arial"/>
                <a:ea typeface="Arial"/>
                <a:cs typeface="Arial"/>
              </a:rPr>
              <a:t>food / energy passes to the eater</a:t>
            </a:r>
          </a:p>
        </p:txBody>
      </p:sp>
      <p:sp>
        <p:nvSpPr>
          <p:cNvPr id="20" name="diagram-body">
            <a:extLst xmlns:a="http://schemas.openxmlformats.org/drawingml/2006/main">
              <a:ext uri="{FF2B5EF4-FFF2-40B4-BE49-F238E27FC236}">
                <a16:creationId xmlns:a16="http://schemas.microsoft.com/office/drawing/2014/main" id="{AF9E7841-A198-48E3-A8D7-29576E5D102C}"/>
              </a:ext>
            </a:extLst>
          </p:cNvPr>
          <p:cNvSpPr>
            <a:spLocks xmlns:a="http://schemas.openxmlformats.org/drawingml/2006/main" noGrp="1"/>
          </p:cNvSpPr>
          <p:nvPr/>
        </p:nvSpPr>
        <p:spPr>
          <a:xfrm xmlns:a="http://schemas.openxmlformats.org/drawingml/2006/main">
            <a:off x="6667500" y="2533650"/>
            <a:ext cx="47625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475" b="1">
                <a:solidFill>
                  <a:srgbClr val="152B3A"/>
                </a:solidFill>
                <a:latin typeface="Arial"/>
                <a:ea typeface="Arial"/>
                <a:cs typeface="Arial"/>
              </a:defRPr>
            </a:pPr>
            <a:r>
              <a:rPr sz="2475" b="1">
                <a:solidFill>
                  <a:srgbClr val="152B3A"/>
                </a:solidFill>
                <a:latin typeface="Arial"/>
                <a:ea typeface="Arial"/>
                <a:cs typeface="Arial"/>
              </a:rPr>
              <a:t>A caterpillar can eat leaves. A robin can eat a caterpillar.</a:t>
            </a:r>
          </a:p>
        </p:txBody>
      </p:sp>
      <p:sp>
        <p:nvSpPr>
          <p:cNvPr id="21" name="diagram-callout">
            <a:extLst xmlns:a="http://schemas.openxmlformats.org/drawingml/2006/main">
              <a:ext uri="{FF2B5EF4-FFF2-40B4-BE49-F238E27FC236}">
                <a16:creationId xmlns:a16="http://schemas.microsoft.com/office/drawing/2014/main" id="{06B68B55-459C-463F-9AD8-45F89820CCE2}"/>
              </a:ext>
            </a:extLst>
          </p:cNvPr>
          <p:cNvSpPr>
            <a:spLocks xmlns:a="http://schemas.openxmlformats.org/drawingml/2006/main" noGrp="1"/>
          </p:cNvSpPr>
          <p:nvPr/>
        </p:nvSpPr>
        <p:spPr>
          <a:xfrm xmlns:a="http://schemas.openxmlformats.org/drawingml/2006/main">
            <a:off x="6667500" y="4629150"/>
            <a:ext cx="4762500" cy="1162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175" b="0">
                <a:solidFill>
                  <a:srgbClr val="28685E"/>
                </a:solidFill>
                <a:latin typeface="Arial"/>
                <a:ea typeface="Arial"/>
                <a:cs typeface="Arial"/>
              </a:defRPr>
            </a:pPr>
            <a:r>
              <a:rPr sz="2175" b="0">
                <a:solidFill>
                  <a:srgbClr val="28685E"/>
                </a:solidFill>
                <a:latin typeface="Arial"/>
                <a:ea typeface="Arial"/>
                <a:cs typeface="Arial"/>
              </a:rPr>
              <a:t>The green plant is the producer in this model.</a:t>
            </a:r>
          </a:p>
        </p:txBody>
      </p:sp>
      <p:pic>
        <p:nvPicPr>
          <p:cNvPr id="48" name=""/>
          <p:cNvPicPr>
            <a:picLocks xmlns:a="http://schemas.openxmlformats.org/drawingml/2006/main" noChangeAspect="1"/>
          </p:cNvPicPr>
          <p:nvPr/>
        </p:nvPicPr>
        <p:blipFill>
          <a:blip xmlns:r="http://schemas.openxmlformats.org/officeDocument/2006/relationships" xmlns:a="http://schemas.openxmlformats.org/drawingml/2006/main" r:embed="Rb4c2e494a1194ea9"/>
          <a:stretch xmlns:a="http://schemas.openxmlformats.org/drawingml/2006/main"/>
        </p:blipFill>
        <p:spPr>
          <a:xfrm xmlns:a="http://schemas.openxmlformats.org/drawingml/2006/main">
            <a:off x="762000" y="2277625"/>
            <a:ext cx="1314450" cy="1359776"/>
          </a:xfrm>
          <a:prstGeom xmlns:a="http://schemas.openxmlformats.org/drawingml/2006/main" prst="rect">
            <a:avLst/>
          </a:prstGeom>
        </p:spPr>
      </p:pic>
      <p:pic>
        <p:nvPicPr>
          <p:cNvPr id="49" name=""/>
          <p:cNvPicPr>
            <a:picLocks xmlns:a="http://schemas.openxmlformats.org/drawingml/2006/main" noChangeAspect="1"/>
          </p:cNvPicPr>
          <p:nvPr/>
        </p:nvPicPr>
        <p:blipFill>
          <a:blip xmlns:r="http://schemas.openxmlformats.org/officeDocument/2006/relationships" xmlns:a="http://schemas.openxmlformats.org/drawingml/2006/main" r:embed="R01daa2c3ec7049f0"/>
          <a:stretch xmlns:a="http://schemas.openxmlformats.org/drawingml/2006/main"/>
        </p:blipFill>
        <p:spPr>
          <a:xfrm xmlns:a="http://schemas.openxmlformats.org/drawingml/2006/main">
            <a:off x="2552700" y="2542365"/>
            <a:ext cx="1314450" cy="830294"/>
          </a:xfrm>
          <a:prstGeom xmlns:a="http://schemas.openxmlformats.org/drawingml/2006/main" prst="rect">
            <a:avLst/>
          </a:prstGeom>
        </p:spPr>
      </p:pic>
      <p:pic>
        <p:nvPicPr>
          <p:cNvPr id="50" name=""/>
          <p:cNvPicPr>
            <a:picLocks xmlns:a="http://schemas.openxmlformats.org/drawingml/2006/main" noChangeAspect="1"/>
          </p:cNvPicPr>
          <p:nvPr/>
        </p:nvPicPr>
        <p:blipFill>
          <a:blip xmlns:r="http://schemas.openxmlformats.org/officeDocument/2006/relationships" xmlns:a="http://schemas.openxmlformats.org/drawingml/2006/main" r:embed="R7a3ccac417a84f5a"/>
          <a:stretch xmlns:a="http://schemas.openxmlformats.org/drawingml/2006/main"/>
        </p:blipFill>
        <p:spPr>
          <a:xfrm xmlns:a="http://schemas.openxmlformats.org/drawingml/2006/main">
            <a:off x="4343400" y="2533055"/>
            <a:ext cx="1314450" cy="848916"/>
          </a:xfrm>
          <a:prstGeom xmlns:a="http://schemas.openxmlformats.org/drawingml/2006/main" prst="rect">
            <a:avLst/>
          </a:prstGeom>
        </p:spPr>
      </p:pic>
    </p:spTree>
    <p:extLst>
      <p:ext uri="{BB962C8B-B14F-4D97-AF65-F5344CB8AC3E}">
        <p14:creationId xmlns:p14="http://schemas.microsoft.com/office/powerpoint/2010/main" val="109899425"/>
      </p:ext>
    </p:extLst>
  </p:cSld>
</p:sld>
</file>

<file path=ppt/slides/slide5.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214819AF-C12C-4A7D-BF9B-107BF74F263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AEA67526-33DB-43D0-BE21-5C3206DE1C4E}"/>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d1c7edb39f62472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7CBEB686-F81A-45B6-966F-26839A955BAA}"/>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Make an error, then repair it</a:t>
            </a:r>
          </a:p>
        </p:txBody>
      </p:sp>
      <p:sp>
        <p:nvSpPr>
          <p:cNvPr id="5" name="footer-line">
            <a:extLst xmlns:a="http://schemas.openxmlformats.org/drawingml/2006/main">
              <a:ext uri="{FF2B5EF4-FFF2-40B4-BE49-F238E27FC236}">
                <a16:creationId xmlns:a16="http://schemas.microsoft.com/office/drawing/2014/main" id="{D1947879-FE69-441E-8441-D53E0A312E22}"/>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0B0C1CC-84CC-4260-A027-7613A468E27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6E75D66E-3C6B-4585-8F61-8AA3C805303E}"/>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05</a:t>
            </a:r>
          </a:p>
        </p:txBody>
      </p:sp>
      <p:sp>
        <p:nvSpPr>
          <p:cNvPr id="8" name="line-0">
            <a:extLst xmlns:a="http://schemas.openxmlformats.org/drawingml/2006/main">
              <a:ext uri="{FF2B5EF4-FFF2-40B4-BE49-F238E27FC236}">
                <a16:creationId xmlns:a16="http://schemas.microsoft.com/office/drawing/2014/main" id="{C650AEBF-B4FB-4114-864E-AADC297F9249}"/>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Reverse one arrow deliberately.</a:t>
            </a:r>
          </a:p>
        </p:txBody>
      </p:sp>
      <p:sp>
        <p:nvSpPr>
          <p:cNvPr id="9" name="line-1">
            <a:extLst xmlns:a="http://schemas.openxmlformats.org/drawingml/2006/main">
              <a:ext uri="{FF2B5EF4-FFF2-40B4-BE49-F238E27FC236}">
                <a16:creationId xmlns:a16="http://schemas.microsoft.com/office/drawing/2014/main" id="{3CD9CC4F-4647-4EA8-B7D1-74D931D699BA}"/>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Say what that wrong arrow would mean.</a:t>
            </a:r>
          </a:p>
        </p:txBody>
      </p:sp>
      <p:sp>
        <p:nvSpPr>
          <p:cNvPr id="10" name="line-2">
            <a:extLst xmlns:a="http://schemas.openxmlformats.org/drawingml/2006/main">
              <a:ext uri="{FF2B5EF4-FFF2-40B4-BE49-F238E27FC236}">
                <a16:creationId xmlns:a16="http://schemas.microsoft.com/office/drawing/2014/main" id="{025868E8-3B25-417D-A470-703C7F6BDB4E}"/>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Read the feeding clue again.</a:t>
            </a:r>
          </a:p>
        </p:txBody>
      </p:sp>
      <p:sp>
        <p:nvSpPr>
          <p:cNvPr id="11" name="line-3">
            <a:extLst xmlns:a="http://schemas.openxmlformats.org/drawingml/2006/main">
              <a:ext uri="{FF2B5EF4-FFF2-40B4-BE49-F238E27FC236}">
                <a16:creationId xmlns:a16="http://schemas.microsoft.com/office/drawing/2014/main" id="{D34463DC-2A0F-4E0B-8CF9-CF040238EE2A}"/>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Turn the arrow back and explain why.</a:t>
            </a:r>
          </a:p>
        </p:txBody>
      </p:sp>
    </p:spTree>
    <p:extLst>
      <p:ext uri="{BB962C8B-B14F-4D97-AF65-F5344CB8AC3E}">
        <p14:creationId xmlns:p14="http://schemas.microsoft.com/office/powerpoint/2010/main" val="842166790"/>
      </p:ext>
    </p:extLst>
  </p:cSld>
</p:sld>
</file>

<file path=ppt/slides/slide6.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6AA7AADE-77C3-4C0E-BFB5-5B29F40712C0}"/>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9386D787-20A6-40C0-9A63-F1D30FF41AEA}"/>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7" name=""/>
          <p:cNvPicPr>
            <a:picLocks xmlns:a="http://schemas.openxmlformats.org/drawingml/2006/main" noChangeAspect="1"/>
          </p:cNvPicPr>
          <p:nvPr/>
        </p:nvPicPr>
        <p:blipFill>
          <a:blip xmlns:r="http://schemas.openxmlformats.org/officeDocument/2006/relationships" xmlns:a="http://schemas.openxmlformats.org/drawingml/2006/main" r:embed="R59cc9259de714d61"/>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E06E8B29-4014-445C-9AC2-3BFA2BCF2DDA}"/>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Cover the plant and predict</a:t>
            </a:r>
          </a:p>
        </p:txBody>
      </p:sp>
      <p:sp>
        <p:nvSpPr>
          <p:cNvPr id="5" name="footer-line">
            <a:extLst xmlns:a="http://schemas.openxmlformats.org/drawingml/2006/main">
              <a:ext uri="{FF2B5EF4-FFF2-40B4-BE49-F238E27FC236}">
                <a16:creationId xmlns:a16="http://schemas.microsoft.com/office/drawing/2014/main" id="{E5FC5F26-D68D-4DA1-ACF8-CAA45793B1C1}"/>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86E2120E-6A18-4ACE-B4E3-5FDF5681AC08}"/>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325D04F9-251C-4EC4-B252-D7D1309359A3}"/>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06</a:t>
            </a:r>
          </a:p>
        </p:txBody>
      </p:sp>
      <p:sp>
        <p:nvSpPr>
          <p:cNvPr id="8" name="line-0">
            <a:extLst xmlns:a="http://schemas.openxmlformats.org/drawingml/2006/main">
              <a:ext uri="{FF2B5EF4-FFF2-40B4-BE49-F238E27FC236}">
                <a16:creationId xmlns:a16="http://schemas.microsoft.com/office/drawing/2014/main" id="{AF5E4C3D-B8A1-4D67-97EE-9B6E2892E5F4}"/>
              </a:ext>
            </a:extLst>
          </p:cNvPr>
          <p:cNvSpPr>
            <a:spLocks xmlns:a="http://schemas.openxmlformats.org/drawingml/2006/main" noGrp="1"/>
          </p:cNvSpPr>
          <p:nvPr/>
        </p:nvSpPr>
        <p:spPr>
          <a:xfrm xmlns:a="http://schemas.openxmlformats.org/drawingml/2006/main">
            <a:off x="609600" y="23050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Cover the plant in one model chain.</a:t>
            </a:r>
          </a:p>
        </p:txBody>
      </p:sp>
      <p:sp>
        <p:nvSpPr>
          <p:cNvPr id="9" name="line-1">
            <a:extLst xmlns:a="http://schemas.openxmlformats.org/drawingml/2006/main">
              <a:ext uri="{FF2B5EF4-FFF2-40B4-BE49-F238E27FC236}">
                <a16:creationId xmlns:a16="http://schemas.microsoft.com/office/drawing/2014/main" id="{317B506E-D1B4-4FDC-9E54-8ED7B3A35BC4}"/>
              </a:ext>
            </a:extLst>
          </p:cNvPr>
          <p:cNvSpPr>
            <a:spLocks xmlns:a="http://schemas.openxmlformats.org/drawingml/2006/main" noGrp="1"/>
          </p:cNvSpPr>
          <p:nvPr/>
        </p:nvSpPr>
        <p:spPr>
          <a:xfrm xmlns:a="http://schemas.openxmlformats.org/drawingml/2006/main">
            <a:off x="609600" y="31432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Who may lose a food source first?</a:t>
            </a:r>
          </a:p>
        </p:txBody>
      </p:sp>
      <p:sp>
        <p:nvSpPr>
          <p:cNvPr id="10" name="line-2">
            <a:extLst xmlns:a="http://schemas.openxmlformats.org/drawingml/2006/main">
              <a:ext uri="{FF2B5EF4-FFF2-40B4-BE49-F238E27FC236}">
                <a16:creationId xmlns:a16="http://schemas.microsoft.com/office/drawing/2014/main" id="{AE733779-A7FB-432F-AE30-0F90D41AA2A8}"/>
              </a:ext>
            </a:extLst>
          </p:cNvPr>
          <p:cNvSpPr>
            <a:spLocks xmlns:a="http://schemas.openxmlformats.org/drawingml/2006/main" noGrp="1"/>
          </p:cNvSpPr>
          <p:nvPr/>
        </p:nvSpPr>
        <p:spPr>
          <a:xfrm xmlns:a="http://schemas.openxmlformats.org/drawingml/2006/main">
            <a:off x="609600" y="39814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change for the next consumer?</a:t>
            </a:r>
          </a:p>
        </p:txBody>
      </p:sp>
      <p:sp>
        <p:nvSpPr>
          <p:cNvPr id="11" name="line-3">
            <a:extLst xmlns:a="http://schemas.openxmlformats.org/drawingml/2006/main">
              <a:ext uri="{FF2B5EF4-FFF2-40B4-BE49-F238E27FC236}">
                <a16:creationId xmlns:a16="http://schemas.microsoft.com/office/drawing/2014/main" id="{45158BD8-CEAE-463D-A027-F16693308D44}"/>
              </a:ext>
            </a:extLst>
          </p:cNvPr>
          <p:cNvSpPr>
            <a:spLocks xmlns:a="http://schemas.openxmlformats.org/drawingml/2006/main" noGrp="1"/>
          </p:cNvSpPr>
          <p:nvPr/>
        </p:nvSpPr>
        <p:spPr>
          <a:xfrm xmlns:a="http://schemas.openxmlformats.org/drawingml/2006/main">
            <a:off x="609600" y="4819650"/>
            <a:ext cx="7096125"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Use might or could and give a reason.</a:t>
            </a:r>
          </a:p>
        </p:txBody>
      </p:sp>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654ae55b627c495a"/>
          <a:stretch xmlns:a="http://schemas.openxmlformats.org/drawingml/2006/main"/>
        </p:blipFill>
        <p:spPr>
          <a:xfrm xmlns:a="http://schemas.openxmlformats.org/drawingml/2006/main">
            <a:off x="8546306" y="2686050"/>
            <a:ext cx="2624138" cy="2714625"/>
          </a:xfrm>
          <a:prstGeom xmlns:a="http://schemas.openxmlformats.org/drawingml/2006/main" prst="rect">
            <a:avLst/>
          </a:prstGeom>
        </p:spPr>
      </p:pic>
    </p:spTree>
    <p:extLst>
      <p:ext uri="{BB962C8B-B14F-4D97-AF65-F5344CB8AC3E}">
        <p14:creationId xmlns:p14="http://schemas.microsoft.com/office/powerpoint/2010/main" val="1443768004"/>
      </p:ext>
    </p:extLst>
  </p:cSld>
</p:sld>
</file>

<file path=ppt/slides/slide7.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1" name="top-rule">
            <a:extLst xmlns:a="http://schemas.openxmlformats.org/drawingml/2006/main">
              <a:ext uri="{FF2B5EF4-FFF2-40B4-BE49-F238E27FC236}">
                <a16:creationId xmlns:a16="http://schemas.microsoft.com/office/drawing/2014/main" id="{9D046D13-E1DF-4589-9A9D-8C36FB0139C9}"/>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2C021040-D087-482F-9120-799E0E2A9526}"/>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57b32f73f9fb48db"/>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28C203D2-414F-4AC8-AAFE-760686C00D32}"/>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Pause and test your explanation</a:t>
            </a:r>
          </a:p>
        </p:txBody>
      </p:sp>
      <p:sp>
        <p:nvSpPr>
          <p:cNvPr id="5" name="footer-line">
            <a:extLst xmlns:a="http://schemas.openxmlformats.org/drawingml/2006/main">
              <a:ext uri="{FF2B5EF4-FFF2-40B4-BE49-F238E27FC236}">
                <a16:creationId xmlns:a16="http://schemas.microsoft.com/office/drawing/2014/main" id="{BA4BC668-F385-47AD-8126-9D13329FA4E0}"/>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74847496-69D5-475C-ADAA-5D8E9388FE65}"/>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92657589-4E9E-4702-99DC-84C218DD951A}"/>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07</a:t>
            </a:r>
          </a:p>
        </p:txBody>
      </p:sp>
      <p:sp>
        <p:nvSpPr>
          <p:cNvPr id="8" name="line-0">
            <a:extLst xmlns:a="http://schemas.openxmlformats.org/drawingml/2006/main">
              <a:ext uri="{FF2B5EF4-FFF2-40B4-BE49-F238E27FC236}">
                <a16:creationId xmlns:a16="http://schemas.microsoft.com/office/drawing/2014/main" id="{040A58C3-7F9B-40F2-8446-412A3C408298}"/>
              </a:ext>
            </a:extLst>
          </p:cNvPr>
          <p:cNvSpPr>
            <a:spLocks xmlns:a="http://schemas.openxmlformats.org/drawingml/2006/main" noGrp="1"/>
          </p:cNvSpPr>
          <p:nvPr/>
        </p:nvSpPr>
        <p:spPr>
          <a:xfrm xmlns:a="http://schemas.openxmlformats.org/drawingml/2006/main">
            <a:off x="609600" y="23050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Check one arrow against a feeding clue.</a:t>
            </a:r>
          </a:p>
        </p:txBody>
      </p:sp>
      <p:sp>
        <p:nvSpPr>
          <p:cNvPr id="9" name="line-1">
            <a:extLst xmlns:a="http://schemas.openxmlformats.org/drawingml/2006/main">
              <a:ext uri="{FF2B5EF4-FFF2-40B4-BE49-F238E27FC236}">
                <a16:creationId xmlns:a16="http://schemas.microsoft.com/office/drawing/2014/main" id="{B2FB0634-3A78-480D-B044-F650AA15D8EB}"/>
              </a:ext>
            </a:extLst>
          </p:cNvPr>
          <p:cNvSpPr>
            <a:spLocks xmlns:a="http://schemas.openxmlformats.org/drawingml/2006/main" noGrp="1"/>
          </p:cNvSpPr>
          <p:nvPr/>
        </p:nvSpPr>
        <p:spPr>
          <a:xfrm xmlns:a="http://schemas.openxmlformats.org/drawingml/2006/main">
            <a:off x="609600" y="335280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Check one prediction: what is the link?</a:t>
            </a:r>
          </a:p>
        </p:txBody>
      </p:sp>
      <p:sp>
        <p:nvSpPr>
          <p:cNvPr id="10" name="line-2">
            <a:extLst xmlns:a="http://schemas.openxmlformats.org/drawingml/2006/main">
              <a:ext uri="{FF2B5EF4-FFF2-40B4-BE49-F238E27FC236}">
                <a16:creationId xmlns:a16="http://schemas.microsoft.com/office/drawing/2014/main" id="{DDA9F9AC-9851-4F14-A432-F6FCE610DAA5}"/>
              </a:ext>
            </a:extLst>
          </p:cNvPr>
          <p:cNvSpPr>
            <a:spLocks xmlns:a="http://schemas.openxmlformats.org/drawingml/2006/main" noGrp="1"/>
          </p:cNvSpPr>
          <p:nvPr/>
        </p:nvSpPr>
        <p:spPr>
          <a:xfrm xmlns:a="http://schemas.openxmlformats.org/drawingml/2006/main">
            <a:off x="609600" y="4400550"/>
            <a:ext cx="1097280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Does the model show every food source?</a:t>
            </a:r>
          </a:p>
        </p:txBody>
      </p:sp>
    </p:spTree>
    <p:extLst>
      <p:ext uri="{BB962C8B-B14F-4D97-AF65-F5344CB8AC3E}">
        <p14:creationId xmlns:p14="http://schemas.microsoft.com/office/powerpoint/2010/main" val="1254015836"/>
      </p:ext>
    </p:extLst>
  </p:cSld>
</p:sld>
</file>

<file path=ppt/slides/slide8.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2391BE08-8668-47DF-8C4E-3AFB4B88F3ED}"/>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C478A91C-418F-4DAD-878D-3CD90F746D2E}"/>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bba63ee023ca47f6"/>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B5D969FA-4C37-4831-A0C2-9235E60A71EB}"/>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Improve, save and clear the model</a:t>
            </a:r>
          </a:p>
        </p:txBody>
      </p:sp>
      <p:sp>
        <p:nvSpPr>
          <p:cNvPr id="5" name="footer-line">
            <a:extLst xmlns:a="http://schemas.openxmlformats.org/drawingml/2006/main">
              <a:ext uri="{FF2B5EF4-FFF2-40B4-BE49-F238E27FC236}">
                <a16:creationId xmlns:a16="http://schemas.microsoft.com/office/drawing/2014/main" id="{4F264AE5-65D2-4923-9D2E-CBA09DEEF714}"/>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B661B69C-F466-47B6-A50E-9FCF1CF05CD1}"/>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10C1EED8-44B1-4F04-B842-023659344C40}"/>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08</a:t>
            </a:r>
          </a:p>
        </p:txBody>
      </p:sp>
      <p:sp>
        <p:nvSpPr>
          <p:cNvPr id="8" name="line-0">
            <a:extLst xmlns:a="http://schemas.openxmlformats.org/drawingml/2006/main">
              <a:ext uri="{FF2B5EF4-FFF2-40B4-BE49-F238E27FC236}">
                <a16:creationId xmlns:a16="http://schemas.microsoft.com/office/drawing/2014/main" id="{0D47BB79-564C-4033-BA0F-8177AEC5FFF7}"/>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Put the chain back or revise it.</a:t>
            </a:r>
          </a:p>
        </p:txBody>
      </p:sp>
      <p:sp>
        <p:nvSpPr>
          <p:cNvPr id="9" name="line-1">
            <a:extLst xmlns:a="http://schemas.openxmlformats.org/drawingml/2006/main">
              <a:ext uri="{FF2B5EF4-FFF2-40B4-BE49-F238E27FC236}">
                <a16:creationId xmlns:a16="http://schemas.microsoft.com/office/drawing/2014/main" id="{AEE216FA-CFE4-4B66-B380-A36128FFEEBB}"/>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Improve one arrow reason or prediction.</a:t>
            </a:r>
          </a:p>
        </p:txBody>
      </p:sp>
      <p:sp>
        <p:nvSpPr>
          <p:cNvPr id="10" name="line-2">
            <a:extLst xmlns:a="http://schemas.openxmlformats.org/drawingml/2006/main">
              <a:ext uri="{FF2B5EF4-FFF2-40B4-BE49-F238E27FC236}">
                <a16:creationId xmlns:a16="http://schemas.microsoft.com/office/drawing/2014/main" id="{A48A6C53-A7B2-4213-905C-F681BC92F6DE}"/>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State one limit of this simple model.</a:t>
            </a:r>
          </a:p>
        </p:txBody>
      </p:sp>
      <p:sp>
        <p:nvSpPr>
          <p:cNvPr id="11" name="line-3">
            <a:extLst xmlns:a="http://schemas.openxmlformats.org/drawingml/2006/main">
              <a:ext uri="{FF2B5EF4-FFF2-40B4-BE49-F238E27FC236}">
                <a16:creationId xmlns:a16="http://schemas.microsoft.com/office/drawing/2014/main" id="{97B15E4A-C0B0-40C3-B86C-7E516F151FD1}"/>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Save the record and put the cards away.</a:t>
            </a:r>
          </a:p>
        </p:txBody>
      </p:sp>
    </p:spTree>
    <p:extLst>
      <p:ext uri="{BB962C8B-B14F-4D97-AF65-F5344CB8AC3E}">
        <p14:creationId xmlns:p14="http://schemas.microsoft.com/office/powerpoint/2010/main" val="1173988018"/>
      </p:ext>
    </p:extLst>
  </p:cSld>
</p:sld>
</file>

<file path=ppt/slides/slide9.xml><?xml version="1.0" encoding="utf-8"?>
<p:sld xmlns:p="http://schemas.openxmlformats.org/presentationml/2006/main">
  <p:cSld>
    <p:bg>
      <p:bgPr>
        <a:solidFill xmlns:a="http://schemas.openxmlformats.org/drawingml/2006/main">
          <a:srgbClr val="FBF9F3"/>
        </a:solidFill>
      </p:bgPr>
    </p:bg>
    <p:spTree>
      <p:nvGrpSpPr>
        <p:cNvPr id="1" name=""/>
        <p:cNvGrpSpPr/>
        <p:nvPr/>
      </p:nvGrpSpPr>
      <p:grpSpPr>
        <a:xfrm xmlns:a="http://schemas.openxmlformats.org/drawingml/2006/main"/>
      </p:grpSpPr>
      <p:sp>
        <p:nvSpPr>
          <p:cNvPr id="12" name="top-rule">
            <a:extLst xmlns:a="http://schemas.openxmlformats.org/drawingml/2006/main">
              <a:ext uri="{FF2B5EF4-FFF2-40B4-BE49-F238E27FC236}">
                <a16:creationId xmlns:a16="http://schemas.microsoft.com/office/drawing/2014/main" id="{5BE8DDFB-4EFF-4270-8A17-3243F3AF6BF8}"/>
              </a:ext>
            </a:extLst>
          </p:cNvPr>
          <p:cNvSpPr>
            <a:spLocks xmlns:a="http://schemas.openxmlformats.org/drawingml/2006/main" noGrp="1"/>
          </p:cNvSpPr>
          <p:nvPr/>
        </p:nvSpPr>
        <p:spPr>
          <a:xfrm xmlns:a="http://schemas.openxmlformats.org/drawingml/2006/main">
            <a:off x="609600" y="742950"/>
            <a:ext cx="9906000" cy="38100"/>
          </a:xfrm>
          <a:prstGeom xmlns:a="http://schemas.openxmlformats.org/drawingml/2006/main" prst="rect">
            <a:avLst/>
          </a:prstGeom>
          <a:solidFill xmlns:a="http://schemas.openxmlformats.org/drawingml/2006/main">
            <a:srgbClr val="28685E"/>
          </a:solidFill>
          <a:ln xmlns:a="http://schemas.openxmlformats.org/drawingml/2006/main" w="0">
            <a:noFill/>
            <a:prstDash val="solid"/>
          </a:ln>
        </p:spPr>
      </p:sp>
      <p:sp>
        <p:nvSpPr>
          <p:cNvPr id="2" name="brand">
            <a:extLst xmlns:a="http://schemas.openxmlformats.org/drawingml/2006/main">
              <a:ext uri="{FF2B5EF4-FFF2-40B4-BE49-F238E27FC236}">
                <a16:creationId xmlns:a16="http://schemas.microsoft.com/office/drawing/2014/main" id="{13B98502-63D8-41CE-A362-6DB425A9D09E}"/>
              </a:ext>
            </a:extLst>
          </p:cNvPr>
          <p:cNvSpPr>
            <a:spLocks xmlns:a="http://schemas.openxmlformats.org/drawingml/2006/main" noGrp="1"/>
          </p:cNvSpPr>
          <p:nvPr/>
        </p:nvSpPr>
        <p:spPr>
          <a:xfrm xmlns:a="http://schemas.openxmlformats.org/drawingml/2006/main">
            <a:off x="609600" y="342900"/>
            <a:ext cx="9334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425" b="1">
                <a:solidFill>
                  <a:srgbClr val="28685E"/>
                </a:solidFill>
                <a:latin typeface="Arial"/>
                <a:ea typeface="Arial"/>
                <a:cs typeface="Arial"/>
              </a:defRPr>
            </a:pPr>
            <a:r>
              <a:rPr sz="1425" b="1">
                <a:solidFill>
                  <a:srgbClr val="28685E"/>
                </a:solidFill>
                <a:latin typeface="Arial"/>
                <a:ea typeface="Arial"/>
                <a:cs typeface="Arial"/>
              </a:rPr>
              <a:t>MADE BY MATT  /  BUILD SCIENCE</a:t>
            </a:r>
          </a:p>
        </p:txBody>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cb298d798fe14dc0"/>
          <a:stretch xmlns:a="http://schemas.openxmlformats.org/drawingml/2006/main"/>
        </p:blipFill>
        <p:spPr>
          <a:xfrm xmlns:a="http://schemas.openxmlformats.org/drawingml/2006/main">
            <a:off x="10801350" y="438150"/>
            <a:ext cx="781050" cy="781050"/>
          </a:xfrm>
          <a:prstGeom xmlns:a="http://schemas.openxmlformats.org/drawingml/2006/main" prst="rect">
            <a:avLst/>
          </a:prstGeom>
        </p:spPr>
      </p:pic>
      <p:sp>
        <p:nvSpPr>
          <p:cNvPr id="4" name="title">
            <a:extLst xmlns:a="http://schemas.openxmlformats.org/drawingml/2006/main">
              <a:ext uri="{FF2B5EF4-FFF2-40B4-BE49-F238E27FC236}">
                <a16:creationId xmlns:a16="http://schemas.microsoft.com/office/drawing/2014/main" id="{3ED983C5-08C6-4D80-A36D-A685A4B45089}"/>
              </a:ext>
            </a:extLst>
          </p:cNvPr>
          <p:cNvSpPr>
            <a:spLocks xmlns:a="http://schemas.openxmlformats.org/drawingml/2006/main" noGrp="1"/>
          </p:cNvSpPr>
          <p:nvPr/>
        </p:nvSpPr>
        <p:spPr>
          <a:xfrm xmlns:a="http://schemas.openxmlformats.org/drawingml/2006/main">
            <a:off x="609600" y="1047750"/>
            <a:ext cx="10972800" cy="895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3600" b="1">
                <a:solidFill>
                  <a:srgbClr val="152B3A"/>
                </a:solidFill>
                <a:latin typeface="Arial"/>
                <a:ea typeface="Arial"/>
                <a:cs typeface="Arial"/>
              </a:defRPr>
            </a:pPr>
            <a:r>
              <a:rPr sz="3600" b="1">
                <a:solidFill>
                  <a:srgbClr val="152B3A"/>
                </a:solidFill>
                <a:latin typeface="Arial"/>
                <a:ea typeface="Arial"/>
                <a:cs typeface="Arial"/>
              </a:rPr>
              <a:t>Your voice can change the lesson</a:t>
            </a:r>
          </a:p>
        </p:txBody>
      </p:sp>
      <p:sp>
        <p:nvSpPr>
          <p:cNvPr id="5" name="footer-line">
            <a:extLst xmlns:a="http://schemas.openxmlformats.org/drawingml/2006/main">
              <a:ext uri="{FF2B5EF4-FFF2-40B4-BE49-F238E27FC236}">
                <a16:creationId xmlns:a16="http://schemas.microsoft.com/office/drawing/2014/main" id="{EF32FCCF-985D-4200-9F97-B1EBD189FDCA}"/>
              </a:ext>
            </a:extLst>
          </p:cNvPr>
          <p:cNvSpPr>
            <a:spLocks xmlns:a="http://schemas.openxmlformats.org/drawingml/2006/main" noGrp="1"/>
          </p:cNvSpPr>
          <p:nvPr/>
        </p:nvSpPr>
        <p:spPr>
          <a:xfrm xmlns:a="http://schemas.openxmlformats.org/drawingml/2006/main">
            <a:off x="609600" y="6219825"/>
            <a:ext cx="10972800" cy="9525"/>
          </a:xfrm>
          <a:prstGeom xmlns:a="http://schemas.openxmlformats.org/drawingml/2006/main" prst="rect">
            <a:avLst/>
          </a:prstGeom>
          <a:solidFill xmlns:a="http://schemas.openxmlformats.org/drawingml/2006/main">
            <a:srgbClr val="DCE7DD"/>
          </a:solidFill>
          <a:ln xmlns:a="http://schemas.openxmlformats.org/drawingml/2006/main" w="0">
            <a:noFill/>
            <a:prstDash val="solid"/>
          </a:ln>
        </p:spPr>
      </p:sp>
      <p:sp>
        <p:nvSpPr>
          <p:cNvPr id="6" name="footer">
            <a:extLst xmlns:a="http://schemas.openxmlformats.org/drawingml/2006/main">
              <a:ext uri="{FF2B5EF4-FFF2-40B4-BE49-F238E27FC236}">
                <a16:creationId xmlns:a16="http://schemas.microsoft.com/office/drawing/2014/main" id="{2CBA8C0C-7A82-43B7-B1A3-781F825B1510}"/>
              </a:ext>
            </a:extLst>
          </p:cNvPr>
          <p:cNvSpPr>
            <a:spLocks xmlns:a="http://schemas.openxmlformats.org/drawingml/2006/main" noGrp="1"/>
          </p:cNvSpPr>
          <p:nvPr/>
        </p:nvSpPr>
        <p:spPr>
          <a:xfrm xmlns:a="http://schemas.openxmlformats.org/drawingml/2006/main">
            <a:off x="609600" y="6381750"/>
            <a:ext cx="9906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200" b="0">
                <a:solidFill>
                  <a:srgbClr val="50616B"/>
                </a:solidFill>
                <a:latin typeface="Arial"/>
                <a:ea typeface="Arial"/>
                <a:cs typeface="Arial"/>
              </a:defRPr>
            </a:pPr>
            <a:r>
              <a:rPr sz="1200" b="0">
                <a:solidFill>
                  <a:srgbClr val="50616B"/>
                </a:solidFill>
                <a:latin typeface="Arial"/>
                <a:ea typeface="Arial"/>
                <a:cs typeface="Arial"/>
              </a:rPr>
              <a:t>AUTUMN 1  ·  WEEK 7  ·  LESSON B</a:t>
            </a:r>
          </a:p>
        </p:txBody>
      </p:sp>
      <p:sp>
        <p:nvSpPr>
          <p:cNvPr id="7" name="page">
            <a:extLst xmlns:a="http://schemas.openxmlformats.org/drawingml/2006/main">
              <a:ext uri="{FF2B5EF4-FFF2-40B4-BE49-F238E27FC236}">
                <a16:creationId xmlns:a16="http://schemas.microsoft.com/office/drawing/2014/main" id="{96674F06-15C5-4CA3-9188-E9F5D7537BCB}"/>
              </a:ext>
            </a:extLst>
          </p:cNvPr>
          <p:cNvSpPr>
            <a:spLocks xmlns:a="http://schemas.openxmlformats.org/drawingml/2006/main" noGrp="1"/>
          </p:cNvSpPr>
          <p:nvPr/>
        </p:nvSpPr>
        <p:spPr>
          <a:xfrm xmlns:a="http://schemas.openxmlformats.org/drawingml/2006/main">
            <a:off x="11106150" y="6362700"/>
            <a:ext cx="47625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1350" b="1">
                <a:solidFill>
                  <a:srgbClr val="28685E"/>
                </a:solidFill>
                <a:latin typeface="Arial"/>
                <a:ea typeface="Arial"/>
                <a:cs typeface="Arial"/>
              </a:defRPr>
            </a:pPr>
            <a:r>
              <a:rPr sz="1350" b="1">
                <a:solidFill>
                  <a:srgbClr val="28685E"/>
                </a:solidFill>
                <a:latin typeface="Arial"/>
                <a:ea typeface="Arial"/>
                <a:cs typeface="Arial"/>
              </a:rPr>
              <a:t>09</a:t>
            </a:r>
          </a:p>
        </p:txBody>
      </p:sp>
      <p:sp>
        <p:nvSpPr>
          <p:cNvPr id="8" name="line-0">
            <a:extLst xmlns:a="http://schemas.openxmlformats.org/drawingml/2006/main">
              <a:ext uri="{FF2B5EF4-FFF2-40B4-BE49-F238E27FC236}">
                <a16:creationId xmlns:a16="http://schemas.microsoft.com/office/drawing/2014/main" id="{D6CD1B9D-6301-4405-97B1-97FBB347F502}"/>
              </a:ext>
            </a:extLst>
          </p:cNvPr>
          <p:cNvSpPr>
            <a:spLocks xmlns:a="http://schemas.openxmlformats.org/drawingml/2006/main" noGrp="1"/>
          </p:cNvSpPr>
          <p:nvPr/>
        </p:nvSpPr>
        <p:spPr>
          <a:xfrm xmlns:a="http://schemas.openxmlformats.org/drawingml/2006/main">
            <a:off x="609600" y="23050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helped you join in?</a:t>
            </a:r>
          </a:p>
        </p:txBody>
      </p:sp>
      <p:sp>
        <p:nvSpPr>
          <p:cNvPr id="9" name="line-1">
            <a:extLst xmlns:a="http://schemas.openxmlformats.org/drawingml/2006/main">
              <a:ext uri="{FF2B5EF4-FFF2-40B4-BE49-F238E27FC236}">
                <a16:creationId xmlns:a16="http://schemas.microsoft.com/office/drawing/2014/main" id="{8ACCD7DB-A5CB-4834-A201-7D67E10DD6C4}"/>
              </a:ext>
            </a:extLst>
          </p:cNvPr>
          <p:cNvSpPr>
            <a:spLocks xmlns:a="http://schemas.openxmlformats.org/drawingml/2006/main" noGrp="1"/>
          </p:cNvSpPr>
          <p:nvPr/>
        </p:nvSpPr>
        <p:spPr>
          <a:xfrm xmlns:a="http://schemas.openxmlformats.org/drawingml/2006/main">
            <a:off x="609600" y="31432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What could make the next activity easier?</a:t>
            </a:r>
          </a:p>
        </p:txBody>
      </p:sp>
      <p:sp>
        <p:nvSpPr>
          <p:cNvPr id="10" name="line-2">
            <a:extLst xmlns:a="http://schemas.openxmlformats.org/drawingml/2006/main">
              <a:ext uri="{FF2B5EF4-FFF2-40B4-BE49-F238E27FC236}">
                <a16:creationId xmlns:a16="http://schemas.microsoft.com/office/drawing/2014/main" id="{084D1F2C-851F-44C1-BD70-2636F427A051}"/>
              </a:ext>
            </a:extLst>
          </p:cNvPr>
          <p:cNvSpPr>
            <a:spLocks xmlns:a="http://schemas.openxmlformats.org/drawingml/2006/main" noGrp="1"/>
          </p:cNvSpPr>
          <p:nvPr/>
        </p:nvSpPr>
        <p:spPr>
          <a:xfrm xmlns:a="http://schemas.openxmlformats.org/drawingml/2006/main">
            <a:off x="609600" y="39814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0">
                <a:solidFill>
                  <a:srgbClr val="152B3A"/>
                </a:solidFill>
                <a:latin typeface="Arial"/>
                <a:ea typeface="Arial"/>
                <a:cs typeface="Arial"/>
              </a:defRPr>
            </a:pPr>
            <a:r>
              <a:rPr sz="2550" b="0">
                <a:solidFill>
                  <a:srgbClr val="152B3A"/>
                </a:solidFill>
                <a:latin typeface="Arial"/>
                <a:ea typeface="Arial"/>
                <a:cs typeface="Arial"/>
              </a:rPr>
              <a:t>Point, sign, speak, write or pass privately.</a:t>
            </a:r>
          </a:p>
        </p:txBody>
      </p:sp>
      <p:sp>
        <p:nvSpPr>
          <p:cNvPr id="11" name="line-3">
            <a:extLst xmlns:a="http://schemas.openxmlformats.org/drawingml/2006/main">
              <a:ext uri="{FF2B5EF4-FFF2-40B4-BE49-F238E27FC236}">
                <a16:creationId xmlns:a16="http://schemas.microsoft.com/office/drawing/2014/main" id="{AA735744-083D-4DCE-82D0-B373EE422F9F}"/>
              </a:ext>
            </a:extLst>
          </p:cNvPr>
          <p:cNvSpPr>
            <a:spLocks xmlns:a="http://schemas.openxmlformats.org/drawingml/2006/main" noGrp="1"/>
          </p:cNvSpPr>
          <p:nvPr/>
        </p:nvSpPr>
        <p:spPr>
          <a:xfrm xmlns:a="http://schemas.openxmlformats.org/drawingml/2006/main">
            <a:off x="609600" y="4819650"/>
            <a:ext cx="1097280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wrap="square" lIns="0" tIns="0" rIns="0" bIns="0" anchor="ctr">
            <a:noAutofit/>
          </a:bodyPr>
          <a:lstStyle xmlns:a="http://schemas.openxmlformats.org/drawingml/2006/main"/>
          <a:p xmlns:a="http://schemas.openxmlformats.org/drawingml/2006/main">
            <a:pPr>
              <a:buNone/>
              <a:defRPr sz="2550" b="1">
                <a:solidFill>
                  <a:srgbClr val="28685E"/>
                </a:solidFill>
                <a:latin typeface="Arial"/>
                <a:ea typeface="Arial"/>
                <a:cs typeface="Arial"/>
              </a:defRPr>
            </a:pPr>
            <a:r>
              <a:rPr sz="2550" b="1">
                <a:solidFill>
                  <a:srgbClr val="28685E"/>
                </a:solidFill>
                <a:latin typeface="Arial"/>
                <a:ea typeface="Arial"/>
                <a:cs typeface="Arial"/>
              </a:rPr>
              <a:t>Adult: agree one change and explain any limit.</a:t>
            </a:r>
          </a:p>
        </p:txBody>
      </p:sp>
    </p:spTree>
    <p:extLst>
      <p:ext uri="{BB962C8B-B14F-4D97-AF65-F5344CB8AC3E}">
        <p14:creationId xmlns:p14="http://schemas.microsoft.com/office/powerpoint/2010/main" val="1541597608"/>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2026-09-06T23:11:46.2240000Z</dcterms:created>
  <dcterms:modified xsi:type="dcterms:W3CDTF">2026-09-06T23:11:46.2240000Z</dcterms:modified>
</coreProperties>
</file>