
<file path=[Content_Types].xml><?xml version="1.0" encoding="utf-8"?>
<Types xmlns="http://schemas.openxmlformats.org/package/2006/content-types">
  <Default Extension="xml" ContentType="application/vnd.openxmlformats-package.core-properties+xml"/>
  <Default Extension="jpeg" ContentType="image/jpeg"/>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ba91e2dfe2c04fd2" /><Relationship Type="http://schemas.openxmlformats.org/officeDocument/2006/relationships/extended-properties" Target="/docProps/app.xml" Id="Reeb4660260794a67" /><Relationship Type="http://schemas.openxmlformats.org/officeDocument/2006/relationships/officeDocument" Target="/ppt/presentation.xml" Id="R7282df3a07204b56" /></Relationships>
</file>

<file path=ppt/presentation.xml><?xml version="1.0" encoding="utf-8"?>
<p:presentation xmlns:p="http://schemas.openxmlformats.org/presentationml/2006/main">
  <p:sldMasterIdLst>
    <p:sldMasterId xmlns:r="http://schemas.openxmlformats.org/officeDocument/2006/relationships" id="2147483648" r:id="R5388b1e0378d4017"/>
  </p:sldMasterIdLst>
  <p:notesMasterIdLst>
    <p:notesMasterId xmlns:r="http://schemas.openxmlformats.org/officeDocument/2006/relationships" r:id="R8a81304b54d84b79"/>
  </p:notesMasterIdLst>
  <p:sldIdLst>
    <p:sldId xmlns:r="http://schemas.openxmlformats.org/officeDocument/2006/relationships" id="256" r:id="Rd5c88ce9fd134a56"/>
    <p:sldId xmlns:r="http://schemas.openxmlformats.org/officeDocument/2006/relationships" id="257" r:id="Rbcc1a5a6f89641de"/>
    <p:sldId xmlns:r="http://schemas.openxmlformats.org/officeDocument/2006/relationships" id="258" r:id="R49ce67a062a34c21"/>
    <p:sldId xmlns:r="http://schemas.openxmlformats.org/officeDocument/2006/relationships" id="259" r:id="Rd329a0a948424ba6"/>
    <p:sldId xmlns:r="http://schemas.openxmlformats.org/officeDocument/2006/relationships" id="260" r:id="R13ce1574f24c4e1d"/>
    <p:sldId xmlns:r="http://schemas.openxmlformats.org/officeDocument/2006/relationships" id="261" r:id="R2c80f7d72a534264"/>
    <p:sldId xmlns:r="http://schemas.openxmlformats.org/officeDocument/2006/relationships" id="262" r:id="Rf447a71bfd1e4b57"/>
    <p:sldId xmlns:r="http://schemas.openxmlformats.org/officeDocument/2006/relationships" id="263" r:id="R053bb62336d74d88"/>
    <p:sldId xmlns:r="http://schemas.openxmlformats.org/officeDocument/2006/relationships" id="264" r:id="Rc0745252c71a4d6b"/>
    <p:sldId xmlns:r="http://schemas.openxmlformats.org/officeDocument/2006/relationships" id="265" r:id="R791c89ee8b104ef1"/>
  </p:sldIdLst>
  <p:sldSz cx="12192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98d689365b264c54" /><Relationship Type="http://schemas.openxmlformats.org/officeDocument/2006/relationships/slideMaster" Target="/ppt/slideMasters/slideMaster1.xml" Id="R5388b1e0378d4017" /><Relationship Type="http://schemas.openxmlformats.org/officeDocument/2006/relationships/notesMaster" Target="/ppt/notesMasters/notesMaster1.xml" Id="R8a81304b54d84b79" /><Relationship Type="http://schemas.openxmlformats.org/officeDocument/2006/relationships/presProps" Target="/ppt/presProps.xml" Id="Rc4b0a088cfea41a7" /><Relationship Type="http://schemas.openxmlformats.org/officeDocument/2006/relationships/tableStyles" Target="/ppt/tableStyles.xml" Id="Rb8f95e3ca5704e12" /><Relationship Type="http://schemas.openxmlformats.org/officeDocument/2006/relationships/slide" Target="/ppt/slides/slide1.xml" Id="Rd5c88ce9fd134a56" /><Relationship Type="http://schemas.openxmlformats.org/officeDocument/2006/relationships/slide" Target="/ppt/slides/slide2.xml" Id="Rbcc1a5a6f89641de" /><Relationship Type="http://schemas.openxmlformats.org/officeDocument/2006/relationships/slide" Target="/ppt/slides/slide3.xml" Id="R49ce67a062a34c21" /><Relationship Type="http://schemas.openxmlformats.org/officeDocument/2006/relationships/slide" Target="/ppt/slides/slide4.xml" Id="Rd329a0a948424ba6" /><Relationship Type="http://schemas.openxmlformats.org/officeDocument/2006/relationships/slide" Target="/ppt/slides/slide5.xml" Id="R13ce1574f24c4e1d" /><Relationship Type="http://schemas.openxmlformats.org/officeDocument/2006/relationships/slide" Target="/ppt/slides/slide6.xml" Id="R2c80f7d72a534264" /><Relationship Type="http://schemas.openxmlformats.org/officeDocument/2006/relationships/slide" Target="/ppt/slides/slide7.xml" Id="Rf447a71bfd1e4b57" /><Relationship Type="http://schemas.openxmlformats.org/officeDocument/2006/relationships/slide" Target="/ppt/slides/slide8.xml" Id="R053bb62336d74d88" /><Relationship Type="http://schemas.openxmlformats.org/officeDocument/2006/relationships/slide" Target="/ppt/slides/slide9.xml" Id="Rc0745252c71a4d6b" /><Relationship Type="http://schemas.openxmlformats.org/officeDocument/2006/relationships/slide" Target="/ppt/slides/slide10.xml" Id="R791c89ee8b104ef1"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49bf3812fd584e28"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6c30b2c04cbd4b8b" /><Relationship Type="http://schemas.openxmlformats.org/officeDocument/2006/relationships/notesMaster" Target="/ppt/notesMasters/notesMaster1.xml" Id="R2fd51d88b48945db"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5f8332dbdf224c47" /><Relationship Type="http://schemas.openxmlformats.org/officeDocument/2006/relationships/notesMaster" Target="/ppt/notesMasters/notesMaster1.xml" Id="Rc5df844c2df14ed3" /></Relationships>
</file>

<file path=ppt/notesSlides/_rels/notesSlide2.xml.rels>&#65279;<?xml version="1.0" encoding="utf-8"?><Relationships xmlns="http://schemas.openxmlformats.org/package/2006/relationships"><Relationship Type="http://schemas.openxmlformats.org/officeDocument/2006/relationships/slide" Target="/ppt/slides/slide2.xml" Id="R086978ec74144377" /><Relationship Type="http://schemas.openxmlformats.org/officeDocument/2006/relationships/notesMaster" Target="/ppt/notesMasters/notesMaster1.xml" Id="Ra8d85ce10f994c27" /></Relationships>
</file>

<file path=ppt/notesSlides/_rels/notesSlide3.xml.rels>&#65279;<?xml version="1.0" encoding="utf-8"?><Relationships xmlns="http://schemas.openxmlformats.org/package/2006/relationships"><Relationship Type="http://schemas.openxmlformats.org/officeDocument/2006/relationships/slide" Target="/ppt/slides/slide3.xml" Id="Rc4b7857ea11e4d58" /><Relationship Type="http://schemas.openxmlformats.org/officeDocument/2006/relationships/notesMaster" Target="/ppt/notesMasters/notesMaster1.xml" Id="Rd1af2596de0842b7" /></Relationships>
</file>

<file path=ppt/notesSlides/_rels/notesSlide4.xml.rels>&#65279;<?xml version="1.0" encoding="utf-8"?><Relationships xmlns="http://schemas.openxmlformats.org/package/2006/relationships"><Relationship Type="http://schemas.openxmlformats.org/officeDocument/2006/relationships/slide" Target="/ppt/slides/slide4.xml" Id="R23ac6138a5884a6f" /><Relationship Type="http://schemas.openxmlformats.org/officeDocument/2006/relationships/notesMaster" Target="/ppt/notesMasters/notesMaster1.xml" Id="R9c17ed3d1a564642" /></Relationships>
</file>

<file path=ppt/notesSlides/_rels/notesSlide5.xml.rels>&#65279;<?xml version="1.0" encoding="utf-8"?><Relationships xmlns="http://schemas.openxmlformats.org/package/2006/relationships"><Relationship Type="http://schemas.openxmlformats.org/officeDocument/2006/relationships/slide" Target="/ppt/slides/slide5.xml" Id="R639be41eda5c449c" /><Relationship Type="http://schemas.openxmlformats.org/officeDocument/2006/relationships/notesMaster" Target="/ppt/notesMasters/notesMaster1.xml" Id="R235505aabec44709" /></Relationships>
</file>

<file path=ppt/notesSlides/_rels/notesSlide6.xml.rels>&#65279;<?xml version="1.0" encoding="utf-8"?><Relationships xmlns="http://schemas.openxmlformats.org/package/2006/relationships"><Relationship Type="http://schemas.openxmlformats.org/officeDocument/2006/relationships/slide" Target="/ppt/slides/slide6.xml" Id="R97aaa4fb214b4634" /><Relationship Type="http://schemas.openxmlformats.org/officeDocument/2006/relationships/notesMaster" Target="/ppt/notesMasters/notesMaster1.xml" Id="R42b0a8b1fde24b68" /></Relationships>
</file>

<file path=ppt/notesSlides/_rels/notesSlide7.xml.rels>&#65279;<?xml version="1.0" encoding="utf-8"?><Relationships xmlns="http://schemas.openxmlformats.org/package/2006/relationships"><Relationship Type="http://schemas.openxmlformats.org/officeDocument/2006/relationships/slide" Target="/ppt/slides/slide7.xml" Id="Rad484fd047574371" /><Relationship Type="http://schemas.openxmlformats.org/officeDocument/2006/relationships/notesMaster" Target="/ppt/notesMasters/notesMaster1.xml" Id="Rb019409ce26c4382" /></Relationships>
</file>

<file path=ppt/notesSlides/_rels/notesSlide8.xml.rels>&#65279;<?xml version="1.0" encoding="utf-8"?><Relationships xmlns="http://schemas.openxmlformats.org/package/2006/relationships"><Relationship Type="http://schemas.openxmlformats.org/officeDocument/2006/relationships/slide" Target="/ppt/slides/slide8.xml" Id="Re9092d9aade547c9" /><Relationship Type="http://schemas.openxmlformats.org/officeDocument/2006/relationships/notesMaster" Target="/ppt/notesMasters/notesMaster1.xml" Id="R6febffbdf81449ae" /></Relationships>
</file>

<file path=ppt/notesSlides/_rels/notesSlide9.xml.rels>&#65279;<?xml version="1.0" encoding="utf-8"?><Relationships xmlns="http://schemas.openxmlformats.org/package/2006/relationships"><Relationship Type="http://schemas.openxmlformats.org/officeDocument/2006/relationships/slide" Target="/ppt/slides/slide9.xml" Id="Rb64ac9ca878845bd" /><Relationship Type="http://schemas.openxmlformats.org/officeDocument/2006/relationships/notesMaster" Target="/ppt/notesMasters/notesMaster1.xml" Id="R6573196e87bf4744"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Workshop reference — 0 minutes within the source's 40-minute lesson.</a:t>
            </a:r>
          </a:p>
          <a:p xmlns:a="http://schemas.openxmlformats.org/drawingml/2006/main">
            <a:r>
              <a:t>Wednesday P2, 10:10-10:50. Reference screen only; start the 32-minute workshop immediately. No additional starter or lesson time.</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https://github.com/MattRoper1977/Lessons/blob/main/Science_Teesside/Build/SCI_B_W4_Muscle_Pairs.html</a:t>
            </a:r>
          </a:p>
          <a:p xmlns:a="http://schemas.openxmlformats.org/drawingml/2006/main">
            <a:r>
              <a:t>Git blob: 25c277b919c5fcc62a4891abf2f7cbecf4999396.</a:t>
            </a:r>
          </a:p>
          <a:p xmlns:a="http://schemas.openxmlformats.org/drawingml/2006/main">
            <a:r>
              <a:t>SHA256: 4178be1248b51b44ea553d6b33735f09ddfbcc83fc58f28069f5386698ced06a.</a:t>
            </a:r>
          </a:p>
          <a:p xmlns:a="http://schemas.openxmlformats.org/drawingml/2006/main">
            <a:r>
              <a:t>User-supplied logo: approved-logo.jpg (unchanged attachment bytes).</a:t>
            </a:r>
          </a:p>
          <a:p xmlns:a="http://schemas.openxmlformats.org/drawingml/2006/main">
            <a:r>
              <a:t>White Rose Education, Year 3 Autumn Block 2 (2024): Movement, steps 1 Joints and 2 How we move. Public materials use original text and native diagrams; the accepted website string model replaces source stretched elastic.</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Exit Ticket — 4 minutes within the source's 40-minute lesson.</a:t>
            </a:r>
          </a:p>
          <a:p xmlns:a="http://schemas.openxmlformats.org/drawingml/2006/main">
            <a:r>
              <a:t>Answer key in teacher notes only: bend biceps contracts, triceps relaxes. Active straighten triceps contracts, biceps relaxes. Opposing muscles/pulls provide opposite active movement because muscles pull rather than push. Accept a directed demonstration with pupil meaning. Record next step without compulsory written closing line.</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https://github.com/MattRoper1977/Lessons/blob/main/Science_Teesside/Build/SCI_B_W4_Muscle_Pairs.html</a:t>
            </a:r>
          </a:p>
          <a:p xmlns:a="http://schemas.openxmlformats.org/drawingml/2006/main">
            <a:r>
              <a:t>Git blob: 25c277b919c5fcc62a4891abf2f7cbecf4999396.</a:t>
            </a:r>
          </a:p>
          <a:p xmlns:a="http://schemas.openxmlformats.org/drawingml/2006/main">
            <a:r>
              <a:t>SHA256: 4178be1248b51b44ea553d6b33735f09ddfbcc83fc58f28069f5386698ced06a.</a:t>
            </a:r>
          </a:p>
          <a:p xmlns:a="http://schemas.openxmlformats.org/drawingml/2006/main">
            <a:r>
              <a:t>User-supplied logo: approved-logo.jpg (unchanged attachment bytes).</a:t>
            </a:r>
          </a:p>
          <a:p xmlns:a="http://schemas.openxmlformats.org/drawingml/2006/main">
            <a:r>
              <a:t>White Rose Education, Year 3 Autumn Block 2 (2024): Movement, steps 1 Joints and 2 How we move. Public materials use original text and native diagrams; the accepted website string model replaces source stretched elastic.</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retrieve — 4 minutes within the source's 40-minute lesson.</a:t>
            </a:r>
          </a:p>
          <a:p xmlns:a="http://schemas.openxmlformats.org/drawingml/2006/main">
            <a:r>
              <a:t>Four-minute preparation. Adult checks two card strips, pre-made holes, secured split pin and two loose strings fixed to opposite-side forearm tabs. If apparatus is not ready, use adult’s prepared model; pupil direction retains the scientific goal.</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https://github.com/MattRoper1977/Lessons/blob/main/Science_Teesside/Build/SCI_B_W4_Muscle_Pairs.html</a:t>
            </a:r>
          </a:p>
          <a:p xmlns:a="http://schemas.openxmlformats.org/drawingml/2006/main">
            <a:r>
              <a:t>Git blob: 25c277b919c5fcc62a4891abf2f7cbecf4999396.</a:t>
            </a:r>
          </a:p>
          <a:p xmlns:a="http://schemas.openxmlformats.org/drawingml/2006/main">
            <a:r>
              <a:t>SHA256: 4178be1248b51b44ea553d6b33735f09ddfbcc83fc58f28069f5386698ced06a.</a:t>
            </a:r>
          </a:p>
          <a:p xmlns:a="http://schemas.openxmlformats.org/drawingml/2006/main">
            <a:r>
              <a:t>User-supplied logo: approved-logo.jpg (unchanged attachment bytes).</a:t>
            </a:r>
          </a:p>
          <a:p xmlns:a="http://schemas.openxmlformats.org/drawingml/2006/main">
            <a:r>
              <a:t>White Rose Education, Year 3 Autumn Block 2 (2024): Movement, steps 1 Joints and 2 How we move. Public materials use original text and native diagrams; the accepted website string model replaces source stretched elastic.</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investigate — 5 minutes within the source's 40-minute lesson.</a:t>
            </a:r>
          </a:p>
          <a:p xmlns:a="http://schemas.openxmlformats.org/drawingml/2006/main">
            <a:r>
              <a:t>First five minutes of 20-minute workshop. Adult cuts strips, makes holes and fits the split pin so elbow rotates without sharp points. Attach pull strings on opposite sides of forearm near elbow; adult checks one gentle pull bends and another straightens before use. No stretched elastic or strings tied to body. Demonstration model is fallback if a mechanism fails.</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https://github.com/MattRoper1977/Lessons/blob/main/Science_Teesside/Build/SCI_B_W4_Muscle_Pairs.html</a:t>
            </a:r>
          </a:p>
          <a:p xmlns:a="http://schemas.openxmlformats.org/drawingml/2006/main">
            <a:r>
              <a:t>Git blob: 25c277b919c5fcc62a4891abf2f7cbecf4999396.</a:t>
            </a:r>
          </a:p>
          <a:p xmlns:a="http://schemas.openxmlformats.org/drawingml/2006/main">
            <a:r>
              <a:t>SHA256: 4178be1248b51b44ea553d6b33735f09ddfbcc83fc58f28069f5386698ced06a.</a:t>
            </a:r>
          </a:p>
          <a:p xmlns:a="http://schemas.openxmlformats.org/drawingml/2006/main">
            <a:r>
              <a:t>User-supplied logo: approved-logo.jpg (unchanged attachment bytes).</a:t>
            </a:r>
          </a:p>
          <a:p xmlns:a="http://schemas.openxmlformats.org/drawingml/2006/main">
            <a:r>
              <a:t>White Rose Education, Year 3 Autumn Block 2 (2024): Movement, steps 1 Joints and 2 How we move. Public materials use original text and native diagrams; the accepted website string model replaces source stretched elastic.</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investigate — 5 minutes within the source's 40-minute lesson.</a:t>
            </a:r>
          </a:p>
          <a:p xmlns:a="http://schemas.openxmlformats.org/drawingml/2006/main">
            <a:r>
              <a:t>Next five minutes. Pupil may tell adult which string to pull and where to put labels. The pulling string represents effect of biceps shortening, not a living contracting muscle. Do not increase force if card jams; pause for adult adjustment.</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https://github.com/MattRoper1977/Lessons/blob/main/Science_Teesside/Build/SCI_B_W4_Muscle_Pairs.html</a:t>
            </a:r>
          </a:p>
          <a:p xmlns:a="http://schemas.openxmlformats.org/drawingml/2006/main">
            <a:r>
              <a:t>Git blob: 25c277b919c5fcc62a4891abf2f7cbecf4999396.</a:t>
            </a:r>
          </a:p>
          <a:p xmlns:a="http://schemas.openxmlformats.org/drawingml/2006/main">
            <a:r>
              <a:t>SHA256: 4178be1248b51b44ea553d6b33735f09ddfbcc83fc58f28069f5386698ced06a.</a:t>
            </a:r>
          </a:p>
          <a:p xmlns:a="http://schemas.openxmlformats.org/drawingml/2006/main">
            <a:r>
              <a:t>User-supplied logo: approved-logo.jpg (unchanged attachment bytes).</a:t>
            </a:r>
          </a:p>
          <a:p xmlns:a="http://schemas.openxmlformats.org/drawingml/2006/main">
            <a:r>
              <a:t>White Rose Education, Year 3 Autumn Block 2 (2024): Movement, steps 1 Joints and 2 How we move. Public materials use original text and native diagrams; the accepted website string model replaces source stretched elastic.</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investigate — 5 minutes within the source's 40-minute lesson.</a:t>
            </a:r>
          </a:p>
          <a:p xmlns:a="http://schemas.openxmlformats.org/drawingml/2006/main">
            <a:r>
              <a:t>Next five minutes. Explicitly teach active straightening in the model rather than passive dropping under gravity. Adult checks the opposite-side pull works safely. A card model that needs manual repositioning can still support label explanation; state the limitation, do not fake successful mechanism.</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https://github.com/MattRoper1977/Lessons/blob/main/Science_Teesside/Build/SCI_B_W4_Muscle_Pairs.html</a:t>
            </a:r>
          </a:p>
          <a:p xmlns:a="http://schemas.openxmlformats.org/drawingml/2006/main">
            <a:r>
              <a:t>Git blob: 25c277b919c5fcc62a4891abf2f7cbecf4999396.</a:t>
            </a:r>
          </a:p>
          <a:p xmlns:a="http://schemas.openxmlformats.org/drawingml/2006/main">
            <a:r>
              <a:t>SHA256: 4178be1248b51b44ea553d6b33735f09ddfbcc83fc58f28069f5386698ced06a.</a:t>
            </a:r>
          </a:p>
          <a:p xmlns:a="http://schemas.openxmlformats.org/drawingml/2006/main">
            <a:r>
              <a:t>User-supplied logo: approved-logo.jpg (unchanged attachment bytes).</a:t>
            </a:r>
          </a:p>
          <a:p xmlns:a="http://schemas.openxmlformats.org/drawingml/2006/main">
            <a:r>
              <a:t>White Rose Education, Year 3 Autumn Block 2 (2024): Movement, steps 1 Joints and 2 How we move. Public materials use original text and native diagrams; the accepted website string model replaces source stretched elastic.</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investigate — 5 minutes within the source's 40-minute lesson.</a:t>
            </a:r>
          </a:p>
          <a:p xmlns:a="http://schemas.openxmlformats.org/drawingml/2006/main">
            <a:r>
              <a:t>Final five minutes of 20-minute phase. Check that labels follow muscle names rather than card colours or screen position. Support: adult reads answer options; standard complete pair statement; stretch compare what string and living muscle do.</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https://github.com/MattRoper1977/Lessons/blob/main/Science_Teesside/Build/SCI_B_W4_Muscle_Pairs.html</a:t>
            </a:r>
          </a:p>
          <a:p xmlns:a="http://schemas.openxmlformats.org/drawingml/2006/main">
            <a:r>
              <a:t>Git blob: 25c277b919c5fcc62a4891abf2f7cbecf4999396.</a:t>
            </a:r>
          </a:p>
          <a:p xmlns:a="http://schemas.openxmlformats.org/drawingml/2006/main">
            <a:r>
              <a:t>SHA256: 4178be1248b51b44ea553d6b33735f09ddfbcc83fc58f28069f5386698ced06a.</a:t>
            </a:r>
          </a:p>
          <a:p xmlns:a="http://schemas.openxmlformats.org/drawingml/2006/main">
            <a:r>
              <a:t>User-supplied logo: approved-logo.jpg (unchanged attachment bytes).</a:t>
            </a:r>
          </a:p>
          <a:p xmlns:a="http://schemas.openxmlformats.org/drawingml/2006/main">
            <a:r>
              <a:t>White Rose Education, Year 3 Autumn Block 2 (2024): Movement, steps 1 Joints and 2 How we move. Public materials use original text and native diagrams; the accepted website string model replaces source stretched elastic.</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check — 2 minutes within the source's 40-minute lesson.</a:t>
            </a:r>
          </a:p>
          <a:p xmlns:a="http://schemas.openxmlformats.org/drawingml/2006/main">
            <a:r>
              <a:t>Source two-minute pause. Adult adjusts any insecure pin or jam. Pupil can direct. Record the scientific reason for a label correction, not simply “teacher said”.</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https://github.com/MattRoper1977/Lessons/blob/main/Science_Teesside/Build/SCI_B_W4_Muscle_Pairs.html</a:t>
            </a:r>
          </a:p>
          <a:p xmlns:a="http://schemas.openxmlformats.org/drawingml/2006/main">
            <a:r>
              <a:t>Git blob: 25c277b919c5fcc62a4891abf2f7cbecf4999396.</a:t>
            </a:r>
          </a:p>
          <a:p xmlns:a="http://schemas.openxmlformats.org/drawingml/2006/main">
            <a:r>
              <a:t>SHA256: 4178be1248b51b44ea553d6b33735f09ddfbcc83fc58f28069f5386698ced06a.</a:t>
            </a:r>
          </a:p>
          <a:p xmlns:a="http://schemas.openxmlformats.org/drawingml/2006/main">
            <a:r>
              <a:t>User-supplied logo: approved-logo.jpg (unchanged attachment bytes).</a:t>
            </a:r>
          </a:p>
          <a:p xmlns:a="http://schemas.openxmlformats.org/drawingml/2006/main">
            <a:r>
              <a:t>White Rose Education, Year 3 Autumn Block 2 (2024): Movement, steps 1 Joints and 2 How we move. Public materials use original text and native diagrams; the accepted website string model replaces source stretched elastic.</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improve — 6 minutes within the source's 40-minute lesson.</a:t>
            </a:r>
          </a:p>
          <a:p xmlns:a="http://schemas.openxmlformats.org/drawingml/2006/main">
            <a:r>
              <a:t>Final six-minute phase includes improvement, explanation and tidy. Scientific limit: string is pulled by a person rather than contracting; card/pin simplify anatomy and omit nerves/tendons. Adult repairs mechanism, pupil owns the classification/explanation. Keep small parts secured.</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https://github.com/MattRoper1977/Lessons/blob/main/Science_Teesside/Build/SCI_B_W4_Muscle_Pairs.html</a:t>
            </a:r>
          </a:p>
          <a:p xmlns:a="http://schemas.openxmlformats.org/drawingml/2006/main">
            <a:r>
              <a:t>Git blob: 25c277b919c5fcc62a4891abf2f7cbecf4999396.</a:t>
            </a:r>
          </a:p>
          <a:p xmlns:a="http://schemas.openxmlformats.org/drawingml/2006/main">
            <a:r>
              <a:t>SHA256: 4178be1248b51b44ea553d6b33735f09ddfbcc83fc58f28069f5386698ced06a.</a:t>
            </a:r>
          </a:p>
          <a:p xmlns:a="http://schemas.openxmlformats.org/drawingml/2006/main">
            <a:r>
              <a:t>User-supplied logo: approved-logo.jpg (unchanged attachment bytes).</a:t>
            </a:r>
          </a:p>
          <a:p xmlns:a="http://schemas.openxmlformats.org/drawingml/2006/main">
            <a:r>
              <a:t>White Rose Education, Year 3 Autumn Block 2 (2024): Movement, steps 1 Joints and 2 How we move. Public materials use original text and native diagrams; the accepted website string model replaces source stretched elastic.</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Lundy Loop — 4 minutes within the source's 40-minute lesson.</a:t>
            </a:r>
          </a:p>
          <a:p xmlns:a="http://schemas.openxmlformats.org/drawingml/2006/main">
            <a:r>
              <a:t>Four minutes within the source lesson. Receive an actual observation or access request; do not force a peer audience. Name what can change now, make the change where possible and check whether it helped. The adult receives and names back the science shown as well as access feedback.</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https://github.com/MattRoper1977/Lessons/blob/main/Science_Teesside/Build/SCI_B_W4_Muscle_Pairs.html</a:t>
            </a:r>
          </a:p>
          <a:p xmlns:a="http://schemas.openxmlformats.org/drawingml/2006/main">
            <a:r>
              <a:t>Git blob: 25c277b919c5fcc62a4891abf2f7cbecf4999396.</a:t>
            </a:r>
          </a:p>
          <a:p xmlns:a="http://schemas.openxmlformats.org/drawingml/2006/main">
            <a:r>
              <a:t>SHA256: 4178be1248b51b44ea553d6b33735f09ddfbcc83fc58f28069f5386698ced06a.</a:t>
            </a:r>
          </a:p>
          <a:p xmlns:a="http://schemas.openxmlformats.org/drawingml/2006/main">
            <a:r>
              <a:t>User-supplied logo: approved-logo.jpg (unchanged attachment bytes).</a:t>
            </a:r>
          </a:p>
          <a:p xmlns:a="http://schemas.openxmlformats.org/drawingml/2006/main">
            <a:r>
              <a:t>White Rose Education, Year 3 Autumn Block 2 (2024): Movement, steps 1 Joints and 2 How we move. Public materials use original text and native diagrams; the accepted website string model replaces source stretched elastic.</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3785f402c2704cc7" /></Relationships>
</file>

<file path=ppt/slideLayouts/slideLayout1.xml><?xml version="1.0" encoding="utf-8"?>
<p:sldLayout xmlns:p="http://schemas.openxmlformats.org/presentationml/2006/main" type="title">
  <p:cSld name="Title Slide">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18616b4c47004824" /><Relationship Type="http://schemas.openxmlformats.org/officeDocument/2006/relationships/slideLayout" Target="/ppt/slideLayouts/slideLayout1.xml" Id="R5accb81a87d449aa" /></Relationships>
</file>

<file path=ppt/slideMasters/slideMaster1.xml><?xml version="1.0" encoding="utf-8"?>
<p:sldMaster xmlns:p="http://schemas.openxmlformats.org/presentationml/2006/main">
  <p:cSld name="Master">
    <p:bg>
      <p:bgRef idx="1001">
        <a:schemeClr xmlns:a="http://schemas.openxmlformats.org/drawingml/2006/main" val="bg1"/>
      </p:bgRef>
    </p:bg>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5accb81a87d449aa"/>
  </p:sldLayoutIdLst>
  <p:txStyles>
    <p:titleStyle>
      <a:lvl1pPr xmlns:a="http://schemas.openxmlformats.org/drawingml/2006/main" algn="l">
        <a:lnSpc>
          <a:spcPct val="90000"/>
        </a:lnSpc>
        <a:spcBef>
          <a:spcPts val="0"/>
        </a:spcBef>
        <a:buNone/>
        <a:defRPr sz="4400">
          <a:solidFill>
            <a:schemeClr val="tx1"/>
          </a:solidFill>
          <a:latin typeface="+mj-lt"/>
          <a:ea typeface="+mj-lt"/>
          <a:cs typeface="+mj-lt"/>
        </a:defRPr>
      </a:lvl1pPr>
    </p:titleStyle>
    <p:bodyStyle>
      <a:lvl1pPr xmlns:a="http://schemas.openxmlformats.org/drawingml/2006/main" marL="228600" indent="-228600" algn="l">
        <a:lnSpc>
          <a:spcPct val="90000"/>
        </a:lnSpc>
        <a:spcBef>
          <a:spcPts val="1000"/>
        </a:spcBef>
        <a:buChar char="•"/>
        <a:defRPr sz="2800">
          <a:solidFill>
            <a:schemeClr val="tx1"/>
          </a:solidFill>
          <a:latin typeface="+mn-lt"/>
          <a:ea typeface="+mn-lt"/>
          <a:cs typeface="+mn-lt"/>
        </a:defRPr>
      </a:lvl1pPr>
      <a:lvl2pPr xmlns:a="http://schemas.openxmlformats.org/drawingml/2006/main" marL="685800" indent="-228600" algn="l">
        <a:lnSpc>
          <a:spcPct val="90000"/>
        </a:lnSpc>
        <a:spcBef>
          <a:spcPts val="500"/>
        </a:spcBef>
        <a:buChar char="•"/>
        <a:defRPr sz="2400">
          <a:solidFill>
            <a:schemeClr val="tx1"/>
          </a:solidFill>
          <a:latin typeface="+mn-lt"/>
          <a:ea typeface="+mn-lt"/>
          <a:cs typeface="+mn-lt"/>
        </a:defRPr>
      </a:lvl2pPr>
      <a:lvl3pPr xmlns:a="http://schemas.openxmlformats.org/drawingml/2006/main" marL="1143000" indent="-228600" algn="l">
        <a:lnSpc>
          <a:spcPct val="90000"/>
        </a:lnSpc>
        <a:spcBef>
          <a:spcPts val="500"/>
        </a:spcBef>
        <a:buChar char="•"/>
        <a:defRPr sz="2000">
          <a:solidFill>
            <a:schemeClr val="tx1"/>
          </a:solidFill>
          <a:latin typeface="+mn-lt"/>
          <a:ea typeface="+mn-lt"/>
          <a:cs typeface="+mn-lt"/>
        </a:defRPr>
      </a:lvl3pPr>
      <a:lvl4pPr xmlns:a="http://schemas.openxmlformats.org/drawingml/2006/main" marL="1600200" indent="-228600" algn="l">
        <a:lnSpc>
          <a:spcPct val="90000"/>
        </a:lnSpc>
        <a:spcBef>
          <a:spcPts val="500"/>
        </a:spcBef>
        <a:buChar char="•"/>
        <a:defRPr sz="1800">
          <a:solidFill>
            <a:schemeClr val="tx1"/>
          </a:solidFill>
          <a:latin typeface="+mn-lt"/>
          <a:ea typeface="+mn-lt"/>
          <a:cs typeface="+mn-lt"/>
        </a:defRPr>
      </a:lvl4pPr>
      <a:lvl5pPr xmlns:a="http://schemas.openxmlformats.org/drawingml/2006/main" marL="2057400" indent="-228600" algn="l">
        <a:lnSpc>
          <a:spcPct val="90000"/>
        </a:lnSpc>
        <a:spcBef>
          <a:spcPts val="500"/>
        </a:spcBef>
        <a:buChar char="•"/>
        <a:defRPr sz="1800">
          <a:solidFill>
            <a:schemeClr val="tx1"/>
          </a:solidFill>
          <a:latin typeface="+mn-lt"/>
          <a:ea typeface="+mn-lt"/>
          <a:cs typeface="+mn-lt"/>
        </a:defRPr>
      </a:lvl5pPr>
      <a:lvl6pPr xmlns:a="http://schemas.openxmlformats.org/drawingml/2006/main" marL="2514600" indent="-228600" algn="l">
        <a:lnSpc>
          <a:spcPct val="90000"/>
        </a:lnSpc>
        <a:spcBef>
          <a:spcPts val="500"/>
        </a:spcBef>
        <a:buChar char="•"/>
        <a:defRPr sz="1800">
          <a:solidFill>
            <a:schemeClr val="tx1"/>
          </a:solidFill>
          <a:latin typeface="+mn-lt"/>
          <a:ea typeface="+mn-lt"/>
          <a:cs typeface="+mn-lt"/>
        </a:defRPr>
      </a:lvl6pPr>
      <a:lvl7pPr xmlns:a="http://schemas.openxmlformats.org/drawingml/2006/main" marL="2971800" indent="-228600" algn="l">
        <a:lnSpc>
          <a:spcPct val="90000"/>
        </a:lnSpc>
        <a:spcBef>
          <a:spcPts val="500"/>
        </a:spcBef>
        <a:buChar char="•"/>
        <a:defRPr sz="1800">
          <a:solidFill>
            <a:schemeClr val="tx1"/>
          </a:solidFill>
          <a:latin typeface="+mn-lt"/>
          <a:ea typeface="+mn-lt"/>
          <a:cs typeface="+mn-lt"/>
        </a:defRPr>
      </a:lvl7pPr>
      <a:lvl8pPr xmlns:a="http://schemas.openxmlformats.org/drawingml/2006/main" marL="3429000" indent="-228600" algn="l">
        <a:lnSpc>
          <a:spcPct val="90000"/>
        </a:lnSpc>
        <a:spcBef>
          <a:spcPts val="500"/>
        </a:spcBef>
        <a:buChar char="•"/>
        <a:defRPr sz="1800">
          <a:solidFill>
            <a:schemeClr val="tx1"/>
          </a:solidFill>
          <a:latin typeface="+mn-lt"/>
          <a:ea typeface="+mn-lt"/>
          <a:cs typeface="+mn-lt"/>
        </a:defRPr>
      </a:lvl8pPr>
      <a:lvl9pPr xmlns:a="http://schemas.openxmlformats.org/drawingml/2006/main" marL="3886200" indent="-228600" algn="l">
        <a:lnSpc>
          <a:spcPct val="90000"/>
        </a:lnSpc>
        <a:spcBef>
          <a:spcPts val="500"/>
        </a:spcBef>
        <a:buChar char="•"/>
        <a:defRPr sz="1800">
          <a:solidFill>
            <a:schemeClr val="tx1"/>
          </a:solidFill>
          <a:latin typeface="+mn-lt"/>
          <a:ea typeface="+mn-lt"/>
          <a:cs typeface="+mn-lt"/>
        </a:defRPr>
      </a:lvl9pPr>
    </p:bodyStyle>
    <p:otherStyle>
      <a:lvl1pPr xmlns:a="http://schemas.openxmlformats.org/drawingml/2006/main" marL="0" algn="l">
        <a:buNone/>
        <a:defRPr sz="1800">
          <a:solidFill>
            <a:schemeClr val="tx1"/>
          </a:solidFill>
          <a:latin typeface="+mn-lt"/>
          <a:ea typeface="+mn-lt"/>
          <a:cs typeface="+mn-lt"/>
        </a:defRPr>
      </a:lvl1pPr>
      <a:lvl2pPr xmlns:a="http://schemas.openxmlformats.org/drawingml/2006/main" marL="457200" algn="l">
        <a:buNone/>
        <a:defRPr sz="1800">
          <a:solidFill>
            <a:schemeClr val="tx1"/>
          </a:solidFill>
          <a:latin typeface="+mn-lt"/>
          <a:ea typeface="+mn-lt"/>
          <a:cs typeface="+mn-lt"/>
        </a:defRPr>
      </a:lvl2pPr>
      <a:lvl3pPr xmlns:a="http://schemas.openxmlformats.org/drawingml/2006/main" marL="914400" algn="l">
        <a:buNone/>
        <a:defRPr sz="1800">
          <a:solidFill>
            <a:schemeClr val="tx1"/>
          </a:solidFill>
          <a:latin typeface="+mn-lt"/>
          <a:ea typeface="+mn-lt"/>
          <a:cs typeface="+mn-lt"/>
        </a:defRPr>
      </a:lvl3pPr>
      <a:lvl4pPr xmlns:a="http://schemas.openxmlformats.org/drawingml/2006/main" marL="1371600" algn="l">
        <a:buNone/>
        <a:defRPr sz="1800">
          <a:solidFill>
            <a:schemeClr val="tx1"/>
          </a:solidFill>
          <a:latin typeface="+mn-lt"/>
          <a:ea typeface="+mn-lt"/>
          <a:cs typeface="+mn-lt"/>
        </a:defRPr>
      </a:lvl4pPr>
      <a:lvl5pPr xmlns:a="http://schemas.openxmlformats.org/drawingml/2006/main" marL="1828800" algn="l">
        <a:buNone/>
        <a:defRPr sz="1800">
          <a:solidFill>
            <a:schemeClr val="tx1"/>
          </a:solidFill>
          <a:latin typeface="+mn-lt"/>
          <a:ea typeface="+mn-lt"/>
          <a:cs typeface="+mn-lt"/>
        </a:defRPr>
      </a:lvl5pPr>
      <a:lvl6pPr xmlns:a="http://schemas.openxmlformats.org/drawingml/2006/main" marL="2286000" algn="l">
        <a:buNone/>
        <a:defRPr sz="1800">
          <a:solidFill>
            <a:schemeClr val="tx1"/>
          </a:solidFill>
          <a:latin typeface="+mn-lt"/>
          <a:ea typeface="+mn-lt"/>
          <a:cs typeface="+mn-lt"/>
        </a:defRPr>
      </a:lvl6pPr>
      <a:lvl7pPr xmlns:a="http://schemas.openxmlformats.org/drawingml/2006/main" marL="2743200" algn="l">
        <a:buNone/>
        <a:defRPr sz="1800">
          <a:solidFill>
            <a:schemeClr val="tx1"/>
          </a:solidFill>
          <a:latin typeface="+mn-lt"/>
          <a:ea typeface="+mn-lt"/>
          <a:cs typeface="+mn-lt"/>
        </a:defRPr>
      </a:lvl7pPr>
      <a:lvl8pPr xmlns:a="http://schemas.openxmlformats.org/drawingml/2006/main" marL="3200400" algn="l">
        <a:buNone/>
        <a:defRPr sz="1800">
          <a:solidFill>
            <a:schemeClr val="tx1"/>
          </a:solidFill>
          <a:latin typeface="+mn-lt"/>
          <a:ea typeface="+mn-lt"/>
          <a:cs typeface="+mn-lt"/>
        </a:defRPr>
      </a:lvl8pPr>
      <a:lvl9pPr xmlns:a="http://schemas.openxmlformats.org/drawingml/2006/main" marL="3657600" algn="l">
        <a:buNone/>
        <a:defRPr sz="1800">
          <a:solidFill>
            <a:schemeClr val="tx1"/>
          </a:solidFill>
          <a:latin typeface="+mn-lt"/>
          <a:ea typeface="+mn-lt"/>
          <a:cs typeface="+mn-lt"/>
        </a:defRPr>
      </a:lvl9pPr>
    </p:otherStyle>
  </p:txStyles>
</p:sldMaster>
</file>

<file path=ppt/slideMasters/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fd32eb2b0c714aaa" /><Relationship Type="http://schemas.openxmlformats.org/officeDocument/2006/relationships/image" Target="/ppt/media/image.jpeg" Id="R03e9fea4c3804e86" /><Relationship Type="http://schemas.openxmlformats.org/officeDocument/2006/relationships/image" Target="/ppt/media/image.png" Id="Rc623c0600f284ec3" /><Relationship Type="http://schemas.openxmlformats.org/officeDocument/2006/relationships/notesSlide" Target="/ppt/notesSlides/notesSlide1.xml" Id="R2d2f312947634083"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9624e54befb24b76" /><Relationship Type="http://schemas.openxmlformats.org/officeDocument/2006/relationships/image" Target="/ppt/media/image.jpeg" Id="R376e83997db04403" /><Relationship Type="http://schemas.openxmlformats.org/officeDocument/2006/relationships/notesSlide" Target="/ppt/notesSlides/notesSlide10.xml" Id="Rbfbfb1131402470f"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faa97b596db341f9" /><Relationship Type="http://schemas.openxmlformats.org/officeDocument/2006/relationships/image" Target="/ppt/media/image.jpeg" Id="Rff1c0314bc654ab7" /><Relationship Type="http://schemas.openxmlformats.org/officeDocument/2006/relationships/notesSlide" Target="/ppt/notesSlides/notesSlide2.xml" Id="R0eb2ab4d9d4f45af"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ec49581e57494cdf" /><Relationship Type="http://schemas.openxmlformats.org/officeDocument/2006/relationships/image" Target="/ppt/media/image.jpeg" Id="R420e2d7f28024b8d" /><Relationship Type="http://schemas.openxmlformats.org/officeDocument/2006/relationships/image" Target="/ppt/media/image2.png" Id="R9d200790fb734d32" /><Relationship Type="http://schemas.openxmlformats.org/officeDocument/2006/relationships/notesSlide" Target="/ppt/notesSlides/notesSlide3.xml" Id="R50aad344b91747ca"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6a1fd5614cd348a1" /><Relationship Type="http://schemas.openxmlformats.org/officeDocument/2006/relationships/image" Target="/ppt/media/image.jpeg" Id="R6b9e99cee8124bfa" /><Relationship Type="http://schemas.openxmlformats.org/officeDocument/2006/relationships/notesSlide" Target="/ppt/notesSlides/notesSlide4.xml" Id="Re2ffcfb8d10a4f3d"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3a50e27f2cfc45db" /><Relationship Type="http://schemas.openxmlformats.org/officeDocument/2006/relationships/image" Target="/ppt/media/image.jpeg" Id="R6e862a725f114b83" /><Relationship Type="http://schemas.openxmlformats.org/officeDocument/2006/relationships/notesSlide" Target="/ppt/notesSlides/notesSlide5.xml" Id="R9885db5025134f75"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9763fdd1a1a144c3" /><Relationship Type="http://schemas.openxmlformats.org/officeDocument/2006/relationships/image" Target="/ppt/media/image.jpeg" Id="Ra2a58ae50d9b45ed" /><Relationship Type="http://schemas.openxmlformats.org/officeDocument/2006/relationships/notesSlide" Target="/ppt/notesSlides/notesSlide6.xml" Id="R9a49846624b64b77"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86c7ad0741e345c7" /><Relationship Type="http://schemas.openxmlformats.org/officeDocument/2006/relationships/image" Target="/ppt/media/image.jpeg" Id="Ref7387532ead4510" /><Relationship Type="http://schemas.openxmlformats.org/officeDocument/2006/relationships/notesSlide" Target="/ppt/notesSlides/notesSlide7.xml" Id="R7513d48d48ed44f8"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a9e0763e127949a4" /><Relationship Type="http://schemas.openxmlformats.org/officeDocument/2006/relationships/image" Target="/ppt/media/image.jpeg" Id="R6d4e4d37638c4375" /><Relationship Type="http://schemas.openxmlformats.org/officeDocument/2006/relationships/notesSlide" Target="/ppt/notesSlides/notesSlide8.xml" Id="R93d3922fd1b64d32"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ae920551d23443be" /><Relationship Type="http://schemas.openxmlformats.org/officeDocument/2006/relationships/image" Target="/ppt/media/image.jpeg" Id="R9e5853d8c1044e26" /><Relationship Type="http://schemas.openxmlformats.org/officeDocument/2006/relationships/notesSlide" Target="/ppt/notesSlides/notesSlide9.xml" Id="R01894ee188d442b5" /></Relationships>
</file>

<file path=ppt/slides/slide1.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0" name="top-rule">
            <a:extLst xmlns:a="http://schemas.openxmlformats.org/drawingml/2006/main">
              <a:ext uri="{FF2B5EF4-FFF2-40B4-BE49-F238E27FC236}">
                <a16:creationId xmlns:a16="http://schemas.microsoft.com/office/drawing/2014/main" id="{8932F008-3089-4111-B740-025249268F32}"/>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CE8E46DE-DCBA-4F05-96AF-2EB5E7A5C964}"/>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03e9fea4c3804e86"/>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BED40397-C487-4412-A6EF-BAF809F41C7F}"/>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Build and test a muscle model</a:t>
            </a:r>
          </a:p>
        </p:txBody>
      </p:sp>
      <p:sp>
        <p:nvSpPr>
          <p:cNvPr id="5" name="footer-line">
            <a:extLst xmlns:a="http://schemas.openxmlformats.org/drawingml/2006/main">
              <a:ext uri="{FF2B5EF4-FFF2-40B4-BE49-F238E27FC236}">
                <a16:creationId xmlns:a16="http://schemas.microsoft.com/office/drawing/2014/main" id="{B232F08B-7BF1-4D9B-9572-051D4C0AD2C9}"/>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C74D6D72-E610-4EB0-AB88-2472A748F4F9}"/>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4  ·  LESSON B</a:t>
            </a:r>
          </a:p>
        </p:txBody>
      </p:sp>
      <p:sp>
        <p:nvSpPr>
          <p:cNvPr id="7" name="page">
            <a:extLst xmlns:a="http://schemas.openxmlformats.org/drawingml/2006/main">
              <a:ext uri="{FF2B5EF4-FFF2-40B4-BE49-F238E27FC236}">
                <a16:creationId xmlns:a16="http://schemas.microsoft.com/office/drawing/2014/main" id="{A48CD972-A61B-456E-9523-1FFC0C005311}"/>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01</a:t>
            </a:r>
          </a:p>
        </p:txBody>
      </p:sp>
      <p:sp>
        <p:nvSpPr>
          <p:cNvPr id="8" name="subtitle">
            <a:extLst xmlns:a="http://schemas.openxmlformats.org/drawingml/2006/main">
              <a:ext uri="{FF2B5EF4-FFF2-40B4-BE49-F238E27FC236}">
                <a16:creationId xmlns:a16="http://schemas.microsoft.com/office/drawing/2014/main" id="{6E2711A3-72DF-4136-AB99-8854CA84539E}"/>
              </a:ext>
            </a:extLst>
          </p:cNvPr>
          <p:cNvSpPr>
            <a:spLocks xmlns:a="http://schemas.openxmlformats.org/drawingml/2006/main" noGrp="1"/>
          </p:cNvSpPr>
          <p:nvPr/>
        </p:nvSpPr>
        <p:spPr>
          <a:xfrm xmlns:a="http://schemas.openxmlformats.org/drawingml/2006/main">
            <a:off x="609600" y="2400300"/>
            <a:ext cx="6191250" cy="1409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450" b="1">
                <a:solidFill>
                  <a:srgbClr val="28685E"/>
                </a:solidFill>
                <a:latin typeface="Arial"/>
                <a:ea typeface="Arial"/>
                <a:cs typeface="Arial"/>
              </a:defRPr>
            </a:pPr>
            <a:r>
              <a:rPr sz="3450" b="1">
                <a:solidFill>
                  <a:srgbClr val="28685E"/>
                </a:solidFill>
                <a:latin typeface="Arial"/>
                <a:ea typeface="Arial"/>
                <a:cs typeface="Arial"/>
              </a:rPr>
              <a:t>A model you can explain.</a:t>
            </a:r>
          </a:p>
        </p:txBody>
      </p:sp>
      <p:sp>
        <p:nvSpPr>
          <p:cNvPr id="9" name="body">
            <a:extLst xmlns:a="http://schemas.openxmlformats.org/drawingml/2006/main">
              <a:ext uri="{FF2B5EF4-FFF2-40B4-BE49-F238E27FC236}">
                <a16:creationId xmlns:a16="http://schemas.microsoft.com/office/drawing/2014/main" id="{C2BBB011-15D8-403E-A5AC-672C90475133}"/>
              </a:ext>
            </a:extLst>
          </p:cNvPr>
          <p:cNvSpPr>
            <a:spLocks xmlns:a="http://schemas.openxmlformats.org/drawingml/2006/main" noGrp="1"/>
          </p:cNvSpPr>
          <p:nvPr/>
        </p:nvSpPr>
        <p:spPr>
          <a:xfrm xmlns:a="http://schemas.openxmlformats.org/drawingml/2006/main">
            <a:off x="609600" y="4286250"/>
            <a:ext cx="6667500" cy="1314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I can use the pair labels to explain two movements.</a:t>
            </a:r>
          </a:p>
        </p:txBody>
      </p:sp>
      <p:pic>
        <p:nvPicPr>
          <p:cNvPr id="22" name=""/>
          <p:cNvPicPr>
            <a:picLocks xmlns:a="http://schemas.openxmlformats.org/drawingml/2006/main" noChangeAspect="1"/>
          </p:cNvPicPr>
          <p:nvPr/>
        </p:nvPicPr>
        <p:blipFill>
          <a:blip xmlns:r="http://schemas.openxmlformats.org/officeDocument/2006/relationships" xmlns:a="http://schemas.openxmlformats.org/drawingml/2006/main" r:embed="Rc623c0600f284ec3"/>
          <a:stretch xmlns:a="http://schemas.openxmlformats.org/drawingml/2006/main"/>
        </p:blipFill>
        <p:spPr>
          <a:xfrm xmlns:a="http://schemas.openxmlformats.org/drawingml/2006/main">
            <a:off x="7620000" y="2369344"/>
            <a:ext cx="3714750" cy="2786063"/>
          </a:xfrm>
          <a:prstGeom xmlns:a="http://schemas.openxmlformats.org/drawingml/2006/main" prst="rect">
            <a:avLst/>
          </a:prstGeom>
        </p:spPr>
      </p:pic>
    </p:spTree>
    <p:extLst>
      <p:ext uri="{BB962C8B-B14F-4D97-AF65-F5344CB8AC3E}">
        <p14:creationId xmlns:p14="http://schemas.microsoft.com/office/powerpoint/2010/main" val="631941813"/>
      </p:ext>
    </p:extLst>
  </p:cSld>
</p:sld>
</file>

<file path=ppt/slides/slide10.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FE91A35D-1A86-435F-B56D-0D7375686A0C}"/>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125F9E5A-C9B6-465A-A173-0BA59A29220A}"/>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376e83997db04403"/>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8187C928-366E-46F0-B270-759AC9BA4DA7}"/>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What does the pair do?</a:t>
            </a:r>
          </a:p>
        </p:txBody>
      </p:sp>
      <p:sp>
        <p:nvSpPr>
          <p:cNvPr id="5" name="footer-line">
            <a:extLst xmlns:a="http://schemas.openxmlformats.org/drawingml/2006/main">
              <a:ext uri="{FF2B5EF4-FFF2-40B4-BE49-F238E27FC236}">
                <a16:creationId xmlns:a16="http://schemas.microsoft.com/office/drawing/2014/main" id="{33037E9A-1EBA-4D4E-9B09-2D317E2D4407}"/>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DE7235D1-74F3-47F3-A76A-784DBCF29CF9}"/>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4  ·  LESSON B</a:t>
            </a:r>
          </a:p>
        </p:txBody>
      </p:sp>
      <p:sp>
        <p:nvSpPr>
          <p:cNvPr id="7" name="page">
            <a:extLst xmlns:a="http://schemas.openxmlformats.org/drawingml/2006/main">
              <a:ext uri="{FF2B5EF4-FFF2-40B4-BE49-F238E27FC236}">
                <a16:creationId xmlns:a16="http://schemas.microsoft.com/office/drawing/2014/main" id="{510D2304-00EF-4E73-BBE2-E1B3081675A7}"/>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10</a:t>
            </a:r>
          </a:p>
        </p:txBody>
      </p:sp>
      <p:sp>
        <p:nvSpPr>
          <p:cNvPr id="8" name="line-0">
            <a:extLst xmlns:a="http://schemas.openxmlformats.org/drawingml/2006/main">
              <a:ext uri="{FF2B5EF4-FFF2-40B4-BE49-F238E27FC236}">
                <a16:creationId xmlns:a16="http://schemas.microsoft.com/office/drawing/2014/main" id="{4E2421A1-4B7F-4F06-AFDC-B26C6800E388}"/>
              </a:ext>
            </a:extLst>
          </p:cNvPr>
          <p:cNvSpPr>
            <a:spLocks xmlns:a="http://schemas.openxmlformats.org/drawingml/2006/main" noGrp="1"/>
          </p:cNvSpPr>
          <p:nvPr/>
        </p:nvSpPr>
        <p:spPr>
          <a:xfrm xmlns:a="http://schemas.openxmlformats.org/drawingml/2006/main">
            <a:off x="609600" y="23050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Supported: show which muscle contracts in a bend.</a:t>
            </a:r>
          </a:p>
        </p:txBody>
      </p:sp>
      <p:sp>
        <p:nvSpPr>
          <p:cNvPr id="9" name="line-1">
            <a:extLst xmlns:a="http://schemas.openxmlformats.org/drawingml/2006/main">
              <a:ext uri="{FF2B5EF4-FFF2-40B4-BE49-F238E27FC236}">
                <a16:creationId xmlns:a16="http://schemas.microsoft.com/office/drawing/2014/main" id="{A71B1714-8EF8-467C-8354-FFAD4CC18C1E}"/>
              </a:ext>
            </a:extLst>
          </p:cNvPr>
          <p:cNvSpPr>
            <a:spLocks xmlns:a="http://schemas.openxmlformats.org/drawingml/2006/main" noGrp="1"/>
          </p:cNvSpPr>
          <p:nvPr/>
        </p:nvSpPr>
        <p:spPr>
          <a:xfrm xmlns:a="http://schemas.openxmlformats.org/drawingml/2006/main">
            <a:off x="609600" y="335280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Standard: explain the pair during active straighten.</a:t>
            </a:r>
          </a:p>
        </p:txBody>
      </p:sp>
      <p:sp>
        <p:nvSpPr>
          <p:cNvPr id="10" name="line-2">
            <a:extLst xmlns:a="http://schemas.openxmlformats.org/drawingml/2006/main">
              <a:ext uri="{FF2B5EF4-FFF2-40B4-BE49-F238E27FC236}">
                <a16:creationId xmlns:a16="http://schemas.microsoft.com/office/drawing/2014/main" id="{2DA3D9D7-E41B-41A9-9BD7-8C4E101A1F51}"/>
              </a:ext>
            </a:extLst>
          </p:cNvPr>
          <p:cNvSpPr>
            <a:spLocks xmlns:a="http://schemas.openxmlformats.org/drawingml/2006/main" noGrp="1"/>
          </p:cNvSpPr>
          <p:nvPr/>
        </p:nvSpPr>
        <p:spPr>
          <a:xfrm xmlns:a="http://schemas.openxmlformats.org/drawingml/2006/main">
            <a:off x="609600" y="44005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Stretch: explain why one pull cannot push.</a:t>
            </a:r>
          </a:p>
        </p:txBody>
      </p:sp>
    </p:spTree>
    <p:extLst>
      <p:ext uri="{BB962C8B-B14F-4D97-AF65-F5344CB8AC3E}">
        <p14:creationId xmlns:p14="http://schemas.microsoft.com/office/powerpoint/2010/main" val="1739009411"/>
      </p:ext>
    </p:extLst>
  </p:cSld>
</p:sld>
</file>

<file path=ppt/slides/slide2.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830CBCE9-1962-4D8B-8346-C66814472CB1}"/>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8CEB1B2C-1B98-47A7-A458-06968B581FA6}"/>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ff1c0314bc654ab7"/>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B645AA33-5B2C-49C0-A061-D8E58E9C4435}"/>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Retrieve the pair and check the join</a:t>
            </a:r>
          </a:p>
        </p:txBody>
      </p:sp>
      <p:sp>
        <p:nvSpPr>
          <p:cNvPr id="5" name="footer-line">
            <a:extLst xmlns:a="http://schemas.openxmlformats.org/drawingml/2006/main">
              <a:ext uri="{FF2B5EF4-FFF2-40B4-BE49-F238E27FC236}">
                <a16:creationId xmlns:a16="http://schemas.microsoft.com/office/drawing/2014/main" id="{668A0CA5-85FC-42C6-9C20-D2ABA5851D5C}"/>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FB9DF839-0EC3-4FCD-AF3F-7E7F4C524A47}"/>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4  ·  LESSON B</a:t>
            </a:r>
          </a:p>
        </p:txBody>
      </p:sp>
      <p:sp>
        <p:nvSpPr>
          <p:cNvPr id="7" name="page">
            <a:extLst xmlns:a="http://schemas.openxmlformats.org/drawingml/2006/main">
              <a:ext uri="{FF2B5EF4-FFF2-40B4-BE49-F238E27FC236}">
                <a16:creationId xmlns:a16="http://schemas.microsoft.com/office/drawing/2014/main" id="{9CD7D089-53C4-4E09-8F4F-3539B6BF35FB}"/>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02</a:t>
            </a:r>
          </a:p>
        </p:txBody>
      </p:sp>
      <p:sp>
        <p:nvSpPr>
          <p:cNvPr id="8" name="line-0">
            <a:extLst xmlns:a="http://schemas.openxmlformats.org/drawingml/2006/main">
              <a:ext uri="{FF2B5EF4-FFF2-40B4-BE49-F238E27FC236}">
                <a16:creationId xmlns:a16="http://schemas.microsoft.com/office/drawing/2014/main" id="{474AB378-0EDE-4024-BB24-914178423591}"/>
              </a:ext>
            </a:extLst>
          </p:cNvPr>
          <p:cNvSpPr>
            <a:spLocks xmlns:a="http://schemas.openxmlformats.org/drawingml/2006/main" noGrp="1"/>
          </p:cNvSpPr>
          <p:nvPr/>
        </p:nvSpPr>
        <p:spPr>
          <a:xfrm xmlns:a="http://schemas.openxmlformats.org/drawingml/2006/main">
            <a:off x="609600" y="23050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Find Monday’s biceps and triceps labels.</a:t>
            </a:r>
          </a:p>
        </p:txBody>
      </p:sp>
      <p:sp>
        <p:nvSpPr>
          <p:cNvPr id="9" name="line-1">
            <a:extLst xmlns:a="http://schemas.openxmlformats.org/drawingml/2006/main">
              <a:ext uri="{FF2B5EF4-FFF2-40B4-BE49-F238E27FC236}">
                <a16:creationId xmlns:a16="http://schemas.microsoft.com/office/drawing/2014/main" id="{94D411FF-3CD6-4E31-A9CF-793A95A1F743}"/>
              </a:ext>
            </a:extLst>
          </p:cNvPr>
          <p:cNvSpPr>
            <a:spLocks xmlns:a="http://schemas.openxmlformats.org/drawingml/2006/main" noGrp="1"/>
          </p:cNvSpPr>
          <p:nvPr/>
        </p:nvSpPr>
        <p:spPr>
          <a:xfrm xmlns:a="http://schemas.openxmlformats.org/drawingml/2006/main">
            <a:off x="609600" y="335280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Check that the prepared elbow can turn.</a:t>
            </a:r>
          </a:p>
        </p:txBody>
      </p:sp>
      <p:sp>
        <p:nvSpPr>
          <p:cNvPr id="10" name="line-2">
            <a:extLst xmlns:a="http://schemas.openxmlformats.org/drawingml/2006/main">
              <a:ext uri="{FF2B5EF4-FFF2-40B4-BE49-F238E27FC236}">
                <a16:creationId xmlns:a16="http://schemas.microsoft.com/office/drawing/2014/main" id="{4407A016-7FD6-4957-A1B0-0FD3129F534F}"/>
              </a:ext>
            </a:extLst>
          </p:cNvPr>
          <p:cNvSpPr>
            <a:spLocks xmlns:a="http://schemas.openxmlformats.org/drawingml/2006/main" noGrp="1"/>
          </p:cNvSpPr>
          <p:nvPr/>
        </p:nvSpPr>
        <p:spPr>
          <a:xfrm xmlns:a="http://schemas.openxmlformats.org/drawingml/2006/main">
            <a:off x="609600" y="44005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Choose: build, direct, label or explain.</a:t>
            </a:r>
          </a:p>
        </p:txBody>
      </p:sp>
    </p:spTree>
    <p:extLst>
      <p:ext uri="{BB962C8B-B14F-4D97-AF65-F5344CB8AC3E}">
        <p14:creationId xmlns:p14="http://schemas.microsoft.com/office/powerpoint/2010/main" val="498299667"/>
      </p:ext>
    </p:extLst>
  </p:cSld>
</p:sld>
</file>

<file path=ppt/slides/slide3.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1146AEC6-CBDE-495B-BB69-7C74E8204487}"/>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843347AB-E586-4F6A-A8F7-8B823DAEFAB1}"/>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7" name=""/>
          <p:cNvPicPr>
            <a:picLocks xmlns:a="http://schemas.openxmlformats.org/drawingml/2006/main" noChangeAspect="1"/>
          </p:cNvPicPr>
          <p:nvPr/>
        </p:nvPicPr>
        <p:blipFill>
          <a:blip xmlns:r="http://schemas.openxmlformats.org/officeDocument/2006/relationships" xmlns:a="http://schemas.openxmlformats.org/drawingml/2006/main" r:embed="R420e2d7f28024b8d"/>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69D707FE-1443-4F92-81AD-9ABA869C866C}"/>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Build with an adult’s preparation</a:t>
            </a:r>
          </a:p>
        </p:txBody>
      </p:sp>
      <p:sp>
        <p:nvSpPr>
          <p:cNvPr id="5" name="footer-line">
            <a:extLst xmlns:a="http://schemas.openxmlformats.org/drawingml/2006/main">
              <a:ext uri="{FF2B5EF4-FFF2-40B4-BE49-F238E27FC236}">
                <a16:creationId xmlns:a16="http://schemas.microsoft.com/office/drawing/2014/main" id="{599D0036-596B-44D4-96AA-D37035E32F2C}"/>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5DCF15FB-CE6E-435F-A319-321E1BB347B0}"/>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4  ·  LESSON B</a:t>
            </a:r>
          </a:p>
        </p:txBody>
      </p:sp>
      <p:sp>
        <p:nvSpPr>
          <p:cNvPr id="7" name="page">
            <a:extLst xmlns:a="http://schemas.openxmlformats.org/drawingml/2006/main">
              <a:ext uri="{FF2B5EF4-FFF2-40B4-BE49-F238E27FC236}">
                <a16:creationId xmlns:a16="http://schemas.microsoft.com/office/drawing/2014/main" id="{057146C0-7497-4295-AFB9-445B40D1B938}"/>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03</a:t>
            </a:r>
          </a:p>
        </p:txBody>
      </p:sp>
      <p:sp>
        <p:nvSpPr>
          <p:cNvPr id="8" name="line-0">
            <a:extLst xmlns:a="http://schemas.openxmlformats.org/drawingml/2006/main">
              <a:ext uri="{FF2B5EF4-FFF2-40B4-BE49-F238E27FC236}">
                <a16:creationId xmlns:a16="http://schemas.microsoft.com/office/drawing/2014/main" id="{CA6462F0-A95A-409B-9330-07655159A76D}"/>
              </a:ext>
            </a:extLst>
          </p:cNvPr>
          <p:cNvSpPr>
            <a:spLocks xmlns:a="http://schemas.openxmlformats.org/drawingml/2006/main" noGrp="1"/>
          </p:cNvSpPr>
          <p:nvPr/>
        </p:nvSpPr>
        <p:spPr>
          <a:xfrm xmlns:a="http://schemas.openxmlformats.org/drawingml/2006/main">
            <a:off x="609600" y="2305050"/>
            <a:ext cx="7096125"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Adult prepares and secures the turning join.</a:t>
            </a:r>
          </a:p>
        </p:txBody>
      </p:sp>
      <p:sp>
        <p:nvSpPr>
          <p:cNvPr id="9" name="line-1">
            <a:extLst xmlns:a="http://schemas.openxmlformats.org/drawingml/2006/main">
              <a:ext uri="{FF2B5EF4-FFF2-40B4-BE49-F238E27FC236}">
                <a16:creationId xmlns:a16="http://schemas.microsoft.com/office/drawing/2014/main" id="{02CD6E29-658D-45CF-ADED-47E976127AC8}"/>
              </a:ext>
            </a:extLst>
          </p:cNvPr>
          <p:cNvSpPr>
            <a:spLocks xmlns:a="http://schemas.openxmlformats.org/drawingml/2006/main" noGrp="1"/>
          </p:cNvSpPr>
          <p:nvPr/>
        </p:nvSpPr>
        <p:spPr>
          <a:xfrm xmlns:a="http://schemas.openxmlformats.org/drawingml/2006/main">
            <a:off x="609600" y="3143250"/>
            <a:ext cx="7096125"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Put the model flat on the table.</a:t>
            </a:r>
          </a:p>
        </p:txBody>
      </p:sp>
      <p:sp>
        <p:nvSpPr>
          <p:cNvPr id="10" name="line-2">
            <a:extLst xmlns:a="http://schemas.openxmlformats.org/drawingml/2006/main">
              <a:ext uri="{FF2B5EF4-FFF2-40B4-BE49-F238E27FC236}">
                <a16:creationId xmlns:a16="http://schemas.microsoft.com/office/drawing/2014/main" id="{683AF366-95B6-4C6F-B5E9-D8AD8680EC1D}"/>
              </a:ext>
            </a:extLst>
          </p:cNvPr>
          <p:cNvSpPr>
            <a:spLocks xmlns:a="http://schemas.openxmlformats.org/drawingml/2006/main" noGrp="1"/>
          </p:cNvSpPr>
          <p:nvPr/>
        </p:nvSpPr>
        <p:spPr>
          <a:xfrm xmlns:a="http://schemas.openxmlformats.org/drawingml/2006/main">
            <a:off x="609600" y="3981450"/>
            <a:ext cx="7096125"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Attach the loose pull strings to the tabs.</a:t>
            </a:r>
          </a:p>
        </p:txBody>
      </p:sp>
      <p:sp>
        <p:nvSpPr>
          <p:cNvPr id="11" name="line-3">
            <a:extLst xmlns:a="http://schemas.openxmlformats.org/drawingml/2006/main">
              <a:ext uri="{FF2B5EF4-FFF2-40B4-BE49-F238E27FC236}">
                <a16:creationId xmlns:a16="http://schemas.microsoft.com/office/drawing/2014/main" id="{1D6FFFD8-F9B5-4944-AA7B-3E5470ACF02B}"/>
              </a:ext>
            </a:extLst>
          </p:cNvPr>
          <p:cNvSpPr>
            <a:spLocks xmlns:a="http://schemas.openxmlformats.org/drawingml/2006/main" noGrp="1"/>
          </p:cNvSpPr>
          <p:nvPr/>
        </p:nvSpPr>
        <p:spPr>
          <a:xfrm xmlns:a="http://schemas.openxmlformats.org/drawingml/2006/main">
            <a:off x="609600" y="4819650"/>
            <a:ext cx="7096125"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Keep each free end clear and untangled.</a:t>
            </a:r>
          </a:p>
        </p:txBody>
      </p:sp>
      <p:pic>
        <p:nvPicPr>
          <p:cNvPr id="26" name=""/>
          <p:cNvPicPr>
            <a:picLocks xmlns:a="http://schemas.openxmlformats.org/drawingml/2006/main" noChangeAspect="1"/>
          </p:cNvPicPr>
          <p:nvPr/>
        </p:nvPicPr>
        <p:blipFill>
          <a:blip xmlns:r="http://schemas.openxmlformats.org/officeDocument/2006/relationships" xmlns:a="http://schemas.openxmlformats.org/drawingml/2006/main" r:embed="R9d200790fb734d32"/>
          <a:stretch xmlns:a="http://schemas.openxmlformats.org/drawingml/2006/main"/>
        </p:blipFill>
        <p:spPr>
          <a:xfrm xmlns:a="http://schemas.openxmlformats.org/drawingml/2006/main">
            <a:off x="8429625" y="2971800"/>
            <a:ext cx="2857500" cy="2143125"/>
          </a:xfrm>
          <a:prstGeom xmlns:a="http://schemas.openxmlformats.org/drawingml/2006/main" prst="rect">
            <a:avLst/>
          </a:prstGeom>
        </p:spPr>
      </p:pic>
    </p:spTree>
    <p:extLst>
      <p:ext uri="{BB962C8B-B14F-4D97-AF65-F5344CB8AC3E}">
        <p14:creationId xmlns:p14="http://schemas.microsoft.com/office/powerpoint/2010/main" val="759422506"/>
      </p:ext>
    </p:extLst>
  </p:cSld>
</p:sld>
</file>

<file path=ppt/slides/slide4.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FCEAEFB9-D171-4001-8C08-425003011A7C}"/>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43A74297-5F68-45E2-9E4F-82B09A135ED7}"/>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6" name=""/>
          <p:cNvPicPr>
            <a:picLocks xmlns:a="http://schemas.openxmlformats.org/drawingml/2006/main" noChangeAspect="1"/>
          </p:cNvPicPr>
          <p:nvPr/>
        </p:nvPicPr>
        <p:blipFill>
          <a:blip xmlns:r="http://schemas.openxmlformats.org/officeDocument/2006/relationships" xmlns:a="http://schemas.openxmlformats.org/drawingml/2006/main" r:embed="R6b9e99cee8124bfa"/>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F5557553-7A59-40FC-83CC-82458536CA3F}"/>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Make one careful bend</a:t>
            </a:r>
          </a:p>
        </p:txBody>
      </p:sp>
      <p:sp>
        <p:nvSpPr>
          <p:cNvPr id="5" name="footer-line">
            <a:extLst xmlns:a="http://schemas.openxmlformats.org/drawingml/2006/main">
              <a:ext uri="{FF2B5EF4-FFF2-40B4-BE49-F238E27FC236}">
                <a16:creationId xmlns:a16="http://schemas.microsoft.com/office/drawing/2014/main" id="{B0E98B5F-DA95-475E-8D21-FFE28D2CD631}"/>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AF36CF25-F910-4A12-B8D4-309B116486CF}"/>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4  ·  LESSON B</a:t>
            </a:r>
          </a:p>
        </p:txBody>
      </p:sp>
      <p:sp>
        <p:nvSpPr>
          <p:cNvPr id="7" name="page">
            <a:extLst xmlns:a="http://schemas.openxmlformats.org/drawingml/2006/main">
              <a:ext uri="{FF2B5EF4-FFF2-40B4-BE49-F238E27FC236}">
                <a16:creationId xmlns:a16="http://schemas.microsoft.com/office/drawing/2014/main" id="{422E7F09-0B0D-4F20-9A07-3E6AA730BF77}"/>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04</a:t>
            </a:r>
          </a:p>
        </p:txBody>
      </p:sp>
      <p:sp>
        <p:nvSpPr>
          <p:cNvPr id="8" name="line-0">
            <a:extLst xmlns:a="http://schemas.openxmlformats.org/drawingml/2006/main">
              <a:ext uri="{FF2B5EF4-FFF2-40B4-BE49-F238E27FC236}">
                <a16:creationId xmlns:a16="http://schemas.microsoft.com/office/drawing/2014/main" id="{1E849CC9-F4BC-4EE2-91A7-0E8DBCFED476}"/>
              </a:ext>
            </a:extLst>
          </p:cNvPr>
          <p:cNvSpPr>
            <a:spLocks xmlns:a="http://schemas.openxmlformats.org/drawingml/2006/main" noGrp="1"/>
          </p:cNvSpPr>
          <p:nvPr/>
        </p:nvSpPr>
        <p:spPr>
          <a:xfrm xmlns:a="http://schemas.openxmlformats.org/drawingml/2006/main">
            <a:off x="609600" y="23050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Hold the upper card steady.</a:t>
            </a:r>
          </a:p>
        </p:txBody>
      </p:sp>
      <p:sp>
        <p:nvSpPr>
          <p:cNvPr id="9" name="line-1">
            <a:extLst xmlns:a="http://schemas.openxmlformats.org/drawingml/2006/main">
              <a:ext uri="{FF2B5EF4-FFF2-40B4-BE49-F238E27FC236}">
                <a16:creationId xmlns:a16="http://schemas.microsoft.com/office/drawing/2014/main" id="{CABC7470-94CC-4595-B9D4-98EAC5E75BE5}"/>
              </a:ext>
            </a:extLst>
          </p:cNvPr>
          <p:cNvSpPr>
            <a:spLocks xmlns:a="http://schemas.openxmlformats.org/drawingml/2006/main" noGrp="1"/>
          </p:cNvSpPr>
          <p:nvPr/>
        </p:nvSpPr>
        <p:spPr>
          <a:xfrm xmlns:a="http://schemas.openxmlformats.org/drawingml/2006/main">
            <a:off x="609600" y="31432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Gently pull the bending string.</a:t>
            </a:r>
          </a:p>
        </p:txBody>
      </p:sp>
      <p:sp>
        <p:nvSpPr>
          <p:cNvPr id="10" name="line-2">
            <a:extLst xmlns:a="http://schemas.openxmlformats.org/drawingml/2006/main">
              <a:ext uri="{FF2B5EF4-FFF2-40B4-BE49-F238E27FC236}">
                <a16:creationId xmlns:a16="http://schemas.microsoft.com/office/drawing/2014/main" id="{6BB8BBB0-7BB6-403F-B2C0-1487EFA253EB}"/>
              </a:ext>
            </a:extLst>
          </p:cNvPr>
          <p:cNvSpPr>
            <a:spLocks xmlns:a="http://schemas.openxmlformats.org/drawingml/2006/main" noGrp="1"/>
          </p:cNvSpPr>
          <p:nvPr/>
        </p:nvSpPr>
        <p:spPr>
          <a:xfrm xmlns:a="http://schemas.openxmlformats.org/drawingml/2006/main">
            <a:off x="609600" y="39814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Place BICEPS — CONTRACTS.</a:t>
            </a:r>
          </a:p>
        </p:txBody>
      </p:sp>
      <p:sp>
        <p:nvSpPr>
          <p:cNvPr id="11" name="line-3">
            <a:extLst xmlns:a="http://schemas.openxmlformats.org/drawingml/2006/main">
              <a:ext uri="{FF2B5EF4-FFF2-40B4-BE49-F238E27FC236}">
                <a16:creationId xmlns:a16="http://schemas.microsoft.com/office/drawing/2014/main" id="{D7160C85-8A73-453E-860C-B38C7E55D1CC}"/>
              </a:ext>
            </a:extLst>
          </p:cNvPr>
          <p:cNvSpPr>
            <a:spLocks xmlns:a="http://schemas.openxmlformats.org/drawingml/2006/main" noGrp="1"/>
          </p:cNvSpPr>
          <p:nvPr/>
        </p:nvSpPr>
        <p:spPr>
          <a:xfrm xmlns:a="http://schemas.openxmlformats.org/drawingml/2006/main">
            <a:off x="609600" y="48196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Place TRICEPS — RELAXES.</a:t>
            </a:r>
          </a:p>
        </p:txBody>
      </p:sp>
    </p:spTree>
    <p:extLst>
      <p:ext uri="{BB962C8B-B14F-4D97-AF65-F5344CB8AC3E}">
        <p14:creationId xmlns:p14="http://schemas.microsoft.com/office/powerpoint/2010/main" val="281582400"/>
      </p:ext>
    </p:extLst>
  </p:cSld>
</p:sld>
</file>

<file path=ppt/slides/slide5.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05741EE0-97C3-41F5-BCF8-A4E35FB739D6}"/>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35BBF0C8-378C-4D56-BFE7-B3BBD5B9EAB6}"/>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6" name=""/>
          <p:cNvPicPr>
            <a:picLocks xmlns:a="http://schemas.openxmlformats.org/drawingml/2006/main" noChangeAspect="1"/>
          </p:cNvPicPr>
          <p:nvPr/>
        </p:nvPicPr>
        <p:blipFill>
          <a:blip xmlns:r="http://schemas.openxmlformats.org/officeDocument/2006/relationships" xmlns:a="http://schemas.openxmlformats.org/drawingml/2006/main" r:embed="R6e862a725f114b83"/>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AA64D3C5-7B65-4CC6-9099-0D768E4C7096}"/>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Actively straighten and swap roles</a:t>
            </a:r>
          </a:p>
        </p:txBody>
      </p:sp>
      <p:sp>
        <p:nvSpPr>
          <p:cNvPr id="5" name="footer-line">
            <a:extLst xmlns:a="http://schemas.openxmlformats.org/drawingml/2006/main">
              <a:ext uri="{FF2B5EF4-FFF2-40B4-BE49-F238E27FC236}">
                <a16:creationId xmlns:a16="http://schemas.microsoft.com/office/drawing/2014/main" id="{589E708D-0F53-4AA7-8930-B7D7C918153D}"/>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444D34A2-449A-44CE-8850-77D90CEB5023}"/>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4  ·  LESSON B</a:t>
            </a:r>
          </a:p>
        </p:txBody>
      </p:sp>
      <p:sp>
        <p:nvSpPr>
          <p:cNvPr id="7" name="page">
            <a:extLst xmlns:a="http://schemas.openxmlformats.org/drawingml/2006/main">
              <a:ext uri="{FF2B5EF4-FFF2-40B4-BE49-F238E27FC236}">
                <a16:creationId xmlns:a16="http://schemas.microsoft.com/office/drawing/2014/main" id="{8F69F756-BF90-4A45-993B-F8A7E9567DC2}"/>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05</a:t>
            </a:r>
          </a:p>
        </p:txBody>
      </p:sp>
      <p:sp>
        <p:nvSpPr>
          <p:cNvPr id="8" name="line-0">
            <a:extLst xmlns:a="http://schemas.openxmlformats.org/drawingml/2006/main">
              <a:ext uri="{FF2B5EF4-FFF2-40B4-BE49-F238E27FC236}">
                <a16:creationId xmlns:a16="http://schemas.microsoft.com/office/drawing/2014/main" id="{C9978AD1-888E-4E41-B490-5087DF446AE2}"/>
              </a:ext>
            </a:extLst>
          </p:cNvPr>
          <p:cNvSpPr>
            <a:spLocks xmlns:a="http://schemas.openxmlformats.org/drawingml/2006/main" noGrp="1"/>
          </p:cNvSpPr>
          <p:nvPr/>
        </p:nvSpPr>
        <p:spPr>
          <a:xfrm xmlns:a="http://schemas.openxmlformats.org/drawingml/2006/main">
            <a:off x="609600" y="23050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Let the bending string slacken.</a:t>
            </a:r>
          </a:p>
        </p:txBody>
      </p:sp>
      <p:sp>
        <p:nvSpPr>
          <p:cNvPr id="9" name="line-1">
            <a:extLst xmlns:a="http://schemas.openxmlformats.org/drawingml/2006/main">
              <a:ext uri="{FF2B5EF4-FFF2-40B4-BE49-F238E27FC236}">
                <a16:creationId xmlns:a16="http://schemas.microsoft.com/office/drawing/2014/main" id="{A707CBDA-16A3-4675-8359-0D60FC3138E4}"/>
              </a:ext>
            </a:extLst>
          </p:cNvPr>
          <p:cNvSpPr>
            <a:spLocks xmlns:a="http://schemas.openxmlformats.org/drawingml/2006/main" noGrp="1"/>
          </p:cNvSpPr>
          <p:nvPr/>
        </p:nvSpPr>
        <p:spPr>
          <a:xfrm xmlns:a="http://schemas.openxmlformats.org/drawingml/2006/main">
            <a:off x="609600" y="31432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Gently use the opposite pull.</a:t>
            </a:r>
          </a:p>
        </p:txBody>
      </p:sp>
      <p:sp>
        <p:nvSpPr>
          <p:cNvPr id="10" name="line-2">
            <a:extLst xmlns:a="http://schemas.openxmlformats.org/drawingml/2006/main">
              <a:ext uri="{FF2B5EF4-FFF2-40B4-BE49-F238E27FC236}">
                <a16:creationId xmlns:a16="http://schemas.microsoft.com/office/drawing/2014/main" id="{420FED33-5F4F-4D1C-AB60-711C53DD5FB0}"/>
              </a:ext>
            </a:extLst>
          </p:cNvPr>
          <p:cNvSpPr>
            <a:spLocks xmlns:a="http://schemas.openxmlformats.org/drawingml/2006/main" noGrp="1"/>
          </p:cNvSpPr>
          <p:nvPr/>
        </p:nvSpPr>
        <p:spPr>
          <a:xfrm xmlns:a="http://schemas.openxmlformats.org/drawingml/2006/main">
            <a:off x="609600" y="39814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Place TRICEPS — CONTRACTS.</a:t>
            </a:r>
          </a:p>
        </p:txBody>
      </p:sp>
      <p:sp>
        <p:nvSpPr>
          <p:cNvPr id="11" name="line-3">
            <a:extLst xmlns:a="http://schemas.openxmlformats.org/drawingml/2006/main">
              <a:ext uri="{FF2B5EF4-FFF2-40B4-BE49-F238E27FC236}">
                <a16:creationId xmlns:a16="http://schemas.microsoft.com/office/drawing/2014/main" id="{EF86EB7E-7745-4227-9D08-DE9E8F019636}"/>
              </a:ext>
            </a:extLst>
          </p:cNvPr>
          <p:cNvSpPr>
            <a:spLocks xmlns:a="http://schemas.openxmlformats.org/drawingml/2006/main" noGrp="1"/>
          </p:cNvSpPr>
          <p:nvPr/>
        </p:nvSpPr>
        <p:spPr>
          <a:xfrm xmlns:a="http://schemas.openxmlformats.org/drawingml/2006/main">
            <a:off x="609600" y="48196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Place BICEPS — RELAXES.</a:t>
            </a:r>
          </a:p>
        </p:txBody>
      </p:sp>
    </p:spTree>
    <p:extLst>
      <p:ext uri="{BB962C8B-B14F-4D97-AF65-F5344CB8AC3E}">
        <p14:creationId xmlns:p14="http://schemas.microsoft.com/office/powerpoint/2010/main" val="1912387480"/>
      </p:ext>
    </p:extLst>
  </p:cSld>
</p:sld>
</file>

<file path=ppt/slides/slide6.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19CBF5AA-EC87-4344-A60B-B4132E6F4FD8}"/>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26559D80-82D7-4AF0-B5AA-CD8DE34C7D62}"/>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6" name=""/>
          <p:cNvPicPr>
            <a:picLocks xmlns:a="http://schemas.openxmlformats.org/drawingml/2006/main" noChangeAspect="1"/>
          </p:cNvPicPr>
          <p:nvPr/>
        </p:nvPicPr>
        <p:blipFill>
          <a:blip xmlns:r="http://schemas.openxmlformats.org/officeDocument/2006/relationships" xmlns:a="http://schemas.openxmlformats.org/drawingml/2006/main" r:embed="Ra2a58ae50d9b45ed"/>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8371296E-EED4-4218-8A05-2DE4B15B0B93}"/>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Explain both actions with labels</a:t>
            </a:r>
          </a:p>
        </p:txBody>
      </p:sp>
      <p:sp>
        <p:nvSpPr>
          <p:cNvPr id="5" name="footer-line">
            <a:extLst xmlns:a="http://schemas.openxmlformats.org/drawingml/2006/main">
              <a:ext uri="{FF2B5EF4-FFF2-40B4-BE49-F238E27FC236}">
                <a16:creationId xmlns:a16="http://schemas.microsoft.com/office/drawing/2014/main" id="{2C946803-E4FE-4B87-94C6-CB444A411ED2}"/>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2493F465-A76C-4E80-A778-A0E1D9EBA3A8}"/>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4  ·  LESSON B</a:t>
            </a:r>
          </a:p>
        </p:txBody>
      </p:sp>
      <p:sp>
        <p:nvSpPr>
          <p:cNvPr id="7" name="page">
            <a:extLst xmlns:a="http://schemas.openxmlformats.org/drawingml/2006/main">
              <a:ext uri="{FF2B5EF4-FFF2-40B4-BE49-F238E27FC236}">
                <a16:creationId xmlns:a16="http://schemas.microsoft.com/office/drawing/2014/main" id="{51E73E0D-0A3E-452B-BEA4-20C3739ABE41}"/>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06</a:t>
            </a:r>
          </a:p>
        </p:txBody>
      </p:sp>
      <p:sp>
        <p:nvSpPr>
          <p:cNvPr id="8" name="line-0">
            <a:extLst xmlns:a="http://schemas.openxmlformats.org/drawingml/2006/main">
              <a:ext uri="{FF2B5EF4-FFF2-40B4-BE49-F238E27FC236}">
                <a16:creationId xmlns:a16="http://schemas.microsoft.com/office/drawing/2014/main" id="{15FF7111-B963-441C-B8FB-1BE94DB7D45F}"/>
              </a:ext>
            </a:extLst>
          </p:cNvPr>
          <p:cNvSpPr>
            <a:spLocks xmlns:a="http://schemas.openxmlformats.org/drawingml/2006/main" noGrp="1"/>
          </p:cNvSpPr>
          <p:nvPr/>
        </p:nvSpPr>
        <p:spPr>
          <a:xfrm xmlns:a="http://schemas.openxmlformats.org/drawingml/2006/main">
            <a:off x="609600" y="23050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Direct a bend, then an active straighten.</a:t>
            </a:r>
          </a:p>
        </p:txBody>
      </p:sp>
      <p:sp>
        <p:nvSpPr>
          <p:cNvPr id="9" name="line-1">
            <a:extLst xmlns:a="http://schemas.openxmlformats.org/drawingml/2006/main">
              <a:ext uri="{FF2B5EF4-FFF2-40B4-BE49-F238E27FC236}">
                <a16:creationId xmlns:a16="http://schemas.microsoft.com/office/drawing/2014/main" id="{6D1853AB-F206-40B7-86A8-C350AAC45066}"/>
              </a:ext>
            </a:extLst>
          </p:cNvPr>
          <p:cNvSpPr>
            <a:spLocks xmlns:a="http://schemas.openxmlformats.org/drawingml/2006/main" noGrp="1"/>
          </p:cNvSpPr>
          <p:nvPr/>
        </p:nvSpPr>
        <p:spPr>
          <a:xfrm xmlns:a="http://schemas.openxmlformats.org/drawingml/2006/main">
            <a:off x="609600" y="31432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Name the contracting muscle each time.</a:t>
            </a:r>
          </a:p>
        </p:txBody>
      </p:sp>
      <p:sp>
        <p:nvSpPr>
          <p:cNvPr id="10" name="line-2">
            <a:extLst xmlns:a="http://schemas.openxmlformats.org/drawingml/2006/main">
              <a:ext uri="{FF2B5EF4-FFF2-40B4-BE49-F238E27FC236}">
                <a16:creationId xmlns:a16="http://schemas.microsoft.com/office/drawing/2014/main" id="{3E263E21-40FD-4DC1-9980-81E6DCF06467}"/>
              </a:ext>
            </a:extLst>
          </p:cNvPr>
          <p:cNvSpPr>
            <a:spLocks xmlns:a="http://schemas.openxmlformats.org/drawingml/2006/main" noGrp="1"/>
          </p:cNvSpPr>
          <p:nvPr/>
        </p:nvSpPr>
        <p:spPr>
          <a:xfrm xmlns:a="http://schemas.openxmlformats.org/drawingml/2006/main">
            <a:off x="609600" y="39814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Say what happens to its partner.</a:t>
            </a:r>
          </a:p>
        </p:txBody>
      </p:sp>
      <p:sp>
        <p:nvSpPr>
          <p:cNvPr id="11" name="line-3">
            <a:extLst xmlns:a="http://schemas.openxmlformats.org/drawingml/2006/main">
              <a:ext uri="{FF2B5EF4-FFF2-40B4-BE49-F238E27FC236}">
                <a16:creationId xmlns:a16="http://schemas.microsoft.com/office/drawing/2014/main" id="{2C9A320F-339B-4E85-937C-FDC6C0247EAB}"/>
              </a:ext>
            </a:extLst>
          </p:cNvPr>
          <p:cNvSpPr>
            <a:spLocks xmlns:a="http://schemas.openxmlformats.org/drawingml/2006/main" noGrp="1"/>
          </p:cNvSpPr>
          <p:nvPr/>
        </p:nvSpPr>
        <p:spPr>
          <a:xfrm xmlns:a="http://schemas.openxmlformats.org/drawingml/2006/main">
            <a:off x="609600" y="48196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Record the actions in your table.</a:t>
            </a:r>
          </a:p>
        </p:txBody>
      </p:sp>
    </p:spTree>
    <p:extLst>
      <p:ext uri="{BB962C8B-B14F-4D97-AF65-F5344CB8AC3E}">
        <p14:creationId xmlns:p14="http://schemas.microsoft.com/office/powerpoint/2010/main" val="1989566254"/>
      </p:ext>
    </p:extLst>
  </p:cSld>
</p:sld>
</file>

<file path=ppt/slides/slide7.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D50882B9-9344-4956-B58B-1987F5FADFF8}"/>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49F5A17E-BF00-4584-BCE8-30543280B15D}"/>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ef7387532ead4510"/>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9CFFB315-A304-494E-9D3C-F035FD90E962}"/>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Pause and check your model</a:t>
            </a:r>
          </a:p>
        </p:txBody>
      </p:sp>
      <p:sp>
        <p:nvSpPr>
          <p:cNvPr id="5" name="footer-line">
            <a:extLst xmlns:a="http://schemas.openxmlformats.org/drawingml/2006/main">
              <a:ext uri="{FF2B5EF4-FFF2-40B4-BE49-F238E27FC236}">
                <a16:creationId xmlns:a16="http://schemas.microsoft.com/office/drawing/2014/main" id="{38FCD296-D4E2-438E-B27E-3C227F5E68EC}"/>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C62ADE70-F606-421D-810A-98489421F69E}"/>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4  ·  LESSON B</a:t>
            </a:r>
          </a:p>
        </p:txBody>
      </p:sp>
      <p:sp>
        <p:nvSpPr>
          <p:cNvPr id="7" name="page">
            <a:extLst xmlns:a="http://schemas.openxmlformats.org/drawingml/2006/main">
              <a:ext uri="{FF2B5EF4-FFF2-40B4-BE49-F238E27FC236}">
                <a16:creationId xmlns:a16="http://schemas.microsoft.com/office/drawing/2014/main" id="{C51BA6B3-9D51-44F0-A159-B76341142F3F}"/>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07</a:t>
            </a:r>
          </a:p>
        </p:txBody>
      </p:sp>
      <p:sp>
        <p:nvSpPr>
          <p:cNvPr id="8" name="line-0">
            <a:extLst xmlns:a="http://schemas.openxmlformats.org/drawingml/2006/main">
              <a:ext uri="{FF2B5EF4-FFF2-40B4-BE49-F238E27FC236}">
                <a16:creationId xmlns:a16="http://schemas.microsoft.com/office/drawing/2014/main" id="{F2885E1D-96F6-457A-812F-97789394913A}"/>
              </a:ext>
            </a:extLst>
          </p:cNvPr>
          <p:cNvSpPr>
            <a:spLocks xmlns:a="http://schemas.openxmlformats.org/drawingml/2006/main" noGrp="1"/>
          </p:cNvSpPr>
          <p:nvPr/>
        </p:nvSpPr>
        <p:spPr>
          <a:xfrm xmlns:a="http://schemas.openxmlformats.org/drawingml/2006/main">
            <a:off x="609600" y="23050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Can the join turn without forcing it?</a:t>
            </a:r>
          </a:p>
        </p:txBody>
      </p:sp>
      <p:sp>
        <p:nvSpPr>
          <p:cNvPr id="9" name="line-1">
            <a:extLst xmlns:a="http://schemas.openxmlformats.org/drawingml/2006/main">
              <a:ext uri="{FF2B5EF4-FFF2-40B4-BE49-F238E27FC236}">
                <a16:creationId xmlns:a16="http://schemas.microsoft.com/office/drawing/2014/main" id="{98F1040B-9AF7-44FA-ABC2-D8397329860B}"/>
              </a:ext>
            </a:extLst>
          </p:cNvPr>
          <p:cNvSpPr>
            <a:spLocks xmlns:a="http://schemas.openxmlformats.org/drawingml/2006/main" noGrp="1"/>
          </p:cNvSpPr>
          <p:nvPr/>
        </p:nvSpPr>
        <p:spPr>
          <a:xfrm xmlns:a="http://schemas.openxmlformats.org/drawingml/2006/main">
            <a:off x="609600" y="335280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Is there a pull for each direction?</a:t>
            </a:r>
          </a:p>
        </p:txBody>
      </p:sp>
      <p:sp>
        <p:nvSpPr>
          <p:cNvPr id="10" name="line-2">
            <a:extLst xmlns:a="http://schemas.openxmlformats.org/drawingml/2006/main">
              <a:ext uri="{FF2B5EF4-FFF2-40B4-BE49-F238E27FC236}">
                <a16:creationId xmlns:a16="http://schemas.microsoft.com/office/drawing/2014/main" id="{EC1AB725-311E-46FB-AC99-401E7793A315}"/>
              </a:ext>
            </a:extLst>
          </p:cNvPr>
          <p:cNvSpPr>
            <a:spLocks xmlns:a="http://schemas.openxmlformats.org/drawingml/2006/main" noGrp="1"/>
          </p:cNvSpPr>
          <p:nvPr/>
        </p:nvSpPr>
        <p:spPr>
          <a:xfrm xmlns:a="http://schemas.openxmlformats.org/drawingml/2006/main">
            <a:off x="609600" y="44005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Do the labels match the chosen action?</a:t>
            </a:r>
          </a:p>
        </p:txBody>
      </p:sp>
    </p:spTree>
    <p:extLst>
      <p:ext uri="{BB962C8B-B14F-4D97-AF65-F5344CB8AC3E}">
        <p14:creationId xmlns:p14="http://schemas.microsoft.com/office/powerpoint/2010/main" val="876931173"/>
      </p:ext>
    </p:extLst>
  </p:cSld>
</p:sld>
</file>

<file path=ppt/slides/slide8.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6685903A-268E-4385-983B-40FA1AAD132C}"/>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1386AC60-C9D9-4AB2-BB38-4794F69AE19F}"/>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6" name=""/>
          <p:cNvPicPr>
            <a:picLocks xmlns:a="http://schemas.openxmlformats.org/drawingml/2006/main" noChangeAspect="1"/>
          </p:cNvPicPr>
          <p:nvPr/>
        </p:nvPicPr>
        <p:blipFill>
          <a:blip xmlns:r="http://schemas.openxmlformats.org/officeDocument/2006/relationships" xmlns:a="http://schemas.openxmlformats.org/drawingml/2006/main" r:embed="R6d4e4d37638c4375"/>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F7F6CAC5-B1C3-431E-8E19-CB0D30BD9907}"/>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Improve, explain and tidy</a:t>
            </a:r>
          </a:p>
        </p:txBody>
      </p:sp>
      <p:sp>
        <p:nvSpPr>
          <p:cNvPr id="5" name="footer-line">
            <a:extLst xmlns:a="http://schemas.openxmlformats.org/drawingml/2006/main">
              <a:ext uri="{FF2B5EF4-FFF2-40B4-BE49-F238E27FC236}">
                <a16:creationId xmlns:a16="http://schemas.microsoft.com/office/drawing/2014/main" id="{954EFCE3-57A3-4FB2-9269-0CA500407E04}"/>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CE1D68F0-0349-46FE-86B8-4CBB8E76C07F}"/>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4  ·  LESSON B</a:t>
            </a:r>
          </a:p>
        </p:txBody>
      </p:sp>
      <p:sp>
        <p:nvSpPr>
          <p:cNvPr id="7" name="page">
            <a:extLst xmlns:a="http://schemas.openxmlformats.org/drawingml/2006/main">
              <a:ext uri="{FF2B5EF4-FFF2-40B4-BE49-F238E27FC236}">
                <a16:creationId xmlns:a16="http://schemas.microsoft.com/office/drawing/2014/main" id="{7FFBAC88-44D8-46C0-B43F-1123D283A228}"/>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08</a:t>
            </a:r>
          </a:p>
        </p:txBody>
      </p:sp>
      <p:sp>
        <p:nvSpPr>
          <p:cNvPr id="8" name="line-0">
            <a:extLst xmlns:a="http://schemas.openxmlformats.org/drawingml/2006/main">
              <a:ext uri="{FF2B5EF4-FFF2-40B4-BE49-F238E27FC236}">
                <a16:creationId xmlns:a16="http://schemas.microsoft.com/office/drawing/2014/main" id="{D54952D1-7E1D-438C-8AD4-F13FD5BF9BFF}"/>
              </a:ext>
            </a:extLst>
          </p:cNvPr>
          <p:cNvSpPr>
            <a:spLocks xmlns:a="http://schemas.openxmlformats.org/drawingml/2006/main" noGrp="1"/>
          </p:cNvSpPr>
          <p:nvPr/>
        </p:nvSpPr>
        <p:spPr>
          <a:xfrm xmlns:a="http://schemas.openxmlformats.org/drawingml/2006/main">
            <a:off x="609600" y="23050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Fix one label or join with the adult.</a:t>
            </a:r>
          </a:p>
        </p:txBody>
      </p:sp>
      <p:sp>
        <p:nvSpPr>
          <p:cNvPr id="9" name="line-1">
            <a:extLst xmlns:a="http://schemas.openxmlformats.org/drawingml/2006/main">
              <a:ext uri="{FF2B5EF4-FFF2-40B4-BE49-F238E27FC236}">
                <a16:creationId xmlns:a16="http://schemas.microsoft.com/office/drawing/2014/main" id="{A48D3420-BD57-4F34-AE61-328DBDDD318A}"/>
              </a:ext>
            </a:extLst>
          </p:cNvPr>
          <p:cNvSpPr>
            <a:spLocks xmlns:a="http://schemas.openxmlformats.org/drawingml/2006/main" noGrp="1"/>
          </p:cNvSpPr>
          <p:nvPr/>
        </p:nvSpPr>
        <p:spPr>
          <a:xfrm xmlns:a="http://schemas.openxmlformats.org/drawingml/2006/main">
            <a:off x="609600" y="31432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Show or direct both actions again.</a:t>
            </a:r>
          </a:p>
        </p:txBody>
      </p:sp>
      <p:sp>
        <p:nvSpPr>
          <p:cNvPr id="10" name="line-2">
            <a:extLst xmlns:a="http://schemas.openxmlformats.org/drawingml/2006/main">
              <a:ext uri="{FF2B5EF4-FFF2-40B4-BE49-F238E27FC236}">
                <a16:creationId xmlns:a16="http://schemas.microsoft.com/office/drawing/2014/main" id="{4483ED3A-B9ED-4E86-B1E6-252D4E338881}"/>
              </a:ext>
            </a:extLst>
          </p:cNvPr>
          <p:cNvSpPr>
            <a:spLocks xmlns:a="http://schemas.openxmlformats.org/drawingml/2006/main" noGrp="1"/>
          </p:cNvSpPr>
          <p:nvPr/>
        </p:nvSpPr>
        <p:spPr>
          <a:xfrm xmlns:a="http://schemas.openxmlformats.org/drawingml/2006/main">
            <a:off x="609600" y="39814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Name one way this differs from a real arm.</a:t>
            </a:r>
          </a:p>
        </p:txBody>
      </p:sp>
      <p:sp>
        <p:nvSpPr>
          <p:cNvPr id="11" name="line-3">
            <a:extLst xmlns:a="http://schemas.openxmlformats.org/drawingml/2006/main">
              <a:ext uri="{FF2B5EF4-FFF2-40B4-BE49-F238E27FC236}">
                <a16:creationId xmlns:a16="http://schemas.microsoft.com/office/drawing/2014/main" id="{B206316C-38A1-4DB8-9F79-11AF131883EF}"/>
              </a:ext>
            </a:extLst>
          </p:cNvPr>
          <p:cNvSpPr>
            <a:spLocks xmlns:a="http://schemas.openxmlformats.org/drawingml/2006/main" noGrp="1"/>
          </p:cNvSpPr>
          <p:nvPr/>
        </p:nvSpPr>
        <p:spPr>
          <a:xfrm xmlns:a="http://schemas.openxmlformats.org/drawingml/2006/main">
            <a:off x="609600" y="48196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Keep your record and put the model away.</a:t>
            </a:r>
          </a:p>
        </p:txBody>
      </p:sp>
    </p:spTree>
    <p:extLst>
      <p:ext uri="{BB962C8B-B14F-4D97-AF65-F5344CB8AC3E}">
        <p14:creationId xmlns:p14="http://schemas.microsoft.com/office/powerpoint/2010/main" val="2114265208"/>
      </p:ext>
    </p:extLst>
  </p:cSld>
</p:sld>
</file>

<file path=ppt/slides/slide9.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DCCCD601-440A-425F-9B19-19A068D0EFBF}"/>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28654A4A-CDB7-437C-8B42-3106179D2645}"/>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6" name=""/>
          <p:cNvPicPr>
            <a:picLocks xmlns:a="http://schemas.openxmlformats.org/drawingml/2006/main" noChangeAspect="1"/>
          </p:cNvPicPr>
          <p:nvPr/>
        </p:nvPicPr>
        <p:blipFill>
          <a:blip xmlns:r="http://schemas.openxmlformats.org/officeDocument/2006/relationships" xmlns:a="http://schemas.openxmlformats.org/drawingml/2006/main" r:embed="R9e5853d8c1044e26"/>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A9FC73E4-6B76-4A9D-894A-62598F9683BE}"/>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Your voice can change the lesson</a:t>
            </a:r>
          </a:p>
        </p:txBody>
      </p:sp>
      <p:sp>
        <p:nvSpPr>
          <p:cNvPr id="5" name="footer-line">
            <a:extLst xmlns:a="http://schemas.openxmlformats.org/drawingml/2006/main">
              <a:ext uri="{FF2B5EF4-FFF2-40B4-BE49-F238E27FC236}">
                <a16:creationId xmlns:a16="http://schemas.microsoft.com/office/drawing/2014/main" id="{DF54A5B5-2137-4FEE-9C88-F565435FAED5}"/>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E95E5845-421C-4ECC-89FB-F3233024B926}"/>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4  ·  LESSON B</a:t>
            </a:r>
          </a:p>
        </p:txBody>
      </p:sp>
      <p:sp>
        <p:nvSpPr>
          <p:cNvPr id="7" name="page">
            <a:extLst xmlns:a="http://schemas.openxmlformats.org/drawingml/2006/main">
              <a:ext uri="{FF2B5EF4-FFF2-40B4-BE49-F238E27FC236}">
                <a16:creationId xmlns:a16="http://schemas.microsoft.com/office/drawing/2014/main" id="{E3AE7738-96B3-4C63-A4C2-FBF5102868D9}"/>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09</a:t>
            </a:r>
          </a:p>
        </p:txBody>
      </p:sp>
      <p:sp>
        <p:nvSpPr>
          <p:cNvPr id="8" name="line-0">
            <a:extLst xmlns:a="http://schemas.openxmlformats.org/drawingml/2006/main">
              <a:ext uri="{FF2B5EF4-FFF2-40B4-BE49-F238E27FC236}">
                <a16:creationId xmlns:a16="http://schemas.microsoft.com/office/drawing/2014/main" id="{14715DC5-E53D-4964-B291-3B54FD55BD85}"/>
              </a:ext>
            </a:extLst>
          </p:cNvPr>
          <p:cNvSpPr>
            <a:spLocks xmlns:a="http://schemas.openxmlformats.org/drawingml/2006/main" noGrp="1"/>
          </p:cNvSpPr>
          <p:nvPr/>
        </p:nvSpPr>
        <p:spPr>
          <a:xfrm xmlns:a="http://schemas.openxmlformats.org/drawingml/2006/main">
            <a:off x="609600" y="23050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What helped you join in?</a:t>
            </a:r>
          </a:p>
        </p:txBody>
      </p:sp>
      <p:sp>
        <p:nvSpPr>
          <p:cNvPr id="9" name="line-1">
            <a:extLst xmlns:a="http://schemas.openxmlformats.org/drawingml/2006/main">
              <a:ext uri="{FF2B5EF4-FFF2-40B4-BE49-F238E27FC236}">
                <a16:creationId xmlns:a16="http://schemas.microsoft.com/office/drawing/2014/main" id="{39D9ADA9-920F-474B-A66F-74EDA4E170B4}"/>
              </a:ext>
            </a:extLst>
          </p:cNvPr>
          <p:cNvSpPr>
            <a:spLocks xmlns:a="http://schemas.openxmlformats.org/drawingml/2006/main" noGrp="1"/>
          </p:cNvSpPr>
          <p:nvPr/>
        </p:nvSpPr>
        <p:spPr>
          <a:xfrm xmlns:a="http://schemas.openxmlformats.org/drawingml/2006/main">
            <a:off x="609600" y="31432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What could make the next activity easier?</a:t>
            </a:r>
          </a:p>
        </p:txBody>
      </p:sp>
      <p:sp>
        <p:nvSpPr>
          <p:cNvPr id="10" name="line-2">
            <a:extLst xmlns:a="http://schemas.openxmlformats.org/drawingml/2006/main">
              <a:ext uri="{FF2B5EF4-FFF2-40B4-BE49-F238E27FC236}">
                <a16:creationId xmlns:a16="http://schemas.microsoft.com/office/drawing/2014/main" id="{01E8FBD3-3028-438E-802C-503715BF399B}"/>
              </a:ext>
            </a:extLst>
          </p:cNvPr>
          <p:cNvSpPr>
            <a:spLocks xmlns:a="http://schemas.openxmlformats.org/drawingml/2006/main" noGrp="1"/>
          </p:cNvSpPr>
          <p:nvPr/>
        </p:nvSpPr>
        <p:spPr>
          <a:xfrm xmlns:a="http://schemas.openxmlformats.org/drawingml/2006/main">
            <a:off x="609600" y="39814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Point, sign, speak, write or pass privately.</a:t>
            </a:r>
          </a:p>
        </p:txBody>
      </p:sp>
      <p:sp>
        <p:nvSpPr>
          <p:cNvPr id="11" name="line-3">
            <a:extLst xmlns:a="http://schemas.openxmlformats.org/drawingml/2006/main">
              <a:ext uri="{FF2B5EF4-FFF2-40B4-BE49-F238E27FC236}">
                <a16:creationId xmlns:a16="http://schemas.microsoft.com/office/drawing/2014/main" id="{A80845E1-C508-4A2B-9D19-E90032059051}"/>
              </a:ext>
            </a:extLst>
          </p:cNvPr>
          <p:cNvSpPr>
            <a:spLocks xmlns:a="http://schemas.openxmlformats.org/drawingml/2006/main" noGrp="1"/>
          </p:cNvSpPr>
          <p:nvPr/>
        </p:nvSpPr>
        <p:spPr>
          <a:xfrm xmlns:a="http://schemas.openxmlformats.org/drawingml/2006/main">
            <a:off x="609600" y="48196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Adult: agree one change and explain any limit.</a:t>
            </a:r>
          </a:p>
        </p:txBody>
      </p:sp>
    </p:spTree>
    <p:extLst>
      <p:ext uri="{BB962C8B-B14F-4D97-AF65-F5344CB8AC3E}">
        <p14:creationId xmlns:p14="http://schemas.microsoft.com/office/powerpoint/2010/main" val="1542083618"/>
      </p:ext>
    </p:extLst>
  </p:cSld>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2026-09-06T23:07:36.1120000Z</dcterms:created>
  <dcterms:modified xsi:type="dcterms:W3CDTF">2026-09-06T23:07:36.1120000Z</dcterms:modified>
</coreProperties>
</file>