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ea4027c6d2624ac1" /><Relationship Type="http://schemas.openxmlformats.org/officeDocument/2006/relationships/extended-properties" Target="/docProps/app.xml" Id="Rb0b3165adbcf4060" /><Relationship Type="http://schemas.openxmlformats.org/officeDocument/2006/relationships/officeDocument" Target="/ppt/presentation.xml" Id="R68b080f3ad784a9a" /></Relationships>
</file>

<file path=ppt/presentation.xml><?xml version="1.0" encoding="utf-8"?>
<p:presentation xmlns:p="http://schemas.openxmlformats.org/presentationml/2006/main">
  <p:sldMasterIdLst>
    <p:sldMasterId xmlns:r="http://schemas.openxmlformats.org/officeDocument/2006/relationships" id="2147483648" r:id="Rb10e1d8fc61749ae"/>
  </p:sldMasterIdLst>
  <p:notesMasterIdLst>
    <p:notesMasterId xmlns:r="http://schemas.openxmlformats.org/officeDocument/2006/relationships" r:id="Radd56123c38047c3"/>
  </p:notesMasterIdLst>
  <p:sldIdLst>
    <p:sldId xmlns:r="http://schemas.openxmlformats.org/officeDocument/2006/relationships" id="256" r:id="Rcefb8390aed54f83"/>
    <p:sldId xmlns:r="http://schemas.openxmlformats.org/officeDocument/2006/relationships" id="257" r:id="R72d7490fdaa04da9"/>
    <p:sldId xmlns:r="http://schemas.openxmlformats.org/officeDocument/2006/relationships" id="258" r:id="R641aa4077232474a"/>
    <p:sldId xmlns:r="http://schemas.openxmlformats.org/officeDocument/2006/relationships" id="259" r:id="R8913fb561b1b4db2"/>
    <p:sldId xmlns:r="http://schemas.openxmlformats.org/officeDocument/2006/relationships" id="260" r:id="Rcabd2a45d93341fb"/>
    <p:sldId xmlns:r="http://schemas.openxmlformats.org/officeDocument/2006/relationships" id="261" r:id="R7003f6921c3e4b96"/>
    <p:sldId xmlns:r="http://schemas.openxmlformats.org/officeDocument/2006/relationships" id="262" r:id="R039e10f692d94dc1"/>
    <p:sldId xmlns:r="http://schemas.openxmlformats.org/officeDocument/2006/relationships" id="263" r:id="R42f15a5834a641a8"/>
    <p:sldId xmlns:r="http://schemas.openxmlformats.org/officeDocument/2006/relationships" id="264" r:id="R4d9c95ee41af4ac8"/>
    <p:sldId xmlns:r="http://schemas.openxmlformats.org/officeDocument/2006/relationships" id="265" r:id="R47ea091d19804b0c"/>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baae96c14d7845ea" /><Relationship Type="http://schemas.openxmlformats.org/officeDocument/2006/relationships/slideMaster" Target="/ppt/slideMasters/slideMaster1.xml" Id="Rb10e1d8fc61749ae" /><Relationship Type="http://schemas.openxmlformats.org/officeDocument/2006/relationships/notesMaster" Target="/ppt/notesMasters/notesMaster1.xml" Id="Radd56123c38047c3" /><Relationship Type="http://schemas.openxmlformats.org/officeDocument/2006/relationships/presProps" Target="/ppt/presProps.xml" Id="Re3a4c17522f14053" /><Relationship Type="http://schemas.openxmlformats.org/officeDocument/2006/relationships/tableStyles" Target="/ppt/tableStyles.xml" Id="R5eafb8a0c9d846e0" /><Relationship Type="http://schemas.openxmlformats.org/officeDocument/2006/relationships/slide" Target="/ppt/slides/slide1.xml" Id="Rcefb8390aed54f83" /><Relationship Type="http://schemas.openxmlformats.org/officeDocument/2006/relationships/slide" Target="/ppt/slides/slide2.xml" Id="R72d7490fdaa04da9" /><Relationship Type="http://schemas.openxmlformats.org/officeDocument/2006/relationships/slide" Target="/ppt/slides/slide3.xml" Id="R641aa4077232474a" /><Relationship Type="http://schemas.openxmlformats.org/officeDocument/2006/relationships/slide" Target="/ppt/slides/slide4.xml" Id="R8913fb561b1b4db2" /><Relationship Type="http://schemas.openxmlformats.org/officeDocument/2006/relationships/slide" Target="/ppt/slides/slide5.xml" Id="Rcabd2a45d93341fb" /><Relationship Type="http://schemas.openxmlformats.org/officeDocument/2006/relationships/slide" Target="/ppt/slides/slide6.xml" Id="R7003f6921c3e4b96" /><Relationship Type="http://schemas.openxmlformats.org/officeDocument/2006/relationships/slide" Target="/ppt/slides/slide7.xml" Id="R039e10f692d94dc1" /><Relationship Type="http://schemas.openxmlformats.org/officeDocument/2006/relationships/slide" Target="/ppt/slides/slide8.xml" Id="R42f15a5834a641a8" /><Relationship Type="http://schemas.openxmlformats.org/officeDocument/2006/relationships/slide" Target="/ppt/slides/slide9.xml" Id="R4d9c95ee41af4ac8" /><Relationship Type="http://schemas.openxmlformats.org/officeDocument/2006/relationships/slide" Target="/ppt/slides/slide10.xml" Id="R47ea091d19804b0c"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7737055e1fbe4906"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9213ed2f0583478d" /><Relationship Type="http://schemas.openxmlformats.org/officeDocument/2006/relationships/notesMaster" Target="/ppt/notesMasters/notesMaster1.xml" Id="R16bf779120754c1e"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80ae188b6a5341a9" /><Relationship Type="http://schemas.openxmlformats.org/officeDocument/2006/relationships/notesMaster" Target="/ppt/notesMasters/notesMaster1.xml" Id="R5df820e415114fd6" /></Relationships>
</file>

<file path=ppt/notesSlides/_rels/notesSlide2.xml.rels>&#65279;<?xml version="1.0" encoding="utf-8"?><Relationships xmlns="http://schemas.openxmlformats.org/package/2006/relationships"><Relationship Type="http://schemas.openxmlformats.org/officeDocument/2006/relationships/slide" Target="/ppt/slides/slide2.xml" Id="Rdb83eee3f5514007" /><Relationship Type="http://schemas.openxmlformats.org/officeDocument/2006/relationships/notesMaster" Target="/ppt/notesMasters/notesMaster1.xml" Id="Rae9e4e35e6f6435e" /></Relationships>
</file>

<file path=ppt/notesSlides/_rels/notesSlide3.xml.rels>&#65279;<?xml version="1.0" encoding="utf-8"?><Relationships xmlns="http://schemas.openxmlformats.org/package/2006/relationships"><Relationship Type="http://schemas.openxmlformats.org/officeDocument/2006/relationships/slide" Target="/ppt/slides/slide3.xml" Id="R13a19cd962204351" /><Relationship Type="http://schemas.openxmlformats.org/officeDocument/2006/relationships/notesMaster" Target="/ppt/notesMasters/notesMaster1.xml" Id="Rbe46a9be77114839" /></Relationships>
</file>

<file path=ppt/notesSlides/_rels/notesSlide4.xml.rels>&#65279;<?xml version="1.0" encoding="utf-8"?><Relationships xmlns="http://schemas.openxmlformats.org/package/2006/relationships"><Relationship Type="http://schemas.openxmlformats.org/officeDocument/2006/relationships/slide" Target="/ppt/slides/slide4.xml" Id="R81146126a3d64e22" /><Relationship Type="http://schemas.openxmlformats.org/officeDocument/2006/relationships/notesMaster" Target="/ppt/notesMasters/notesMaster1.xml" Id="R9f6e0c0fbd20470f" /></Relationships>
</file>

<file path=ppt/notesSlides/_rels/notesSlide5.xml.rels>&#65279;<?xml version="1.0" encoding="utf-8"?><Relationships xmlns="http://schemas.openxmlformats.org/package/2006/relationships"><Relationship Type="http://schemas.openxmlformats.org/officeDocument/2006/relationships/slide" Target="/ppt/slides/slide5.xml" Id="Re898cef794584332" /><Relationship Type="http://schemas.openxmlformats.org/officeDocument/2006/relationships/notesMaster" Target="/ppt/notesMasters/notesMaster1.xml" Id="R314ef4b89df94e82" /></Relationships>
</file>

<file path=ppt/notesSlides/_rels/notesSlide6.xml.rels>&#65279;<?xml version="1.0" encoding="utf-8"?><Relationships xmlns="http://schemas.openxmlformats.org/package/2006/relationships"><Relationship Type="http://schemas.openxmlformats.org/officeDocument/2006/relationships/slide" Target="/ppt/slides/slide6.xml" Id="Rfd7b65ad43524db9" /><Relationship Type="http://schemas.openxmlformats.org/officeDocument/2006/relationships/notesMaster" Target="/ppt/notesMasters/notesMaster1.xml" Id="R45a4ad44918f4ffd" /></Relationships>
</file>

<file path=ppt/notesSlides/_rels/notesSlide7.xml.rels>&#65279;<?xml version="1.0" encoding="utf-8"?><Relationships xmlns="http://schemas.openxmlformats.org/package/2006/relationships"><Relationship Type="http://schemas.openxmlformats.org/officeDocument/2006/relationships/slide" Target="/ppt/slides/slide7.xml" Id="Re815ea0e6626423c" /><Relationship Type="http://schemas.openxmlformats.org/officeDocument/2006/relationships/notesMaster" Target="/ppt/notesMasters/notesMaster1.xml" Id="R7315182a07144966" /></Relationships>
</file>

<file path=ppt/notesSlides/_rels/notesSlide8.xml.rels>&#65279;<?xml version="1.0" encoding="utf-8"?><Relationships xmlns="http://schemas.openxmlformats.org/package/2006/relationships"><Relationship Type="http://schemas.openxmlformats.org/officeDocument/2006/relationships/slide" Target="/ppt/slides/slide8.xml" Id="R3c412658e393436b" /><Relationship Type="http://schemas.openxmlformats.org/officeDocument/2006/relationships/notesMaster" Target="/ppt/notesMasters/notesMaster1.xml" Id="Rec01fa90b7e74bc4" /></Relationships>
</file>

<file path=ppt/notesSlides/_rels/notesSlide9.xml.rels>&#65279;<?xml version="1.0" encoding="utf-8"?><Relationships xmlns="http://schemas.openxmlformats.org/package/2006/relationships"><Relationship Type="http://schemas.openxmlformats.org/officeDocument/2006/relationships/slide" Target="/ppt/slides/slide9.xml" Id="R4b3433acd7cd4b45" /><Relationship Type="http://schemas.openxmlformats.org/officeDocument/2006/relationships/notesMaster" Target="/ppt/notesMasters/notesMaster1.xml" Id="R3b835b1b4bca49a3"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Workshop reference — 0 minutes within the source's 40-minute lesson.</a:t>
            </a:r>
          </a:p>
          <a:p xmlns:a="http://schemas.openxmlformats.org/drawingml/2006/main">
            <a:r>
              <a:t>Wednesday P2, 10:10-10:50. Reference screen only; start the 32-minute workshop immediately. No additional starter or lesson time.</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https://github.com/MattRoper1977/Lessons/blob/main/Science_Teesside/Build/SCI_B_W6_Balanced_Plate.html</a:t>
            </a:r>
          </a:p>
          <a:p xmlns:a="http://schemas.openxmlformats.org/drawingml/2006/main">
            <a:r>
              <a:t>Git blob: 186a497288fca4483f58539306d07e5a12d7d819.</a:t>
            </a:r>
          </a:p>
          <a:p xmlns:a="http://schemas.openxmlformats.org/drawingml/2006/main">
            <a:r>
              <a:t>SHA256: 238e4f1c87b3932dd255105b0f7fcffa9cd55c9fefc39a89defa500f1c8ae8a2.</a:t>
            </a:r>
          </a:p>
          <a:p xmlns:a="http://schemas.openxmlformats.org/drawingml/2006/main">
            <a:r>
              <a:t>User-supplied logo: approved-logo.jpg (unchanged attachment bytes).</a:t>
            </a:r>
          </a:p>
          <a:p xmlns:a="http://schemas.openxmlformats.org/drawingml/2006/main">
            <a:r>
              <a:t>White Rose Education, Year 3 Autumn Block 3 (2024): Nutrition and diet, steps 1-4, including Balanced diets and Compare diets. Original teaching models follow current website safeguards and NHS Eatwell grouping; no publisher slide/media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Exit Ticket — 4 minutes within the source's 40-minute lesson.</a:t>
            </a:r>
          </a:p>
          <a:p xmlns:a="http://schemas.openxmlformats.org/drawingml/2006/main">
            <a:r>
              <a:t>Teacher answers only: chicken/beans/lentils/fish/eggs etc in protein group; swap preserves broad group but not exact nutrient equivalence; personal needs, full day/week intake and portions lie outside this simple model. Adult receives actual reasoning and chooses next step.</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https://github.com/MattRoper1977/Lessons/blob/main/Science_Teesside/Build/SCI_B_W6_Balanced_Plate.html</a:t>
            </a:r>
          </a:p>
          <a:p xmlns:a="http://schemas.openxmlformats.org/drawingml/2006/main">
            <a:r>
              <a:t>Git blob: 186a497288fca4483f58539306d07e5a12d7d819.</a:t>
            </a:r>
          </a:p>
          <a:p xmlns:a="http://schemas.openxmlformats.org/drawingml/2006/main">
            <a:r>
              <a:t>SHA256: 238e4f1c87b3932dd255105b0f7fcffa9cd55c9fefc39a89defa500f1c8ae8a2.</a:t>
            </a:r>
          </a:p>
          <a:p xmlns:a="http://schemas.openxmlformats.org/drawingml/2006/main">
            <a:r>
              <a:t>User-supplied logo: approved-logo.jpg (unchanged attachment bytes).</a:t>
            </a:r>
          </a:p>
          <a:p xmlns:a="http://schemas.openxmlformats.org/drawingml/2006/main">
            <a:r>
              <a:t>White Rose Education, Year 3 Autumn Block 3 (2024): Nutrition and diet, steps 1-4, including Balanced diets and Compare diets. Original teaching models follow current website safeguards and NHS Eatwell grouping; no publisher slide/media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retrieve — 4 minutes within the source's 40-minute lesson.</a:t>
            </a:r>
          </a:p>
          <a:p xmlns:a="http://schemas.openxmlformats.org/drawingml/2006/main">
            <a:r>
              <a:t>Four-minute source preparation. Use eight reference food cards and five broad group labels. Oils/spreads group remains in the reference although the eight-card set has no oil card. This is a simplified model, not actual meals.</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https://github.com/MattRoper1977/Lessons/blob/main/Science_Teesside/Build/SCI_B_W6_Balanced_Plate.html</a:t>
            </a:r>
          </a:p>
          <a:p xmlns:a="http://schemas.openxmlformats.org/drawingml/2006/main">
            <a:r>
              <a:t>Git blob: 186a497288fca4483f58539306d07e5a12d7d819.</a:t>
            </a:r>
          </a:p>
          <a:p xmlns:a="http://schemas.openxmlformats.org/drawingml/2006/main">
            <a:r>
              <a:t>SHA256: 238e4f1c87b3932dd255105b0f7fcffa9cd55c9fefc39a89defa500f1c8ae8a2.</a:t>
            </a:r>
          </a:p>
          <a:p xmlns:a="http://schemas.openxmlformats.org/drawingml/2006/main">
            <a:r>
              <a:t>User-supplied logo: approved-logo.jpg (unchanged attachment bytes).</a:t>
            </a:r>
          </a:p>
          <a:p xmlns:a="http://schemas.openxmlformats.org/drawingml/2006/main">
            <a:r>
              <a:t>White Rose Education, Year 3 Autumn Block 3 (2024): Nutrition and diet, steps 1-4, including Balanced diets and Compare diets. Original teaching models follow current website safeguards and NHS Eatwell grouping; no publisher slide/media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First five minutes of 20-minute investigation. Read case A as fictional food cards. Expected groups: starchy, protein, fruit/vegetables, dairy/alternatives. Ask pupil to place labels. Do not claim a complete balanced real meal from these four cards or infer portions.</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https://github.com/MattRoper1977/Lessons/blob/main/Science_Teesside/Build/SCI_B_W6_Balanced_Plate.html</a:t>
            </a:r>
          </a:p>
          <a:p xmlns:a="http://schemas.openxmlformats.org/drawingml/2006/main">
            <a:r>
              <a:t>Git blob: 186a497288fca4483f58539306d07e5a12d7d819.</a:t>
            </a:r>
          </a:p>
          <a:p xmlns:a="http://schemas.openxmlformats.org/drawingml/2006/main">
            <a:r>
              <a:t>SHA256: 238e4f1c87b3932dd255105b0f7fcffa9cd55c9fefc39a89defa500f1c8ae8a2.</a:t>
            </a:r>
          </a:p>
          <a:p xmlns:a="http://schemas.openxmlformats.org/drawingml/2006/main">
            <a:r>
              <a:t>User-supplied logo: approved-logo.jpg (unchanged attachment bytes).</a:t>
            </a:r>
          </a:p>
          <a:p xmlns:a="http://schemas.openxmlformats.org/drawingml/2006/main">
            <a:r>
              <a:t>White Rose Education, Year 3 Autumn Block 3 (2024): Nutrition and diet, steps 1-4, including Balanced diets and Compare diets. Original teaching models follow current website safeguards and NHS Eatwell grouping; no publisher slide/media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Next five minutes. Same broad group pattern as case A using different foods. Fortified soya is a labelled example, not every plant drink automatically nutritionally equivalent. Keep examples fictional and neutral.</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https://github.com/MattRoper1977/Lessons/blob/main/Science_Teesside/Build/SCI_B_W6_Balanced_Plate.html</a:t>
            </a:r>
          </a:p>
          <a:p xmlns:a="http://schemas.openxmlformats.org/drawingml/2006/main">
            <a:r>
              <a:t>Git blob: 186a497288fca4483f58539306d07e5a12d7d819.</a:t>
            </a:r>
          </a:p>
          <a:p xmlns:a="http://schemas.openxmlformats.org/drawingml/2006/main">
            <a:r>
              <a:t>SHA256: 238e4f1c87b3932dd255105b0f7fcffa9cd55c9fefc39a89defa500f1c8ae8a2.</a:t>
            </a:r>
          </a:p>
          <a:p xmlns:a="http://schemas.openxmlformats.org/drawingml/2006/main">
            <a:r>
              <a:t>User-supplied logo: approved-logo.jpg (unchanged attachment bytes).</a:t>
            </a:r>
          </a:p>
          <a:p xmlns:a="http://schemas.openxmlformats.org/drawingml/2006/main">
            <a:r>
              <a:t>White Rose Education, Year 3 Autumn Block 3 (2024): Nutrition and diet, steps 1-4, including Balanced diets and Compare diets. Original teaching models follow current website safeguards and NHS Eatwell grouping; no publisher slide/media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Next five minutes. These arrows indicate a card swap, not food-chain energy arrows. Adult can read full fortified-soya-alternative label. Same group pattern does not mean matching nutrients/portions. Ask learners to explain one correspondence.</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https://github.com/MattRoper1977/Lessons/blob/main/Science_Teesside/Build/SCI_B_W6_Balanced_Plate.html</a:t>
            </a:r>
          </a:p>
          <a:p xmlns:a="http://schemas.openxmlformats.org/drawingml/2006/main">
            <a:r>
              <a:t>Git blob: 186a497288fca4483f58539306d07e5a12d7d819.</a:t>
            </a:r>
          </a:p>
          <a:p xmlns:a="http://schemas.openxmlformats.org/drawingml/2006/main">
            <a:r>
              <a:t>SHA256: 238e4f1c87b3932dd255105b0f7fcffa9cd55c9fefc39a89defa500f1c8ae8a2.</a:t>
            </a:r>
          </a:p>
          <a:p xmlns:a="http://schemas.openxmlformats.org/drawingml/2006/main">
            <a:r>
              <a:t>User-supplied logo: approved-logo.jpg (unchanged attachment bytes).</a:t>
            </a:r>
          </a:p>
          <a:p xmlns:a="http://schemas.openxmlformats.org/drawingml/2006/main">
            <a:r>
              <a:t>White Rose Education, Year 3 Autumn Block 3 (2024): Nutrition and diet, steps 1-4, including Balanced diets and Compare diets. Original teaching models follow current website safeguards and NHS Eatwell grouping; no publisher slide/media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Final five minutes of source 20-minute phase. Beans/lentils are protein-source examples. Lentils can be written as an additional answer; main eight-card set stays intact. Multiple alternatives allowed; no personal belief/diet justification required.</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https://github.com/MattRoper1977/Lessons/blob/main/Science_Teesside/Build/SCI_B_W6_Balanced_Plate.html</a:t>
            </a:r>
          </a:p>
          <a:p xmlns:a="http://schemas.openxmlformats.org/drawingml/2006/main">
            <a:r>
              <a:t>Git blob: 186a497288fca4483f58539306d07e5a12d7d819.</a:t>
            </a:r>
          </a:p>
          <a:p xmlns:a="http://schemas.openxmlformats.org/drawingml/2006/main">
            <a:r>
              <a:t>SHA256: 238e4f1c87b3932dd255105b0f7fcffa9cd55c9fefc39a89defa500f1c8ae8a2.</a:t>
            </a:r>
          </a:p>
          <a:p xmlns:a="http://schemas.openxmlformats.org/drawingml/2006/main">
            <a:r>
              <a:t>User-supplied logo: approved-logo.jpg (unchanged attachment bytes).</a:t>
            </a:r>
          </a:p>
          <a:p xmlns:a="http://schemas.openxmlformats.org/drawingml/2006/main">
            <a:r>
              <a:t>White Rose Education, Year 3 Autumn Block 3 (2024): Nutrition and diet, steps 1-4, including Balanced diets and Compare diets. Original teaching models follow current website safeguards and NHS Eatwell grouping; no publisher slide/media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check — 2 minutes within the source's 40-minute lesson.</a:t>
            </a:r>
          </a:p>
          <a:p xmlns:a="http://schemas.openxmlformats.org/drawingml/2006/main">
            <a:r>
              <a:t>Two-minute source check. Eight-card examples omit oils/spreads. A simplified single model does not show the full day/week or all requirements. Do not mark pupil as unhealthy because a paper model is incomplete.</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https://github.com/MattRoper1977/Lessons/blob/main/Science_Teesside/Build/SCI_B_W6_Balanced_Plate.html</a:t>
            </a:r>
          </a:p>
          <a:p xmlns:a="http://schemas.openxmlformats.org/drawingml/2006/main">
            <a:r>
              <a:t>Git blob: 186a497288fca4483f58539306d07e5a12d7d819.</a:t>
            </a:r>
          </a:p>
          <a:p xmlns:a="http://schemas.openxmlformats.org/drawingml/2006/main">
            <a:r>
              <a:t>SHA256: 238e4f1c87b3932dd255105b0f7fcffa9cd55c9fefc39a89defa500f1c8ae8a2.</a:t>
            </a:r>
          </a:p>
          <a:p xmlns:a="http://schemas.openxmlformats.org/drawingml/2006/main">
            <a:r>
              <a:t>User-supplied logo: approved-logo.jpg (unchanged attachment bytes).</a:t>
            </a:r>
          </a:p>
          <a:p xmlns:a="http://schemas.openxmlformats.org/drawingml/2006/main">
            <a:r>
              <a:t>White Rose Education, Year 3 Autumn Block 3 (2024): Nutrition and diet, steps 1-4, including Balanced diets and Compare diets. Original teaching models follow current website safeguards and NHS Eatwell grouping; no publisher slide/media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improve — 6 minutes within the source's 40-minute lesson.</a:t>
            </a:r>
          </a:p>
          <a:p xmlns:a="http://schemas.openxmlformats.org/drawingml/2006/main">
            <a:r>
              <a:t>Final six-minute phase includes tidy. Explanation: beans replace chicken within broad protein group; whole diets and exact amounts not established. Pupil can point to matching group or dictate a reason. No real food, photos or public sharing needed.</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https://github.com/MattRoper1977/Lessons/blob/main/Science_Teesside/Build/SCI_B_W6_Balanced_Plate.html</a:t>
            </a:r>
          </a:p>
          <a:p xmlns:a="http://schemas.openxmlformats.org/drawingml/2006/main">
            <a:r>
              <a:t>Git blob: 186a497288fca4483f58539306d07e5a12d7d819.</a:t>
            </a:r>
          </a:p>
          <a:p xmlns:a="http://schemas.openxmlformats.org/drawingml/2006/main">
            <a:r>
              <a:t>SHA256: 238e4f1c87b3932dd255105b0f7fcffa9cd55c9fefc39a89defa500f1c8ae8a2.</a:t>
            </a:r>
          </a:p>
          <a:p xmlns:a="http://schemas.openxmlformats.org/drawingml/2006/main">
            <a:r>
              <a:t>User-supplied logo: approved-logo.jpg (unchanged attachment bytes).</a:t>
            </a:r>
          </a:p>
          <a:p xmlns:a="http://schemas.openxmlformats.org/drawingml/2006/main">
            <a:r>
              <a:t>White Rose Education, Year 3 Autumn Block 3 (2024): Nutrition and diet, steps 1-4, including Balanced diets and Compare diets. Original teaching models follow current website safeguards and NHS Eatwell grouping; no publisher slide/media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Lundy Loop — 4 minutes within the source's 40-minute lesson.</a:t>
            </a:r>
          </a:p>
          <a:p xmlns:a="http://schemas.openxmlformats.org/drawingml/2006/main">
            <a:r>
              <a:t>Four minutes within the source lesson. Receive an actual observation or access request; do not force a peer audience. Name what can change now, make the change where possible and check whether it helped. The adult receives and names back the science shown as well as access feedback.</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https://github.com/MattRoper1977/Lessons/blob/main/Science_Teesside/Build/SCI_B_W6_Balanced_Plate.html</a:t>
            </a:r>
          </a:p>
          <a:p xmlns:a="http://schemas.openxmlformats.org/drawingml/2006/main">
            <a:r>
              <a:t>Git blob: 186a497288fca4483f58539306d07e5a12d7d819.</a:t>
            </a:r>
          </a:p>
          <a:p xmlns:a="http://schemas.openxmlformats.org/drawingml/2006/main">
            <a:r>
              <a:t>SHA256: 238e4f1c87b3932dd255105b0f7fcffa9cd55c9fefc39a89defa500f1c8ae8a2.</a:t>
            </a:r>
          </a:p>
          <a:p xmlns:a="http://schemas.openxmlformats.org/drawingml/2006/main">
            <a:r>
              <a:t>User-supplied logo: approved-logo.jpg (unchanged attachment bytes).</a:t>
            </a:r>
          </a:p>
          <a:p xmlns:a="http://schemas.openxmlformats.org/drawingml/2006/main">
            <a:r>
              <a:t>White Rose Education, Year 3 Autumn Block 3 (2024): Nutrition and diet, steps 1-4, including Balanced diets and Compare diets. Original teaching models follow current website safeguards and NHS Eatwell grouping; no publisher slide/media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354daef318854d5d"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9e49fcdc36744780" /><Relationship Type="http://schemas.openxmlformats.org/officeDocument/2006/relationships/slideLayout" Target="/ppt/slideLayouts/slideLayout1.xml" Id="R301e8a4c2cef4df3"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301e8a4c2cef4df3"/>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cf3aeaf9aa7441cf" /><Relationship Type="http://schemas.openxmlformats.org/officeDocument/2006/relationships/image" Target="/ppt/media/image.jpeg" Id="R74a145570eab4493" /><Relationship Type="http://schemas.openxmlformats.org/officeDocument/2006/relationships/image" Target="/ppt/media/image.png" Id="R2442e4e0dc3d4315" /><Relationship Type="http://schemas.openxmlformats.org/officeDocument/2006/relationships/notesSlide" Target="/ppt/notesSlides/notesSlide1.xml" Id="Ra0753c68851e4a07"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d222191b229f41ec" /><Relationship Type="http://schemas.openxmlformats.org/officeDocument/2006/relationships/image" Target="/ppt/media/image.jpeg" Id="Recb8baa13adb48cd" /><Relationship Type="http://schemas.openxmlformats.org/officeDocument/2006/relationships/notesSlide" Target="/ppt/notesSlides/notesSlide10.xml" Id="Rec3dcbdcd77f4a55"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bafc292340624b10" /><Relationship Type="http://schemas.openxmlformats.org/officeDocument/2006/relationships/image" Target="/ppt/media/image.jpeg" Id="R8ee2e4a45f724928" /><Relationship Type="http://schemas.openxmlformats.org/officeDocument/2006/relationships/notesSlide" Target="/ppt/notesSlides/notesSlide2.xml" Id="R792e6fa78fb04129"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05a3f7a218594a84" /><Relationship Type="http://schemas.openxmlformats.org/officeDocument/2006/relationships/image" Target="/ppt/media/image.jpeg" Id="R0780f26d19bb451a" /><Relationship Type="http://schemas.openxmlformats.org/officeDocument/2006/relationships/notesSlide" Target="/ppt/notesSlides/notesSlide3.xml" Id="R54a29ebb860641dd"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348d12828815437a" /><Relationship Type="http://schemas.openxmlformats.org/officeDocument/2006/relationships/image" Target="/ppt/media/image.jpeg" Id="R8cfbc9213b4d4fc8" /><Relationship Type="http://schemas.openxmlformats.org/officeDocument/2006/relationships/notesSlide" Target="/ppt/notesSlides/notesSlide4.xml" Id="Rd41b5a896e5a4734"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e4437d11342c4ac3" /><Relationship Type="http://schemas.openxmlformats.org/officeDocument/2006/relationships/image" Target="/ppt/media/image.jpeg" Id="R364583e579f94e1f" /><Relationship Type="http://schemas.openxmlformats.org/officeDocument/2006/relationships/notesSlide" Target="/ppt/notesSlides/notesSlide5.xml" Id="R730ea7e3f06d448c"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4007f8f5498f4786" /><Relationship Type="http://schemas.openxmlformats.org/officeDocument/2006/relationships/image" Target="/ppt/media/image.jpeg" Id="R88792d1afd0c49f5" /><Relationship Type="http://schemas.openxmlformats.org/officeDocument/2006/relationships/image" Target="/ppt/media/image2.png" Id="R2c7b16cafbc34899" /><Relationship Type="http://schemas.openxmlformats.org/officeDocument/2006/relationships/notesSlide" Target="/ppt/notesSlides/notesSlide6.xml" Id="Rab96275bb9c843f1"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410ccf7daed64677" /><Relationship Type="http://schemas.openxmlformats.org/officeDocument/2006/relationships/image" Target="/ppt/media/image.jpeg" Id="R513447f0d6b74746" /><Relationship Type="http://schemas.openxmlformats.org/officeDocument/2006/relationships/notesSlide" Target="/ppt/notesSlides/notesSlide7.xml" Id="Rad6763d2f3fe4454"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bb5915df8e9a4ed7" /><Relationship Type="http://schemas.openxmlformats.org/officeDocument/2006/relationships/image" Target="/ppt/media/image.jpeg" Id="Rd9a5d9fe8b8b4f15" /><Relationship Type="http://schemas.openxmlformats.org/officeDocument/2006/relationships/notesSlide" Target="/ppt/notesSlides/notesSlide8.xml" Id="R6c3f4df7055849d3"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f3ef490502e04ac2" /><Relationship Type="http://schemas.openxmlformats.org/officeDocument/2006/relationships/image" Target="/ppt/media/image.jpeg" Id="Rf52f6e451f314d37" /><Relationship Type="http://schemas.openxmlformats.org/officeDocument/2006/relationships/notesSlide" Target="/ppt/notesSlides/notesSlide9.xml" Id="Re02ca25f251d4223" /></Relationships>
</file>

<file path=ppt/slides/slide1.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C9CBE6C5-4D12-4D2B-93DE-C39422F97BDA}"/>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C4EFDC12-6B09-4517-856D-9C47EEFF5357}"/>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74a145570eab4493"/>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CCEED2DC-602E-4047-95E9-5D1E51BAF31F}"/>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Compare and revise model plates</a:t>
            </a:r>
          </a:p>
        </p:txBody>
      </p:sp>
      <p:sp>
        <p:nvSpPr>
          <p:cNvPr id="5" name="footer-line">
            <a:extLst xmlns:a="http://schemas.openxmlformats.org/drawingml/2006/main">
              <a:ext uri="{FF2B5EF4-FFF2-40B4-BE49-F238E27FC236}">
                <a16:creationId xmlns:a16="http://schemas.microsoft.com/office/drawing/2014/main" id="{5B16D749-11C4-4334-AD27-D0EBEF07A550}"/>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201383AA-AE78-4AD1-B404-9EA35CA90ABC}"/>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6  ·  LESSON B</a:t>
            </a:r>
          </a:p>
        </p:txBody>
      </p:sp>
      <p:sp>
        <p:nvSpPr>
          <p:cNvPr id="7" name="page">
            <a:extLst xmlns:a="http://schemas.openxmlformats.org/drawingml/2006/main">
              <a:ext uri="{FF2B5EF4-FFF2-40B4-BE49-F238E27FC236}">
                <a16:creationId xmlns:a16="http://schemas.microsoft.com/office/drawing/2014/main" id="{86B7A322-506A-4670-B285-66D2F8C6FC08}"/>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01</a:t>
            </a:r>
          </a:p>
        </p:txBody>
      </p:sp>
      <p:sp>
        <p:nvSpPr>
          <p:cNvPr id="8" name="subtitle">
            <a:extLst xmlns:a="http://schemas.openxmlformats.org/drawingml/2006/main">
              <a:ext uri="{FF2B5EF4-FFF2-40B4-BE49-F238E27FC236}">
                <a16:creationId xmlns:a16="http://schemas.microsoft.com/office/drawing/2014/main" id="{78B3F399-6870-4FBB-906E-9D336E3E9175}"/>
              </a:ext>
            </a:extLst>
          </p:cNvPr>
          <p:cNvSpPr>
            <a:spLocks xmlns:a="http://schemas.openxmlformats.org/drawingml/2006/main" noGrp="1"/>
          </p:cNvSpPr>
          <p:nvPr/>
        </p:nvSpPr>
        <p:spPr>
          <a:xfrm xmlns:a="http://schemas.openxmlformats.org/drawingml/2006/main">
            <a:off x="609600" y="2400300"/>
            <a:ext cx="6191250" cy="1409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450" b="1">
                <a:solidFill>
                  <a:srgbClr val="28685E"/>
                </a:solidFill>
                <a:latin typeface="Arial"/>
                <a:ea typeface="Arial"/>
                <a:cs typeface="Arial"/>
              </a:defRPr>
            </a:pPr>
            <a:r>
              <a:rPr sz="3450" b="1">
                <a:solidFill>
                  <a:srgbClr val="28685E"/>
                </a:solidFill>
                <a:latin typeface="Arial"/>
                <a:ea typeface="Arial"/>
                <a:cs typeface="Arial"/>
              </a:rPr>
              <a:t>A different food can fit the same group.</a:t>
            </a:r>
          </a:p>
        </p:txBody>
      </p:sp>
      <p:sp>
        <p:nvSpPr>
          <p:cNvPr id="9" name="body">
            <a:extLst xmlns:a="http://schemas.openxmlformats.org/drawingml/2006/main">
              <a:ext uri="{FF2B5EF4-FFF2-40B4-BE49-F238E27FC236}">
                <a16:creationId xmlns:a16="http://schemas.microsoft.com/office/drawing/2014/main" id="{64EADB6D-0CF6-4BB8-B0DA-DB7B460082F4}"/>
              </a:ext>
            </a:extLst>
          </p:cNvPr>
          <p:cNvSpPr>
            <a:spLocks xmlns:a="http://schemas.openxmlformats.org/drawingml/2006/main" noGrp="1"/>
          </p:cNvSpPr>
          <p:nvPr/>
        </p:nvSpPr>
        <p:spPr>
          <a:xfrm xmlns:a="http://schemas.openxmlformats.org/drawingml/2006/main">
            <a:off x="609600" y="4286250"/>
            <a:ext cx="6667500" cy="1314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I can justify a swap and explain the model’s limits.</a:t>
            </a:r>
          </a:p>
        </p:txBody>
      </p:sp>
      <p:pic>
        <p:nvPicPr>
          <p:cNvPr id="22" name=""/>
          <p:cNvPicPr>
            <a:picLocks xmlns:a="http://schemas.openxmlformats.org/drawingml/2006/main" noChangeAspect="1"/>
          </p:cNvPicPr>
          <p:nvPr/>
        </p:nvPicPr>
        <p:blipFill>
          <a:blip xmlns:r="http://schemas.openxmlformats.org/officeDocument/2006/relationships" xmlns:a="http://schemas.openxmlformats.org/drawingml/2006/main" r:embed="R2442e4e0dc3d4315"/>
          <a:stretch xmlns:a="http://schemas.openxmlformats.org/drawingml/2006/main"/>
        </p:blipFill>
        <p:spPr>
          <a:xfrm xmlns:a="http://schemas.openxmlformats.org/drawingml/2006/main">
            <a:off x="8209598" y="2190750"/>
            <a:ext cx="2535555" cy="3143250"/>
          </a:xfrm>
          <a:prstGeom xmlns:a="http://schemas.openxmlformats.org/drawingml/2006/main" prst="rect">
            <a:avLst/>
          </a:prstGeom>
        </p:spPr>
      </p:pic>
    </p:spTree>
    <p:extLst>
      <p:ext uri="{BB962C8B-B14F-4D97-AF65-F5344CB8AC3E}">
        <p14:creationId xmlns:p14="http://schemas.microsoft.com/office/powerpoint/2010/main" val="605723029"/>
      </p:ext>
    </p:extLst>
  </p:cSld>
</p:sld>
</file>

<file path=ppt/slides/slide10.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79DBBD0E-315C-4735-AFD7-67B011C0C353}"/>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369C09B4-B0E9-49D5-927B-6C713904EBB7}"/>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ecb8baa13adb48cd"/>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974D957F-388F-43C4-A8F0-0CC220F5AC63}"/>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What stays the same after a swap?</a:t>
            </a:r>
          </a:p>
        </p:txBody>
      </p:sp>
      <p:sp>
        <p:nvSpPr>
          <p:cNvPr id="5" name="footer-line">
            <a:extLst xmlns:a="http://schemas.openxmlformats.org/drawingml/2006/main">
              <a:ext uri="{FF2B5EF4-FFF2-40B4-BE49-F238E27FC236}">
                <a16:creationId xmlns:a16="http://schemas.microsoft.com/office/drawing/2014/main" id="{DDA45BFE-11EB-4E6D-A010-E90AF209AA12}"/>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FA023644-AFFA-4085-BC81-B298660004E2}"/>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6  ·  LESSON B</a:t>
            </a:r>
          </a:p>
        </p:txBody>
      </p:sp>
      <p:sp>
        <p:nvSpPr>
          <p:cNvPr id="7" name="page">
            <a:extLst xmlns:a="http://schemas.openxmlformats.org/drawingml/2006/main">
              <a:ext uri="{FF2B5EF4-FFF2-40B4-BE49-F238E27FC236}">
                <a16:creationId xmlns:a16="http://schemas.microsoft.com/office/drawing/2014/main" id="{00736F5C-4BCE-45BE-98EF-B79914146BAB}"/>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10</a:t>
            </a:r>
          </a:p>
        </p:txBody>
      </p:sp>
      <p:sp>
        <p:nvSpPr>
          <p:cNvPr id="8" name="line-0">
            <a:extLst xmlns:a="http://schemas.openxmlformats.org/drawingml/2006/main">
              <a:ext uri="{FF2B5EF4-FFF2-40B4-BE49-F238E27FC236}">
                <a16:creationId xmlns:a16="http://schemas.microsoft.com/office/drawing/2014/main" id="{5C5434A5-061F-46FF-A436-AE210B038FF8}"/>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Supported: name a food in the protein group.</a:t>
            </a:r>
          </a:p>
        </p:txBody>
      </p:sp>
      <p:sp>
        <p:nvSpPr>
          <p:cNvPr id="9" name="line-1">
            <a:extLst xmlns:a="http://schemas.openxmlformats.org/drawingml/2006/main">
              <a:ext uri="{FF2B5EF4-FFF2-40B4-BE49-F238E27FC236}">
                <a16:creationId xmlns:a16="http://schemas.microsoft.com/office/drawing/2014/main" id="{004C4287-42F9-4516-9A99-2FE4F253119C}"/>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Standard: explain the chicken-to-beans swap.</a:t>
            </a:r>
          </a:p>
        </p:txBody>
      </p:sp>
      <p:sp>
        <p:nvSpPr>
          <p:cNvPr id="10" name="line-2">
            <a:extLst xmlns:a="http://schemas.openxmlformats.org/drawingml/2006/main">
              <a:ext uri="{FF2B5EF4-FFF2-40B4-BE49-F238E27FC236}">
                <a16:creationId xmlns:a16="http://schemas.microsoft.com/office/drawing/2014/main" id="{13D003A6-D778-432B-8A84-18044C50238C}"/>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Stretch: why can’t one plate show all needs?</a:t>
            </a:r>
          </a:p>
        </p:txBody>
      </p:sp>
    </p:spTree>
    <p:extLst>
      <p:ext uri="{BB962C8B-B14F-4D97-AF65-F5344CB8AC3E}">
        <p14:creationId xmlns:p14="http://schemas.microsoft.com/office/powerpoint/2010/main" val="1665768714"/>
      </p:ext>
    </p:extLst>
  </p:cSld>
</p:sld>
</file>

<file path=ppt/slides/slide2.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140D9591-ED2E-4F23-925F-C1B0320A06AB}"/>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0BEC5EA8-8696-4E55-8504-3E1430A583EB}"/>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8ee2e4a45f724928"/>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AD13594E-73A8-4D5A-9D76-5AF6B0889470}"/>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Return to your labelled groups</a:t>
            </a:r>
          </a:p>
        </p:txBody>
      </p:sp>
      <p:sp>
        <p:nvSpPr>
          <p:cNvPr id="5" name="footer-line">
            <a:extLst xmlns:a="http://schemas.openxmlformats.org/drawingml/2006/main">
              <a:ext uri="{FF2B5EF4-FFF2-40B4-BE49-F238E27FC236}">
                <a16:creationId xmlns:a16="http://schemas.microsoft.com/office/drawing/2014/main" id="{27C7B7D7-1013-4492-A386-EABF84659854}"/>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C038F7DB-C296-4161-A228-AC809303E44F}"/>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6  ·  LESSON B</a:t>
            </a:r>
          </a:p>
        </p:txBody>
      </p:sp>
      <p:sp>
        <p:nvSpPr>
          <p:cNvPr id="7" name="page">
            <a:extLst xmlns:a="http://schemas.openxmlformats.org/drawingml/2006/main">
              <a:ext uri="{FF2B5EF4-FFF2-40B4-BE49-F238E27FC236}">
                <a16:creationId xmlns:a16="http://schemas.microsoft.com/office/drawing/2014/main" id="{82A8C26E-8267-4469-8B6B-73BE924718CA}"/>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02</a:t>
            </a:r>
          </a:p>
        </p:txBody>
      </p:sp>
      <p:sp>
        <p:nvSpPr>
          <p:cNvPr id="8" name="line-0">
            <a:extLst xmlns:a="http://schemas.openxmlformats.org/drawingml/2006/main">
              <a:ext uri="{FF2B5EF4-FFF2-40B4-BE49-F238E27FC236}">
                <a16:creationId xmlns:a16="http://schemas.microsoft.com/office/drawing/2014/main" id="{40561A68-3E83-4A9F-AFEE-834B7ED60C63}"/>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Find Monday’s group labels and cards.</a:t>
            </a:r>
          </a:p>
        </p:txBody>
      </p:sp>
      <p:sp>
        <p:nvSpPr>
          <p:cNvPr id="9" name="line-1">
            <a:extLst xmlns:a="http://schemas.openxmlformats.org/drawingml/2006/main">
              <a:ext uri="{FF2B5EF4-FFF2-40B4-BE49-F238E27FC236}">
                <a16:creationId xmlns:a16="http://schemas.microsoft.com/office/drawing/2014/main" id="{C6B87AAB-87E1-45BB-A905-38CA496100B9}"/>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Name or point to the five broad groups.</a:t>
            </a:r>
          </a:p>
        </p:txBody>
      </p:sp>
      <p:sp>
        <p:nvSpPr>
          <p:cNvPr id="10" name="line-2">
            <a:extLst xmlns:a="http://schemas.openxmlformats.org/drawingml/2006/main">
              <a:ext uri="{FF2B5EF4-FFF2-40B4-BE49-F238E27FC236}">
                <a16:creationId xmlns:a16="http://schemas.microsoft.com/office/drawing/2014/main" id="{ACDC9F02-3CA9-4A40-A57F-B107F7F72E93}"/>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Choose: move, draw, label or direct.</a:t>
            </a:r>
          </a:p>
        </p:txBody>
      </p:sp>
    </p:spTree>
    <p:extLst>
      <p:ext uri="{BB962C8B-B14F-4D97-AF65-F5344CB8AC3E}">
        <p14:creationId xmlns:p14="http://schemas.microsoft.com/office/powerpoint/2010/main" val="440105977"/>
      </p:ext>
    </p:extLst>
  </p:cSld>
</p:sld>
</file>

<file path=ppt/slides/slide3.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C21D82F2-6F2C-46B0-A59A-49DE96487446}"/>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C597B0A5-41AD-4098-B33B-3D74791565F3}"/>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0780f26d19bb451a"/>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6C6D9893-0770-4625-B247-34C4432A1DAB}"/>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Case A: group the four foods</a:t>
            </a:r>
          </a:p>
        </p:txBody>
      </p:sp>
      <p:sp>
        <p:nvSpPr>
          <p:cNvPr id="5" name="footer-line">
            <a:extLst xmlns:a="http://schemas.openxmlformats.org/drawingml/2006/main">
              <a:ext uri="{FF2B5EF4-FFF2-40B4-BE49-F238E27FC236}">
                <a16:creationId xmlns:a16="http://schemas.microsoft.com/office/drawing/2014/main" id="{9CC64D42-D031-4133-96F5-599E9D3793C9}"/>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96EE9FD3-05AB-421F-B311-5A792E6FCC05}"/>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6  ·  LESSON B</a:t>
            </a:r>
          </a:p>
        </p:txBody>
      </p:sp>
      <p:sp>
        <p:nvSpPr>
          <p:cNvPr id="7" name="page">
            <a:extLst xmlns:a="http://schemas.openxmlformats.org/drawingml/2006/main">
              <a:ext uri="{FF2B5EF4-FFF2-40B4-BE49-F238E27FC236}">
                <a16:creationId xmlns:a16="http://schemas.microsoft.com/office/drawing/2014/main" id="{1C0DBB33-8DC7-4579-AED8-07FDB55C4475}"/>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03</a:t>
            </a:r>
          </a:p>
        </p:txBody>
      </p:sp>
      <p:sp>
        <p:nvSpPr>
          <p:cNvPr id="8" name="line-0">
            <a:extLst xmlns:a="http://schemas.openxmlformats.org/drawingml/2006/main">
              <a:ext uri="{FF2B5EF4-FFF2-40B4-BE49-F238E27FC236}">
                <a16:creationId xmlns:a16="http://schemas.microsoft.com/office/drawing/2014/main" id="{1C4F18BD-3387-4D9B-B1CE-337F1EA55665}"/>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Rice</a:t>
            </a:r>
          </a:p>
        </p:txBody>
      </p:sp>
      <p:sp>
        <p:nvSpPr>
          <p:cNvPr id="9" name="line-1">
            <a:extLst xmlns:a="http://schemas.openxmlformats.org/drawingml/2006/main">
              <a:ext uri="{FF2B5EF4-FFF2-40B4-BE49-F238E27FC236}">
                <a16:creationId xmlns:a16="http://schemas.microsoft.com/office/drawing/2014/main" id="{2D55A58A-E2A5-4F1D-8E91-2D8E2826F9C5}"/>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Chicken</a:t>
            </a:r>
          </a:p>
        </p:txBody>
      </p:sp>
      <p:sp>
        <p:nvSpPr>
          <p:cNvPr id="10" name="line-2">
            <a:extLst xmlns:a="http://schemas.openxmlformats.org/drawingml/2006/main">
              <a:ext uri="{FF2B5EF4-FFF2-40B4-BE49-F238E27FC236}">
                <a16:creationId xmlns:a16="http://schemas.microsoft.com/office/drawing/2014/main" id="{F345DBFF-AA85-4ECC-B198-6E91C47BB840}"/>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Carrot</a:t>
            </a:r>
          </a:p>
        </p:txBody>
      </p:sp>
      <p:sp>
        <p:nvSpPr>
          <p:cNvPr id="11" name="line-3">
            <a:extLst xmlns:a="http://schemas.openxmlformats.org/drawingml/2006/main">
              <a:ext uri="{FF2B5EF4-FFF2-40B4-BE49-F238E27FC236}">
                <a16:creationId xmlns:a16="http://schemas.microsoft.com/office/drawing/2014/main" id="{256186FC-57AF-452E-9B40-C6B2E138754B}"/>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Milk</a:t>
            </a:r>
          </a:p>
        </p:txBody>
      </p:sp>
    </p:spTree>
    <p:extLst>
      <p:ext uri="{BB962C8B-B14F-4D97-AF65-F5344CB8AC3E}">
        <p14:creationId xmlns:p14="http://schemas.microsoft.com/office/powerpoint/2010/main" val="273805660"/>
      </p:ext>
    </p:extLst>
  </p:cSld>
</p:sld>
</file>

<file path=ppt/slides/slide4.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04BCE569-D145-447B-ADCA-52580CF7D9ED}"/>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507183F8-08B0-44DE-A9D7-9D51E6BFC138}"/>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8cfbc9213b4d4fc8"/>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5309D750-09C4-4190-BDD5-D58DBA05C3BF}"/>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Case B: different cards</a:t>
            </a:r>
          </a:p>
        </p:txBody>
      </p:sp>
      <p:sp>
        <p:nvSpPr>
          <p:cNvPr id="5" name="footer-line">
            <a:extLst xmlns:a="http://schemas.openxmlformats.org/drawingml/2006/main">
              <a:ext uri="{FF2B5EF4-FFF2-40B4-BE49-F238E27FC236}">
                <a16:creationId xmlns:a16="http://schemas.microsoft.com/office/drawing/2014/main" id="{F0E04E4F-95BB-4B41-9316-3CB352A2EA3A}"/>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863C4BF5-370F-4C66-8DD1-15D4A63E97D7}"/>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6  ·  LESSON B</a:t>
            </a:r>
          </a:p>
        </p:txBody>
      </p:sp>
      <p:sp>
        <p:nvSpPr>
          <p:cNvPr id="7" name="page">
            <a:extLst xmlns:a="http://schemas.openxmlformats.org/drawingml/2006/main">
              <a:ext uri="{FF2B5EF4-FFF2-40B4-BE49-F238E27FC236}">
                <a16:creationId xmlns:a16="http://schemas.microsoft.com/office/drawing/2014/main" id="{56D6EAA0-EE27-487D-97D1-F567814CCEE5}"/>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04</a:t>
            </a:r>
          </a:p>
        </p:txBody>
      </p:sp>
      <p:sp>
        <p:nvSpPr>
          <p:cNvPr id="8" name="line-0">
            <a:extLst xmlns:a="http://schemas.openxmlformats.org/drawingml/2006/main">
              <a:ext uri="{FF2B5EF4-FFF2-40B4-BE49-F238E27FC236}">
                <a16:creationId xmlns:a16="http://schemas.microsoft.com/office/drawing/2014/main" id="{E1CF8097-7D81-48F0-9D02-CE453B932CFC}"/>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Bread</a:t>
            </a:r>
          </a:p>
        </p:txBody>
      </p:sp>
      <p:sp>
        <p:nvSpPr>
          <p:cNvPr id="9" name="line-1">
            <a:extLst xmlns:a="http://schemas.openxmlformats.org/drawingml/2006/main">
              <a:ext uri="{FF2B5EF4-FFF2-40B4-BE49-F238E27FC236}">
                <a16:creationId xmlns:a16="http://schemas.microsoft.com/office/drawing/2014/main" id="{A351D822-5273-4E04-91B9-006C4B1582CE}"/>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Beans</a:t>
            </a:r>
          </a:p>
        </p:txBody>
      </p:sp>
      <p:sp>
        <p:nvSpPr>
          <p:cNvPr id="10" name="line-2">
            <a:extLst xmlns:a="http://schemas.openxmlformats.org/drawingml/2006/main">
              <a:ext uri="{FF2B5EF4-FFF2-40B4-BE49-F238E27FC236}">
                <a16:creationId xmlns:a16="http://schemas.microsoft.com/office/drawing/2014/main" id="{BB03FAC5-F4F2-493F-8780-1070A4A80D34}"/>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Apple</a:t>
            </a:r>
          </a:p>
        </p:txBody>
      </p:sp>
      <p:sp>
        <p:nvSpPr>
          <p:cNvPr id="11" name="line-3">
            <a:extLst xmlns:a="http://schemas.openxmlformats.org/drawingml/2006/main">
              <a:ext uri="{FF2B5EF4-FFF2-40B4-BE49-F238E27FC236}">
                <a16:creationId xmlns:a16="http://schemas.microsoft.com/office/drawing/2014/main" id="{711444E4-E77E-4B27-B81D-F2EB47C82D9E}"/>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Fortified soya alternative</a:t>
            </a:r>
          </a:p>
        </p:txBody>
      </p:sp>
    </p:spTree>
    <p:extLst>
      <p:ext uri="{BB962C8B-B14F-4D97-AF65-F5344CB8AC3E}">
        <p14:creationId xmlns:p14="http://schemas.microsoft.com/office/powerpoint/2010/main" val="1896884726"/>
      </p:ext>
    </p:extLst>
  </p:cSld>
</p:sld>
</file>

<file path=ppt/slides/slide5.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025CD149-6328-4C9B-9058-19DAB34BC39D}"/>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B72FD238-79F0-4E94-B933-A6690B4F03C3}"/>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8" name=""/>
          <p:cNvPicPr>
            <a:picLocks xmlns:a="http://schemas.openxmlformats.org/drawingml/2006/main" noChangeAspect="1"/>
          </p:cNvPicPr>
          <p:nvPr/>
        </p:nvPicPr>
        <p:blipFill>
          <a:blip xmlns:r="http://schemas.openxmlformats.org/officeDocument/2006/relationships" xmlns:a="http://schemas.openxmlformats.org/drawingml/2006/main" r:embed="R364583e579f94e1f"/>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A737672B-2D33-4F47-A94E-CD10341B7770}"/>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Compare the two models</a:t>
            </a:r>
          </a:p>
        </p:txBody>
      </p:sp>
      <p:sp>
        <p:nvSpPr>
          <p:cNvPr id="5" name="footer-line">
            <a:extLst xmlns:a="http://schemas.openxmlformats.org/drawingml/2006/main">
              <a:ext uri="{FF2B5EF4-FFF2-40B4-BE49-F238E27FC236}">
                <a16:creationId xmlns:a16="http://schemas.microsoft.com/office/drawing/2014/main" id="{A23443AB-047F-4EDF-89E6-5BFB55E02AC2}"/>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66AFBA07-6A23-49F5-B560-93DC4318735C}"/>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6  ·  LESSON B</a:t>
            </a:r>
          </a:p>
        </p:txBody>
      </p:sp>
      <p:sp>
        <p:nvSpPr>
          <p:cNvPr id="7" name="page">
            <a:extLst xmlns:a="http://schemas.openxmlformats.org/drawingml/2006/main">
              <a:ext uri="{FF2B5EF4-FFF2-40B4-BE49-F238E27FC236}">
                <a16:creationId xmlns:a16="http://schemas.microsoft.com/office/drawing/2014/main" id="{7A411BC2-AFEC-432E-BDB0-AE313DAD2BF9}"/>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05</a:t>
            </a:r>
          </a:p>
        </p:txBody>
      </p:sp>
      <p:sp>
        <p:nvSpPr>
          <p:cNvPr id="8" name="left-heading">
            <a:extLst xmlns:a="http://schemas.openxmlformats.org/drawingml/2006/main">
              <a:ext uri="{FF2B5EF4-FFF2-40B4-BE49-F238E27FC236}">
                <a16:creationId xmlns:a16="http://schemas.microsoft.com/office/drawing/2014/main" id="{AE2BDDD0-8E40-46CC-9EC7-000B0A556449}"/>
              </a:ext>
            </a:extLst>
          </p:cNvPr>
          <p:cNvSpPr>
            <a:spLocks xmlns:a="http://schemas.openxmlformats.org/drawingml/2006/main" noGrp="1"/>
          </p:cNvSpPr>
          <p:nvPr/>
        </p:nvSpPr>
        <p:spPr>
          <a:xfrm xmlns:a="http://schemas.openxmlformats.org/drawingml/2006/main">
            <a:off x="609600" y="2257425"/>
            <a:ext cx="514350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28685E"/>
                </a:solidFill>
                <a:latin typeface="Arial"/>
                <a:ea typeface="Arial"/>
                <a:cs typeface="Arial"/>
              </a:defRPr>
            </a:pPr>
            <a:r>
              <a:rPr sz="2100" b="1">
                <a:solidFill>
                  <a:srgbClr val="28685E"/>
                </a:solidFill>
                <a:latin typeface="Arial"/>
                <a:ea typeface="Arial"/>
                <a:cs typeface="Arial"/>
              </a:rPr>
              <a:t>WHAT CHANGED?</a:t>
            </a:r>
          </a:p>
        </p:txBody>
      </p:sp>
      <p:sp>
        <p:nvSpPr>
          <p:cNvPr id="9" name="right-heading">
            <a:extLst xmlns:a="http://schemas.openxmlformats.org/drawingml/2006/main">
              <a:ext uri="{FF2B5EF4-FFF2-40B4-BE49-F238E27FC236}">
                <a16:creationId xmlns:a16="http://schemas.microsoft.com/office/drawing/2014/main" id="{F1D263AA-DBFD-421E-8C6A-F7443531266C}"/>
              </a:ext>
            </a:extLst>
          </p:cNvPr>
          <p:cNvSpPr>
            <a:spLocks xmlns:a="http://schemas.openxmlformats.org/drawingml/2006/main" noGrp="1"/>
          </p:cNvSpPr>
          <p:nvPr/>
        </p:nvSpPr>
        <p:spPr>
          <a:xfrm xmlns:a="http://schemas.openxmlformats.org/drawingml/2006/main">
            <a:off x="6572250" y="2257425"/>
            <a:ext cx="50101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A65D25"/>
                </a:solidFill>
                <a:latin typeface="Arial"/>
                <a:ea typeface="Arial"/>
                <a:cs typeface="Arial"/>
              </a:defRPr>
            </a:pPr>
            <a:r>
              <a:rPr sz="2100" b="1">
                <a:solidFill>
                  <a:srgbClr val="A65D25"/>
                </a:solidFill>
                <a:latin typeface="Arial"/>
                <a:ea typeface="Arial"/>
                <a:cs typeface="Arial"/>
              </a:rPr>
              <a:t>WHAT IS ALIKE?</a:t>
            </a:r>
          </a:p>
        </p:txBody>
      </p:sp>
      <p:sp>
        <p:nvSpPr>
          <p:cNvPr id="10" name="left">
            <a:extLst xmlns:a="http://schemas.openxmlformats.org/drawingml/2006/main">
              <a:ext uri="{FF2B5EF4-FFF2-40B4-BE49-F238E27FC236}">
                <a16:creationId xmlns:a16="http://schemas.microsoft.com/office/drawing/2014/main" id="{CCDC6F63-B42E-4388-9E1B-7375616EBB8A}"/>
              </a:ext>
            </a:extLst>
          </p:cNvPr>
          <p:cNvSpPr>
            <a:spLocks xmlns:a="http://schemas.openxmlformats.org/drawingml/2006/main" noGrp="1"/>
          </p:cNvSpPr>
          <p:nvPr/>
        </p:nvSpPr>
        <p:spPr>
          <a:xfrm xmlns:a="http://schemas.openxmlformats.org/drawingml/2006/main">
            <a:off x="609600" y="3238500"/>
            <a:ext cx="514350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Rice → bread</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Chicken → beans</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Carrot → apple</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Milk → fortified soya</a:t>
            </a:r>
          </a:p>
        </p:txBody>
      </p:sp>
      <p:sp>
        <p:nvSpPr>
          <p:cNvPr id="11" name="right">
            <a:extLst xmlns:a="http://schemas.openxmlformats.org/drawingml/2006/main">
              <a:ext uri="{FF2B5EF4-FFF2-40B4-BE49-F238E27FC236}">
                <a16:creationId xmlns:a16="http://schemas.microsoft.com/office/drawing/2014/main" id="{D582194E-2699-4034-B19F-4E52E8F91887}"/>
              </a:ext>
            </a:extLst>
          </p:cNvPr>
          <p:cNvSpPr>
            <a:spLocks xmlns:a="http://schemas.openxmlformats.org/drawingml/2006/main" noGrp="1"/>
          </p:cNvSpPr>
          <p:nvPr/>
        </p:nvSpPr>
        <p:spPr>
          <a:xfrm xmlns:a="http://schemas.openxmlformats.org/drawingml/2006/main">
            <a:off x="6572250" y="3238500"/>
            <a:ext cx="501015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The specific foods differ.</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Broad groups are similar.</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Both models remain limited.</a:t>
            </a:r>
          </a:p>
        </p:txBody>
      </p:sp>
      <p:sp>
        <p:nvSpPr>
          <p:cNvPr id="14" name="">
            <a:extLst xmlns:a="http://schemas.openxmlformats.org/drawingml/2006/main">
              <a:ext uri="{FF2B5EF4-FFF2-40B4-BE49-F238E27FC236}">
                <a16:creationId xmlns:a16="http://schemas.microsoft.com/office/drawing/2014/main" id="{70D654F6-8C46-4781-BC56-E23313188F0F}"/>
              </a:ext>
            </a:extLst>
          </p:cNvPr>
          <p:cNvSpPr>
            <a:spLocks xmlns:a="http://schemas.openxmlformats.org/drawingml/2006/main" noGrp="1"/>
          </p:cNvSpPr>
          <p:nvPr/>
        </p:nvSpPr>
        <p:spPr>
          <a:xfrm xmlns:a="http://schemas.openxmlformats.org/drawingml/2006/main">
            <a:off x="609600" y="2886075"/>
            <a:ext cx="50482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
        <p:nvSpPr>
          <p:cNvPr id="15" name="">
            <a:extLst xmlns:a="http://schemas.openxmlformats.org/drawingml/2006/main">
              <a:ext uri="{FF2B5EF4-FFF2-40B4-BE49-F238E27FC236}">
                <a16:creationId xmlns:a16="http://schemas.microsoft.com/office/drawing/2014/main" id="{B353C9CC-5399-4A39-803F-4E9FD878822F}"/>
              </a:ext>
            </a:extLst>
          </p:cNvPr>
          <p:cNvSpPr>
            <a:spLocks xmlns:a="http://schemas.openxmlformats.org/drawingml/2006/main" noGrp="1"/>
          </p:cNvSpPr>
          <p:nvPr/>
        </p:nvSpPr>
        <p:spPr>
          <a:xfrm xmlns:a="http://schemas.openxmlformats.org/drawingml/2006/main">
            <a:off x="6572250" y="2886075"/>
            <a:ext cx="50101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Tree>
    <p:extLst>
      <p:ext uri="{BB962C8B-B14F-4D97-AF65-F5344CB8AC3E}">
        <p14:creationId xmlns:p14="http://schemas.microsoft.com/office/powerpoint/2010/main" val="60383941"/>
      </p:ext>
    </p:extLst>
  </p:cSld>
</p:sld>
</file>

<file path=ppt/slides/slide6.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FB0B5FB5-1464-4426-89B2-0BF9BA85859B}"/>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BB89BB71-0187-4139-A1C7-A7B98AA4DBD5}"/>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7" name=""/>
          <p:cNvPicPr>
            <a:picLocks xmlns:a="http://schemas.openxmlformats.org/drawingml/2006/main" noChangeAspect="1"/>
          </p:cNvPicPr>
          <p:nvPr/>
        </p:nvPicPr>
        <p:blipFill>
          <a:blip xmlns:r="http://schemas.openxmlformats.org/officeDocument/2006/relationships" xmlns:a="http://schemas.openxmlformats.org/drawingml/2006/main" r:embed="R88792d1afd0c49f5"/>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88606A78-73BD-4456-A0AC-F0695CF3B127}"/>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Make a protein-source swap</a:t>
            </a:r>
          </a:p>
        </p:txBody>
      </p:sp>
      <p:sp>
        <p:nvSpPr>
          <p:cNvPr id="5" name="footer-line">
            <a:extLst xmlns:a="http://schemas.openxmlformats.org/drawingml/2006/main">
              <a:ext uri="{FF2B5EF4-FFF2-40B4-BE49-F238E27FC236}">
                <a16:creationId xmlns:a16="http://schemas.microsoft.com/office/drawing/2014/main" id="{7EA85FBB-4CDC-49C3-A9E3-C47E816A244A}"/>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357B1791-71CA-46C0-8FFF-54D14DE349FD}"/>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6  ·  LESSON B</a:t>
            </a:r>
          </a:p>
        </p:txBody>
      </p:sp>
      <p:sp>
        <p:nvSpPr>
          <p:cNvPr id="7" name="page">
            <a:extLst xmlns:a="http://schemas.openxmlformats.org/drawingml/2006/main">
              <a:ext uri="{FF2B5EF4-FFF2-40B4-BE49-F238E27FC236}">
                <a16:creationId xmlns:a16="http://schemas.microsoft.com/office/drawing/2014/main" id="{D67BA029-3C18-492A-86BD-F88BC90EA649}"/>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06</a:t>
            </a:r>
          </a:p>
        </p:txBody>
      </p:sp>
      <p:sp>
        <p:nvSpPr>
          <p:cNvPr id="8" name="line-0">
            <a:extLst xmlns:a="http://schemas.openxmlformats.org/drawingml/2006/main">
              <a:ext uri="{FF2B5EF4-FFF2-40B4-BE49-F238E27FC236}">
                <a16:creationId xmlns:a16="http://schemas.microsoft.com/office/drawing/2014/main" id="{E326F82E-594D-4F46-8360-E52E78E8EB05}"/>
              </a:ext>
            </a:extLst>
          </p:cNvPr>
          <p:cNvSpPr>
            <a:spLocks xmlns:a="http://schemas.openxmlformats.org/drawingml/2006/main" noGrp="1"/>
          </p:cNvSpPr>
          <p:nvPr/>
        </p:nvSpPr>
        <p:spPr>
          <a:xfrm xmlns:a="http://schemas.openxmlformats.org/drawingml/2006/main">
            <a:off x="609600" y="2305050"/>
            <a:ext cx="7096125"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Start with the chicken card in case A.</a:t>
            </a:r>
          </a:p>
        </p:txBody>
      </p:sp>
      <p:sp>
        <p:nvSpPr>
          <p:cNvPr id="9" name="line-1">
            <a:extLst xmlns:a="http://schemas.openxmlformats.org/drawingml/2006/main">
              <a:ext uri="{FF2B5EF4-FFF2-40B4-BE49-F238E27FC236}">
                <a16:creationId xmlns:a16="http://schemas.microsoft.com/office/drawing/2014/main" id="{40B2E095-F99C-4933-9F48-FB686CDC7127}"/>
              </a:ext>
            </a:extLst>
          </p:cNvPr>
          <p:cNvSpPr>
            <a:spLocks xmlns:a="http://schemas.openxmlformats.org/drawingml/2006/main" noGrp="1"/>
          </p:cNvSpPr>
          <p:nvPr/>
        </p:nvSpPr>
        <p:spPr>
          <a:xfrm xmlns:a="http://schemas.openxmlformats.org/drawingml/2006/main">
            <a:off x="609600" y="3143250"/>
            <a:ext cx="7096125"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Use beans to make a meat-free model.</a:t>
            </a:r>
          </a:p>
        </p:txBody>
      </p:sp>
      <p:sp>
        <p:nvSpPr>
          <p:cNvPr id="10" name="line-2">
            <a:extLst xmlns:a="http://schemas.openxmlformats.org/drawingml/2006/main">
              <a:ext uri="{FF2B5EF4-FFF2-40B4-BE49-F238E27FC236}">
                <a16:creationId xmlns:a16="http://schemas.microsoft.com/office/drawing/2014/main" id="{04861CFC-353D-4492-92BB-D1B0EE6E03DC}"/>
              </a:ext>
            </a:extLst>
          </p:cNvPr>
          <p:cNvSpPr>
            <a:spLocks xmlns:a="http://schemas.openxmlformats.org/drawingml/2006/main" noGrp="1"/>
          </p:cNvSpPr>
          <p:nvPr/>
        </p:nvSpPr>
        <p:spPr>
          <a:xfrm xmlns:a="http://schemas.openxmlformats.org/drawingml/2006/main">
            <a:off x="609600" y="3981450"/>
            <a:ext cx="7096125"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Name the broad group that stays the same.</a:t>
            </a:r>
          </a:p>
        </p:txBody>
      </p:sp>
      <p:sp>
        <p:nvSpPr>
          <p:cNvPr id="11" name="line-3">
            <a:extLst xmlns:a="http://schemas.openxmlformats.org/drawingml/2006/main">
              <a:ext uri="{FF2B5EF4-FFF2-40B4-BE49-F238E27FC236}">
                <a16:creationId xmlns:a16="http://schemas.microsoft.com/office/drawing/2014/main" id="{AFEEC381-940C-4A7B-94A4-2155978D4DF5}"/>
              </a:ext>
            </a:extLst>
          </p:cNvPr>
          <p:cNvSpPr>
            <a:spLocks xmlns:a="http://schemas.openxmlformats.org/drawingml/2006/main" noGrp="1"/>
          </p:cNvSpPr>
          <p:nvPr/>
        </p:nvSpPr>
        <p:spPr>
          <a:xfrm xmlns:a="http://schemas.openxmlformats.org/drawingml/2006/main">
            <a:off x="609600" y="4819650"/>
            <a:ext cx="7096125"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Could lentils be another option?</a:t>
            </a:r>
          </a:p>
        </p:txBody>
      </p:sp>
      <p:pic>
        <p:nvPicPr>
          <p:cNvPr id="26" name=""/>
          <p:cNvPicPr>
            <a:picLocks xmlns:a="http://schemas.openxmlformats.org/drawingml/2006/main" noChangeAspect="1"/>
          </p:cNvPicPr>
          <p:nvPr/>
        </p:nvPicPr>
        <p:blipFill>
          <a:blip xmlns:r="http://schemas.openxmlformats.org/officeDocument/2006/relationships" xmlns:a="http://schemas.openxmlformats.org/drawingml/2006/main" r:embed="R2c7b16cafbc34899"/>
          <a:stretch xmlns:a="http://schemas.openxmlformats.org/drawingml/2006/main"/>
        </p:blipFill>
        <p:spPr>
          <a:xfrm xmlns:a="http://schemas.openxmlformats.org/drawingml/2006/main">
            <a:off x="8429625" y="2818720"/>
            <a:ext cx="2857500" cy="2449286"/>
          </a:xfrm>
          <a:prstGeom xmlns:a="http://schemas.openxmlformats.org/drawingml/2006/main" prst="rect">
            <a:avLst/>
          </a:prstGeom>
        </p:spPr>
      </p:pic>
    </p:spTree>
    <p:extLst>
      <p:ext uri="{BB962C8B-B14F-4D97-AF65-F5344CB8AC3E}">
        <p14:creationId xmlns:p14="http://schemas.microsoft.com/office/powerpoint/2010/main" val="1593651032"/>
      </p:ext>
    </p:extLst>
  </p:cSld>
</p:sld>
</file>

<file path=ppt/slides/slide7.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D3C5DC16-85F5-4CD8-A3DC-32C7BEF962A2}"/>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B20BAD71-58B1-4519-A46A-B4037AC4B43C}"/>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513447f0d6b74746"/>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6EFBF455-4608-4D06-91B3-7E7A7FC321E0}"/>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Pause and check what is missing</a:t>
            </a:r>
          </a:p>
        </p:txBody>
      </p:sp>
      <p:sp>
        <p:nvSpPr>
          <p:cNvPr id="5" name="footer-line">
            <a:extLst xmlns:a="http://schemas.openxmlformats.org/drawingml/2006/main">
              <a:ext uri="{FF2B5EF4-FFF2-40B4-BE49-F238E27FC236}">
                <a16:creationId xmlns:a16="http://schemas.microsoft.com/office/drawing/2014/main" id="{556CE95D-CAD7-4DC3-B72A-483018D62CC7}"/>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284C887B-C23B-4BCC-9BEF-FF9757CEDE76}"/>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6  ·  LESSON B</a:t>
            </a:r>
          </a:p>
        </p:txBody>
      </p:sp>
      <p:sp>
        <p:nvSpPr>
          <p:cNvPr id="7" name="page">
            <a:extLst xmlns:a="http://schemas.openxmlformats.org/drawingml/2006/main">
              <a:ext uri="{FF2B5EF4-FFF2-40B4-BE49-F238E27FC236}">
                <a16:creationId xmlns:a16="http://schemas.microsoft.com/office/drawing/2014/main" id="{FA7C55F2-2352-45E3-830C-3A0E2F7FF8FA}"/>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07</a:t>
            </a:r>
          </a:p>
        </p:txBody>
      </p:sp>
      <p:sp>
        <p:nvSpPr>
          <p:cNvPr id="8" name="line-0">
            <a:extLst xmlns:a="http://schemas.openxmlformats.org/drawingml/2006/main">
              <a:ext uri="{FF2B5EF4-FFF2-40B4-BE49-F238E27FC236}">
                <a16:creationId xmlns:a16="http://schemas.microsoft.com/office/drawing/2014/main" id="{E17E360E-4C04-4111-9F5D-FF9D8C20B7DF}"/>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Check the five-group reference.</a:t>
            </a:r>
          </a:p>
        </p:txBody>
      </p:sp>
      <p:sp>
        <p:nvSpPr>
          <p:cNvPr id="9" name="line-1">
            <a:extLst xmlns:a="http://schemas.openxmlformats.org/drawingml/2006/main">
              <a:ext uri="{FF2B5EF4-FFF2-40B4-BE49-F238E27FC236}">
                <a16:creationId xmlns:a16="http://schemas.microsoft.com/office/drawing/2014/main" id="{1EBD964B-3B18-4506-B573-2CD4E75C1193}"/>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Does either model show every group?</a:t>
            </a:r>
          </a:p>
        </p:txBody>
      </p:sp>
      <p:sp>
        <p:nvSpPr>
          <p:cNvPr id="10" name="line-2">
            <a:extLst xmlns:a="http://schemas.openxmlformats.org/drawingml/2006/main">
              <a:ext uri="{FF2B5EF4-FFF2-40B4-BE49-F238E27FC236}">
                <a16:creationId xmlns:a16="http://schemas.microsoft.com/office/drawing/2014/main" id="{E6B02490-DDE2-42AE-BCBD-491E58A0C67B}"/>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Could a food appear at another time?</a:t>
            </a:r>
          </a:p>
        </p:txBody>
      </p:sp>
    </p:spTree>
    <p:extLst>
      <p:ext uri="{BB962C8B-B14F-4D97-AF65-F5344CB8AC3E}">
        <p14:creationId xmlns:p14="http://schemas.microsoft.com/office/powerpoint/2010/main" val="1344126746"/>
      </p:ext>
    </p:extLst>
  </p:cSld>
</p:sld>
</file>

<file path=ppt/slides/slide8.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D4FD44C2-3125-471A-A781-E339D5E7E450}"/>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2601095C-321E-4F12-B76F-B97C34BC0916}"/>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d9a5d9fe8b8b4f15"/>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953C70BE-3B84-4815-A4DA-67B025A18DB0}"/>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Revise, explain and keep evidence</a:t>
            </a:r>
          </a:p>
        </p:txBody>
      </p:sp>
      <p:sp>
        <p:nvSpPr>
          <p:cNvPr id="5" name="footer-line">
            <a:extLst xmlns:a="http://schemas.openxmlformats.org/drawingml/2006/main">
              <a:ext uri="{FF2B5EF4-FFF2-40B4-BE49-F238E27FC236}">
                <a16:creationId xmlns:a16="http://schemas.microsoft.com/office/drawing/2014/main" id="{FF785850-B791-45D1-9688-22A6F94169EC}"/>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6DC0658C-AAA6-41EC-8454-E5E673CE9A30}"/>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6  ·  LESSON B</a:t>
            </a:r>
          </a:p>
        </p:txBody>
      </p:sp>
      <p:sp>
        <p:nvSpPr>
          <p:cNvPr id="7" name="page">
            <a:extLst xmlns:a="http://schemas.openxmlformats.org/drawingml/2006/main">
              <a:ext uri="{FF2B5EF4-FFF2-40B4-BE49-F238E27FC236}">
                <a16:creationId xmlns:a16="http://schemas.microsoft.com/office/drawing/2014/main" id="{31A02486-EACC-492E-A2CF-7B148A9D4ABB}"/>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08</a:t>
            </a:r>
          </a:p>
        </p:txBody>
      </p:sp>
      <p:sp>
        <p:nvSpPr>
          <p:cNvPr id="8" name="line-0">
            <a:extLst xmlns:a="http://schemas.openxmlformats.org/drawingml/2006/main">
              <a:ext uri="{FF2B5EF4-FFF2-40B4-BE49-F238E27FC236}">
                <a16:creationId xmlns:a16="http://schemas.microsoft.com/office/drawing/2014/main" id="{A0E9E1E8-1C48-4D48-AD5F-426C4BB6D0A4}"/>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Keep your first and revised models together.</a:t>
            </a:r>
          </a:p>
        </p:txBody>
      </p:sp>
      <p:sp>
        <p:nvSpPr>
          <p:cNvPr id="9" name="line-1">
            <a:extLst xmlns:a="http://schemas.openxmlformats.org/drawingml/2006/main">
              <a:ext uri="{FF2B5EF4-FFF2-40B4-BE49-F238E27FC236}">
                <a16:creationId xmlns:a16="http://schemas.microsoft.com/office/drawing/2014/main" id="{FEB4E331-1D57-4BEF-8595-38090EBBF148}"/>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Give a reason for one swap.</a:t>
            </a:r>
          </a:p>
        </p:txBody>
      </p:sp>
      <p:sp>
        <p:nvSpPr>
          <p:cNvPr id="10" name="line-2">
            <a:extLst xmlns:a="http://schemas.openxmlformats.org/drawingml/2006/main">
              <a:ext uri="{FF2B5EF4-FFF2-40B4-BE49-F238E27FC236}">
                <a16:creationId xmlns:a16="http://schemas.microsoft.com/office/drawing/2014/main" id="{5D9399A6-B907-44BE-B54A-8E210C380FB4}"/>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Name one thing the model cannot tell us.</a:t>
            </a:r>
          </a:p>
        </p:txBody>
      </p:sp>
      <p:sp>
        <p:nvSpPr>
          <p:cNvPr id="11" name="line-3">
            <a:extLst xmlns:a="http://schemas.openxmlformats.org/drawingml/2006/main">
              <a:ext uri="{FF2B5EF4-FFF2-40B4-BE49-F238E27FC236}">
                <a16:creationId xmlns:a16="http://schemas.microsoft.com/office/drawing/2014/main" id="{7CA5D37A-78FA-4743-82D2-B8BF5DB2D96A}"/>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Save the record and put cards away.</a:t>
            </a:r>
          </a:p>
        </p:txBody>
      </p:sp>
    </p:spTree>
    <p:extLst>
      <p:ext uri="{BB962C8B-B14F-4D97-AF65-F5344CB8AC3E}">
        <p14:creationId xmlns:p14="http://schemas.microsoft.com/office/powerpoint/2010/main" val="544221276"/>
      </p:ext>
    </p:extLst>
  </p:cSld>
</p:sld>
</file>

<file path=ppt/slides/slide9.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16A5558E-8C2D-4F1C-93F9-0CE1BB9FB952}"/>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05DF99B7-30CA-42C2-8FF8-4FA8902DB138}"/>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f52f6e451f314d37"/>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F39EC133-188E-4AB1-BF80-AB5AD8CC042D}"/>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Your voice can change the lesson</a:t>
            </a:r>
          </a:p>
        </p:txBody>
      </p:sp>
      <p:sp>
        <p:nvSpPr>
          <p:cNvPr id="5" name="footer-line">
            <a:extLst xmlns:a="http://schemas.openxmlformats.org/drawingml/2006/main">
              <a:ext uri="{FF2B5EF4-FFF2-40B4-BE49-F238E27FC236}">
                <a16:creationId xmlns:a16="http://schemas.microsoft.com/office/drawing/2014/main" id="{46AA05AD-7E92-4696-8C4B-7D2ABA83B4BA}"/>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E356AEC3-A5AC-489B-8054-250BC6A9CFCC}"/>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6  ·  LESSON B</a:t>
            </a:r>
          </a:p>
        </p:txBody>
      </p:sp>
      <p:sp>
        <p:nvSpPr>
          <p:cNvPr id="7" name="page">
            <a:extLst xmlns:a="http://schemas.openxmlformats.org/drawingml/2006/main">
              <a:ext uri="{FF2B5EF4-FFF2-40B4-BE49-F238E27FC236}">
                <a16:creationId xmlns:a16="http://schemas.microsoft.com/office/drawing/2014/main" id="{D4C3A1F6-3AF9-426A-82AA-C8347E349E45}"/>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09</a:t>
            </a:r>
          </a:p>
        </p:txBody>
      </p:sp>
      <p:sp>
        <p:nvSpPr>
          <p:cNvPr id="8" name="line-0">
            <a:extLst xmlns:a="http://schemas.openxmlformats.org/drawingml/2006/main">
              <a:ext uri="{FF2B5EF4-FFF2-40B4-BE49-F238E27FC236}">
                <a16:creationId xmlns:a16="http://schemas.microsoft.com/office/drawing/2014/main" id="{3E4641EB-62AD-4302-8904-C64830146C35}"/>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What helped you join in?</a:t>
            </a:r>
          </a:p>
        </p:txBody>
      </p:sp>
      <p:sp>
        <p:nvSpPr>
          <p:cNvPr id="9" name="line-1">
            <a:extLst xmlns:a="http://schemas.openxmlformats.org/drawingml/2006/main">
              <a:ext uri="{FF2B5EF4-FFF2-40B4-BE49-F238E27FC236}">
                <a16:creationId xmlns:a16="http://schemas.microsoft.com/office/drawing/2014/main" id="{7F748966-430D-403D-B663-2FEA7A1FE915}"/>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What could make the next activity easier?</a:t>
            </a:r>
          </a:p>
        </p:txBody>
      </p:sp>
      <p:sp>
        <p:nvSpPr>
          <p:cNvPr id="10" name="line-2">
            <a:extLst xmlns:a="http://schemas.openxmlformats.org/drawingml/2006/main">
              <a:ext uri="{FF2B5EF4-FFF2-40B4-BE49-F238E27FC236}">
                <a16:creationId xmlns:a16="http://schemas.microsoft.com/office/drawing/2014/main" id="{1A23467F-90D4-4B5E-9943-6D693A2A414F}"/>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Point, sign, speak, write or pass privately.</a:t>
            </a:r>
          </a:p>
        </p:txBody>
      </p:sp>
      <p:sp>
        <p:nvSpPr>
          <p:cNvPr id="11" name="line-3">
            <a:extLst xmlns:a="http://schemas.openxmlformats.org/drawingml/2006/main">
              <a:ext uri="{FF2B5EF4-FFF2-40B4-BE49-F238E27FC236}">
                <a16:creationId xmlns:a16="http://schemas.microsoft.com/office/drawing/2014/main" id="{2C96255E-08D6-4F4F-9156-5391B3B71371}"/>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Adult: agree one change and explain any limit.</a:t>
            </a:r>
          </a:p>
        </p:txBody>
      </p:sp>
    </p:spTree>
    <p:extLst>
      <p:ext uri="{BB962C8B-B14F-4D97-AF65-F5344CB8AC3E}">
        <p14:creationId xmlns:p14="http://schemas.microsoft.com/office/powerpoint/2010/main" val="1186215789"/>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2026-09-06T23:07:39.6560000Z</dcterms:created>
  <dcterms:modified xsi:type="dcterms:W3CDTF">2026-09-06T23:07:39.6560000Z</dcterms:modified>
</coreProperties>
</file>