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aef5874932b4d5c" /><Relationship Type="http://schemas.openxmlformats.org/officeDocument/2006/relationships/extended-properties" Target="/docProps/app.xml" Id="R8265863fb73745a3" /><Relationship Type="http://schemas.openxmlformats.org/officeDocument/2006/relationships/officeDocument" Target="/ppt/presentation.xml" Id="Re6f4362e83894e0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0ab41763b374bb4"/>
  </p:sldMasterIdLst>
  <p:notesMasterIdLst>
    <p:notesMasterId xmlns:r="http://schemas.openxmlformats.org/officeDocument/2006/relationships" r:id="R67d85c7eccac4eb9"/>
  </p:notesMasterIdLst>
  <p:sldIdLst>
    <p:sldId xmlns:r="http://schemas.openxmlformats.org/officeDocument/2006/relationships" id="256" r:id="R0c32c2cc58934308"/>
    <p:sldId xmlns:r="http://schemas.openxmlformats.org/officeDocument/2006/relationships" id="257" r:id="Rc7593d5fee384326"/>
    <p:sldId xmlns:r="http://schemas.openxmlformats.org/officeDocument/2006/relationships" id="258" r:id="R50ed8ee9498f4a19"/>
    <p:sldId xmlns:r="http://schemas.openxmlformats.org/officeDocument/2006/relationships" id="259" r:id="Rebd6b87233ed4c18"/>
    <p:sldId xmlns:r="http://schemas.openxmlformats.org/officeDocument/2006/relationships" id="260" r:id="R6bf178ee4d1646e3"/>
    <p:sldId xmlns:r="http://schemas.openxmlformats.org/officeDocument/2006/relationships" id="261" r:id="R3cb6709987a14495"/>
    <p:sldId xmlns:r="http://schemas.openxmlformats.org/officeDocument/2006/relationships" id="262" r:id="Rfb751865f16d47ef"/>
    <p:sldId xmlns:r="http://schemas.openxmlformats.org/officeDocument/2006/relationships" id="263" r:id="Rc1752f009b804087"/>
    <p:sldId xmlns:r="http://schemas.openxmlformats.org/officeDocument/2006/relationships" id="264" r:id="R3db1e41147844773"/>
    <p:sldId xmlns:r="http://schemas.openxmlformats.org/officeDocument/2006/relationships" id="265" r:id="Rb071bcbc41e64b04"/>
    <p:sldId xmlns:r="http://schemas.openxmlformats.org/officeDocument/2006/relationships" id="266" r:id="R18aba68e97bf471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ab9269dee304e12" /><Relationship Type="http://schemas.openxmlformats.org/officeDocument/2006/relationships/slideMaster" Target="/ppt/slideMasters/slideMaster1.xml" Id="R40ab41763b374bb4" /><Relationship Type="http://schemas.openxmlformats.org/officeDocument/2006/relationships/notesMaster" Target="/ppt/notesMasters/notesMaster1.xml" Id="R67d85c7eccac4eb9" /><Relationship Type="http://schemas.openxmlformats.org/officeDocument/2006/relationships/presProps" Target="/ppt/presProps.xml" Id="R9190acf846b14579" /><Relationship Type="http://schemas.openxmlformats.org/officeDocument/2006/relationships/tableStyles" Target="/ppt/tableStyles.xml" Id="R2577027ee42642da" /><Relationship Type="http://schemas.openxmlformats.org/officeDocument/2006/relationships/slide" Target="/ppt/slides/slide1.xml" Id="R0c32c2cc58934308" /><Relationship Type="http://schemas.openxmlformats.org/officeDocument/2006/relationships/slide" Target="/ppt/slides/slide2.xml" Id="Rc7593d5fee384326" /><Relationship Type="http://schemas.openxmlformats.org/officeDocument/2006/relationships/slide" Target="/ppt/slides/slide3.xml" Id="R50ed8ee9498f4a19" /><Relationship Type="http://schemas.openxmlformats.org/officeDocument/2006/relationships/slide" Target="/ppt/slides/slide4.xml" Id="Rebd6b87233ed4c18" /><Relationship Type="http://schemas.openxmlformats.org/officeDocument/2006/relationships/slide" Target="/ppt/slides/slide5.xml" Id="R6bf178ee4d1646e3" /><Relationship Type="http://schemas.openxmlformats.org/officeDocument/2006/relationships/slide" Target="/ppt/slides/slide6.xml" Id="R3cb6709987a14495" /><Relationship Type="http://schemas.openxmlformats.org/officeDocument/2006/relationships/slide" Target="/ppt/slides/slide7.xml" Id="Rfb751865f16d47ef" /><Relationship Type="http://schemas.openxmlformats.org/officeDocument/2006/relationships/slide" Target="/ppt/slides/slide8.xml" Id="Rc1752f009b804087" /><Relationship Type="http://schemas.openxmlformats.org/officeDocument/2006/relationships/slide" Target="/ppt/slides/slide9.xml" Id="R3db1e41147844773" /><Relationship Type="http://schemas.openxmlformats.org/officeDocument/2006/relationships/slide" Target="/ppt/slides/slide10.xml" Id="Rb071bcbc41e64b04" /><Relationship Type="http://schemas.openxmlformats.org/officeDocument/2006/relationships/slide" Target="/ppt/slides/slide11.xml" Id="R18aba68e97bf471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c09d38ab51543a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310f7eac5924e91" /><Relationship Type="http://schemas.openxmlformats.org/officeDocument/2006/relationships/notesMaster" Target="/ppt/notesMasters/notesMaster1.xml" Id="R54ddc4061d90498c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e21d1142903e4bc9" /><Relationship Type="http://schemas.openxmlformats.org/officeDocument/2006/relationships/notesMaster" Target="/ppt/notesMasters/notesMaster1.xml" Id="R84ebc6272ce8407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3e0afa4465ae407f" /><Relationship Type="http://schemas.openxmlformats.org/officeDocument/2006/relationships/notesMaster" Target="/ppt/notesMasters/notesMaster1.xml" Id="R77b64ed2a4ba469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fe6b5601a42444c" /><Relationship Type="http://schemas.openxmlformats.org/officeDocument/2006/relationships/notesMaster" Target="/ppt/notesMasters/notesMaster1.xml" Id="R1f075847ce8741d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66853c6fa7943fc" /><Relationship Type="http://schemas.openxmlformats.org/officeDocument/2006/relationships/notesMaster" Target="/ppt/notesMasters/notesMaster1.xml" Id="R55782f889a2847a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9cab1976d574ff7" /><Relationship Type="http://schemas.openxmlformats.org/officeDocument/2006/relationships/notesMaster" Target="/ppt/notesMasters/notesMaster1.xml" Id="R2f2b5b216d324ae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8ebb8f19ac04b34" /><Relationship Type="http://schemas.openxmlformats.org/officeDocument/2006/relationships/notesMaster" Target="/ppt/notesMasters/notesMaster1.xml" Id="R75d4a10dbfda4e2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b524a7883e24ddf" /><Relationship Type="http://schemas.openxmlformats.org/officeDocument/2006/relationships/notesMaster" Target="/ppt/notesMasters/notesMaster1.xml" Id="R01bf982dec6449f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331150da3e34869" /><Relationship Type="http://schemas.openxmlformats.org/officeDocument/2006/relationships/notesMaster" Target="/ppt/notesMasters/notesMaster1.xml" Id="R2437afb8ac0a4d0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c1f0671789142dc" /><Relationship Type="http://schemas.openxmlformats.org/officeDocument/2006/relationships/notesMaster" Target="/ppt/notesMasters/notesMaster1.xml" Id="Re376b6a2ec4142e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b6c1db5ec7f4c7a" /><Relationship Type="http://schemas.openxmlformats.org/officeDocument/2006/relationships/notesMaster" Target="/ppt/notesMasters/notesMaster1.xml" Id="Rdc3f95847e384a1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Overview — 1 minutes within the source's 40-minute lesson.</a:t>
            </a:r>
          </a:p>
          <a:p xmlns:a="http://schemas.openxmlformats.org/drawingml/2006/main">
            <a:r>
              <a:t>Monday P3, 11:00-11:40. This one-minute overview is included in the 40-minute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sort — 5 minutes within the source's 40-minute lesson.</a:t>
            </a:r>
          </a:p>
          <a:p xmlns:a="http://schemas.openxmlformats.org/drawingml/2006/main">
            <a:r>
              <a:t>First claim fits broad concept; only one group is insufficient to represent balance; banned claim false. Foods high in fat/salt/sugar can be included less often/in smaller amounts in official general guide, but no individual targets or moral labels. Source false claim “chips are a bad food” is challenged rather than endorsed.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check and save — 5 minutes within the source's 40-minute lesson.</a:t>
            </a:r>
          </a:p>
          <a:p xmlns:a="http://schemas.openxmlformats.org/drawingml/2006/main">
            <a:r>
              <a:t>Five minutes completes source ten-minute stage. Swaps preserve broad group, not exact nutrient equivalence or portion. Each learner can point, sign or direct. A mixed-food example can be unpacked if offered; no personal eating disclosures.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No pupil meal or diet disclosure. Supported points to a food label; standard names a job; stretch recognises overlap. Explain that this model is about broad groups, not judging any individual’s food.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Prepare eight source cards: rice, bread, carrot, apple, chicken, beans, milk, fortified soya alternative. The source model also names oils/spreads as a small group; do not imply the eight-card set itself shows every food needed.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5 minutes within the source's 40-minute lesson.</a:t>
            </a:r>
          </a:p>
          <a:p xmlns:a="http://schemas.openxmlformats.org/drawingml/2006/main">
            <a:r>
              <a:t>Name full protein group orally: beans, pulses, fish, eggs, meat and other protein. These are broad Eatwell groups; fats/sugars is not substituted as a fifth group. Oils/spreads form a small group in the guide. No exact area proportions or personal portion targets inferred from this text model.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1b — 4 minutes within the source's 40-minute lesson.</a:t>
            </a:r>
          </a:p>
          <a:p xmlns:a="http://schemas.openxmlformats.org/drawingml/2006/main">
            <a:r>
              <a:t>Model evidence rather than preference. Potato is classed with starchy foods in Eatwell grouping, although botanically a plant food. A mixed dish may contain several groups; not every food has one exclusive nutrient role.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first sort — 3 minutes within the source's 40-minute lesson.</a:t>
            </a:r>
          </a:p>
          <a:p xmlns:a="http://schemas.openxmlformats.org/drawingml/2006/main">
            <a:r>
              <a:t>Collect choices before explanation. Rice/bread = starchy foods. Carrot/apple = fruit and vegetables. Pupil may point to the groups; colour is supplementary, words stay visible.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second sort — 3 minutes within the source's 40-minute lesson.</a:t>
            </a:r>
          </a:p>
          <a:p xmlns:a="http://schemas.openxmlformats.org/drawingml/2006/main">
            <a:r>
              <a:t>Chicken/beans = broad protein group. Milk/fortified soya alternative = dairy and alternatives. “Alternative” does not mean identical nutrient profile; chosen example is fortified soya. Check package evidence in real life, but use only paper cards here.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1b — 4 minutes within the source's 40-minute lesson.</a:t>
            </a:r>
          </a:p>
          <a:p xmlns:a="http://schemas.openxmlformats.org/drawingml/2006/main">
            <a:r>
              <a:t>Ask which two groups are the largest in the Eatwell model: fruit/vegetables and starchy foods. State oils/spreads is small. The eight source cards omit an oil example; this is a limitation of a simplified activity, not a ban. Teacher may name olive oil as a reference example without requiring extra food.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The word healthy alone is not the scientific explanation. Model a specific explanation with variety, groups and time. Avoid “bad food”, banned food, weight or calorie discussion. Teacher follow individual support plan outside this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https://github.com/MattRoper1977/Lessons/blob/main/Science_Teesside/Build/SCI_B_W6_Balanced_Plate.html</a:t>
            </a:r>
          </a:p>
          <a:p xmlns:a="http://schemas.openxmlformats.org/drawingml/2006/main">
            <a:r>
              <a:t>Git blob: 186a497288fca4483f58539306d07e5a12d7d819.</a:t>
            </a:r>
          </a:p>
          <a:p xmlns:a="http://schemas.openxmlformats.org/drawingml/2006/main">
            <a:r>
              <a:t>SHA256: 238e4f1c87b3932dd255105b0f7fcffa9cd55c9fefc39a89defa500f1c8ae8a2.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(2024): Nutrition and diet, steps 1-4, including Balanced diets and Compare diets. Original teaching models follow current website safeguards and NHS Eatwell grouping; no publisher slide/media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a0e1c0413f432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db3c84efbd3425c" /><Relationship Type="http://schemas.openxmlformats.org/officeDocument/2006/relationships/slideLayout" Target="/ppt/slideLayouts/slideLayout1.xml" Id="Rb5f822210b0c42b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5f822210b0c42b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6a336a0a6f4041" /><Relationship Type="http://schemas.openxmlformats.org/officeDocument/2006/relationships/image" Target="/ppt/media/image.jpeg" Id="Rd26f4d7788dd4e2b" /><Relationship Type="http://schemas.openxmlformats.org/officeDocument/2006/relationships/image" Target="/ppt/media/image.png" Id="Rf71ce8c70fe1479b" /><Relationship Type="http://schemas.openxmlformats.org/officeDocument/2006/relationships/notesSlide" Target="/ppt/notesSlides/notesSlide1.xml" Id="Re38cc330a03b493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8e6b391a9f4be2" /><Relationship Type="http://schemas.openxmlformats.org/officeDocument/2006/relationships/image" Target="/ppt/media/image.jpeg" Id="R60fec8bc069144b8" /><Relationship Type="http://schemas.openxmlformats.org/officeDocument/2006/relationships/notesSlide" Target="/ppt/notesSlides/notesSlide10.xml" Id="R3edf4a7f917a4930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320716704f4ccb" /><Relationship Type="http://schemas.openxmlformats.org/officeDocument/2006/relationships/image" Target="/ppt/media/image.jpeg" Id="Rbbf839925fa14b7e" /><Relationship Type="http://schemas.openxmlformats.org/officeDocument/2006/relationships/notesSlide" Target="/ppt/notesSlides/notesSlide11.xml" Id="R691b80fc228f460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64f3d070014b80" /><Relationship Type="http://schemas.openxmlformats.org/officeDocument/2006/relationships/image" Target="/ppt/media/image.jpeg" Id="Rf25e86c22e3a4a34" /><Relationship Type="http://schemas.openxmlformats.org/officeDocument/2006/relationships/notesSlide" Target="/ppt/notesSlides/notesSlide2.xml" Id="Rc04e827af51e48b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33f8708cf24dac" /><Relationship Type="http://schemas.openxmlformats.org/officeDocument/2006/relationships/image" Target="/ppt/media/image.jpeg" Id="Rf249783ee9f9434b" /><Relationship Type="http://schemas.openxmlformats.org/officeDocument/2006/relationships/notesSlide" Target="/ppt/notesSlides/notesSlide3.xml" Id="Rf6375f905210461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cb3cf2156d4fb0" /><Relationship Type="http://schemas.openxmlformats.org/officeDocument/2006/relationships/image" Target="/ppt/media/image.jpeg" Id="R3105865a79e9494d" /><Relationship Type="http://schemas.openxmlformats.org/officeDocument/2006/relationships/image" Target="/ppt/media/image2.png" Id="R835006cdd3d84f52" /><Relationship Type="http://schemas.openxmlformats.org/officeDocument/2006/relationships/image" Target="/ppt/media/image3.png" Id="R0dfd8654ee6f4753" /><Relationship Type="http://schemas.openxmlformats.org/officeDocument/2006/relationships/notesSlide" Target="/ppt/notesSlides/notesSlide4.xml" Id="Rad817c08761c4b1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f196b42995475c" /><Relationship Type="http://schemas.openxmlformats.org/officeDocument/2006/relationships/image" Target="/ppt/media/image.jpeg" Id="Rc50fc2ddb7c24c49" /><Relationship Type="http://schemas.openxmlformats.org/officeDocument/2006/relationships/image" Target="/ppt/media/image4.png" Id="R652c55b901544cb2" /><Relationship Type="http://schemas.openxmlformats.org/officeDocument/2006/relationships/notesSlide" Target="/ppt/notesSlides/notesSlide5.xml" Id="R4071cff8f84746c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8b852494ec4871" /><Relationship Type="http://schemas.openxmlformats.org/officeDocument/2006/relationships/image" Target="/ppt/media/image.jpeg" Id="R92dba21cd03843c9" /><Relationship Type="http://schemas.openxmlformats.org/officeDocument/2006/relationships/image" Target="/ppt/media/image5.png" Id="R8cd69ed4fdbc4aa5" /><Relationship Type="http://schemas.openxmlformats.org/officeDocument/2006/relationships/notesSlide" Target="/ppt/notesSlides/notesSlide6.xml" Id="Rf8d95a0f256e478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bae0b9e8be45b1" /><Relationship Type="http://schemas.openxmlformats.org/officeDocument/2006/relationships/image" Target="/ppt/media/image.jpeg" Id="R246a00e59ecb4fae" /><Relationship Type="http://schemas.openxmlformats.org/officeDocument/2006/relationships/image" Target="/ppt/media/image6.png" Id="R75678be201cc4175" /><Relationship Type="http://schemas.openxmlformats.org/officeDocument/2006/relationships/notesSlide" Target="/ppt/notesSlides/notesSlide7.xml" Id="Rf3b63e94d7b74e5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9d2bae5b724b46" /><Relationship Type="http://schemas.openxmlformats.org/officeDocument/2006/relationships/image" Target="/ppt/media/image.jpeg" Id="R95bfa9b1503e430f" /><Relationship Type="http://schemas.openxmlformats.org/officeDocument/2006/relationships/notesSlide" Target="/ppt/notesSlides/notesSlide8.xml" Id="Rb4a50146bcc545f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056aee0afc4524" /><Relationship Type="http://schemas.openxmlformats.org/officeDocument/2006/relationships/image" Target="/ppt/media/image.jpeg" Id="R4895d70e470f41af" /><Relationship Type="http://schemas.openxmlformats.org/officeDocument/2006/relationships/image" Target="/ppt/media/image7.png" Id="R0eca065e1b1744cd" /><Relationship Type="http://schemas.openxmlformats.org/officeDocument/2006/relationships/notesSlide" Target="/ppt/notesSlides/notesSlide9.xml" Id="R2cc92348766e4f8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2233F21-F5D6-418C-AF48-E319A1A5E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17D9614-5770-4798-8521-26820683F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26f4d7788dd4e2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30543CAB-1B13-4759-A8A1-22574BA88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Building a balanced plate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E29F3EF-7E21-4950-B4B9-149B8BEC8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AE183A03-A763-4B11-9B10-06C304D06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30F4B7E9-6E54-4569-A5BD-CAC6D0DF3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B40C226B-6BD2-43BA-B36E-4D0E5D72E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Different foods. A shared set of groups.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EB04BF3C-7E6B-43DC-8F3C-2CC211C14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 can sort foods and explain what this model can show.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71ce8c70fe1479b"/>
          <a:stretch xmlns:a="http://schemas.openxmlformats.org/drawingml/2006/main"/>
        </p:blipFill>
        <p:spPr>
          <a:xfrm xmlns:a="http://schemas.openxmlformats.org/drawingml/2006/main">
            <a:off x="7620000" y="2578298"/>
            <a:ext cx="3714750" cy="236815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65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6F680DA4-2565-4CA1-ACFE-1C09B8F4C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9794DCA-8783-4CFA-A32C-59CB64549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fec8bc069144b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BC694266-E845-47C4-BD77-3C9F34F7E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claims need improving?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467089D-81D7-48B2-BBC3-31DC599C6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1BED39B-4BAA-4377-8263-25FB72BD3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916A18CF-9E89-4296-8321-E980F9442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FDD6BCBE-B7E4-43AF-B025-66722EE26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READ THE CLAIM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B363B386-1F5F-425F-99F2-2B6B59B50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TEST IT WITH THE MODEL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F322C883-26B0-445C-A2C1-8E961D65E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Some from the different groups.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Only one group is needed.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Sometimes foods are banned.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48B7A0AA-3401-46A4-B544-11EB18FDE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a range provide?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Does a single group show variety?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Does the guide ban foods?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2A3817B-3E28-4C53-9AFB-C32E9B4D0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6FFBEE1-6B4A-4856-B26E-0F41AF9DF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3432287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03D114F0-4B00-457B-BD06-0EBDDBD8D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270F49B-2E95-4C86-BBCE-AB3869602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bf839925fa14b7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EC49BCFF-BB55-408B-ACE2-F04C6A766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Swap within a group and save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DDBB11F-86B5-46AF-A167-693DE5A60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96EF1D94-3897-4BAC-97F6-B89ACFFF3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A236199C-AACC-4DDD-B5BF-32F970E2F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E77E5C2-7306-4737-A3EF-8096635F5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Swap rice for bread.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29956141-0CAB-4C21-9858-DF8B5C03D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Swap chicken for beans.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6838452E-CBB2-46E3-9317-EAE1C7087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why the broad group still fits.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3FD04CEF-0C9B-4D21-B3DE-C9767ED2C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Save the labelled cards for Wednesday.</a:t>
            </a:r>
          </a:p>
        </p:txBody>
      </p:sp>
    </p:spTree>
    <p:extLst>
      <p:ext uri="{BB962C8B-B14F-4D97-AF65-F5344CB8AC3E}">
        <p14:creationId xmlns:p14="http://schemas.microsoft.com/office/powerpoint/2010/main" val="160198786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C3728CB7-D3FA-4773-B768-58DC0AE50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310BEEF-008B-423C-96B6-10456ECC1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5e86c22e3a4a3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B3C78EC-1817-4864-9CA0-2F6510C4C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Retrieve a food-job idea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3BB07C0-E499-4D5C-9D4F-C914D9618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10D3ABE-5CB0-4BC1-9772-4380ADB69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CB00634C-5BBF-47D1-868B-DE1518AC9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FB8334E0-984A-4783-8862-16D063F85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or point to a food from last week.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FC4B0D78-2CE9-4EBA-A691-4F8A55550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it provide for a body?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454A9408-0A12-452D-93A8-D3967C79A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Now we will group example foods.</a:t>
            </a:r>
          </a:p>
        </p:txBody>
      </p:sp>
    </p:spTree>
    <p:extLst>
      <p:ext uri="{BB962C8B-B14F-4D97-AF65-F5344CB8AC3E}">
        <p14:creationId xmlns:p14="http://schemas.microsoft.com/office/powerpoint/2010/main" val="207479882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935A92E9-4DFE-4BBE-99E9-CF53EADA3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A93CD172-4D2E-4508-9702-8EE01A3F3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49783ee9f9434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733EF8BC-B822-4EEB-928A-6DC88F126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Three things we will do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6B3C261-695E-4DC6-A3F1-2F8D060FB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03F7136-4B7F-4BD3-97B3-7C416C996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E3B9A17-140F-4DB9-B21E-E66CE34D6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0C43619A-FA4F-4ACE-8B3C-72D3D9899A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the broad food groups.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7CBBDE09-DCE7-49A6-BD48-54F4B7905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eight example cards.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A956E9D3-1054-413B-A302-1A71BA1C2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Explain balance over a day or week.</a:t>
            </a:r>
          </a:p>
        </p:txBody>
      </p:sp>
    </p:spTree>
    <p:extLst>
      <p:ext uri="{BB962C8B-B14F-4D97-AF65-F5344CB8AC3E}">
        <p14:creationId xmlns:p14="http://schemas.microsoft.com/office/powerpoint/2010/main" val="13973834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46EB23E8-C820-41B7-9D6E-D79FF3C4D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B462FAD-5FB6-49BF-BBCA-A5C705DAA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05865a79e9494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C7FAC297-5E95-447F-A447-D12D3CDB1F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Five broad food groups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691B588-B69E-4715-92C0-62D9BCC67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1E13DBA-15AC-47F9-A5CD-62AE2B547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3A7104A2-BAEB-489F-BCB2-5DD18BA76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51C78001-D39E-48A2-8A4C-5C0C4B4A38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TWO LARGE GROUPS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18540620-FF80-4A06-9CFB-C127EA1BC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OTHER GROUPS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C43CEFDF-0098-4E49-A161-3BBEEDD5B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81500"/>
            <a:ext cx="514350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Fruit and vegetables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Starchy carbohydrate foods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0989BB4E-E1D7-461D-AAB6-F4734F5D0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381500"/>
            <a:ext cx="501015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Protein-source foods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Dairy and alternatives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Oils and spreads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3595B4-AC6C-4573-920B-C6DB393B3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6C7DB6A-3E14-4C44-9370-D4B978DA2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35006cdd3d84f52"/>
          <a:stretch xmlns:a="http://schemas.openxmlformats.org/drawingml/2006/main"/>
        </p:blipFill>
        <p:spPr>
          <a:xfrm xmlns:a="http://schemas.openxmlformats.org/drawingml/2006/main">
            <a:off x="1941699" y="2952750"/>
            <a:ext cx="2241176" cy="1428750"/>
          </a:xfrm>
          <a:prstGeom xmlns:a="http://schemas.openxmlformats.org/drawingml/2006/main" prst="rect">
            <a:avLst/>
          </a:prstGeom>
        </p:spPr>
      </p:pic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dfd8654ee6f4753"/>
          <a:stretch xmlns:a="http://schemas.openxmlformats.org/drawingml/2006/main"/>
        </p:blipFill>
        <p:spPr>
          <a:xfrm xmlns:a="http://schemas.openxmlformats.org/drawingml/2006/main">
            <a:off x="8478838" y="2952750"/>
            <a:ext cx="1092200" cy="1428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1781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13291E50-7032-46B0-B51D-75AE76C85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6886C2C-62BF-4398-ABC6-A63020ACB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0fc2ddb7c24c4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F5540740-6AB9-4A20-BE0D-D1312F894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Place one food, explain its group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76FA61D-7DBA-4A33-9DE2-B5097DAEB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478C0EE-8964-4655-983D-BCA758330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C55E731-B918-4CB4-B6F1-0C6A95129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statement">
            <a:extLst xmlns:a="http://schemas.openxmlformats.org/drawingml/2006/main">
              <a:ext uri="{FF2B5EF4-FFF2-40B4-BE49-F238E27FC236}">
                <a16:creationId xmlns:a16="http://schemas.microsoft.com/office/drawing/2014/main" id="{E79C33A7-2D7A-44B8-9A19-68A8E775A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28875"/>
            <a:ext cx="67627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Pasta belongs with starchy carbohydrate foods, such as bread, rice and potatoes.</a:t>
            </a:r>
          </a:p>
        </p:txBody>
      </p:sp>
      <p:sp>
        <p:nvSpPr>
          <p:cNvPr id="9" name="callout">
            <a:extLst xmlns:a="http://schemas.openxmlformats.org/drawingml/2006/main">
              <a:ext uri="{FF2B5EF4-FFF2-40B4-BE49-F238E27FC236}">
                <a16:creationId xmlns:a16="http://schemas.microsoft.com/office/drawing/2014/main" id="{9D6D60E0-B0F3-49D3-B1DA-226FEC41B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7191375" cy="981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325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group is about the food’s broad place in this model.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52c55b901544cb2"/>
          <a:stretch xmlns:a="http://schemas.openxmlformats.org/drawingml/2006/main"/>
        </p:blipFill>
        <p:spPr>
          <a:xfrm xmlns:a="http://schemas.openxmlformats.org/drawingml/2006/main">
            <a:off x="8391631" y="2628900"/>
            <a:ext cx="2838238" cy="25241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107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73A5806E-4749-47B1-A819-40587DC89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0FF1CAB8-B889-4989-BA7A-759474DC2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2dba21cd03843c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EEB0C30F-E390-454F-878C-D81F8F97C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Where do these four cards go?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FE9DDA5-5CA5-401B-A5E4-BBA126197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38D7705E-3E53-42DB-AF9B-1B5E21DCC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187C0C0C-F4F2-4EE4-A302-1517DC445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50B3946C-EDC2-4B0B-B972-BE66639D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Rice and bread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6E5F004D-9D15-43AA-BAD4-341FC9E35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Carrot and apple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71C8F074-4C3A-415D-BED6-2D90BDC0E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the broad group for each pair.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d69ed4fdbc4aa5"/>
          <a:stretch xmlns:a="http://schemas.openxmlformats.org/drawingml/2006/main"/>
        </p:blipFill>
        <p:spPr>
          <a:xfrm xmlns:a="http://schemas.openxmlformats.org/drawingml/2006/main">
            <a:off x="8429625" y="3132534"/>
            <a:ext cx="2857500" cy="1821656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4765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C1E3D8EC-8EEA-44FE-9C81-CC5331987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EC1F717-4B8F-4A63-8738-A3092A861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46a00e59ecb4fa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EF488409-095A-43D4-9A8F-697224D0E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place the other four cards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27D31E9-F00A-421F-9F9D-B369C497E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A862A6D5-8623-47AC-8897-EBEE1CBE2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0594012F-AC8C-4EC7-8993-3389C7D9F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F9D15B26-D09A-4E2B-BBD9-65C7DD7E3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Chicken and beans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00F6E60F-006A-4608-ADFE-29E38AD24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Milk and fortified soya alternative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E591F9E6-B158-4721-9C3D-F0E04BE5E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Name the group; then check the labels.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5678be201cc4175"/>
          <a:stretch xmlns:a="http://schemas.openxmlformats.org/drawingml/2006/main"/>
        </p:blipFill>
        <p:spPr>
          <a:xfrm xmlns:a="http://schemas.openxmlformats.org/drawingml/2006/main">
            <a:off x="8614172" y="2686050"/>
            <a:ext cx="2488406" cy="27146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3258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B1C99DB1-3148-429A-8871-31B980FFA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E14ECF-5F5C-41E5-AAA2-8DD1893CB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5bfa9b1503e430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BED2FBE1-D466-4C97-BFD0-D42187011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does balance mean?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B071F61-F0A3-4076-92BD-2B994240F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AD479642-60E3-4BB8-95F4-DBD753972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C4909A13-5B8A-4A9F-BE89-7480D8FBC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928F53AC-88F9-46D7-B033-8A33433EF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MODEL HELPS SHOW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490C25AD-1B29-45BB-921F-6529A5877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IT DOES NOT REQUIRE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34F648C9-880C-4DC1-81CD-5DDA19B11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range across the groups.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Variety within the groups.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Patterns over a day or week.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886769C-4199-4B9B-A792-5285767E0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Every meal to copy a diagram.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Exact portions from these cards.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Judging anyone’s real food.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9836CBF-4CEE-420E-8D67-E5E4E60DB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E20009-CE89-45EA-998D-E4A3C921F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26675929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8F533EA9-1FB4-44DF-BF0F-380D4F2CC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2A2EC0A-A76D-48D1-9D38-52B2CE648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895d70e470f41a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3FEF496D-8CEB-4C7E-8C17-910C3FDDC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it without a vague label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3F7D028-A24E-4936-9664-468F4E5F7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FA6A4E25-A800-4FF0-800D-AEFDE1355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6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002C8D3E-4831-4A2F-87D4-293FFE610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statement">
            <a:extLst xmlns:a="http://schemas.openxmlformats.org/drawingml/2006/main">
              <a:ext uri="{FF2B5EF4-FFF2-40B4-BE49-F238E27FC236}">
                <a16:creationId xmlns:a16="http://schemas.microsoft.com/office/drawing/2014/main" id="{E4899ED8-1C8B-47F6-A7FF-C224AD622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28875"/>
            <a:ext cx="67627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balanced pattern includes a range of food groups over a day or week.</a:t>
            </a:r>
          </a:p>
        </p:txBody>
      </p:sp>
      <p:sp>
        <p:nvSpPr>
          <p:cNvPr id="9" name="callout">
            <a:extLst xmlns:a="http://schemas.openxmlformats.org/drawingml/2006/main">
              <a:ext uri="{FF2B5EF4-FFF2-40B4-BE49-F238E27FC236}">
                <a16:creationId xmlns:a16="http://schemas.microsoft.com/office/drawing/2014/main" id="{685AB7E1-9912-4C0D-9CBA-59B062869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7191375" cy="981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325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One plate of cards cannot show all a person’s food needs.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eca065e1b1744cd"/>
          <a:stretch xmlns:a="http://schemas.openxmlformats.org/drawingml/2006/main"/>
        </p:blipFill>
        <p:spPr>
          <a:xfrm xmlns:a="http://schemas.openxmlformats.org/drawingml/2006/main">
            <a:off x="8585147" y="2628900"/>
            <a:ext cx="2451206" cy="25241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4446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2026-09-06T23:07:38.8850000Z</dcterms:created>
  <dcterms:modified xsi:type="dcterms:W3CDTF">2026-09-06T23:07:38.8850000Z</dcterms:modified>
</coreProperties>
</file>