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add99929f6e4a0e" /><Relationship Type="http://schemas.openxmlformats.org/officeDocument/2006/relationships/extended-properties" Target="/docProps/app.xml" Id="Rf514f37f2b4f41a3" /><Relationship Type="http://schemas.openxmlformats.org/officeDocument/2006/relationships/officeDocument" Target="/ppt/presentation.xml" Id="Rbcab53464bc34ba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4a991a563304872"/>
  </p:sldMasterIdLst>
  <p:notesMasterIdLst>
    <p:notesMasterId xmlns:r="http://schemas.openxmlformats.org/officeDocument/2006/relationships" r:id="R4ad585d0dc8141e5"/>
  </p:notesMasterIdLst>
  <p:sldIdLst>
    <p:sldId xmlns:r="http://schemas.openxmlformats.org/officeDocument/2006/relationships" id="256" r:id="R237fa2d6ab29456d"/>
    <p:sldId xmlns:r="http://schemas.openxmlformats.org/officeDocument/2006/relationships" id="257" r:id="R501c09519a4b46eb"/>
    <p:sldId xmlns:r="http://schemas.openxmlformats.org/officeDocument/2006/relationships" id="258" r:id="Rf7445fab11dc45c2"/>
    <p:sldId xmlns:r="http://schemas.openxmlformats.org/officeDocument/2006/relationships" id="259" r:id="Rb438a7b072f8443c"/>
    <p:sldId xmlns:r="http://schemas.openxmlformats.org/officeDocument/2006/relationships" id="260" r:id="R6ec473de5feb4cd6"/>
    <p:sldId xmlns:r="http://schemas.openxmlformats.org/officeDocument/2006/relationships" id="261" r:id="R0dfaae00f18840ea"/>
    <p:sldId xmlns:r="http://schemas.openxmlformats.org/officeDocument/2006/relationships" id="262" r:id="Rbee1ca8f1fe94474"/>
    <p:sldId xmlns:r="http://schemas.openxmlformats.org/officeDocument/2006/relationships" id="263" r:id="R2bf913d7a75c474a"/>
    <p:sldId xmlns:r="http://schemas.openxmlformats.org/officeDocument/2006/relationships" id="264" r:id="R4a8fa9709f6f4122"/>
    <p:sldId xmlns:r="http://schemas.openxmlformats.org/officeDocument/2006/relationships" id="265" r:id="Rae3bb36d5f8a4c42"/>
    <p:sldId xmlns:r="http://schemas.openxmlformats.org/officeDocument/2006/relationships" id="266" r:id="Rca2d98f75e85450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303dbe54bea4518" /><Relationship Type="http://schemas.openxmlformats.org/officeDocument/2006/relationships/slideMaster" Target="/ppt/slideMasters/slideMaster1.xml" Id="R44a991a563304872" /><Relationship Type="http://schemas.openxmlformats.org/officeDocument/2006/relationships/notesMaster" Target="/ppt/notesMasters/notesMaster1.xml" Id="R4ad585d0dc8141e5" /><Relationship Type="http://schemas.openxmlformats.org/officeDocument/2006/relationships/presProps" Target="/ppt/presProps.xml" Id="Rac2b4fcd553e453c" /><Relationship Type="http://schemas.openxmlformats.org/officeDocument/2006/relationships/tableStyles" Target="/ppt/tableStyles.xml" Id="R65d284289a66448b" /><Relationship Type="http://schemas.openxmlformats.org/officeDocument/2006/relationships/slide" Target="/ppt/slides/slide1.xml" Id="R237fa2d6ab29456d" /><Relationship Type="http://schemas.openxmlformats.org/officeDocument/2006/relationships/slide" Target="/ppt/slides/slide2.xml" Id="R501c09519a4b46eb" /><Relationship Type="http://schemas.openxmlformats.org/officeDocument/2006/relationships/slide" Target="/ppt/slides/slide3.xml" Id="Rf7445fab11dc45c2" /><Relationship Type="http://schemas.openxmlformats.org/officeDocument/2006/relationships/slide" Target="/ppt/slides/slide4.xml" Id="Rb438a7b072f8443c" /><Relationship Type="http://schemas.openxmlformats.org/officeDocument/2006/relationships/slide" Target="/ppt/slides/slide5.xml" Id="R6ec473de5feb4cd6" /><Relationship Type="http://schemas.openxmlformats.org/officeDocument/2006/relationships/slide" Target="/ppt/slides/slide6.xml" Id="R0dfaae00f18840ea" /><Relationship Type="http://schemas.openxmlformats.org/officeDocument/2006/relationships/slide" Target="/ppt/slides/slide7.xml" Id="Rbee1ca8f1fe94474" /><Relationship Type="http://schemas.openxmlformats.org/officeDocument/2006/relationships/slide" Target="/ppt/slides/slide8.xml" Id="R2bf913d7a75c474a" /><Relationship Type="http://schemas.openxmlformats.org/officeDocument/2006/relationships/slide" Target="/ppt/slides/slide9.xml" Id="R4a8fa9709f6f4122" /><Relationship Type="http://schemas.openxmlformats.org/officeDocument/2006/relationships/slide" Target="/ppt/slides/slide10.xml" Id="Rae3bb36d5f8a4c42" /><Relationship Type="http://schemas.openxmlformats.org/officeDocument/2006/relationships/slide" Target="/ppt/slides/slide11.xml" Id="Rca2d98f75e85450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21fe28ef06a46c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a077585be034cca" /><Relationship Type="http://schemas.openxmlformats.org/officeDocument/2006/relationships/notesMaster" Target="/ppt/notesMasters/notesMaster1.xml" Id="R49b604cce05c4cf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c41780128ad4a25" /><Relationship Type="http://schemas.openxmlformats.org/officeDocument/2006/relationships/notesMaster" Target="/ppt/notesMasters/notesMaster1.xml" Id="Rf33622bf5fb5493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c7b97364a40b45c6" /><Relationship Type="http://schemas.openxmlformats.org/officeDocument/2006/relationships/notesMaster" Target="/ppt/notesMasters/notesMaster1.xml" Id="Rfbd15c31fac74d7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26574954a014bdb" /><Relationship Type="http://schemas.openxmlformats.org/officeDocument/2006/relationships/notesMaster" Target="/ppt/notesMasters/notesMaster1.xml" Id="R4da813678d4e459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bf5be9ec1904953" /><Relationship Type="http://schemas.openxmlformats.org/officeDocument/2006/relationships/notesMaster" Target="/ppt/notesMasters/notesMaster1.xml" Id="R024d649217e6454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9729d2e4bda4093" /><Relationship Type="http://schemas.openxmlformats.org/officeDocument/2006/relationships/notesMaster" Target="/ppt/notesMasters/notesMaster1.xml" Id="R3de94b958823403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07cdb0a962c4073" /><Relationship Type="http://schemas.openxmlformats.org/officeDocument/2006/relationships/notesMaster" Target="/ppt/notesMasters/notesMaster1.xml" Id="Ra164ca7960bb455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6f5a080b9964b39" /><Relationship Type="http://schemas.openxmlformats.org/officeDocument/2006/relationships/notesMaster" Target="/ppt/notesMasters/notesMaster1.xml" Id="Rdb6168f0a0aa408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e967635824d4f4b" /><Relationship Type="http://schemas.openxmlformats.org/officeDocument/2006/relationships/notesMaster" Target="/ppt/notesMasters/notesMaster1.xml" Id="Rd21ab6ba9d46429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2277144e1ff4a7c" /><Relationship Type="http://schemas.openxmlformats.org/officeDocument/2006/relationships/notesMaster" Target="/ppt/notesMasters/notesMaster1.xml" Id="Rb0d417cf91534f8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22e1cbb0d244ad6" /><Relationship Type="http://schemas.openxmlformats.org/officeDocument/2006/relationships/notesMaster" Target="/ppt/notesMasters/notesMaster1.xml" Id="R76c0ffbf6669480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Overview — 1 minutes within the source's 40-minute lesson.</a:t>
            </a:r>
          </a:p>
          <a:p xmlns:a="http://schemas.openxmlformats.org/drawingml/2006/main">
            <a:r>
              <a:t>Monday P3, 11:00-11:40. This one-minute overview is included in the 40-minute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sort — 5 minutes within the source's 40-minute lesson.</a:t>
            </a:r>
          </a:p>
          <a:p xmlns:a="http://schemas.openxmlformats.org/drawingml/2006/main">
            <a:r>
              <a:t>Build grass → rabbit → fox and correct source reversed chain fox → rabbit → grass. “Animals make their own food” false in intended biology sense; they obtain it by eating. We are discussing biological food production, not human cooking.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explain and save — 5 minutes within the source's 40-minute lesson.</a:t>
            </a:r>
          </a:p>
          <a:p xmlns:a="http://schemas.openxmlformats.org/drawingml/2006/main">
            <a:r>
              <a:t>Five minutes completes current ten-minute We Do 2. Every pupil may point, direct, sign or speak before teacher reveal. Keep the first and repaired arrangement or a note of reason. Do not begin Wednesday change investigation early.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Arrival Task — 4 minutes within the source's 40-minute lesson.</a:t>
            </a:r>
          </a:p>
          <a:p xmlns:a="http://schemas.openxmlformats.org/drawingml/2006/main">
            <a:r>
              <a:t>Supported points to grass label; standard names rabbit food; stretch proposes one feeding link. Use source examples, not a pupil’s own food. No collecting or feeding animals. First idea can be uncertain.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Today at a Glance — 2 minutes within the source's 40-minute lesson.</a:t>
            </a:r>
          </a:p>
          <a:p xmlns:a="http://schemas.openxmlformats.org/drawingml/2006/main">
            <a:r>
              <a:t>Producer/consumer are roles in these examples. Green plants make food using light; animals obtain food from eating. Do not teach that plant roots take food from soil or that all producers must be plants.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5 minutes within the source's 40-minute lesson.</a:t>
            </a:r>
          </a:p>
          <a:p xmlns:a="http://schemas.openxmlformats.org/drawingml/2006/main">
            <a:r>
              <a:t>Original native editable scientific chain. Arrows run grass → rabbit → fox. “Is eaten by” is the accessible reading. Grass is the producer in this model; rabbit and fox are consumers. The chain selects possible feeding links rather than describing everything the animals eat.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1b — 4 minutes within the source's 40-minute lesson.</a:t>
            </a:r>
          </a:p>
          <a:p xmlns:a="http://schemas.openxmlformats.org/drawingml/2006/main">
            <a:r>
              <a:t>Use feeding clue to diagnose the source deliberate error. Ask who gets the food. Do not explain arrows as “points to what the animal eats”, which reverses this convention. A pupil can physically turn a paper arrow to correct it.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commit — 3 minutes within the source's 40-minute lesson.</a:t>
            </a:r>
          </a:p>
          <a:p xmlns:a="http://schemas.openxmlformats.org/drawingml/2006/main">
            <a:r>
              <a:t>Grass producer; rabbit and fox consumers. Do not imply fox eats only rabbits or every green plant/animal interaction is represented. At this level focus on these stated examples.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compare — 3 minutes within the source's 40-minute lesson.</a:t>
            </a:r>
          </a:p>
          <a:p xmlns:a="http://schemas.openxmlformats.org/drawingml/2006/main">
            <a:r>
              <a:t>The green plant bearing the leaves is producer; caterpillar/robin consumers. Leaves are part of the producer plant, not a separate species. Caterpillars can eat leaves and robins can eat caterpillars. State “can” because real diets vary.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1b — 4 minutes within the source's 40-minute lesson.</a:t>
            </a:r>
          </a:p>
          <a:p xmlns:a="http://schemas.openxmlformats.org/drawingml/2006/main">
            <a:r>
              <a:t>Pupils predict without pretending a paper cover is measured ecological data. Less grass can mean less food for rabbits and indirectly affect foxes; exact changes uncertain because other foods and conditions matter. The plant starts food production in this model; sunlight is the energy source, not an edible food-chain organism.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2 — 4 minutes within the source's 40-minute lesson.</a:t>
            </a:r>
          </a:p>
          <a:p xmlns:a="http://schemas.openxmlformats.org/drawingml/2006/main">
            <a:r>
              <a:t>Model complete role-plus-reason statement. Green plants in model produce food using light; animals do not make food in that way. Supported learner can point from fox to consumer and feeding clue; teacher records actual meaning.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https://github.com/MattRoper1977/Lessons/blob/main/Science_Teesside/Build/SCI_B_W7_Where_Food_Comes_From.html</a:t>
            </a:r>
          </a:p>
          <a:p xmlns:a="http://schemas.openxmlformats.org/drawingml/2006/main">
            <a:r>
              <a:t>Git blob: 3d5eb9032e658d14ac5911d9031b5bc5fe6fa393.</a:t>
            </a:r>
          </a:p>
          <a:p xmlns:a="http://schemas.openxmlformats.org/drawingml/2006/main">
            <a:r>
              <a:t>SHA256: a5d84a74f963224ee2d643bb8e2f98397f61ae569ba685ba571331d63a35f767.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3 (2024), step 5 Animal diets, enriches producer/consumer discussion from the current website. Original food-chain models supply the current curriculum content; publisher media and worksheets are not copied.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9a06966127a48c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61d5233e15544a5" /><Relationship Type="http://schemas.openxmlformats.org/officeDocument/2006/relationships/slideLayout" Target="/ppt/slideLayouts/slideLayout1.xml" Id="R207a2f0614674df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07a2f0614674df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0e9529993b479a" /><Relationship Type="http://schemas.openxmlformats.org/officeDocument/2006/relationships/image" Target="/ppt/media/image.jpeg" Id="Re4858192558c412c" /><Relationship Type="http://schemas.openxmlformats.org/officeDocument/2006/relationships/image" Target="/ppt/media/image.png" Id="Ra6f8136f4c6b4adf" /><Relationship Type="http://schemas.openxmlformats.org/officeDocument/2006/relationships/notesSlide" Target="/ppt/notesSlides/notesSlide1.xml" Id="R055be8869b494e7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82910b1c964c8e" /><Relationship Type="http://schemas.openxmlformats.org/officeDocument/2006/relationships/image" Target="/ppt/media/image.jpeg" Id="Rc28f01a35c934493" /><Relationship Type="http://schemas.openxmlformats.org/officeDocument/2006/relationships/notesSlide" Target="/ppt/notesSlides/notesSlide10.xml" Id="R8b6902d4555d4d3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38e31b98894a87" /><Relationship Type="http://schemas.openxmlformats.org/officeDocument/2006/relationships/image" Target="/ppt/media/image.jpeg" Id="R317061f72c064e29" /><Relationship Type="http://schemas.openxmlformats.org/officeDocument/2006/relationships/notesSlide" Target="/ppt/notesSlides/notesSlide11.xml" Id="R4600d94fbeeb4b3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17f0fac47a4cd4" /><Relationship Type="http://schemas.openxmlformats.org/officeDocument/2006/relationships/image" Target="/ppt/media/image.jpeg" Id="Rf47f86ec96504623" /><Relationship Type="http://schemas.openxmlformats.org/officeDocument/2006/relationships/image" Target="/ppt/media/image2.png" Id="R7f12070aa2094ad6" /><Relationship Type="http://schemas.openxmlformats.org/officeDocument/2006/relationships/image" Target="/ppt/media/image3.png" Id="R1db72b1f86c74178" /><Relationship Type="http://schemas.openxmlformats.org/officeDocument/2006/relationships/notesSlide" Target="/ppt/notesSlides/notesSlide2.xml" Id="R05c149ea7c884e4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f24d6ee4d149b9" /><Relationship Type="http://schemas.openxmlformats.org/officeDocument/2006/relationships/image" Target="/ppt/media/image.jpeg" Id="R18f25877e600456a" /><Relationship Type="http://schemas.openxmlformats.org/officeDocument/2006/relationships/notesSlide" Target="/ppt/notesSlides/notesSlide3.xml" Id="R5aadbbcb69594e7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882eaa96a14a8d" /><Relationship Type="http://schemas.openxmlformats.org/officeDocument/2006/relationships/image" Target="/ppt/media/image.jpeg" Id="R7f828917a6d544af" /><Relationship Type="http://schemas.openxmlformats.org/officeDocument/2006/relationships/image" Target="/ppt/media/image4.png" Id="R1a9889fbcfef4bee" /><Relationship Type="http://schemas.openxmlformats.org/officeDocument/2006/relationships/image" Target="/ppt/media/image5.png" Id="R59bb65b22e1a4cc9" /><Relationship Type="http://schemas.openxmlformats.org/officeDocument/2006/relationships/image" Target="/ppt/media/image6.png" Id="R8d5d47757bbc4163" /><Relationship Type="http://schemas.openxmlformats.org/officeDocument/2006/relationships/notesSlide" Target="/ppt/notesSlides/notesSlide4.xml" Id="Rfd0eb45025e049e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7126feef7142a6" /><Relationship Type="http://schemas.openxmlformats.org/officeDocument/2006/relationships/image" Target="/ppt/media/image.jpeg" Id="Re0b162759dec4c44" /><Relationship Type="http://schemas.openxmlformats.org/officeDocument/2006/relationships/notesSlide" Target="/ppt/notesSlides/notesSlide5.xml" Id="Rbbb7e40d1762417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3d995fe7ad4590" /><Relationship Type="http://schemas.openxmlformats.org/officeDocument/2006/relationships/image" Target="/ppt/media/image.jpeg" Id="R9c3f72518a8f44e6" /><Relationship Type="http://schemas.openxmlformats.org/officeDocument/2006/relationships/image" Target="/ppt/media/image7.png" Id="R74b25e3492ee4a79" /><Relationship Type="http://schemas.openxmlformats.org/officeDocument/2006/relationships/image" Target="/ppt/media/image8.png" Id="R71c377c2f4a34db0" /><Relationship Type="http://schemas.openxmlformats.org/officeDocument/2006/relationships/notesSlide" Target="/ppt/notesSlides/notesSlide6.xml" Id="R398436a0bdf94be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8ed5ca4eb9452e" /><Relationship Type="http://schemas.openxmlformats.org/officeDocument/2006/relationships/image" Target="/ppt/media/image.jpeg" Id="R28cd67d742f24c43" /><Relationship Type="http://schemas.openxmlformats.org/officeDocument/2006/relationships/image" Target="/ppt/media/image9.png" Id="R938a87bf848c4209" /><Relationship Type="http://schemas.openxmlformats.org/officeDocument/2006/relationships/notesSlide" Target="/ppt/notesSlides/notesSlide7.xml" Id="Ref1d782d13b8410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228aac6b424b7f" /><Relationship Type="http://schemas.openxmlformats.org/officeDocument/2006/relationships/image" Target="/ppt/media/image.jpeg" Id="Reda145ccb0784c52" /><Relationship Type="http://schemas.openxmlformats.org/officeDocument/2006/relationships/image" Target="/ppt/media/image10.png" Id="R06f7266a864d4685" /><Relationship Type="http://schemas.openxmlformats.org/officeDocument/2006/relationships/notesSlide" Target="/ppt/notesSlides/notesSlide8.xml" Id="Rdfa474907a96404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31394b77bb4225" /><Relationship Type="http://schemas.openxmlformats.org/officeDocument/2006/relationships/image" Target="/ppt/media/image.jpeg" Id="R308cde2a05e34bf7" /><Relationship Type="http://schemas.openxmlformats.org/officeDocument/2006/relationships/image" Target="/ppt/media/image11.png" Id="R1f02dc033140478e" /><Relationship Type="http://schemas.openxmlformats.org/officeDocument/2006/relationships/notesSlide" Target="/ppt/notesSlides/notesSlide9.xml" Id="Rf0fc4885283a426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DDC6D6A4-EE0D-432C-8E18-20F6AFE75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0E5BCFF8-AAFF-4553-AEB7-DC65DDF392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4858192558c412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C794671C-68F9-4BE8-8E4C-A39DFD90D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Animals get food by eating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97486B4-843C-4E8D-A189-7F5B5E08C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2DC4FA9C-0462-49BF-844B-48508577F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A3491D73-3BB0-4ADF-884F-2F7BF9841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C67B7BB2-E83D-4117-B44D-7F2AA0FD7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Follow the food and its energy.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2AA91956-55B8-4AF9-82E7-EDE9B336B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 can build a food chain and explain its arrows.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6f8136f4c6b4adf"/>
          <a:stretch xmlns:a="http://schemas.openxmlformats.org/drawingml/2006/main"/>
        </p:blipFill>
        <p:spPr>
          <a:xfrm xmlns:a="http://schemas.openxmlformats.org/drawingml/2006/main">
            <a:off x="7620000" y="2466856"/>
            <a:ext cx="3714750" cy="2591038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3755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7380BDF6-4625-44C0-91EE-CC8A08BCD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A66337E8-2A80-4437-94CD-676C03053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28f01a35c93449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02B44B07-F81C-404A-B3FA-EB7F4E386F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Put the chain the right way round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07A9E3F2-7F45-4779-8F6B-7FDC6A197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69994895-555E-4E4B-B29F-B026967A9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F32F64F6-A40B-459B-A3D8-6F88F1B87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184A5AE-AEF4-4C1D-A656-61CCF5A2E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THE FEEDING CLUES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10636758-FE76-4EFC-B995-C742F016D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CHECK THE CLAIMS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99B183C1-B3F2-48B8-8436-50E110D72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Rabbits can eat grass.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Foxes can eat rabbits.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0CA862EA-29CA-47AD-9A4E-52A258D6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organism comes first?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Where does each arrow point?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“Animals make their own food.”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9B777D8-8E29-46E1-91E8-7F80DEFD5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0F91C0F-96C8-41F4-B806-EB230BEC0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2497373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3F40A450-9430-4698-85F4-E39644D2B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CB221F4-BABA-46E1-94F3-6AC317CC1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7061f72c064e2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C254F7A0-5442-4B8F-AAF2-E243BFA53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Repair one arrow and save it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4DFF048-D0A8-4703-B996-C93CE7C2F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E595B333-B2E1-4915-8FCE-8E3C35AF1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199DCEC-61DD-426D-B7CD-A422F5972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E398B8F2-8E6D-43A6-9363-427990B3F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Turn one arrow the wrong way on purpose.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D0807BAF-1291-4342-900C-0D8F5200D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the feeding clue to repair it.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2D81D799-0D54-445D-B45F-234F2A347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who receives food at that arrow.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6E714230-FCB6-4FDD-B89E-E1EF9BF73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the chain for Wednesday.</a:t>
            </a:r>
          </a:p>
        </p:txBody>
      </p:sp>
    </p:spTree>
    <p:extLst>
      <p:ext uri="{BB962C8B-B14F-4D97-AF65-F5344CB8AC3E}">
        <p14:creationId xmlns:p14="http://schemas.microsoft.com/office/powerpoint/2010/main" val="32493208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A1C0F618-7194-48B0-8225-2C2C2B61B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0D9D23E-313B-40B8-A9F5-F3376BCA8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47f86ec9650462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2FBCBC1-AF90-45D3-949C-6AEE291A6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a feeding link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1BA73C0-E8DF-4518-96DD-C1946789F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31BD1F43-A89D-421A-92C5-8BE9E2F42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C876DF8F-01E1-4024-8C8C-48D4BFE8E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381E00B3-D36A-4AB7-977C-0623CD25E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rabbit can eat grass.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5DA8DB92-9556-4EE1-ACF6-115501536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living thing is the plant?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2032F60F-292B-4971-9E3B-F2DB630B4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Who gets the food when the rabbit eats?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12070aa2094ad6"/>
          <a:stretch xmlns:a="http://schemas.openxmlformats.org/drawingml/2006/main"/>
        </p:blipFill>
        <p:spPr>
          <a:xfrm xmlns:a="http://schemas.openxmlformats.org/drawingml/2006/main">
            <a:off x="9256395" y="2381250"/>
            <a:ext cx="1203960" cy="1524000"/>
          </a:xfrm>
          <a:prstGeom xmlns:a="http://schemas.openxmlformats.org/drawingml/2006/main" prst="rect">
            <a:avLst/>
          </a:prstGeom>
        </p:spPr>
      </p:pic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db72b1f86c74178"/>
          <a:stretch xmlns:a="http://schemas.openxmlformats.org/drawingml/2006/main"/>
        </p:blipFill>
        <p:spPr>
          <a:xfrm xmlns:a="http://schemas.openxmlformats.org/drawingml/2006/main">
            <a:off x="9182735" y="4095750"/>
            <a:ext cx="1351280" cy="1524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0116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1870666F-F628-49B5-AF98-B42E84F4A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3402FEF-2816-4E57-8DCD-E5E8BB7A2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f25877e600456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3A36983D-AE73-42CC-B765-1F068DBB0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Three things we will do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5C6FD49-03E5-4465-B940-481C5B154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737BA013-A2EB-4B4A-BABF-55882013C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7CE49EE-A91D-4FFE-9420-503ECB4FC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0AFE114B-C9CD-4D1B-91FF-7214C4BB3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Identify a producer and consumers.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7BC4342C-7B4D-4F6E-AEBE-B98A13767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the food-chain arrow.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074B5BDE-4C2F-4F99-8698-F6FF9D3E8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Build and check a simple chain.</a:t>
            </a:r>
          </a:p>
        </p:txBody>
      </p:sp>
    </p:spTree>
    <p:extLst>
      <p:ext uri="{BB962C8B-B14F-4D97-AF65-F5344CB8AC3E}">
        <p14:creationId xmlns:p14="http://schemas.microsoft.com/office/powerpoint/2010/main" val="165240435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top-rule">
            <a:extLst xmlns:a="http://schemas.openxmlformats.org/drawingml/2006/main">
              <a:ext uri="{FF2B5EF4-FFF2-40B4-BE49-F238E27FC236}">
                <a16:creationId xmlns:a16="http://schemas.microsoft.com/office/drawing/2014/main" id="{D378C362-4A53-4EFA-BF55-61F3C5C74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C4D4F466-0F4B-4A49-89BB-1CC1CB508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828917a6d544a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763A3DA0-72D9-47A5-BB1B-69D9C3215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the chain from food to eater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F34E951-69B2-4C54-9CFB-A2EA79A04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96A54FC-7657-47F5-90B3-3B5DE92FE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039E309-3C69-4812-8AB8-B2B2FDC35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diagram-shape-0">
            <a:extLst xmlns:a="http://schemas.openxmlformats.org/drawingml/2006/main">
              <a:ext uri="{FF2B5EF4-FFF2-40B4-BE49-F238E27FC236}">
                <a16:creationId xmlns:a16="http://schemas.microsoft.com/office/drawing/2014/main" id="{6976A7F1-58B9-4DB6-B2A7-98EF2E7356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14550" y="4000500"/>
            <a:ext cx="438150" cy="20955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9" name="diagram-shape-1">
            <a:extLst xmlns:a="http://schemas.openxmlformats.org/drawingml/2006/main">
              <a:ext uri="{FF2B5EF4-FFF2-40B4-BE49-F238E27FC236}">
                <a16:creationId xmlns:a16="http://schemas.microsoft.com/office/drawing/2014/main" id="{42B6ED87-3E93-4BA6-BBAD-46181DD49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000500"/>
            <a:ext cx="438150" cy="20955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0" name="diagram-shape-2">
            <a:extLst xmlns:a="http://schemas.openxmlformats.org/drawingml/2006/main">
              <a:ext uri="{FF2B5EF4-FFF2-40B4-BE49-F238E27FC236}">
                <a16:creationId xmlns:a16="http://schemas.microsoft.com/office/drawing/2014/main" id="{0D205684-989A-4B74-9DF6-988ED46BF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848100"/>
            <a:ext cx="1314450" cy="504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1" name="diagram-shape-3">
            <a:extLst xmlns:a="http://schemas.openxmlformats.org/drawingml/2006/main">
              <a:ext uri="{FF2B5EF4-FFF2-40B4-BE49-F238E27FC236}">
                <a16:creationId xmlns:a16="http://schemas.microsoft.com/office/drawing/2014/main" id="{04C7CAE4-0F28-4F35-B2F1-D65797566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52700" y="3848100"/>
            <a:ext cx="1314450" cy="504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2" name="diagram-shape-4">
            <a:extLst xmlns:a="http://schemas.openxmlformats.org/drawingml/2006/main">
              <a:ext uri="{FF2B5EF4-FFF2-40B4-BE49-F238E27FC236}">
                <a16:creationId xmlns:a16="http://schemas.microsoft.com/office/drawing/2014/main" id="{969A0B1D-4359-4428-80C0-56E82225B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43400" y="3848100"/>
            <a:ext cx="1314450" cy="504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3" name="diagram-label-5">
            <a:extLst xmlns:a="http://schemas.openxmlformats.org/drawingml/2006/main">
              <a:ext uri="{FF2B5EF4-FFF2-40B4-BE49-F238E27FC236}">
                <a16:creationId xmlns:a16="http://schemas.microsoft.com/office/drawing/2014/main" id="{D307962D-66FC-4C8D-A268-A6474EC54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905250"/>
            <a:ext cx="1200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grass</a:t>
            </a:r>
          </a:p>
        </p:txBody>
      </p:sp>
      <p:sp>
        <p:nvSpPr>
          <p:cNvPr id="14" name="diagram-label-6">
            <a:extLst xmlns:a="http://schemas.openxmlformats.org/drawingml/2006/main">
              <a:ext uri="{FF2B5EF4-FFF2-40B4-BE49-F238E27FC236}">
                <a16:creationId xmlns:a16="http://schemas.microsoft.com/office/drawing/2014/main" id="{0DD2BCD7-8EFF-43C9-B5E7-61CF48B6D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3905250"/>
            <a:ext cx="1200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rabbit</a:t>
            </a:r>
          </a:p>
        </p:txBody>
      </p:sp>
      <p:sp>
        <p:nvSpPr>
          <p:cNvPr id="15" name="diagram-label-7">
            <a:extLst xmlns:a="http://schemas.openxmlformats.org/drawingml/2006/main">
              <a:ext uri="{FF2B5EF4-FFF2-40B4-BE49-F238E27FC236}">
                <a16:creationId xmlns:a16="http://schemas.microsoft.com/office/drawing/2014/main" id="{415B4EFD-51AF-49F9-9F80-165E859F7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905250"/>
            <a:ext cx="1200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fox</a:t>
            </a:r>
          </a:p>
        </p:txBody>
      </p:sp>
      <p:sp>
        <p:nvSpPr>
          <p:cNvPr id="16" name="diagram-label-8">
            <a:extLst xmlns:a="http://schemas.openxmlformats.org/drawingml/2006/main">
              <a:ext uri="{FF2B5EF4-FFF2-40B4-BE49-F238E27FC236}">
                <a16:creationId xmlns:a16="http://schemas.microsoft.com/office/drawing/2014/main" id="{45A6C153-1522-4D13-AAFF-DFED1C1736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514850"/>
            <a:ext cx="1428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producer</a:t>
            </a:r>
          </a:p>
        </p:txBody>
      </p:sp>
      <p:sp>
        <p:nvSpPr>
          <p:cNvPr id="17" name="diagram-label-9">
            <a:extLst xmlns:a="http://schemas.openxmlformats.org/drawingml/2006/main">
              <a:ext uri="{FF2B5EF4-FFF2-40B4-BE49-F238E27FC236}">
                <a16:creationId xmlns:a16="http://schemas.microsoft.com/office/drawing/2014/main" id="{D9A627AC-E4D9-4F46-A2F3-C95DDA5C4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52700" y="4514850"/>
            <a:ext cx="1428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consumer</a:t>
            </a:r>
          </a:p>
        </p:txBody>
      </p:sp>
      <p:sp>
        <p:nvSpPr>
          <p:cNvPr id="18" name="diagram-label-10">
            <a:extLst xmlns:a="http://schemas.openxmlformats.org/drawingml/2006/main">
              <a:ext uri="{FF2B5EF4-FFF2-40B4-BE49-F238E27FC236}">
                <a16:creationId xmlns:a16="http://schemas.microsoft.com/office/drawing/2014/main" id="{66D05466-FDE4-414D-AFC0-20BD4E440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43400" y="4514850"/>
            <a:ext cx="1428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consumer</a:t>
            </a:r>
          </a:p>
        </p:txBody>
      </p:sp>
      <p:sp>
        <p:nvSpPr>
          <p:cNvPr id="19" name="diagram-label-11">
            <a:extLst xmlns:a="http://schemas.openxmlformats.org/drawingml/2006/main">
              <a:ext uri="{FF2B5EF4-FFF2-40B4-BE49-F238E27FC236}">
                <a16:creationId xmlns:a16="http://schemas.microsoft.com/office/drawing/2014/main" id="{A802FC7E-9C1E-4760-B5D1-F649AF47F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143500"/>
            <a:ext cx="519112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food / energy passes to the eater</a:t>
            </a:r>
          </a:p>
        </p:txBody>
      </p:sp>
      <p:sp>
        <p:nvSpPr>
          <p:cNvPr id="20" name="diagram-body">
            <a:extLst xmlns:a="http://schemas.openxmlformats.org/drawingml/2006/main">
              <a:ext uri="{FF2B5EF4-FFF2-40B4-BE49-F238E27FC236}">
                <a16:creationId xmlns:a16="http://schemas.microsoft.com/office/drawing/2014/main" id="{D98B5D9E-53AD-453F-BBD1-F0893C36A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533650"/>
            <a:ext cx="4762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75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75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Grass can be eaten by a rabbit. A rabbit can be eaten by a fox.</a:t>
            </a:r>
          </a:p>
        </p:txBody>
      </p:sp>
      <p:sp>
        <p:nvSpPr>
          <p:cNvPr id="21" name="diagram-callout">
            <a:extLst xmlns:a="http://schemas.openxmlformats.org/drawingml/2006/main">
              <a:ext uri="{FF2B5EF4-FFF2-40B4-BE49-F238E27FC236}">
                <a16:creationId xmlns:a16="http://schemas.microsoft.com/office/drawing/2014/main" id="{52343A62-4F3C-4BF4-A48B-D3A1D44CD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629150"/>
            <a:ext cx="4762500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75" b="0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arrows show food and energy passing to the eater.</a:t>
            </a:r>
          </a:p>
        </p:txBody>
      </p:sp>
      <p:pic>
        <p:nvPicPr>
          <p:cNvPr id="4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a9889fbcfef4bee"/>
          <a:stretch xmlns:a="http://schemas.openxmlformats.org/drawingml/2006/main"/>
        </p:blipFill>
        <p:spPr>
          <a:xfrm xmlns:a="http://schemas.openxmlformats.org/drawingml/2006/main">
            <a:off x="813483" y="2190750"/>
            <a:ext cx="1211485" cy="1533525"/>
          </a:xfrm>
          <a:prstGeom xmlns:a="http://schemas.openxmlformats.org/drawingml/2006/main" prst="rect">
            <a:avLst/>
          </a:prstGeom>
        </p:spPr>
      </p:pic>
      <p:pic>
        <p:nvPicPr>
          <p:cNvPr id="4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9bb65b22e1a4cc9"/>
          <a:stretch xmlns:a="http://schemas.openxmlformats.org/drawingml/2006/main"/>
        </p:blipFill>
        <p:spPr>
          <a:xfrm xmlns:a="http://schemas.openxmlformats.org/drawingml/2006/main">
            <a:off x="2552700" y="2216281"/>
            <a:ext cx="1314450" cy="1482462"/>
          </a:xfrm>
          <a:prstGeom xmlns:a="http://schemas.openxmlformats.org/drawingml/2006/main" prst="rect">
            <a:avLst/>
          </a:prstGeom>
        </p:spPr>
      </p:pic>
      <p:pic>
        <p:nvPicPr>
          <p:cNvPr id="5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d5d47757bbc4163"/>
          <a:stretch xmlns:a="http://schemas.openxmlformats.org/drawingml/2006/main"/>
        </p:blipFill>
        <p:spPr>
          <a:xfrm xmlns:a="http://schemas.openxmlformats.org/drawingml/2006/main">
            <a:off x="4343400" y="2581251"/>
            <a:ext cx="1314450" cy="75252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7240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3D39363E-84D2-49DE-94C2-9292F07BB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1093E28-6AB2-4CCA-8CC6-A42B3D088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0b162759dec4c4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DAE9010D-FAEE-4F1C-B390-1B6E776FC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reversed arrow changes meaning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5EDEE8A-1D70-4F56-AA79-E15C90A29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934830A-9B2F-4DC8-A3E7-A915DC3E4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821A2C5-0AEB-41D2-8FE9-0565D2585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DDF217C5-2699-4338-A6EB-3E8EA9E89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WRONG FOR THESE CLUES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2B91F2D-3EB5-4F20-A75B-0F7BD8B51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CHECK THE EVIDENCE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EA4C48EA-D6C2-49FB-9554-7706A430A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Rabbit → grass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This would pass food to grass.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FAD62AD-88D6-4544-8934-B2724E1BD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Grass → rabbit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rabbit eats the grass.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B9B0A1E-CD86-45DE-9459-D6C8B602C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FC085B4-0E57-419A-95E8-A07D70F5A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8892131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88A618F3-696F-4AAD-9C23-E02B437FE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4730DB31-B547-4B8E-90EA-193751336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c3f72518a8f44e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64399A8-3842-455F-A1B3-443C9B7A4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Producer or consumer?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93882461-1247-4B67-9303-0E762E4D3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839B549-237C-4D23-BE8A-E968C9907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A8751F64-FD8C-4F3E-AABB-6F17B901C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6B440C2-A40A-4E04-81DA-AF55BB8E3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Green grass makes food using light.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E4F41DC9-493B-44A1-A8C9-E070F6CA7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rabbit eats plants.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91711E71-DA3D-44CC-9259-3C80F7645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fox eats other animals.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A41F6446-FE96-4060-A112-1A76BEB15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the role before the explanation.</a:t>
            </a:r>
          </a:p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4b25e3492ee4a79"/>
          <a:stretch xmlns:a="http://schemas.openxmlformats.org/drawingml/2006/main"/>
        </p:blipFill>
        <p:spPr>
          <a:xfrm xmlns:a="http://schemas.openxmlformats.org/drawingml/2006/main">
            <a:off x="9182735" y="2381250"/>
            <a:ext cx="1351280" cy="1524000"/>
          </a:xfrm>
          <a:prstGeom xmlns:a="http://schemas.openxmlformats.org/drawingml/2006/main" prst="rect">
            <a:avLst/>
          </a:prstGeom>
        </p:spPr>
      </p:pic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1c377c2f4a34db0"/>
          <a:stretch xmlns:a="http://schemas.openxmlformats.org/drawingml/2006/main"/>
        </p:blipFill>
        <p:spPr>
          <a:xfrm xmlns:a="http://schemas.openxmlformats.org/drawingml/2006/main">
            <a:off x="8527371" y="4095750"/>
            <a:ext cx="2662009" cy="1524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6391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78129247-0C69-48F6-BC41-54B5848A5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3DABF59-D400-402E-9C16-6C0E748FF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8cd67d742f24c4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84BDA3B1-457A-4EF7-AA28-2A3D5B408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a second set of living things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BDA8EE3-EBA6-487E-99AE-69F61F7D78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7C78191D-0207-4028-B748-28CB60320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85343223-2F7E-4432-B36A-E04D68A19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E98EA253-A598-4434-A9B9-AE1C79BBF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Green leaves on a plant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556CF727-8736-4967-B0EE-EE5CACC87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Caterpillar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002FCC-6ACB-4A89-93ED-6BAFC9F66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Robin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7B4A9419-DA9E-40A6-8986-0FB4F1F4A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one makes food using light?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38a87bf848c4209"/>
          <a:stretch xmlns:a="http://schemas.openxmlformats.org/drawingml/2006/main"/>
        </p:blipFill>
        <p:spPr>
          <a:xfrm xmlns:a="http://schemas.openxmlformats.org/drawingml/2006/main">
            <a:off x="8546306" y="2686050"/>
            <a:ext cx="2624138" cy="27146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19426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15A46784-5527-437E-98DC-95FA24221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B339064-5BE7-4FE2-897C-5DAB36A77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da145ccb0784c5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6799A0F7-6C44-49D0-9283-10100CE1A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Cover the plant: what might change?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0338BD6D-CA27-41B1-BC28-B52CB3445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DAEA76D3-3D5D-436E-B2B9-8EBF91178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30C5026-A4BF-4267-A3DC-813F05609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070D1191-ECB9-459A-AE4E-932736837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Cover the grass in the model chain.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B52EBF7E-1436-4C61-A431-D1F04CA6C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food source does the rabbit lose?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4D2C6E29-1619-4B2F-AF39-89918D799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709612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Could a fox be affected later?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6f7266a864d4685"/>
          <a:stretch xmlns:a="http://schemas.openxmlformats.org/drawingml/2006/main"/>
        </p:blipFill>
        <p:spPr>
          <a:xfrm xmlns:a="http://schemas.openxmlformats.org/drawingml/2006/main">
            <a:off x="8786098" y="2686050"/>
            <a:ext cx="2144554" cy="27146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9031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4DC7114-18C6-4A2D-A613-63E49305FF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D8437498-C2C6-476B-A659-6318D91F5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08cde2a05e34bf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8D0078D6-7516-4F2A-B97F-86E2DC96B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a consumer using because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B0EB790-4AF2-493C-B542-CD4B6E405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AAC7F7B2-3F5C-48A1-BF55-944B33F34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7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95E4A5E5-71B9-4A4E-8A92-E7B99EAEB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statement">
            <a:extLst xmlns:a="http://schemas.openxmlformats.org/drawingml/2006/main">
              <a:ext uri="{FF2B5EF4-FFF2-40B4-BE49-F238E27FC236}">
                <a16:creationId xmlns:a16="http://schemas.microsoft.com/office/drawing/2014/main" id="{41858C4C-E5A2-4947-8A1C-81459E9205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28875"/>
            <a:ext cx="67627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fox is a consumer because it obtains food by eating other living things.</a:t>
            </a:r>
          </a:p>
        </p:txBody>
      </p:sp>
      <p:sp>
        <p:nvSpPr>
          <p:cNvPr id="9" name="callout">
            <a:extLst xmlns:a="http://schemas.openxmlformats.org/drawingml/2006/main">
              <a:ext uri="{FF2B5EF4-FFF2-40B4-BE49-F238E27FC236}">
                <a16:creationId xmlns:a16="http://schemas.microsoft.com/office/drawing/2014/main" id="{B48A36A1-DF99-42A6-8758-1AB7C5B3C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72050"/>
            <a:ext cx="7191375" cy="981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325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Food-chain arrows show food and energy passing to the eater.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f02dc033140478e"/>
          <a:stretch xmlns:a="http://schemas.openxmlformats.org/drawingml/2006/main"/>
        </p:blipFill>
        <p:spPr>
          <a:xfrm xmlns:a="http://schemas.openxmlformats.org/drawingml/2006/main">
            <a:off x="8286750" y="3018473"/>
            <a:ext cx="3048000" cy="174498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13805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2026-09-06T23:11:30.0050000Z</dcterms:created>
  <dcterms:modified xsi:type="dcterms:W3CDTF">2026-09-06T23:11:30.0050000Z</dcterms:modified>
</coreProperties>
</file>