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576a552551fd4297" Type="http://schemas.openxmlformats.org/officeDocument/2006/relationships/officeDocument" Target="ppt/presentation.xml"/><Relationship Id="R5c19bcc2f6bc4830" Type="http://schemas.openxmlformats.org/officeDocument/2006/relationships/extended-properties" Target="docProps/app.xml"/><Relationship Id="R5e5cfaeac4724ac5"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9839d12521144eca"/>
  </p:sldMasterIdLst>
  <p:notesMasterIdLst>
    <p:notesMasterId xmlns:r="http://schemas.openxmlformats.org/officeDocument/2006/relationships" r:id="Re3af7449cae64566"/>
  </p:notesMasterIdLst>
  <p:sldIdLst>
    <p:sldId xmlns:r="http://schemas.openxmlformats.org/officeDocument/2006/relationships" id="256" r:id="Rdc02eb1a2da7413e"/>
    <p:sldId xmlns:ns0="http://schemas.openxmlformats.org/officeDocument/2006/relationships" id="273" ns0:id="rId23"/>
    <p:sldId xmlns:ns0="http://schemas.openxmlformats.org/officeDocument/2006/relationships" id="274" ns0:id="rId24"/>
    <p:sldId xmlns:r="http://schemas.openxmlformats.org/officeDocument/2006/relationships" id="257" r:id="R089a4463901d4aa3"/>
    <p:sldId xmlns:ns0="http://schemas.openxmlformats.org/officeDocument/2006/relationships" id="275" ns0:id="rId25"/>
    <p:sldId xmlns:ns0="http://schemas.openxmlformats.org/officeDocument/2006/relationships" id="276" ns0:id="rId26"/>
    <p:sldId xmlns:r="http://schemas.openxmlformats.org/officeDocument/2006/relationships" id="258" r:id="R5e9083c26e084184"/>
    <p:sldId xmlns:r="http://schemas.openxmlformats.org/officeDocument/2006/relationships" id="259" r:id="R787bbc8088144652"/>
    <p:sldId xmlns:r="http://schemas.openxmlformats.org/officeDocument/2006/relationships" id="260" r:id="Rc4e91fd0383246d0"/>
    <p:sldId xmlns:r="http://schemas.openxmlformats.org/officeDocument/2006/relationships" id="261" r:id="R200ad5be0cfb4008"/>
    <p:sldId xmlns:r="http://schemas.openxmlformats.org/officeDocument/2006/relationships" id="262" r:id="R8fb766bb5add4698"/>
    <p:sldId xmlns:r="http://schemas.openxmlformats.org/officeDocument/2006/relationships" id="263" r:id="Rb28a381f683d433e"/>
    <p:sldId xmlns:r="http://schemas.openxmlformats.org/officeDocument/2006/relationships" id="264" r:id="Rbd1d6b4bd8314f18"/>
    <p:sldId xmlns:r="http://schemas.openxmlformats.org/officeDocument/2006/relationships" id="265" r:id="R1d5c2fe55ccd43e7"/>
    <p:sldId xmlns:r="http://schemas.openxmlformats.org/officeDocument/2006/relationships" id="266" r:id="Rfca156c4869c4fc5"/>
    <p:sldId xmlns:r="http://schemas.openxmlformats.org/officeDocument/2006/relationships" id="267" r:id="R5292305bb7e640d6"/>
    <p:sldId xmlns:r="http://schemas.openxmlformats.org/officeDocument/2006/relationships" id="268" r:id="R475404f2356043c1"/>
    <p:sldId xmlns:r="http://schemas.openxmlformats.org/officeDocument/2006/relationships" id="269" r:id="Radcca1e7ab8a470f"/>
    <p:sldId xmlns:r="http://schemas.openxmlformats.org/officeDocument/2006/relationships" id="270" r:id="R236073234afd4126"/>
    <p:sldId xmlns:r="http://schemas.openxmlformats.org/officeDocument/2006/relationships" id="271" r:id="R26e5eff312d444a6"/>
    <p:sldId xmlns:r="http://schemas.openxmlformats.org/officeDocument/2006/relationships" id="272" r:id="Ra85b984ad3014d0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89a4463901d4aa3" Type="http://schemas.openxmlformats.org/officeDocument/2006/relationships/slide" Target="slides/slide2.xml"/><Relationship Id="R1d5c2fe55ccd43e7" Type="http://schemas.openxmlformats.org/officeDocument/2006/relationships/slide" Target="slides/slide10.xml"/><Relationship Id="R200ad5be0cfb4008" Type="http://schemas.openxmlformats.org/officeDocument/2006/relationships/slide" Target="slides/slide6.xml"/><Relationship Id="R236073234afd4126" Type="http://schemas.openxmlformats.org/officeDocument/2006/relationships/slide" Target="slides/slide15.xml"/><Relationship Id="R26e5eff312d444a6" Type="http://schemas.openxmlformats.org/officeDocument/2006/relationships/slide" Target="slides/slide16.xml"/><Relationship Id="R475404f2356043c1" Type="http://schemas.openxmlformats.org/officeDocument/2006/relationships/slide" Target="slides/slide13.xml"/><Relationship Id="R5292305bb7e640d6" Type="http://schemas.openxmlformats.org/officeDocument/2006/relationships/slide" Target="slides/slide12.xml"/><Relationship Id="R5e9083c26e084184" Type="http://schemas.openxmlformats.org/officeDocument/2006/relationships/slide" Target="slides/slide3.xml"/><Relationship Id="R787bbc8088144652" Type="http://schemas.openxmlformats.org/officeDocument/2006/relationships/slide" Target="slides/slide4.xml"/><Relationship Id="R78b89e89d4d24d9b" Type="http://schemas.openxmlformats.org/officeDocument/2006/relationships/presProps" Target="presProps.xml"/><Relationship Id="R8fb766bb5add4698" Type="http://schemas.openxmlformats.org/officeDocument/2006/relationships/slide" Target="slides/slide7.xml"/><Relationship Id="R94f7ec1d5c0547b7" Type="http://schemas.openxmlformats.org/officeDocument/2006/relationships/theme" Target="theme/theme1.xml"/><Relationship Id="R9839d12521144eca" Type="http://schemas.openxmlformats.org/officeDocument/2006/relationships/slideMaster" Target="slideMasters/slideMaster1.xml"/><Relationship Id="Ra85b984ad3014d0b" Type="http://schemas.openxmlformats.org/officeDocument/2006/relationships/slide" Target="slides/slide17.xml"/><Relationship Id="Radcca1e7ab8a470f" Type="http://schemas.openxmlformats.org/officeDocument/2006/relationships/slide" Target="slides/slide14.xml"/><Relationship Id="Rb28a381f683d433e" Type="http://schemas.openxmlformats.org/officeDocument/2006/relationships/slide" Target="slides/slide8.xml"/><Relationship Id="Rb6260016703d4224" Type="http://schemas.openxmlformats.org/officeDocument/2006/relationships/tableStyles" Target="tableStyles.xml"/><Relationship Id="Rbd1d6b4bd8314f18" Type="http://schemas.openxmlformats.org/officeDocument/2006/relationships/slide" Target="slides/slide9.xml"/><Relationship Id="Rc4e91fd0383246d0" Type="http://schemas.openxmlformats.org/officeDocument/2006/relationships/slide" Target="slides/slide5.xml"/><Relationship Id="Rdc02eb1a2da7413e" Type="http://schemas.openxmlformats.org/officeDocument/2006/relationships/slide" Target="slides/slide1.xml"/><Relationship Id="Re3af7449cae64566" Type="http://schemas.openxmlformats.org/officeDocument/2006/relationships/notesMaster" Target="notesMasters/notesMaster1.xml"/><Relationship Id="Rfca156c4869c4fc5" Type="http://schemas.openxmlformats.org/officeDocument/2006/relationships/slide" Target="slides/slide11.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e981274348334875"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29dc100dafaa46f5" Type="http://schemas.openxmlformats.org/officeDocument/2006/relationships/slide" Target="../slides/slide1.xml"/><Relationship Id="Recc9f97817f64b1f"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5c5282a59c014de9" Type="http://schemas.openxmlformats.org/officeDocument/2006/relationships/slide" Target="../slides/slide2.xml"/><Relationship Id="Rd2ce00cd28384dbb"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8dba663e78ea4bbd" Type="http://schemas.openxmlformats.org/officeDocument/2006/relationships/slide" Target="../slides/slide3.xml"/><Relationship Id="Ra68629d4dcd1498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3cac1575c5dd4b00" Type="http://schemas.openxmlformats.org/officeDocument/2006/relationships/notesMaster" Target="../notesMasters/notesMaster1.xml"/><Relationship Id="Rec215f6f9c1c4d08"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a370f4cbf4f9475a" Type="http://schemas.openxmlformats.org/officeDocument/2006/relationships/notesMaster" Target="../notesMasters/notesMaster1.xml"/><Relationship Id="Re3845a409fcd47ee"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7536039bae0e4e72" Type="http://schemas.openxmlformats.org/officeDocument/2006/relationships/notesMaster" Target="../notesMasters/notesMaster1.xml"/><Relationship Id="R905fe7f6d2ab4beb"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1defb8b36cd64955" Type="http://schemas.openxmlformats.org/officeDocument/2006/relationships/slide" Target="../slides/slide7.xml"/><Relationship Id="R399f055d6e994409"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c5cf77b28c574b6c" Type="http://schemas.openxmlformats.org/officeDocument/2006/relationships/notesMaster" Target="../notesMasters/notesMaster1.xml"/><Relationship Id="Rfcc8abf20f36433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ccd9a4333f114200" Type="http://schemas.openxmlformats.org/officeDocument/2006/relationships/slide" Target="../slides/slide9.xml"/><Relationship Id="Rf7b3a807ceaf433f"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8832c8a0956e49d9" Type="http://schemas.openxmlformats.org/officeDocument/2006/relationships/slide" Target="../slides/slide10.xml"/><Relationship Id="R9cd381a84e8e49bf"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376269da09a247ab" Type="http://schemas.openxmlformats.org/officeDocument/2006/relationships/notesMaster" Target="../notesMasters/notesMaster1.xml"/><Relationship Id="R4b28e4000f654d6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388a4c4b34c94787" Type="http://schemas.openxmlformats.org/officeDocument/2006/relationships/slide" Target="../slides/slide12.xml"/><Relationship Id="Rdf198f686c0f4cc7"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ab1b136802ee4733" Type="http://schemas.openxmlformats.org/officeDocument/2006/relationships/notesMaster" Target="../notesMasters/notesMaster1.xml"/><Relationship Id="Re2793baa43b6465e"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1e8e6732ec7a4cee" Type="http://schemas.openxmlformats.org/officeDocument/2006/relationships/notesMaster" Target="../notesMasters/notesMaster1.xml"/><Relationship Id="R783970edc8974cde"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068d64f39c784b8b" Type="http://schemas.openxmlformats.org/officeDocument/2006/relationships/slide" Target="../slides/slide15.xml"/><Relationship Id="Rd375b451635f4210"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362368d1ab2f4b75" Type="http://schemas.openxmlformats.org/officeDocument/2006/relationships/notesMaster" Target="../notesMasters/notesMaster1.xml"/><Relationship Id="Rc59e303790c14cda"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0e8190eea44c4ce3" Type="http://schemas.openxmlformats.org/officeDocument/2006/relationships/slide" Target="../slides/slide17.xml"/><Relationship Id="Rbab8976797194f88"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Arrival, 4 minutes shared across the three route slides; show the route you have chosen. Lesson 1 of Week 4, one 40-minute plan for every group. Use reveals within this slot; appendix slides are not added time.</a:t>
            </a:r>
          </a:p>
          <a:p xmlns:a="http://schemas.openxmlformats.org/drawingml/2006/main">
            <a:r>
              <a:t>Allow four minutes within the arrival stage. Read or scribe as needed. Start from what pupils show; a pass or a not-sure is information about the starting point, not a label. Accept spoken, signed, drawn, pointed, chosen or scribed answers as equal. Pupil worksheet page 3 carries all three routes; staff answers are in the teacher guide.</a:t>
            </a:r>
          </a:p>
          <a:p xmlns:a="http://schemas.openxmlformats.org/drawingml/2006/main">
            <a:r>
              <a:t>[Staff answers — Supported; do not display]</a:t>
            </a:r>
          </a:p>
          <a:p xmlns:a="http://schemas.openxmlformats.org/drawingml/2006/main">
            <a:r>
              <a:t>1. Yes. Accept pointing or nodding. The smell spreads through the air on its own.</a:t>
            </a:r>
          </a:p>
          <a:p xmlns:a="http://schemas.openxmlformats.org/drawingml/2006/main">
            <a:r>
              <a:t>2. Strong. More particles in the same volume means a higher concentration.</a:t>
            </a:r>
          </a:p>
          <a:p xmlns:a="http://schemas.openxmlformats.org/drawingml/2006/main">
            <a:r>
              <a:t>3. Far apart, and moving. Accept a gesture that shows spread-out particles.</a:t>
            </a:r>
          </a:p>
          <a:p xmlns:a="http://schemas.openxmlformats.org/drawingml/2006/main">
            <a:r>
              <a:t>4. Lungs. The air sacs in the lungs are where oxygen enters the blood.</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a:p xmlns:a="http://schemas.openxmlformats.org/drawingml/2006/main">
            <a:r>
              <a:t>Revision 15 September 2026: aligned with the canonical lesson (four-question arrival routes on slides 1–3, knowledge organiser on slides 5–6, stage minutes 4/1/4/4/3/5/15/4 as the lesson, one optional help prompt on slide 10, two-check exit routes on slide 12). Pupil worksheet pages 3–6 carry the arrival routes, organiser and exit routes; staff answers and the feedback card are in Teacher_Guide_And_Answers.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Starter, 1 minutes. Lesson 1 of Week 4, one 40-minute plan for every group. Use reveals within this slot; appendix slides are not added time.</a:t>
            </a:r>
          </a:p>
          <a:p xmlns:a="http://schemas.openxmlformats.org/drawingml/2006/main">
            <a:r>
              <a:t>Correct: Yes — more particles begin on the high side. Ask for the reason, then return to the original prediction.</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I Do, 4 minutes. Lesson 1 of Week 4, one 40-minute plan for every group. Use reveals within this slot; appendix slides are not added time.</a:t>
            </a:r>
          </a:p>
          <a:p xmlns:a="http://schemas.openxmlformats.org/drawingml/2006/main">
            <a:r>
              <a:t>The chamber shows individual random paths and separate left-to-right and right-to-left crossing counts.</a:t>
            </a:r>
          </a:p>
          <a:p xmlns:a="http://schemas.openxmlformats.org/drawingml/2006/main">
            <a:r>
              <a:t>Model limit: The digital particles are a simplified two-dimensional sample and do not model every collision in a real material.</a:t>
            </a:r>
          </a:p>
          <a:p xmlns:a="http://schemas.openxmlformats.org/drawingml/2006/main">
            <a:r>
              <a:t>Video replaces up to 90 seconds of explanation; use the still diagram if unavailable.</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We Do, 4 minutes. Lesson 1 of Week 4, one 40-minute plan for every group. Use reveals within this slot; appendix slides are not added time.</a:t>
            </a:r>
          </a:p>
          <a:p xmlns:a="http://schemas.openxmlformats.org/drawingml/2006/main">
            <a:r>
              <a:t>A: All particles move from high to low — This removes random movement and creates a one-way misconception.</a:t>
            </a:r>
          </a:p>
          <a:p xmlns:a="http://schemas.openxmlformats.org/drawingml/2006/main">
            <a:r>
              <a:t>B: Particles stop when concentrations match — Particles continue moving at equilibrium; only the net change becomes zero.</a:t>
            </a:r>
          </a:p>
          <a:p xmlns:a="http://schemas.openxmlformats.org/drawingml/2006/main">
            <a:r>
              <a:t>C: Particles move randomly, with net movement down the gradient — Accurate. Use crossing counts to justify the net direction.</a:t>
            </a:r>
          </a:p>
          <a:p xmlns:a="http://schemas.openxmlformats.org/drawingml/2006/main">
            <a:r>
              <a:t>D: Low-concentration particles pull high-concentration particles — Diffusion does not require particles to pull or choose.</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I Do 2, 3 minutes. Lesson 1 of Week 4, one 40-minute plan for every group. Use reveals within this slot; appendix slides are not added time.</a:t>
            </a:r>
          </a:p>
          <a:p xmlns:a="http://schemas.openxmlformats.org/drawingml/2006/main">
            <a:r>
              <a:t>The digital particles are a simplified two-dimensional sample and do not model every collision in a real material.</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We Do 2 · Task, 5 minutes. Lesson 1 of Week 4, one 40-minute plan for every group. Use reveals within this slot; appendix slides are not added time.</a:t>
            </a:r>
          </a:p>
          <a:p xmlns:a="http://schemas.openxmlformats.org/drawingml/2006/main">
            <a:r>
              <a:t>Early: 8 − 2 = 6 net left to right.</a:t>
            </a:r>
          </a:p>
          <a:p xmlns:a="http://schemas.openxmlformats.org/drawingml/2006/main">
            <a:r>
              <a:t>At balance: 5 − 5 = 0 net.</a:t>
            </a:r>
          </a:p>
          <a:p xmlns:a="http://schemas.openxmlformats.org/drawingml/2006/main">
            <a:r>
              <a:t>Particles still move randomly and cross both ways. These are illustrative model counts.</a:t>
            </a:r>
          </a:p>
          <a:p xmlns:a="http://schemas.openxmlformats.org/drawingml/2006/main">
            <a:r>
              <a:t>Run the printed activity or this board; one route is enough. The help line is the lesson’s one optional prompt: a pupil may point, say, sign or show an idea, question or change; the adult listens, explains what can change and checks whether it helped. Passing is allowed; no extra record.</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Independent Task, 15 minutes. Lesson 1 of Week 4, one 40-minute plan for every group. Use reveals within this slot; appendix slides are not added time.</a:t>
            </a:r>
          </a:p>
          <a:p xmlns:a="http://schemas.openxmlformats.org/drawingml/2006/main">
            <a:r>
              <a:t>Model answer: Chamber A has the faster initial net diffusion because its concentration difference is larger. Particles move randomly in both directions, but more particles begin on the left in A, so more left-to-right crossings occur at first. This produces a greater net movement down the concentration gradient.</a:t>
            </a:r>
          </a:p>
          <a:p xmlns:a="http://schemas.openxmlformats.org/drawingml/2006/main">
            <a:r>
              <a:t>Select only questions that fit the ten-minute slot. W7L3: Q2, Q3 and Q5 total 11 marks. The full paper needs a separate 25-minute slot.</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 Exit, 4 minutes. Lesson 1 of Week 4, one 40-minute plan for every group. Use reveals within this slot; appendix slides are not added time.</a:t>
            </a:r>
          </a:p>
          <a:p xmlns:a="http://schemas.openxmlformats.org/drawingml/2006/main">
            <a:r>
              <a:t>Use the last four minutes for one exit route. Read the response in light of the help used; accept spoken, signed, drawn, pointed, chosen, typed or scribed answers. A response is not automatically marked; an adult reads or hears it. The next lesson is named on the slide by name only. Pupil worksheet page 6 carries the three exit routes.</a:t>
            </a:r>
          </a:p>
          <a:p xmlns:a="http://schemas.openxmlformats.org/drawingml/2006/main">
            <a:r>
              <a:t>[Staff explanations — do not display]</a:t>
            </a:r>
          </a:p>
          <a:p xmlns:a="http://schemas.openxmlformats.org/drawingml/2006/main">
            <a:r>
              <a:t>Supported 1. Lower. Particles spread from where they are crowded to where they are few.</a:t>
            </a:r>
          </a:p>
          <a:p xmlns:a="http://schemas.openxmlformats.org/drawingml/2006/main">
            <a:r>
              <a:t>Supported 2. Faster. A bigger difference in concentration means a faster net movement.</a:t>
            </a:r>
          </a:p>
          <a:p xmlns:a="http://schemas.openxmlformats.org/drawingml/2006/main">
            <a:r>
              <a:t>Standard 1. Net; concentration. Accept net movement of particles down a concentration gradient.</a:t>
            </a:r>
          </a:p>
          <a:p xmlns:a="http://schemas.openxmlformats.org/drawingml/2006/main">
            <a:r>
              <a:t>Standard 2. Any two of: a steeper concentration gradient, a higher temperature, a larger surface area, a shorter distance to cross.</a:t>
            </a:r>
          </a:p>
          <a:p xmlns:a="http://schemas.openxmlformats.org/drawingml/2006/main">
            <a:r>
              <a:t>Stretch 1. A thinner membrane means a shorter distance for particles to cross, so each particle crosses in less time and the rate is higher.</a:t>
            </a:r>
          </a:p>
          <a:p xmlns:a="http://schemas.openxmlformats.org/drawingml/2006/main">
            <a:r>
              <a:t>Stretch 2. Warmer particles have more energy and move faster, so more of them cross in a given time and the rate rises.</a:t>
            </a:r>
          </a:p>
          <a:p xmlns:a="http://schemas.openxmlformats.org/drawingml/2006/main">
            <a:r>
              <a:t>Next lesson: Diffusion in the Lungs: Testing Breath.</a:t>
            </a:r>
          </a:p>
          <a:p xmlns:a="http://schemas.openxmlformats.org/drawingml/2006/main">
            <a:r>
              <a:t>Receive the request, record the agreed next action and check it next lesson. Keep responses private when requested.</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only after an attempt; retain the pupil’s first view. The arrival answers are in the notes of slides 1–3 and in the teacher guide.</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removes random movement and creates a one-way misconception.</a:t>
            </a:r>
          </a:p>
          <a:p xmlns:a="http://schemas.openxmlformats.org/drawingml/2006/main">
            <a:r>
              <a:t>Particles continue moving at equilibrium; only the net change becomes zero.</a:t>
            </a:r>
          </a:p>
          <a:p xmlns:a="http://schemas.openxmlformats.org/drawingml/2006/main">
            <a:r>
              <a:t>Accurate. Use crossing counts to justify the net direction.</a:t>
            </a:r>
          </a:p>
          <a:p xmlns:a="http://schemas.openxmlformats.org/drawingml/2006/main">
            <a:r>
              <a:t>Diffusion does not require particles to pull or choose.</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Pupils should justify, compare and revise rather than copy a complete answer before trying.</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Staff guide includes question-by-question answers. Do not distribute this presentation as a secure assessment paper.</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File buttons use relative links for downloaded/synced folders. OneDrive preview may not resolve relative links. Use the embedded pages or open the named file in the week folder.</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Embedded worksheet reference; print the separate PDF at A4 for writable space.</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Embedded worksheet reference; print the separate PDF at A4 for writable space.</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at most 90 seconds within I Do. Pause on the first relevant example; ask for a reason. This is an optional concept clip, not evidence of practical completion.</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image: https://madebymatt.uk/Lessons/Science_Teesside/Launch/SCI_L_W4_L1_Diffusion.html; existing vector illustration embedded for offline use.</a:t>
            </a:r>
          </a:p>
          <a:p xmlns:a="http://schemas.openxmlformats.org/drawingml/2006/main">
            <a:r>
              <a:t>Core explanation: Particles move randomly in both directions. Net movement is the difference between those two movements, not a rule obeyed by every particle.</a:t>
            </a:r>
          </a:p>
          <a:p xmlns:a="http://schemas.openxmlformats.org/drawingml/2006/main">
            <a:r>
              <a:t>Watch for: Passive means no energy supplied by respiration is needed. It does not mean particles have no kinetic energy.</a:t>
            </a:r>
          </a:p>
          <a:p xmlns:a="http://schemas.openxmlformats.org/drawingml/2006/main">
            <a:r>
              <a:t>Least help first: Ask the pupil to compare starting counts on both sides before discussing direction.</a:t>
            </a:r>
          </a:p>
          <a:p xmlns:a="http://schemas.openxmlformats.org/drawingml/2006/main">
            <a:r>
              <a:t>Support cue: Net movement = crossings one way minus crossings the other way. Start: “More particles move from ___ to ___ because…”</a:t>
            </a:r>
          </a:p>
          <a:p xmlns:a="http://schemas.openxmlformats.org/drawingml/2006/main">
            <a:r>
              <a:t>[Sources]</a:t>
            </a:r>
          </a:p>
          <a:p xmlns:a="http://schemas.openxmlformats.org/drawingml/2006/main">
            <a:r>
              <a:t>User-supplied LAUNCH W3–W7 pack: W4 Diffusion worksheet particle model and exam task; no W4 PPTX was supplied.</a:t>
            </a:r>
          </a:p>
          <a:p xmlns:a="http://schemas.openxmlformats.org/drawingml/2006/main">
            <a:r>
              <a:t>Made by Matt LAUNCH Science draft, lesson-content.json, W4L1; existing illustrative diagrams reused, active-transport direction corrected to lower → higher.</a:t>
            </a:r>
          </a:p>
          <a:p xmlns:a="http://schemas.openxmlformats.org/drawingml/2006/main">
            <a:r>
              <a:t>Pearson Edexcel GCSE Biology specification, sections 1.1–1.6 and 1.15–1.17: https://qualifications.pearson.com/content/dam/pdf/GCSE/Science/2016/Specification/gcse-biology-spec.pdf</a:t>
            </a:r>
          </a:p>
          <a:p xmlns:a="http://schemas.openxmlformats.org/drawingml/2006/main">
            <a:r>
              <a:t>Optional concept video: freesciencelessons, Diffusion, https://www.youtube.com/watch?v=O965gA4goVI (link located 5 September 2026).</a:t>
            </a:r>
          </a:p>
          <a:p xmlns:a="http://schemas.openxmlformats.org/drawingml/2006/main">
            <a:r>
              <a:t>[/Sources]</a:t>
            </a:r>
          </a:p>
          <a:p xmlns:a="http://schemas.openxmlformats.org/drawingml/2006/main">
            <a:r>
              <a:t>[Sources]</a:t>
            </a:r>
          </a:p>
          <a:p xmlns:a="http://schemas.openxmlformats.org/drawingml/2006/main">
            <a:r>
              <a:t>Diagram labels and particle counts retained from the original editable LAUNCH Science pack, slide17. Recreated as editable shapes to separate labels from triangle edges and boundary lines.</a:t>
            </a:r>
          </a:p>
          <a:p xmlns:a="http://schemas.openxmlformats.org/drawingml/2006/main">
            <a:r>
              <a:t>[/Sources]</a:t>
            </a:r>
          </a:p>
          <a:p xmlns:a="http://schemas.openxmlformats.org/drawingml/2006/main">
            <a:r>
              <a:t/>
            </a:r>
          </a:p>
          <a:p xmlns:a="http://schemas.openxmlformats.org/drawingml/2006/main">
            <a:r>
              <a:t>[Sources]</a:t>
            </a:r>
          </a:p>
          <a:p xmlns:a="http://schemas.openxmlformats.org/drawingml/2006/main">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Stage: Arrival, 4 minutes shared across the three route slides; show the route you have chosen. Lesson 1 of Week 4, one 40-minute plan for every group. Use reveals within this slot; appendix slides are not added time.</a:t>
            </a:r>
          </a:p>
          <a:p>
            <a:r>
              <a:t>Allow four minutes within the arrival stage. Read or scribe as needed. Start from what pupils show; a pass or a not-sure is information about the starting point, not a label. Accept spoken, signed, drawn, pointed, chosen or scribed answers as equal. Pupil worksheet page 3 carries all three routes; staff answers are in the teacher guide.</a:t>
            </a:r>
          </a:p>
          <a:p>
            <a:r>
              <a:t>[Staff answers — Standard; do not display]</a:t>
            </a:r>
          </a:p>
          <a:p>
            <a:r>
              <a:t>1. Particles of the perfume, mixed into the air. Accept molecules.</a:t>
            </a:r>
          </a:p>
          <a:p>
            <a:r>
              <a:t>2. How many particles of a substance there are in a given volume. Accept how much is dissolved in a certain amount.</a:t>
            </a:r>
          </a:p>
          <a:p>
            <a:r>
              <a:t>3. Gases; the particles are far apart and move freely in all directions.</a:t>
            </a:r>
          </a:p>
          <a:p>
            <a:r>
              <a:t>4. Oxygen is collected; carbon dioxide is given up.</a:t>
            </a:r>
          </a:p>
          <a:p>
            <a:r>
              <a:t>Core explanation: Particles move randomly in both directions. Net movement is the difference between those two movements, not a rule obeyed by every particle.</a:t>
            </a:r>
          </a:p>
          <a:p>
            <a:r>
              <a:t>Watch for: Passive means no energy supplied by respiration is needed. It does not mean particles have no kinetic energy.</a:t>
            </a:r>
          </a:p>
          <a:p>
            <a:r>
              <a:t>Least help first: Ask the pupil to compare starting counts on both sides before discussing direction.</a:t>
            </a:r>
          </a:p>
          <a:p>
            <a:r>
              <a:t>Support cue: Net movement = crossings one way minus crossings the other way. Start: “More particles move from ___ to ___ because…”</a:t>
            </a:r>
          </a:p>
          <a:p>
            <a:r>
              <a:t>[Sources]</a:t>
            </a:r>
          </a:p>
          <a:p>
            <a:r>
              <a:t>User-supplied LAUNCH W3–W7 pack: W4 Diffusion worksheet particle model and exam task; no W4 PPTX was supplied.</a:t>
            </a:r>
          </a:p>
          <a:p>
            <a:r>
              <a:t>Made by Matt LAUNCH Science draft, lesson-content.json, W4L1; existing illustrative diagrams reused, active-transport direction corrected to lower → higher.</a:t>
            </a:r>
          </a:p>
          <a:p>
            <a:r>
              <a:t>Pearson Edexcel GCSE Biology specification, sections 1.1–1.6 and 1.15–1.17: https://qualifications.pearson.com/content/dam/pdf/GCSE/Science/2016/Specification/gcse-biology-spec.pdf</a:t>
            </a:r>
          </a:p>
          <a:p>
            <a:r>
              <a:t>Optional concept video: freesciencelessons, Diffusion, https://www.youtube.com/watch?v=O965gA4goVI (link located 5 September 2026).</a:t>
            </a:r>
          </a:p>
          <a:p>
            <a:r>
              <a:t>[/Sources]</a:t>
            </a:r>
          </a:p>
          <a:p/>
          <a:p>
            <a:r>
              <a:t>[Sources]</a:t>
            </a:r>
          </a:p>
          <a:p>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a:r>
              <a:t>[/Sources]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Stage: Arrival, 4 minutes shared across the three route slides; show the route you have chosen. Lesson 1 of Week 4, one 40-minute plan for every group. Use reveals within this slot; appendix slides are not added time.</a:t>
            </a:r>
          </a:p>
          <a:p>
            <a:r>
              <a:t>Allow four minutes within the arrival stage. Read or scribe as needed. Start from what pupils show; a pass or a not-sure is information about the starting point, not a label. Accept spoken, signed, drawn, pointed, chosen or scribed answers as equal. Pupil worksheet page 3 carries all three routes; staff answers are in the teacher guide.</a:t>
            </a:r>
          </a:p>
          <a:p>
            <a:r>
              <a:t>[Staff answers — Stretch; do not display]</a:t>
            </a:r>
          </a:p>
          <a:p>
            <a:r>
              <a:t>1. Particles move randomly all the time. Over time random motion carries more of them from where they are crowded to where they are few, so the smell spreads. Accept a first idea to refine later.</a:t>
            </a:r>
          </a:p>
          <a:p>
            <a:r>
              <a:t>2. A concentration gradient. Accept the difference in concentration between two places.</a:t>
            </a:r>
          </a:p>
          <a:p>
            <a:r>
              <a:t>3. Warm particles have more energy and move faster, so they spread out more quickly.</a:t>
            </a:r>
          </a:p>
          <a:p>
            <a:r>
              <a:t>4. There is more oxygen in the air sac than in the blood arriving there, so the net movement is into the blood. Accept from high to low concentration.</a:t>
            </a:r>
          </a:p>
          <a:p>
            <a:r>
              <a:t>Core explanation: Particles move randomly in both directions. Net movement is the difference between those two movements, not a rule obeyed by every particle.</a:t>
            </a:r>
          </a:p>
          <a:p>
            <a:r>
              <a:t>Watch for: Passive means no energy supplied by respiration is needed. It does not mean particles have no kinetic energy.</a:t>
            </a:r>
          </a:p>
          <a:p>
            <a:r>
              <a:t>Least help first: Ask the pupil to compare starting counts on both sides before discussing direction.</a:t>
            </a:r>
          </a:p>
          <a:p>
            <a:r>
              <a:t>Support cue: Net movement = crossings one way minus crossings the other way. Start: “More particles move from ___ to ___ because…”</a:t>
            </a:r>
          </a:p>
          <a:p>
            <a:r>
              <a:t>[Sources]</a:t>
            </a:r>
          </a:p>
          <a:p>
            <a:r>
              <a:t>User-supplied LAUNCH W3–W7 pack: W4 Diffusion worksheet particle model and exam task; no W4 PPTX was supplied.</a:t>
            </a:r>
          </a:p>
          <a:p>
            <a:r>
              <a:t>Made by Matt LAUNCH Science draft, lesson-content.json, W4L1; existing illustrative diagrams reused, active-transport direction corrected to lower → higher.</a:t>
            </a:r>
          </a:p>
          <a:p>
            <a:r>
              <a:t>Pearson Edexcel GCSE Biology specification, sections 1.1–1.6 and 1.15–1.17: https://qualifications.pearson.com/content/dam/pdf/GCSE/Science/2016/Specification/gcse-biology-spec.pdf</a:t>
            </a:r>
          </a:p>
          <a:p>
            <a:r>
              <a:t>Optional concept video: freesciencelessons, Diffusion, https://www.youtube.com/watch?v=O965gA4goVI (link located 5 September 2026).</a:t>
            </a:r>
          </a:p>
          <a:p>
            <a:r>
              <a:t>[/Sources]</a:t>
            </a:r>
          </a:p>
          <a:p/>
          <a:p>
            <a:r>
              <a:t>[Sources]</a:t>
            </a:r>
          </a:p>
          <a:p>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a:r>
              <a:t>[/Sources]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Knowledge organiser — 0 minutes (reference). Lesson 1 of Week 4, one 40-minute plan for every group. Return to this slide at any point; it matches pupil worksheet pages 4–5 and the on-screen organiser. It is not an extra stage.</a:t>
            </a:r>
          </a:p>
          <a:p>
            <a:r>
              <a:t>Core explanation: Particles move randomly in both directions. Net movement is the difference between those two movements, not a rule obeyed by every particle.</a:t>
            </a:r>
          </a:p>
          <a:p>
            <a:r>
              <a:t>Watch for: Passive means no energy supplied by respiration is needed. It does not mean particles have no kinetic energy.</a:t>
            </a:r>
          </a:p>
          <a:p>
            <a:r>
              <a:t>Least help first: Ask the pupil to compare starting counts on both sides before discussing direction.</a:t>
            </a:r>
          </a:p>
          <a:p>
            <a:r>
              <a:t>Support cue: Net movement = crossings one way minus crossings the other way. Start: “More particles move from ___ to ___ because…”</a:t>
            </a:r>
          </a:p>
          <a:p>
            <a:r>
              <a:t>[Sources]</a:t>
            </a:r>
          </a:p>
          <a:p>
            <a:r>
              <a:t>User-supplied LAUNCH W3–W7 pack: W4 Diffusion worksheet particle model and exam task; no W4 PPTX was supplied.</a:t>
            </a:r>
          </a:p>
          <a:p>
            <a:r>
              <a:t>Made by Matt LAUNCH Science draft, lesson-content.json, W4L1; existing illustrative diagrams reused, active-transport direction corrected to lower → higher.</a:t>
            </a:r>
          </a:p>
          <a:p>
            <a:r>
              <a:t>Pearson Edexcel GCSE Biology specification, sections 1.1–1.6 and 1.15–1.17: https://qualifications.pearson.com/content/dam/pdf/GCSE/Science/2016/Specification/gcse-biology-spec.pdf</a:t>
            </a:r>
          </a:p>
          <a:p>
            <a:r>
              <a:t>Optional concept video: freesciencelessons, Diffusion, https://www.youtube.com/watch?v=O965gA4goVI (link located 5 September 2026).</a:t>
            </a:r>
          </a:p>
          <a:p>
            <a:r>
              <a:t>[/Sources]</a:t>
            </a:r>
          </a:p>
          <a:p/>
          <a:p>
            <a:r>
              <a:t>[Sources]</a:t>
            </a:r>
          </a:p>
          <a:p>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a:r>
              <a:t>[/Sources]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Knowledge organiser — 0 minutes (reference). Lesson 1 of Week 4, one 40-minute plan for every group. Return to this slide at any point; it matches pupil worksheet pages 4–5 and the on-screen organiser. It is not an extra stage.</a:t>
            </a:r>
          </a:p>
          <a:p>
            <a:r>
              <a:t>Core explanation: Particles move randomly in both directions. Net movement is the difference between those two movements, not a rule obeyed by every particle.</a:t>
            </a:r>
          </a:p>
          <a:p>
            <a:r>
              <a:t>Watch for: Passive means no energy supplied by respiration is needed. It does not mean particles have no kinetic energy.</a:t>
            </a:r>
          </a:p>
          <a:p>
            <a:r>
              <a:t>Least help first: Ask the pupil to compare starting counts on both sides before discussing direction.</a:t>
            </a:r>
          </a:p>
          <a:p>
            <a:r>
              <a:t>Support cue: Net movement = crossings one way minus crossings the other way. Start: “More particles move from ___ to ___ because…”</a:t>
            </a:r>
          </a:p>
          <a:p>
            <a:r>
              <a:t>[Sources]</a:t>
            </a:r>
          </a:p>
          <a:p>
            <a:r>
              <a:t>User-supplied LAUNCH W3–W7 pack: W4 Diffusion worksheet particle model and exam task; no W4 PPTX was supplied.</a:t>
            </a:r>
          </a:p>
          <a:p>
            <a:r>
              <a:t>Made by Matt LAUNCH Science draft, lesson-content.json, W4L1; existing illustrative diagrams reused, active-transport direction corrected to lower → higher.</a:t>
            </a:r>
          </a:p>
          <a:p>
            <a:r>
              <a:t>Pearson Edexcel GCSE Biology specification, sections 1.1–1.6 and 1.15–1.17: https://qualifications.pearson.com/content/dam/pdf/GCSE/Science/2016/Specification/gcse-biology-spec.pdf</a:t>
            </a:r>
          </a:p>
          <a:p>
            <a:r>
              <a:t>Optional concept video: freesciencelessons, Diffusion, https://www.youtube.com/watch?v=O965gA4goVI (link located 5 September 2026).</a:t>
            </a:r>
          </a:p>
          <a:p>
            <a:r>
              <a:t>[/Sources]</a:t>
            </a:r>
          </a:p>
          <a:p/>
          <a:p>
            <a:r>
              <a:t>[Sources]</a:t>
            </a:r>
          </a:p>
          <a:p>
            <a:r>
              <a:t>Source editable lesson: Original LAUNCH Science OneDrive pack, 5 September 2026, W4L1. Source teaching content preserved. Current HTML reference: https://madebymatt.uk/Lessons/Science_Teesside/Launch/. Native diagrams restate the source explanation and are not experimental measurements.</a:t>
            </a:r>
          </a:p>
          <a:p>
            <a:r>
              <a:t>[/Sources]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3539205e6aab42d8"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161e18f0e3c14b99" Type="http://schemas.openxmlformats.org/officeDocument/2006/relationships/slideLayout" Target="../slideLayouts/slideLayout1.xml"/><Relationship Id="Rf68a36c92bd542a1"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61e18f0e3c14b9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0e0e6c0458d141f2" Type="http://schemas.openxmlformats.org/officeDocument/2006/relationships/hyperlink" Target="slide5.xml"/><Relationship Id="R1254f2c4a1ff47b0" Type="http://schemas.openxmlformats.org/officeDocument/2006/relationships/hyperlink" Target="slide6.xml"/><Relationship Id="R13cc98a6b096433b" Type="http://schemas.openxmlformats.org/officeDocument/2006/relationships/slideLayout" Target="../slideLayouts/slideLayout1.xml"/><Relationship Id="R30388ae82aae458d" Type="http://schemas.openxmlformats.org/officeDocument/2006/relationships/hyperlink" Target="slide1.xml"/><Relationship Id="R51ff479b1158467c" Type="http://schemas.openxmlformats.org/officeDocument/2006/relationships/hyperlink" Target="slide3.xml"/><Relationship Id="R61e4d68c2107484f" Type="http://schemas.openxmlformats.org/officeDocument/2006/relationships/hyperlink" Target="slide2.xml"/><Relationship Id="R7661b7a85b9e4c8e" Type="http://schemas.openxmlformats.org/officeDocument/2006/relationships/hyperlink" Target="slide8.xml"/><Relationship Id="R7b0c566c44b044c7" Type="http://schemas.openxmlformats.org/officeDocument/2006/relationships/hyperlink" Target="slide13.xml"/><Relationship Id="Rbf84497d47f74c42" Type="http://schemas.openxmlformats.org/officeDocument/2006/relationships/hyperlink" Target="slide7.xml"/><Relationship Id="Rc3323cb65e414117" Type="http://schemas.openxmlformats.org/officeDocument/2006/relationships/hyperlink" Target="slide9.xml"/><Relationship Id="Rda74a8aa99264024" Type="http://schemas.openxmlformats.org/officeDocument/2006/relationships/image" Target="../media/image.png"/><Relationship Id="Re6ab3fd04c0f4a51" Type="http://schemas.openxmlformats.org/officeDocument/2006/relationships/hyperlink" Target="slide4.xml"/><Relationship Id="Rf53623a27f624aff"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0743504321fc4c33" Type="http://schemas.openxmlformats.org/officeDocument/2006/relationships/slideLayout" Target="../slideLayouts/slideLayout1.xml"/><Relationship Id="R08b224201ae14d30" Type="http://schemas.openxmlformats.org/officeDocument/2006/relationships/hyperlink" Target="slide4.xml"/><Relationship Id="R102551b40111418b" Type="http://schemas.openxmlformats.org/officeDocument/2006/relationships/hyperlink" Target="slide3.xml"/><Relationship Id="R24cf34803bd54ca6" Type="http://schemas.openxmlformats.org/officeDocument/2006/relationships/hyperlink" Target="slide6.xml"/><Relationship Id="R4246152424c84b57" Type="http://schemas.openxmlformats.org/officeDocument/2006/relationships/hyperlink" Target="slide13.xml"/><Relationship Id="R4eb8012abc894006" Type="http://schemas.openxmlformats.org/officeDocument/2006/relationships/hyperlink" Target="slide1.xml"/><Relationship Id="R689e84e8dbd34f9a" Type="http://schemas.openxmlformats.org/officeDocument/2006/relationships/hyperlink" Target="slide9.xml"/><Relationship Id="R7cce78a457384628" Type="http://schemas.openxmlformats.org/officeDocument/2006/relationships/hyperlink" Target="slide7.xml"/><Relationship Id="Ra12667563bb74d9a" Type="http://schemas.openxmlformats.org/officeDocument/2006/relationships/hyperlink" Target="slide8.xml"/><Relationship Id="Rb188a0dd4298487b" Type="http://schemas.openxmlformats.org/officeDocument/2006/relationships/hyperlink" Target="slide5.xml"/><Relationship Id="Re18e9eb795b4496b" Type="http://schemas.openxmlformats.org/officeDocument/2006/relationships/notesSlide" Target="../notesSlides/notesSlide2.xml"/><Relationship Id="Rfd74fc0e84b4464f" Type="http://schemas.openxmlformats.org/officeDocument/2006/relationships/hyperlink" Target="slide2.xml"/></Relationships>
</file>

<file path=ppt/slides/_rels/slide3.xml.rels><?xml version='1.0' encoding='UTF-8' standalone='yes'?>
<Relationships xmlns="http://schemas.openxmlformats.org/package/2006/relationships"><Relationship Id="R0651e6ed1c884460" Type="http://schemas.openxmlformats.org/officeDocument/2006/relationships/slideLayout" Target="../slideLayouts/slideLayout1.xml"/><Relationship Id="R0e0bc45ed99c4f2f" Type="http://schemas.openxmlformats.org/officeDocument/2006/relationships/hyperlink" Target="slide2.xml"/><Relationship Id="R198ef9b13b764c1e" Type="http://schemas.openxmlformats.org/officeDocument/2006/relationships/hyperlink" Target="slide17.xml"/><Relationship Id="R1a548a38f0da4d02" Type="http://schemas.openxmlformats.org/officeDocument/2006/relationships/hyperlink" Target="slide7.xml"/><Relationship Id="R2635c15322a34337" Type="http://schemas.openxmlformats.org/officeDocument/2006/relationships/hyperlink" Target="slide5.xml"/><Relationship Id="R2b8aec8192304866" Type="http://schemas.openxmlformats.org/officeDocument/2006/relationships/hyperlink" Target="slide13.xml"/><Relationship Id="R3257123926224170" Type="http://schemas.openxmlformats.org/officeDocument/2006/relationships/notesSlide" Target="../notesSlides/notesSlide3.xml"/><Relationship Id="R4265b750a5124daf" Type="http://schemas.openxmlformats.org/officeDocument/2006/relationships/hyperlink" Target="slide6.xml"/><Relationship Id="R58ea19f040e849ad" Type="http://schemas.openxmlformats.org/officeDocument/2006/relationships/hyperlink" Target="slide16.xml"/><Relationship Id="R5902ee037bfe4917" Type="http://schemas.openxmlformats.org/officeDocument/2006/relationships/hyperlink" Target="slide1.xml"/><Relationship Id="R61fd2a6241c44068" Type="http://schemas.openxmlformats.org/officeDocument/2006/relationships/hyperlink" Target="slide8.xml"/><Relationship Id="Rf707f9adc4ee4b75" Type="http://schemas.openxmlformats.org/officeDocument/2006/relationships/hyperlink" Target="slide4.xml"/><Relationship Id="Rff584a99086446bd" Type="http://schemas.openxmlformats.org/officeDocument/2006/relationships/hyperlink" Target="slide3.xml"/></Relationships>
</file>

<file path=ppt/slides/_rels/slide4.xml.rels><?xml version='1.0' encoding='UTF-8' standalone='yes'?>
<Relationships xmlns="http://schemas.openxmlformats.org/package/2006/relationships"><Relationship Id="R1007e980a6194971" Type="http://schemas.openxmlformats.org/officeDocument/2006/relationships/hyperlink" Target="slide3.xml"/><Relationship Id="R1612df2fe63d4f69" Type="http://schemas.openxmlformats.org/officeDocument/2006/relationships/hyperlink" Target="slide10.xml"/><Relationship Id="R1fddb46e60464d34" Type="http://schemas.openxmlformats.org/officeDocument/2006/relationships/notesSlide" Target="../notesSlides/notesSlide4.xml"/><Relationship Id="R26665f574f5f4379" Type="http://schemas.openxmlformats.org/officeDocument/2006/relationships/hyperlink" Target="slide2.xml"/><Relationship Id="R284ab925ae274346" Type="http://schemas.openxmlformats.org/officeDocument/2006/relationships/hyperlink" Target="slide10.xml"/><Relationship Id="R28a787b26317412b" Type="http://schemas.openxmlformats.org/officeDocument/2006/relationships/hyperlink" Target="slide10.xml"/><Relationship Id="R2ffb5073df994e4d" Type="http://schemas.openxmlformats.org/officeDocument/2006/relationships/hyperlink" Target="slide13.xml"/><Relationship Id="R3bb68fe5a0844a9b" Type="http://schemas.openxmlformats.org/officeDocument/2006/relationships/hyperlink" Target="slide5.xml"/><Relationship Id="R68acda5c3a204e60" Type="http://schemas.openxmlformats.org/officeDocument/2006/relationships/hyperlink" Target="slide6.xml"/><Relationship Id="R91da3f92035f4aaa" Type="http://schemas.openxmlformats.org/officeDocument/2006/relationships/hyperlink" Target="slide1.xml"/><Relationship Id="R9b6acde6452b45cd" Type="http://schemas.openxmlformats.org/officeDocument/2006/relationships/hyperlink" Target="slide10.xml"/><Relationship Id="Rb091375813e345ac" Type="http://schemas.openxmlformats.org/officeDocument/2006/relationships/hyperlink" Target="slide4.xml"/><Relationship Id="Rb6e80c518a57423a" Type="http://schemas.openxmlformats.org/officeDocument/2006/relationships/slideLayout" Target="../slideLayouts/slideLayout1.xml"/><Relationship Id="Rb9f6815e57a84687" Type="http://schemas.openxmlformats.org/officeDocument/2006/relationships/hyperlink" Target="slide7.xml"/><Relationship Id="Rcae08c0aa8d44b67" Type="http://schemas.openxmlformats.org/officeDocument/2006/relationships/hyperlink" Target="slide10.xml"/><Relationship Id="Rf84588d3c76a40d8" Type="http://schemas.openxmlformats.org/officeDocument/2006/relationships/hyperlink" Target="slide8.xml"/></Relationships>
</file>

<file path=ppt/slides/_rels/slide5.xml.rels><?xml version='1.0' encoding='UTF-8' standalone='yes'?>
<Relationships xmlns="http://schemas.openxmlformats.org/package/2006/relationships"><Relationship Id="R010ecf879f4c4036" Type="http://schemas.openxmlformats.org/officeDocument/2006/relationships/hyperlink" Target="slide7.xml"/><Relationship Id="R2b5772d6a5e142a9" Type="http://schemas.openxmlformats.org/officeDocument/2006/relationships/hyperlink" Target="slide6.xml"/><Relationship Id="R5227b5af38f94502" Type="http://schemas.openxmlformats.org/officeDocument/2006/relationships/hyperlink" Target="slide13.xml"/><Relationship Id="R53effd201c454e9a" Type="http://schemas.openxmlformats.org/officeDocument/2006/relationships/hyperlink" Target="slide1.xml"/><Relationship Id="R69a0729022124a35" Type="http://schemas.openxmlformats.org/officeDocument/2006/relationships/notesSlide" Target="../notesSlides/notesSlide5.xml"/><Relationship Id="R81eb4494475340b4" Type="http://schemas.openxmlformats.org/officeDocument/2006/relationships/image" Target="../media/image2.png"/><Relationship Id="Rad83cdca2ee84dad" Type="http://schemas.openxmlformats.org/officeDocument/2006/relationships/slideLayout" Target="../slideLayouts/slideLayout1.xml"/><Relationship Id="Rb4c4bf2330c440f8" Type="http://schemas.openxmlformats.org/officeDocument/2006/relationships/hyperlink" Target="slide8.xml"/><Relationship Id="Rb5cb051e9d774c51" Type="http://schemas.openxmlformats.org/officeDocument/2006/relationships/hyperlink" Target="slide5.xml"/><Relationship Id="Rcc7bed45d0a44216" Type="http://schemas.openxmlformats.org/officeDocument/2006/relationships/hyperlink" Target="slide2.xml"/><Relationship Id="Re917ee26668245b1" Type="http://schemas.openxmlformats.org/officeDocument/2006/relationships/hyperlink" Target="slide4.xml"/><Relationship Id="Rf197aaebda0c4c4e" Type="http://schemas.openxmlformats.org/officeDocument/2006/relationships/hyperlink" Target="slide3.xml"/></Relationships>
</file>

<file path=ppt/slides/_rels/slide6.xml.rels><?xml version='1.0' encoding='UTF-8' standalone='yes'?>
<Relationships xmlns="http://schemas.openxmlformats.org/package/2006/relationships"><Relationship Id="R245548aa61d7465d" Type="http://schemas.openxmlformats.org/officeDocument/2006/relationships/hyperlink" Target="slide7.xml"/><Relationship Id="R253694aecac44187" Type="http://schemas.openxmlformats.org/officeDocument/2006/relationships/hyperlink" Target="slide3.xml"/><Relationship Id="R497a438818434347" Type="http://schemas.openxmlformats.org/officeDocument/2006/relationships/hyperlink" Target="slide2.xml"/><Relationship Id="R7da82e9fa88c4d9a" Type="http://schemas.openxmlformats.org/officeDocument/2006/relationships/hyperlink" Target="slide1.xml"/><Relationship Id="R9b72baf6275244da" Type="http://schemas.openxmlformats.org/officeDocument/2006/relationships/hyperlink" Target="slide13.xml"/><Relationship Id="Ra98639470bb642d5" Type="http://schemas.openxmlformats.org/officeDocument/2006/relationships/hyperlink" Target="slide6.xml"/><Relationship Id="Rb571496fdb634376" Type="http://schemas.openxmlformats.org/officeDocument/2006/relationships/notesSlide" Target="../notesSlides/notesSlide6.xml"/><Relationship Id="Rbdbeb0c1d2e346e2" Type="http://schemas.openxmlformats.org/officeDocument/2006/relationships/hyperlink" Target="slide11.xml"/><Relationship Id="Rc632eaa9b0844d3d" Type="http://schemas.openxmlformats.org/officeDocument/2006/relationships/hyperlink" Target="slide8.xml"/><Relationship Id="Rc7535748b9674ac4" Type="http://schemas.openxmlformats.org/officeDocument/2006/relationships/hyperlink" Target="slide4.xml"/><Relationship Id="Rebdeea82e9ca4b74" Type="http://schemas.openxmlformats.org/officeDocument/2006/relationships/hyperlink" Target="slide5.xml"/><Relationship Id="Rfd2f5dfdd2514be3"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0538aac2fa88415c" Type="http://schemas.openxmlformats.org/officeDocument/2006/relationships/hyperlink" Target="slide6.xml"/><Relationship Id="R1a864253385d4cb4" Type="http://schemas.openxmlformats.org/officeDocument/2006/relationships/hyperlink" Target="slide5.xml"/><Relationship Id="R269bdf590f544266" Type="http://schemas.openxmlformats.org/officeDocument/2006/relationships/hyperlink" Target="slide1.xml"/><Relationship Id="R30c7a9d02a40482f" Type="http://schemas.openxmlformats.org/officeDocument/2006/relationships/slideLayout" Target="../slideLayouts/slideLayout1.xml"/><Relationship Id="R3ecfd9a0fe2941f3" Type="http://schemas.openxmlformats.org/officeDocument/2006/relationships/hyperlink" Target="slide13.xml"/><Relationship Id="R571243c8ae6348c4" Type="http://schemas.openxmlformats.org/officeDocument/2006/relationships/hyperlink" Target="slide4.xml"/><Relationship Id="R7d70f105821f4bdb" Type="http://schemas.openxmlformats.org/officeDocument/2006/relationships/hyperlink" Target="slide12.xml"/><Relationship Id="R83ec5a3e83104af3" Type="http://schemas.openxmlformats.org/officeDocument/2006/relationships/hyperlink" Target="slide14.xml"/><Relationship Id="R85c24640f2ca46c3" Type="http://schemas.openxmlformats.org/officeDocument/2006/relationships/hyperlink" Target="slide8.xml"/><Relationship Id="Raaeeecbcdb4e47ef" Type="http://schemas.openxmlformats.org/officeDocument/2006/relationships/hyperlink" Target="slide7.xml"/><Relationship Id="Rb8f6773da6e9421a" Type="http://schemas.openxmlformats.org/officeDocument/2006/relationships/hyperlink" Target="slide2.xml"/><Relationship Id="Rc3d25adc4efe419c" Type="http://schemas.openxmlformats.org/officeDocument/2006/relationships/hyperlink" Target="slide3.xml"/><Relationship Id="Recc21f47aa19497b"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25b85e1b4b7d49b3" Type="http://schemas.openxmlformats.org/officeDocument/2006/relationships/hyperlink" Target="slide4.xml"/><Relationship Id="R30874a47d8b74107" Type="http://schemas.openxmlformats.org/officeDocument/2006/relationships/hyperlink" Target="slide5.xml"/><Relationship Id="R499f1c503cde450f" Type="http://schemas.openxmlformats.org/officeDocument/2006/relationships/hyperlink" Target="slide8.xml"/><Relationship Id="R694c021c51c44ed6" Type="http://schemas.openxmlformats.org/officeDocument/2006/relationships/hyperlink" Target="slide6.xml"/><Relationship Id="Rac90fa44148f4964" Type="http://schemas.openxmlformats.org/officeDocument/2006/relationships/hyperlink" Target="slide1.xml"/><Relationship Id="Rbbc3baa6a9d444bd" Type="http://schemas.openxmlformats.org/officeDocument/2006/relationships/hyperlink" Target="slide7.xml"/><Relationship Id="Rc77fcfcd3d1c4f94" Type="http://schemas.openxmlformats.org/officeDocument/2006/relationships/slideLayout" Target="../slideLayouts/slideLayout1.xml"/><Relationship Id="Rd283df3a1a4e487e" Type="http://schemas.openxmlformats.org/officeDocument/2006/relationships/hyperlink" Target="slide13.xml"/><Relationship Id="Rd59b9fcf581441ff" Type="http://schemas.openxmlformats.org/officeDocument/2006/relationships/hyperlink" Target="slide2.xml"/><Relationship Id="Rf01eb7d2764a48a4" Type="http://schemas.openxmlformats.org/officeDocument/2006/relationships/hyperlink" Target="slide3.xml"/><Relationship Id="Rfd4261f0e22a429a"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1c0e646b881a4c85" Type="http://schemas.openxmlformats.org/officeDocument/2006/relationships/hyperlink" Target="slide13.xml"/><Relationship Id="R3975a048ec3f4dc7" Type="http://schemas.openxmlformats.org/officeDocument/2006/relationships/slideLayout" Target="../slideLayouts/slideLayout1.xml"/><Relationship Id="R3d3077846930468c" Type="http://schemas.openxmlformats.org/officeDocument/2006/relationships/hyperlink" Target="slide3.xml"/><Relationship Id="R40c19e86db3f4200" Type="http://schemas.openxmlformats.org/officeDocument/2006/relationships/hyperlink" Target="slide2.xml"/><Relationship Id="R5f86c73dc3334e84" Type="http://schemas.openxmlformats.org/officeDocument/2006/relationships/hyperlink" Target="slide8.xml"/><Relationship Id="R6927868cc19b40e5" Type="http://schemas.openxmlformats.org/officeDocument/2006/relationships/notesSlide" Target="../notesSlides/notesSlide9.xml"/><Relationship Id="R69c2759fb4c747a9" Type="http://schemas.openxmlformats.org/officeDocument/2006/relationships/hyperlink" Target="slide6.xml"/><Relationship Id="R84c83da2be1c4091" Type="http://schemas.openxmlformats.org/officeDocument/2006/relationships/hyperlink" Target="slide2.xml"/><Relationship Id="R8f84f67ff1454bca" Type="http://schemas.openxmlformats.org/officeDocument/2006/relationships/hyperlink" Target="slide1.xml"/><Relationship Id="Raf567a80af444bb9" Type="http://schemas.openxmlformats.org/officeDocument/2006/relationships/hyperlink" Target="slide7.xml"/><Relationship Id="Rc55c39b2ecf44522" Type="http://schemas.openxmlformats.org/officeDocument/2006/relationships/hyperlink" Target="slide5.xml"/><Relationship Id="Rd541e56f1e584cfc" Type="http://schemas.openxmlformats.org/officeDocument/2006/relationships/hyperlink" Target="slide4.xml"/></Relationships>
</file>

<file path=ppt/slides/_rels/slide10.xml.rels><?xml version='1.0' encoding='UTF-8' standalone='yes'?>
<Relationships xmlns="http://schemas.openxmlformats.org/package/2006/relationships"><Relationship Id="R06b2e08486db47ed" Type="http://schemas.openxmlformats.org/officeDocument/2006/relationships/notesSlide" Target="../notesSlides/notesSlide10.xml"/><Relationship Id="R0f663062b6c644b5" Type="http://schemas.openxmlformats.org/officeDocument/2006/relationships/hyperlink" Target="slide7.xml"/><Relationship Id="R12e324d503f74dfb" Type="http://schemas.openxmlformats.org/officeDocument/2006/relationships/slideLayout" Target="../slideLayouts/slideLayout1.xml"/><Relationship Id="R19668b5631164667" Type="http://schemas.openxmlformats.org/officeDocument/2006/relationships/hyperlink" Target="slide4.xml"/><Relationship Id="R2e1bd69354f44be7" Type="http://schemas.openxmlformats.org/officeDocument/2006/relationships/hyperlink" Target="slide4.xml"/><Relationship Id="R35f22c863bc94093" Type="http://schemas.openxmlformats.org/officeDocument/2006/relationships/hyperlink" Target="slide3.xml"/><Relationship Id="R8486b00559b749c2" Type="http://schemas.openxmlformats.org/officeDocument/2006/relationships/hyperlink" Target="slide13.xml"/><Relationship Id="R9c0b655f1a30471b" Type="http://schemas.openxmlformats.org/officeDocument/2006/relationships/hyperlink" Target="slide2.xml"/><Relationship Id="Ra27d70d4f7a246f7" Type="http://schemas.openxmlformats.org/officeDocument/2006/relationships/hyperlink" Target="slide6.xml"/><Relationship Id="Rb3dec3545dc04c08" Type="http://schemas.openxmlformats.org/officeDocument/2006/relationships/hyperlink" Target="slide5.xml"/><Relationship Id="Rcf2b3c54e7454ac9" Type="http://schemas.openxmlformats.org/officeDocument/2006/relationships/hyperlink" Target="slide8.xml"/><Relationship Id="Re2be4b85f6474c82" Type="http://schemas.openxmlformats.org/officeDocument/2006/relationships/hyperlink" Target="slide1.xml"/></Relationships>
</file>

<file path=ppt/slides/_rels/slide11.xml.rels><?xml version='1.0' encoding='UTF-8' standalone='yes'?>
<Relationships xmlns="http://schemas.openxmlformats.org/package/2006/relationships"><Relationship Id="R09f33143eed54e99" Type="http://schemas.openxmlformats.org/officeDocument/2006/relationships/hyperlink" Target="slide3.xml"/><Relationship Id="R101544141c4549c9" Type="http://schemas.openxmlformats.org/officeDocument/2006/relationships/hyperlink" Target="slide13.xml"/><Relationship Id="R4b9332e71f2f4572" Type="http://schemas.openxmlformats.org/officeDocument/2006/relationships/hyperlink" Target="slide5.xml"/><Relationship Id="R5208c058c90e4e9f" Type="http://schemas.openxmlformats.org/officeDocument/2006/relationships/hyperlink" Target="slide1.xml"/><Relationship Id="R56f1599454a44b56" Type="http://schemas.openxmlformats.org/officeDocument/2006/relationships/hyperlink" Target="slide7.xml"/><Relationship Id="R5a7e864491b04ca0" Type="http://schemas.openxmlformats.org/officeDocument/2006/relationships/notesSlide" Target="../notesSlides/notesSlide11.xml"/><Relationship Id="R872f566fbdca4d83" Type="http://schemas.openxmlformats.org/officeDocument/2006/relationships/hyperlink" Target="slide6.xml"/><Relationship Id="R950c1c322fae47a6" Type="http://schemas.openxmlformats.org/officeDocument/2006/relationships/hyperlink" Target="slide4.xml"/><Relationship Id="Ra4fe77ce00cc47d3" Type="http://schemas.openxmlformats.org/officeDocument/2006/relationships/slideLayout" Target="../slideLayouts/slideLayout1.xml"/><Relationship Id="Rb45922ece8114605" Type="http://schemas.openxmlformats.org/officeDocument/2006/relationships/hyperlink" Target="slide8.xml"/><Relationship Id="Rdff74fba3d844b0f" Type="http://schemas.openxmlformats.org/officeDocument/2006/relationships/hyperlink" Target="slide6.xml"/><Relationship Id="Rf7a035fcd48940ac" Type="http://schemas.openxmlformats.org/officeDocument/2006/relationships/hyperlink" Target="slide2.xml"/></Relationships>
</file>

<file path=ppt/slides/_rels/slide12.xml.rels><?xml version='1.0' encoding='UTF-8' standalone='yes'?>
<Relationships xmlns="http://schemas.openxmlformats.org/package/2006/relationships"><Relationship Id="R2047b6ea5f814920" Type="http://schemas.openxmlformats.org/officeDocument/2006/relationships/hyperlink" Target="slide6.xml"/><Relationship Id="R334245f9374a4b7b" Type="http://schemas.openxmlformats.org/officeDocument/2006/relationships/hyperlink" Target="slide7.xml"/><Relationship Id="R3b16e1d2b4d34220" Type="http://schemas.openxmlformats.org/officeDocument/2006/relationships/hyperlink" Target="slide7.xml"/><Relationship Id="R71dded351fcd4359" Type="http://schemas.openxmlformats.org/officeDocument/2006/relationships/hyperlink" Target="slide2.xml"/><Relationship Id="R73a41521665c4208" Type="http://schemas.openxmlformats.org/officeDocument/2006/relationships/hyperlink" Target="slide1.xml"/><Relationship Id="R74c58102b53e45f9" Type="http://schemas.openxmlformats.org/officeDocument/2006/relationships/notesSlide" Target="../notesSlides/notesSlide12.xml"/><Relationship Id="R9804977407704bb1" Type="http://schemas.openxmlformats.org/officeDocument/2006/relationships/hyperlink" Target="slide4.xml"/><Relationship Id="R98974a47d8734d73" Type="http://schemas.openxmlformats.org/officeDocument/2006/relationships/hyperlink" Target="slide3.xml"/><Relationship Id="Rc29beff758754102" Type="http://schemas.openxmlformats.org/officeDocument/2006/relationships/hyperlink" Target="slide5.xml"/><Relationship Id="Rc3dc5aeb578d426d" Type="http://schemas.openxmlformats.org/officeDocument/2006/relationships/hyperlink" Target="slide13.xml"/><Relationship Id="Rf6d83caa31c848c4" Type="http://schemas.openxmlformats.org/officeDocument/2006/relationships/slideLayout" Target="../slideLayouts/slideLayout1.xml"/><Relationship Id="Rfa079d9ffbf24fce" Type="http://schemas.openxmlformats.org/officeDocument/2006/relationships/hyperlink" Target="slide8.xml"/></Relationships>
</file>

<file path=ppt/slides/_rels/slide13.xml.rels><?xml version='1.0' encoding='UTF-8' standalone='yes'?>
<Relationships xmlns="http://schemas.openxmlformats.org/package/2006/relationships"><Relationship Id="R00b2b58dee4e4235" Type="http://schemas.openxmlformats.org/officeDocument/2006/relationships/slideLayout" Target="../slideLayouts/slideLayout1.xml"/><Relationship Id="R0524276b8c524331" Type="http://schemas.openxmlformats.org/officeDocument/2006/relationships/hyperlink" Target="W4L1_supported.pdf" TargetMode="External"/><Relationship Id="R0889ae500fcc444a" Type="http://schemas.openxmlformats.org/officeDocument/2006/relationships/hyperlink" Target="slide3.xml"/><Relationship Id="R0ef035767e6d44f5" Type="http://schemas.openxmlformats.org/officeDocument/2006/relationships/hyperlink" Target="slide7.xml"/><Relationship Id="R1b18c7718f8549a9" Type="http://schemas.openxmlformats.org/officeDocument/2006/relationships/hyperlink" Target="W4L1_standard.pdf" TargetMode="External"/><Relationship Id="R28d1a2cd2a5444c9" Type="http://schemas.openxmlformats.org/officeDocument/2006/relationships/hyperlink" Target="slide14.xml"/><Relationship Id="R31161986af4c4802" Type="http://schemas.openxmlformats.org/officeDocument/2006/relationships/hyperlink" Target="slide1.xml"/><Relationship Id="R351262e67b3a46b3" Type="http://schemas.openxmlformats.org/officeDocument/2006/relationships/hyperlink" Target="W4L1_Worksheet.docx" TargetMode="External"/><Relationship Id="R4ecdb282be8948c7" Type="http://schemas.openxmlformats.org/officeDocument/2006/relationships/hyperlink" Target="https://madebymatt.uk/Lessons/Science_Teesside/Launch/SCI_L_W4_L1_Diffusion.html" TargetMode="External"/><Relationship Id="R678e86064dca410c" Type="http://schemas.openxmlformats.org/officeDocument/2006/relationships/hyperlink" Target="slide15.xml"/><Relationship Id="R93bd5afab53246a5" Type="http://schemas.openxmlformats.org/officeDocument/2006/relationships/hyperlink" Target="slide4.xml"/><Relationship Id="R989a5477e8dc4c0b" Type="http://schemas.openxmlformats.org/officeDocument/2006/relationships/hyperlink" Target="slide5.xml"/><Relationship Id="R9fedbcfbfc9f44ea" Type="http://schemas.openxmlformats.org/officeDocument/2006/relationships/hyperlink" Target="W4L1_depth.pdf" TargetMode="External"/><Relationship Id="Rae1c29cffb3f4d7a" Type="http://schemas.openxmlformats.org/officeDocument/2006/relationships/hyperlink" Target="slide13.xml"/><Relationship Id="Rb0fa5beca8594df7" Type="http://schemas.openxmlformats.org/officeDocument/2006/relationships/hyperlink" Target="slide6.xml"/><Relationship Id="Rc9a9fb18ac484fc3" Type="http://schemas.openxmlformats.org/officeDocument/2006/relationships/notesSlide" Target="../notesSlides/notesSlide13.xml"/><Relationship Id="Rd6d9ac155e114648" Type="http://schemas.openxmlformats.org/officeDocument/2006/relationships/hyperlink" Target="slide8.xml"/><Relationship Id="Rf683ccb2a9a14e29" Type="http://schemas.openxmlformats.org/officeDocument/2006/relationships/hyperlink" Target="slide2.xml"/><Relationship Id="Rf99614c66e4d4ab8" Type="http://schemas.openxmlformats.org/officeDocument/2006/relationships/hyperlink" Target="slide16.xml"/></Relationships>
</file>

<file path=ppt/slides/_rels/slide14.xml.rels><?xml version='1.0' encoding='UTF-8' standalone='yes'?>
<Relationships xmlns="http://schemas.openxmlformats.org/package/2006/relationships"><Relationship Id="R3427e15232d94438" Type="http://schemas.openxmlformats.org/officeDocument/2006/relationships/hyperlink" Target="slide7.xml"/><Relationship Id="R4f9a93ffe17b4add" Type="http://schemas.openxmlformats.org/officeDocument/2006/relationships/hyperlink" Target="slide13.xml"/><Relationship Id="R65e7fc468f5647eb" Type="http://schemas.openxmlformats.org/officeDocument/2006/relationships/hyperlink" Target="slide3.xml"/><Relationship Id="R70221190618a479f" Type="http://schemas.openxmlformats.org/officeDocument/2006/relationships/hyperlink" Target="slide2.xml"/><Relationship Id="R77f1d792089a408c" Type="http://schemas.openxmlformats.org/officeDocument/2006/relationships/hyperlink" Target="slide4.xml"/><Relationship Id="R8513a2f6ac674643" Type="http://schemas.openxmlformats.org/officeDocument/2006/relationships/slideLayout" Target="../slideLayouts/slideLayout1.xml"/><Relationship Id="R868bfc4126144a24" Type="http://schemas.openxmlformats.org/officeDocument/2006/relationships/hyperlink" Target="slide1.xml"/><Relationship Id="R98cb172a198d4e35" Type="http://schemas.openxmlformats.org/officeDocument/2006/relationships/image" Target="../media/image3.png"/><Relationship Id="R98dbde8289eb47e0" Type="http://schemas.openxmlformats.org/officeDocument/2006/relationships/hyperlink" Target="slide6.xml"/><Relationship Id="Ra5f8e4eec6354403" Type="http://schemas.openxmlformats.org/officeDocument/2006/relationships/hyperlink" Target="slide7.xml"/><Relationship Id="Raa2b6d4ffca74c80" Type="http://schemas.openxmlformats.org/officeDocument/2006/relationships/notesSlide" Target="../notesSlides/notesSlide14.xml"/><Relationship Id="Re7f588849c944460" Type="http://schemas.openxmlformats.org/officeDocument/2006/relationships/hyperlink" Target="slide5.xml"/><Relationship Id="Rfbf16f4818814a4f" Type="http://schemas.openxmlformats.org/officeDocument/2006/relationships/hyperlink" Target="slide8.xml"/></Relationships>
</file>

<file path=ppt/slides/_rels/slide15.xml.rels><?xml version='1.0' encoding='UTF-8' standalone='yes'?>
<Relationships xmlns="http://schemas.openxmlformats.org/package/2006/relationships"><Relationship Id="R04454d2f23e84a86" Type="http://schemas.openxmlformats.org/officeDocument/2006/relationships/hyperlink" Target="slide7.xml"/><Relationship Id="R071d70533375424f" Type="http://schemas.openxmlformats.org/officeDocument/2006/relationships/hyperlink" Target="slide13.xml"/><Relationship Id="R09066b6b5caa4d55" Type="http://schemas.openxmlformats.org/officeDocument/2006/relationships/hyperlink" Target="slide8.xml"/><Relationship Id="R0f1b24a4ddd442ac" Type="http://schemas.openxmlformats.org/officeDocument/2006/relationships/hyperlink" Target="slide5.xml"/><Relationship Id="R1af1b65491404fe7" Type="http://schemas.openxmlformats.org/officeDocument/2006/relationships/notesSlide" Target="../notesSlides/notesSlide15.xml"/><Relationship Id="R481ac6d138814e5d" Type="http://schemas.openxmlformats.org/officeDocument/2006/relationships/slideLayout" Target="../slideLayouts/slideLayout1.xml"/><Relationship Id="R4ab6ad784417431c" Type="http://schemas.openxmlformats.org/officeDocument/2006/relationships/hyperlink" Target="slide7.xml"/><Relationship Id="R7b239c64cc8d4b60" Type="http://schemas.openxmlformats.org/officeDocument/2006/relationships/image" Target="../media/image4.png"/><Relationship Id="R83c082ffc46b423d" Type="http://schemas.openxmlformats.org/officeDocument/2006/relationships/hyperlink" Target="slide1.xml"/><Relationship Id="Ra2021ec6eda94eb5" Type="http://schemas.openxmlformats.org/officeDocument/2006/relationships/hyperlink" Target="slide2.xml"/><Relationship Id="Rca638792d0ab4dad" Type="http://schemas.openxmlformats.org/officeDocument/2006/relationships/hyperlink" Target="slide6.xml"/><Relationship Id="Rd441c7ed7d29470a" Type="http://schemas.openxmlformats.org/officeDocument/2006/relationships/hyperlink" Target="slide4.xml"/><Relationship Id="Rd8b7aca250564710" Type="http://schemas.openxmlformats.org/officeDocument/2006/relationships/hyperlink" Target="slide3.xml"/></Relationships>
</file>

<file path=ppt/slides/_rels/slide16.xml.rels><?xml version='1.0' encoding='UTF-8' standalone='yes'?>
<Relationships xmlns="http://schemas.openxmlformats.org/package/2006/relationships"><Relationship Id="R3e9e86b3b365473d" Type="http://schemas.openxmlformats.org/officeDocument/2006/relationships/hyperlink" Target="slide4.xml"/><Relationship Id="R46850a39c6bb444f" Type="http://schemas.openxmlformats.org/officeDocument/2006/relationships/hyperlink" Target="slide3.xml"/><Relationship Id="R4d68e4c1fff441f7" Type="http://schemas.openxmlformats.org/officeDocument/2006/relationships/hyperlink" Target="slide6.xml"/><Relationship Id="R58edd4d58bac42fb" Type="http://schemas.openxmlformats.org/officeDocument/2006/relationships/image" Target="../media/image5.png"/><Relationship Id="R5bca5f1cee2b4047" Type="http://schemas.openxmlformats.org/officeDocument/2006/relationships/hyperlink" Target="https://www.youtube.com/watch?v=O965gA4goVI" TargetMode="External"/><Relationship Id="R66f8e951164f4df3" Type="http://schemas.openxmlformats.org/officeDocument/2006/relationships/hyperlink" Target="slide13.xml"/><Relationship Id="R80db5c38cb174369" Type="http://schemas.openxmlformats.org/officeDocument/2006/relationships/slideLayout" Target="../slideLayouts/slideLayout1.xml"/><Relationship Id="R8b849e1689ee403d" Type="http://schemas.openxmlformats.org/officeDocument/2006/relationships/hyperlink" Target="slide1.xml"/><Relationship Id="Ra1930b076ef943dd" Type="http://schemas.openxmlformats.org/officeDocument/2006/relationships/notesSlide" Target="../notesSlides/notesSlide16.xml"/><Relationship Id="Rb7d70954a9364411" Type="http://schemas.openxmlformats.org/officeDocument/2006/relationships/hyperlink" Target="slide5.xml"/><Relationship Id="Rc9a4e7a44b354a9d" Type="http://schemas.openxmlformats.org/officeDocument/2006/relationships/hyperlink" Target="slide7.xml"/><Relationship Id="Re3129ec9621045de" Type="http://schemas.openxmlformats.org/officeDocument/2006/relationships/hyperlink" Target="slide2.xml"/><Relationship Id="Rf7f38e45eb3c47d9" Type="http://schemas.openxmlformats.org/officeDocument/2006/relationships/hyperlink" Target="slide8.xml"/></Relationships>
</file>

<file path=ppt/slides/_rels/slide17.xml.rels><?xml version='1.0' encoding='UTF-8' standalone='yes'?>
<Relationships xmlns="http://schemas.openxmlformats.org/package/2006/relationships"><Relationship Id="R13139239e43f4fbd" Type="http://schemas.openxmlformats.org/officeDocument/2006/relationships/hyperlink" Target="slide3.xml"/><Relationship Id="R24755625b1cf4b10" Type="http://schemas.openxmlformats.org/officeDocument/2006/relationships/hyperlink" Target="slide6.xml"/><Relationship Id="R5cd0bb098f2c4bb9" Type="http://schemas.openxmlformats.org/officeDocument/2006/relationships/hyperlink" Target="slide3.xml"/><Relationship Id="R69b8e5e2ea3b4124" Type="http://schemas.openxmlformats.org/officeDocument/2006/relationships/hyperlink" Target="slide1.xml"/><Relationship Id="R6e9531c1580f47f7" Type="http://schemas.openxmlformats.org/officeDocument/2006/relationships/hyperlink" Target="slide5.xml"/><Relationship Id="R9f457fc215fe4565" Type="http://schemas.openxmlformats.org/officeDocument/2006/relationships/hyperlink" Target="slide8.xml"/><Relationship Id="Rafa3e7066b914a10" Type="http://schemas.openxmlformats.org/officeDocument/2006/relationships/notesSlide" Target="../notesSlides/notesSlide17.xml"/><Relationship Id="Rc205b2361b614ea0" Type="http://schemas.openxmlformats.org/officeDocument/2006/relationships/hyperlink" Target="slide13.xml"/><Relationship Id="Re11763cb74a64f78" Type="http://schemas.openxmlformats.org/officeDocument/2006/relationships/hyperlink" Target="slide7.xml"/><Relationship Id="Re45d46b87e0a4ebe" Type="http://schemas.openxmlformats.org/officeDocument/2006/relationships/hyperlink" Target="slide2.xml"/><Relationship Id="Red874afe0dcb4d42" Type="http://schemas.openxmlformats.org/officeDocument/2006/relationships/hyperlink" Target="slide4.xml"/><Relationship Id="Rf9fbc8e4c5fb44e8"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slide1.xml"/><Relationship Id="rId3" Type="http://schemas.openxmlformats.org/officeDocument/2006/relationships/hyperlink" Target="slide2.xml"/><Relationship Id="rId4" Type="http://schemas.openxmlformats.org/officeDocument/2006/relationships/hyperlink" Target="slide3.xml"/><Relationship Id="rId5" Type="http://schemas.openxmlformats.org/officeDocument/2006/relationships/hyperlink" Target="slide4.xml"/><Relationship Id="rId6" Type="http://schemas.openxmlformats.org/officeDocument/2006/relationships/hyperlink" Target="slide5.xml"/><Relationship Id="rId7" Type="http://schemas.openxmlformats.org/officeDocument/2006/relationships/hyperlink" Target="slide6.xml"/><Relationship Id="rId8" Type="http://schemas.openxmlformats.org/officeDocument/2006/relationships/hyperlink" Target="slide7.xml"/><Relationship Id="rId9" Type="http://schemas.openxmlformats.org/officeDocument/2006/relationships/hyperlink" Target="slide8.xml"/><Relationship Id="rId10" Type="http://schemas.openxmlformats.org/officeDocument/2006/relationships/hyperlink" Target="slide13.xml"/><Relationship Id="rId11"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slide1.xml"/><Relationship Id="rId3" Type="http://schemas.openxmlformats.org/officeDocument/2006/relationships/hyperlink" Target="slide2.xml"/><Relationship Id="rId4" Type="http://schemas.openxmlformats.org/officeDocument/2006/relationships/hyperlink" Target="slide3.xml"/><Relationship Id="rId5" Type="http://schemas.openxmlformats.org/officeDocument/2006/relationships/hyperlink" Target="slide4.xml"/><Relationship Id="rId6" Type="http://schemas.openxmlformats.org/officeDocument/2006/relationships/hyperlink" Target="slide5.xml"/><Relationship Id="rId7" Type="http://schemas.openxmlformats.org/officeDocument/2006/relationships/hyperlink" Target="slide6.xml"/><Relationship Id="rId8" Type="http://schemas.openxmlformats.org/officeDocument/2006/relationships/hyperlink" Target="slide7.xml"/><Relationship Id="rId9" Type="http://schemas.openxmlformats.org/officeDocument/2006/relationships/hyperlink" Target="slide8.xml"/><Relationship Id="rId10" Type="http://schemas.openxmlformats.org/officeDocument/2006/relationships/hyperlink" Target="slide13.xml"/><Relationship Id="rId11"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slide1.xml"/><Relationship Id="rId3" Type="http://schemas.openxmlformats.org/officeDocument/2006/relationships/hyperlink" Target="slide2.xml"/><Relationship Id="rId4" Type="http://schemas.openxmlformats.org/officeDocument/2006/relationships/hyperlink" Target="slide3.xml"/><Relationship Id="rId5" Type="http://schemas.openxmlformats.org/officeDocument/2006/relationships/hyperlink" Target="slide4.xml"/><Relationship Id="rId6" Type="http://schemas.openxmlformats.org/officeDocument/2006/relationships/hyperlink" Target="slide5.xml"/><Relationship Id="rId7" Type="http://schemas.openxmlformats.org/officeDocument/2006/relationships/hyperlink" Target="slide6.xml"/><Relationship Id="rId8" Type="http://schemas.openxmlformats.org/officeDocument/2006/relationships/hyperlink" Target="slide7.xml"/><Relationship Id="rId9" Type="http://schemas.openxmlformats.org/officeDocument/2006/relationships/hyperlink" Target="slide8.xml"/><Relationship Id="rId10" Type="http://schemas.openxmlformats.org/officeDocument/2006/relationships/hyperlink" Target="slide13.xml"/><Relationship Id="rId11"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slide1.xml"/><Relationship Id="rId3" Type="http://schemas.openxmlformats.org/officeDocument/2006/relationships/hyperlink" Target="slide2.xml"/><Relationship Id="rId4" Type="http://schemas.openxmlformats.org/officeDocument/2006/relationships/hyperlink" Target="slide3.xml"/><Relationship Id="rId5" Type="http://schemas.openxmlformats.org/officeDocument/2006/relationships/hyperlink" Target="slide4.xml"/><Relationship Id="rId6" Type="http://schemas.openxmlformats.org/officeDocument/2006/relationships/hyperlink" Target="slide5.xml"/><Relationship Id="rId7" Type="http://schemas.openxmlformats.org/officeDocument/2006/relationships/hyperlink" Target="slide6.xml"/><Relationship Id="rId8" Type="http://schemas.openxmlformats.org/officeDocument/2006/relationships/hyperlink" Target="slide7.xml"/><Relationship Id="rId9" Type="http://schemas.openxmlformats.org/officeDocument/2006/relationships/hyperlink" Target="slide8.xml"/><Relationship Id="rId10" Type="http://schemas.openxmlformats.org/officeDocument/2006/relationships/hyperlink" Target="slide13.xml"/><Relationship Id="rId11" Type="http://schemas.openxmlformats.org/officeDocument/2006/relationships/notesSlide" Target="../notesSlides/notesSlide21.xml"/></Relationships>
</file>

<file path=ppt/slides/slide1.xml><?xml version="1.0" encoding="utf-8"?>
<p:sld xmlns:p="http://schemas.openxmlformats.org/presentationml/2006/main">
  <p:cSld>
    <p:bg>
      <p:bgPr>
        <a:solidFill xmlns:a="http://schemas.openxmlformats.org/drawingml/2006/main">
          <a:srgbClr val="F0EAF6"/>
        </a:solidFill>
      </p:bgPr>
    </p:bg>
    <p:spTree>
      <p:nvGrpSpPr>
        <p:cNvPr id="2" name=""/>
        <p:cNvGrpSpPr/>
        <p:nvPr/>
      </p:nvGrpSpPr>
      <p:grpSpPr>
        <a:xfrm xmlns:a="http://schemas.openxmlformats.org/drawingml/2006/main"/>
      </p:grpSpPr>
      <p:sp>
        <p:nvSpPr>
          <p:cNvPr id="3" name="house-card">
            <a:extLst xmlns:a="http://schemas.openxmlformats.org/drawingml/2006/main">
              <a:ext uri="{FF2B5EF4-FFF2-40B4-BE49-F238E27FC236}">
                <a16:creationId xmlns:a16="http://schemas.microsoft.com/office/drawing/2014/main" id="{8DF821CC-CE53-4C61-8089-4E0F35EC4A30}"/>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4" name="phase-rule">
            <a:extLst xmlns:a="http://schemas.openxmlformats.org/drawingml/2006/main">
              <a:ext uri="{FF2B5EF4-FFF2-40B4-BE49-F238E27FC236}">
                <a16:creationId xmlns:a16="http://schemas.microsoft.com/office/drawing/2014/main" id="{2B516389-9626-4537-B1E9-37C30647B48C}"/>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97670C"/>
          </a:solidFill>
          <a:ln xmlns:a="http://schemas.openxmlformats.org/drawingml/2006/main" w="0">
            <a:noFill/>
          </a:ln>
        </p:spPr>
        <p:txBody xmlns:a="http://schemas.openxmlformats.org/drawingml/2006/main">
          <a:bodyPr/>
          <a:p/>
        </p:txBody>
      </p:sp>
      <p:sp>
        <p:nvSpPr>
          <p:cNvPr id="5" name="copy-1">
            <a:extLst xmlns:a="http://schemas.openxmlformats.org/drawingml/2006/main">
              <a:ext uri="{FF2B5EF4-FFF2-40B4-BE49-F238E27FC236}">
                <a16:creationId xmlns:a16="http://schemas.microsoft.com/office/drawing/2014/main" id="{F57F9164-C733-4A55-A613-494E9BB0653C}"/>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6" name="copy-2">
            <a:extLst xmlns:a="http://schemas.openxmlformats.org/drawingml/2006/main">
              <a:ext uri="{FF2B5EF4-FFF2-40B4-BE49-F238E27FC236}">
                <a16:creationId xmlns:a16="http://schemas.microsoft.com/office/drawing/2014/main" id="{84883B18-07E5-4217-BA8E-7B5FA2D836D6}"/>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97670C"/>
                </a:solidFill>
                <a:latin typeface="Arial"/>
                <a:ea typeface="Arial"/>
                <a:cs typeface="Arial"/>
              </a:defRPr>
            </a:pPr>
            <a:r>
              <a:rPr sz="1425" b="1">
                <a:solidFill>
                  <a:srgbClr val="97670C"/>
                </a:solidFill>
                <a:latin typeface="Arial"/>
                <a:ea typeface="Arial"/>
                <a:cs typeface="Arial"/>
              </a:rPr>
              <a:t>Arrival  ·  4 min</a:t>
            </a:r>
          </a:p>
        </p:txBody>
      </p:sp>
      <p:sp>
        <p:nvSpPr>
          <p:cNvPr id="7" name="copy-3">
            <a:extLst xmlns:a="http://schemas.openxmlformats.org/drawingml/2006/main">
              <a:ext uri="{FF2B5EF4-FFF2-40B4-BE49-F238E27FC236}">
                <a16:creationId xmlns:a16="http://schemas.microsoft.com/office/drawing/2014/main" id="{FC92DFED-EB04-40AC-B51D-48A5CA30ADE7}"/>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Arrival · Supported route</a:t>
            </a:r>
          </a:p>
        </p:txBody>
      </p:sp>
      <p:sp>
        <p:nvSpPr>
          <p:cNvPr id="8" name="heading-rule">
            <a:extLst xmlns:a="http://schemas.openxmlformats.org/drawingml/2006/main">
              <a:ext uri="{FF2B5EF4-FFF2-40B4-BE49-F238E27FC236}">
                <a16:creationId xmlns:a16="http://schemas.microsoft.com/office/drawing/2014/main" id="{59AE8CBE-708F-4122-857B-7CAFA7A27109}"/>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9" name="goto:0">
            <a:hlinkClick xmlns:r="http://schemas.openxmlformats.org/officeDocument/2006/relationships" xmlns:a="http://schemas.openxmlformats.org/drawingml/2006/main" r:id="R30388ae82aae458d" action="ppaction://hlinksldjump"/>
            <a:extLst xmlns:a="http://schemas.openxmlformats.org/drawingml/2006/main">
              <a:ext uri="{FF2B5EF4-FFF2-40B4-BE49-F238E27FC236}">
                <a16:creationId xmlns:a16="http://schemas.microsoft.com/office/drawing/2014/main" id="{08A87A50-8395-4F93-95EE-462515F662BB}"/>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Arrival</a:t>
            </a:r>
          </a:p>
        </p:txBody>
      </p:sp>
      <p:sp>
        <p:nvSpPr>
          <p:cNvPr id="10" name="goto:1">
            <a:hlinkClick xmlns:r="http://schemas.openxmlformats.org/officeDocument/2006/relationships" xmlns:a="http://schemas.openxmlformats.org/drawingml/2006/main" r:id="R61e4d68c2107484f" action="ppaction://hlinksldjump"/>
            <a:extLst xmlns:a="http://schemas.openxmlformats.org/drawingml/2006/main">
              <a:ext uri="{FF2B5EF4-FFF2-40B4-BE49-F238E27FC236}">
                <a16:creationId xmlns:a16="http://schemas.microsoft.com/office/drawing/2014/main" id="{0660B72A-129E-4574-94DC-9A1C9A862FA8}"/>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11" name="goto:2">
            <a:hlinkClick xmlns:r="http://schemas.openxmlformats.org/officeDocument/2006/relationships" xmlns:a="http://schemas.openxmlformats.org/drawingml/2006/main" r:id="R51ff479b1158467c" action="ppaction://hlinksldjump"/>
            <a:extLst xmlns:a="http://schemas.openxmlformats.org/drawingml/2006/main">
              <a:ext uri="{FF2B5EF4-FFF2-40B4-BE49-F238E27FC236}">
                <a16:creationId xmlns:a16="http://schemas.microsoft.com/office/drawing/2014/main" id="{865C39BD-4778-4E0A-B939-FE0728D0F38F}"/>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2" name="goto:3">
            <a:hlinkClick xmlns:r="http://schemas.openxmlformats.org/officeDocument/2006/relationships" xmlns:a="http://schemas.openxmlformats.org/drawingml/2006/main" r:id="Re6ab3fd04c0f4a51" action="ppaction://hlinksldjump"/>
            <a:extLst xmlns:a="http://schemas.openxmlformats.org/drawingml/2006/main">
              <a:ext uri="{FF2B5EF4-FFF2-40B4-BE49-F238E27FC236}">
                <a16:creationId xmlns:a16="http://schemas.microsoft.com/office/drawing/2014/main" id="{082FEFEF-5058-430D-B7B7-DAD2F3859D8B}"/>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3" name="goto:4">
            <a:hlinkClick xmlns:r="http://schemas.openxmlformats.org/officeDocument/2006/relationships" xmlns:a="http://schemas.openxmlformats.org/drawingml/2006/main" r:id="R0e0e6c0458d141f2" action="ppaction://hlinksldjump"/>
            <a:extLst xmlns:a="http://schemas.openxmlformats.org/drawingml/2006/main">
              <a:ext uri="{FF2B5EF4-FFF2-40B4-BE49-F238E27FC236}">
                <a16:creationId xmlns:a16="http://schemas.microsoft.com/office/drawing/2014/main" id="{0754BD65-249A-4FE2-B14E-F5189BE5A263}"/>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4" name="goto:5">
            <a:hlinkClick xmlns:r="http://schemas.openxmlformats.org/officeDocument/2006/relationships" xmlns:a="http://schemas.openxmlformats.org/drawingml/2006/main" r:id="R1254f2c4a1ff47b0" action="ppaction://hlinksldjump"/>
            <a:extLst xmlns:a="http://schemas.openxmlformats.org/drawingml/2006/main">
              <a:ext uri="{FF2B5EF4-FFF2-40B4-BE49-F238E27FC236}">
                <a16:creationId xmlns:a16="http://schemas.microsoft.com/office/drawing/2014/main" id="{0AD4D5A1-6F31-427A-AC86-C90526E813C5}"/>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5" name="goto:6">
            <a:hlinkClick xmlns:r="http://schemas.openxmlformats.org/officeDocument/2006/relationships" xmlns:a="http://schemas.openxmlformats.org/drawingml/2006/main" r:id="Rbf84497d47f74c42" action="ppaction://hlinksldjump"/>
            <a:extLst xmlns:a="http://schemas.openxmlformats.org/drawingml/2006/main">
              <a:ext uri="{FF2B5EF4-FFF2-40B4-BE49-F238E27FC236}">
                <a16:creationId xmlns:a16="http://schemas.microsoft.com/office/drawing/2014/main" id="{007CC681-FF43-431D-A7EF-C4029D2C871E}"/>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6" name="goto:7">
            <a:hlinkClick xmlns:r="http://schemas.openxmlformats.org/officeDocument/2006/relationships" xmlns:a="http://schemas.openxmlformats.org/drawingml/2006/main" r:id="R7661b7a85b9e4c8e" action="ppaction://hlinksldjump"/>
            <a:extLst xmlns:a="http://schemas.openxmlformats.org/drawingml/2006/main">
              <a:ext uri="{FF2B5EF4-FFF2-40B4-BE49-F238E27FC236}">
                <a16:creationId xmlns:a16="http://schemas.microsoft.com/office/drawing/2014/main" id="{EF4C712B-FC02-4D85-9E92-93E6B6071620}"/>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7" name="goto:12">
            <a:hlinkClick xmlns:r="http://schemas.openxmlformats.org/officeDocument/2006/relationships" xmlns:a="http://schemas.openxmlformats.org/drawingml/2006/main" r:id="R7b0c566c44b044c7" action="ppaction://hlinksldjump"/>
            <a:extLst xmlns:a="http://schemas.openxmlformats.org/drawingml/2006/main">
              <a:ext uri="{FF2B5EF4-FFF2-40B4-BE49-F238E27FC236}">
                <a16:creationId xmlns:a16="http://schemas.microsoft.com/office/drawing/2014/main" id="{E461096D-D5A6-4437-889E-C3C66D0763E1}"/>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8" name="strip"/>
          <p:cNvSpPr>
            <a:spLocks xmlns:a="http://schemas.openxmlformats.org/drawingml/2006/main" noGrp="1"/>
          </p:cNvSpPr>
          <p:nvPr/>
        </p:nvSpPr>
        <p:spPr>
          <a:xfrm xmlns:a="http://schemas.openxmlformats.org/drawingml/2006/main">
            <a:off x="666597" y="1737360"/>
            <a:ext cx="1097280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FOUR QUICK QUESTIONS   /   POINT, SAY, SIGN, DRAW OR WRITE   /   YOU MAY PASS</a:t>
            </a:r>
          </a:p>
        </p:txBody>
      </p:sp>
      <p:sp>
        <p:nvSpPr>
          <p:cNvPr id="19" name="cue-0"/>
          <p:cNvSpPr>
            <a:spLocks xmlns:a="http://schemas.openxmlformats.org/drawingml/2006/main" noGrp="1"/>
          </p:cNvSpPr>
          <p:nvPr/>
        </p:nvSpPr>
        <p:spPr>
          <a:xfrm xmlns:a="http://schemas.openxmlformats.org/drawingml/2006/main">
            <a:off x="666597" y="2194560"/>
            <a:ext cx="429768" cy="3840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1</a:t>
            </a:r>
          </a:p>
        </p:txBody>
      </p:sp>
      <p:sp>
        <p:nvSpPr>
          <p:cNvPr id="20" name="question-0"/>
          <p:cNvSpPr>
            <a:spLocks xmlns:a="http://schemas.openxmlformats.org/drawingml/2006/main" noGrp="1"/>
          </p:cNvSpPr>
          <p:nvPr/>
        </p:nvSpPr>
        <p:spPr>
          <a:xfrm xmlns:a="http://schemas.openxmlformats.org/drawingml/2006/main">
            <a:off x="1161288" y="2194560"/>
            <a:ext cx="10424160" cy="7132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Someone opens a bottle of perfume at the front. Can people at the back smell it after a while? Yes / No.</a:t>
            </a:r>
          </a:p>
        </p:txBody>
      </p:sp>
      <p:sp>
        <p:nvSpPr>
          <p:cNvPr id="21" name="cue-1"/>
          <p:cNvSpPr>
            <a:spLocks xmlns:a="http://schemas.openxmlformats.org/drawingml/2006/main" noGrp="1"/>
          </p:cNvSpPr>
          <p:nvPr/>
        </p:nvSpPr>
        <p:spPr>
          <a:xfrm xmlns:a="http://schemas.openxmlformats.org/drawingml/2006/main">
            <a:off x="666597" y="2962656"/>
            <a:ext cx="429768" cy="3840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2</a:t>
            </a:r>
          </a:p>
        </p:txBody>
      </p:sp>
      <p:sp>
        <p:nvSpPr>
          <p:cNvPr id="22" name="question-1"/>
          <p:cNvSpPr>
            <a:spLocks xmlns:a="http://schemas.openxmlformats.org/drawingml/2006/main" noGrp="1"/>
          </p:cNvSpPr>
          <p:nvPr/>
        </p:nvSpPr>
        <p:spPr>
          <a:xfrm xmlns:a="http://schemas.openxmlformats.org/drawingml/2006/main">
            <a:off x="1161288" y="2962656"/>
            <a:ext cx="10424160" cy="7132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Two glasses of squash: one strong, one weak. Which one has more squash particles in the same amount of water? Strong / Weak.</a:t>
            </a:r>
          </a:p>
        </p:txBody>
      </p:sp>
      <p:sp>
        <p:nvSpPr>
          <p:cNvPr id="23" name="cue-2"/>
          <p:cNvSpPr>
            <a:spLocks xmlns:a="http://schemas.openxmlformats.org/drawingml/2006/main" noGrp="1"/>
          </p:cNvSpPr>
          <p:nvPr/>
        </p:nvSpPr>
        <p:spPr>
          <a:xfrm xmlns:a="http://schemas.openxmlformats.org/drawingml/2006/main">
            <a:off x="666597" y="3730752"/>
            <a:ext cx="429768" cy="3840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3</a:t>
            </a:r>
          </a:p>
        </p:txBody>
      </p:sp>
      <p:sp>
        <p:nvSpPr>
          <p:cNvPr id="24" name="question-2"/>
          <p:cNvSpPr>
            <a:spLocks xmlns:a="http://schemas.openxmlformats.org/drawingml/2006/main" noGrp="1"/>
          </p:cNvSpPr>
          <p:nvPr/>
        </p:nvSpPr>
        <p:spPr>
          <a:xfrm xmlns:a="http://schemas.openxmlformats.org/drawingml/2006/main">
            <a:off x="1161288" y="3730752"/>
            <a:ext cx="10424160" cy="7132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In a gas, are the particles close together or far apart? Close / Far apart.</a:t>
            </a:r>
          </a:p>
        </p:txBody>
      </p:sp>
      <p:sp>
        <p:nvSpPr>
          <p:cNvPr id="25" name="cue-3"/>
          <p:cNvSpPr>
            <a:spLocks xmlns:a="http://schemas.openxmlformats.org/drawingml/2006/main" noGrp="1"/>
          </p:cNvSpPr>
          <p:nvPr/>
        </p:nvSpPr>
        <p:spPr>
          <a:xfrm xmlns:a="http://schemas.openxmlformats.org/drawingml/2006/main">
            <a:off x="666597" y="4498848"/>
            <a:ext cx="429768" cy="3840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4</a:t>
            </a:r>
          </a:p>
        </p:txBody>
      </p:sp>
      <p:sp>
        <p:nvSpPr>
          <p:cNvPr id="26" name="question-3"/>
          <p:cNvSpPr>
            <a:spLocks xmlns:a="http://schemas.openxmlformats.org/drawingml/2006/main" noGrp="1"/>
          </p:cNvSpPr>
          <p:nvPr/>
        </p:nvSpPr>
        <p:spPr>
          <a:xfrm xmlns:a="http://schemas.openxmlformats.org/drawingml/2006/main">
            <a:off x="1161288" y="4498848"/>
            <a:ext cx="10424160" cy="7132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When you breathe in, where does oxygen get into your blood? Lungs / Stomach.</a:t>
            </a:r>
          </a:p>
        </p:txBody>
      </p:sp>
      <p:sp>
        <p:nvSpPr>
          <p:cNvPr id="27" name="access"/>
          <p:cNvSpPr>
            <a:spLocks xmlns:a="http://schemas.openxmlformats.org/drawingml/2006/main" noGrp="1"/>
          </p:cNvSpPr>
          <p:nvPr/>
        </p:nvSpPr>
        <p:spPr>
          <a:xfrm xmlns:a="http://schemas.openxmlformats.org/drawingml/2006/main">
            <a:off x="666597" y="5303520"/>
            <a:ext cx="10881360" cy="8686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1F2937"/>
                </a:solidFill>
                <a:latin typeface="Arial"/>
                <a:ea typeface="Arial"/>
                <a:cs typeface="Arial"/>
              </a:defRPr>
            </a:pPr>
            <a:r>
              <a:rPr sz="1200" b="1">
                <a:solidFill>
                  <a:srgbClr val="1F2937"/>
                </a:solidFill>
                <a:latin typeface="Arial"/>
                <a:ea typeface="Arial"/>
                <a:cs typeface="Arial"/>
              </a:rPr>
              <a:t>Nothing here assumes you have met diffusion before. The questions use everyday ideas about smells, drinks and breathing; an adult can read them to you or write your words. Choose one route. Point, say, sign, draw, type or write. You may pass or say not sure. Use the screen or paper; you do not need to do both.</a:t>
            </a:r>
          </a:p>
        </p:txBody>
      </p:sp>
    </p:spTree>
    <p:extLst>
      <p:ext uri="{BB962C8B-B14F-4D97-AF65-F5344CB8AC3E}">
        <p14:creationId xmlns:p14="http://schemas.microsoft.com/office/powerpoint/2010/main" val="1759154906"/>
      </p:ext>
    </p:extLst>
  </p:cSld>
</p:sld>
</file>

<file path=ppt/slides/slide2.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4" name="house-card">
            <a:extLst xmlns:a="http://schemas.openxmlformats.org/drawingml/2006/main">
              <a:ext uri="{FF2B5EF4-FFF2-40B4-BE49-F238E27FC236}">
                <a16:creationId xmlns:a16="http://schemas.microsoft.com/office/drawing/2014/main" id="{C53832F4-33FB-4A33-8A4B-208781655312}"/>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F4FDFC9E-9FF7-4A35-BBF5-3EE89D6A892E}"/>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315F8B"/>
          </a:solidFill>
          <a:ln xmlns:a="http://schemas.openxmlformats.org/drawingml/2006/main" w="0">
            <a:noFill/>
          </a:ln>
        </p:spPr>
        <p:txBody xmlns:a="http://schemas.openxmlformats.org/drawingml/2006/main">
          <a:bodyPr/>
          <a:p/>
        </p:txBody>
      </p:sp>
      <p:sp>
        <p:nvSpPr>
          <p:cNvPr id="3" name="copy-10">
            <a:extLst xmlns:a="http://schemas.openxmlformats.org/drawingml/2006/main">
              <a:ext uri="{FF2B5EF4-FFF2-40B4-BE49-F238E27FC236}">
                <a16:creationId xmlns:a16="http://schemas.microsoft.com/office/drawing/2014/main" id="{A4981C33-167F-4799-AE71-15510EC2B963}"/>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11">
            <a:extLst xmlns:a="http://schemas.openxmlformats.org/drawingml/2006/main">
              <a:ext uri="{FF2B5EF4-FFF2-40B4-BE49-F238E27FC236}">
                <a16:creationId xmlns:a16="http://schemas.microsoft.com/office/drawing/2014/main" id="{D406CA90-0A47-4879-93A1-FE7E41BF6EE3}"/>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315F8B"/>
                </a:solidFill>
                <a:latin typeface="Arial"/>
                <a:ea typeface="Arial"/>
                <a:cs typeface="Arial"/>
              </a:defRPr>
            </a:pPr>
            <a:r>
              <a:rPr sz="1425" b="1">
                <a:solidFill>
                  <a:srgbClr val="315F8B"/>
                </a:solidFill>
                <a:latin typeface="Arial"/>
                <a:ea typeface="Arial"/>
                <a:cs typeface="Arial"/>
              </a:rPr>
              <a:t>Starter  ·  1 min</a:t>
            </a:r>
          </a:p>
        </p:txBody>
      </p:sp>
      <p:sp>
        <p:nvSpPr>
          <p:cNvPr id="5" name="copy-12">
            <a:extLst xmlns:a="http://schemas.openxmlformats.org/drawingml/2006/main">
              <a:ext uri="{FF2B5EF4-FFF2-40B4-BE49-F238E27FC236}">
                <a16:creationId xmlns:a16="http://schemas.microsoft.com/office/drawing/2014/main" id="{DF7A0BA7-D949-45F5-BA11-E59139913C13}"/>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Make a prediction</a:t>
            </a:r>
          </a:p>
        </p:txBody>
      </p:sp>
      <p:sp>
        <p:nvSpPr>
          <p:cNvPr id="6" name="heading-rule">
            <a:extLst xmlns:a="http://schemas.openxmlformats.org/drawingml/2006/main">
              <a:ext uri="{FF2B5EF4-FFF2-40B4-BE49-F238E27FC236}">
                <a16:creationId xmlns:a16="http://schemas.microsoft.com/office/drawing/2014/main" id="{AD1B5C31-573C-41E8-B250-C28340E81C3A}"/>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4eb8012abc894006" action="ppaction://hlinksldjump"/>
            <a:extLst xmlns:a="http://schemas.openxmlformats.org/drawingml/2006/main">
              <a:ext uri="{FF2B5EF4-FFF2-40B4-BE49-F238E27FC236}">
                <a16:creationId xmlns:a16="http://schemas.microsoft.com/office/drawing/2014/main" id="{6CD225EB-5A1E-4B19-BA33-962D5DBA2475}"/>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fd74fc0e84b4464f" action="ppaction://hlinksldjump"/>
            <a:extLst xmlns:a="http://schemas.openxmlformats.org/drawingml/2006/main">
              <a:ext uri="{FF2B5EF4-FFF2-40B4-BE49-F238E27FC236}">
                <a16:creationId xmlns:a16="http://schemas.microsoft.com/office/drawing/2014/main" id="{3C87C0C1-FACD-45A1-955B-864EC834E641}"/>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Starter</a:t>
            </a:r>
          </a:p>
        </p:txBody>
      </p:sp>
      <p:sp>
        <p:nvSpPr>
          <p:cNvPr id="9" name="goto:2">
            <a:hlinkClick xmlns:r="http://schemas.openxmlformats.org/officeDocument/2006/relationships" xmlns:a="http://schemas.openxmlformats.org/drawingml/2006/main" r:id="R102551b40111418b" action="ppaction://hlinksldjump"/>
            <a:extLst xmlns:a="http://schemas.openxmlformats.org/drawingml/2006/main">
              <a:ext uri="{FF2B5EF4-FFF2-40B4-BE49-F238E27FC236}">
                <a16:creationId xmlns:a16="http://schemas.microsoft.com/office/drawing/2014/main" id="{856B76F2-209A-4BEB-92A6-1782DBD8984A}"/>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08b224201ae14d30" action="ppaction://hlinksldjump"/>
            <a:extLst xmlns:a="http://schemas.openxmlformats.org/drawingml/2006/main">
              <a:ext uri="{FF2B5EF4-FFF2-40B4-BE49-F238E27FC236}">
                <a16:creationId xmlns:a16="http://schemas.microsoft.com/office/drawing/2014/main" id="{DF7557CC-0D3B-4804-9CE0-8F0CAB823155}"/>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b188a0dd4298487b" action="ppaction://hlinksldjump"/>
            <a:extLst xmlns:a="http://schemas.openxmlformats.org/drawingml/2006/main">
              <a:ext uri="{FF2B5EF4-FFF2-40B4-BE49-F238E27FC236}">
                <a16:creationId xmlns:a16="http://schemas.microsoft.com/office/drawing/2014/main" id="{BF25E2EA-1F7B-4A88-A47F-A462988FCD40}"/>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24cf34803bd54ca6" action="ppaction://hlinksldjump"/>
            <a:extLst xmlns:a="http://schemas.openxmlformats.org/drawingml/2006/main">
              <a:ext uri="{FF2B5EF4-FFF2-40B4-BE49-F238E27FC236}">
                <a16:creationId xmlns:a16="http://schemas.microsoft.com/office/drawing/2014/main" id="{0DBA6A6B-813F-4881-99B5-D9BF535CD016}"/>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7cce78a457384628" action="ppaction://hlinksldjump"/>
            <a:extLst xmlns:a="http://schemas.openxmlformats.org/drawingml/2006/main">
              <a:ext uri="{FF2B5EF4-FFF2-40B4-BE49-F238E27FC236}">
                <a16:creationId xmlns:a16="http://schemas.microsoft.com/office/drawing/2014/main" id="{7E9113AE-C287-4774-A9A3-EC08130BA82E}"/>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a12667563bb74d9a" action="ppaction://hlinksldjump"/>
            <a:extLst xmlns:a="http://schemas.openxmlformats.org/drawingml/2006/main">
              <a:ext uri="{FF2B5EF4-FFF2-40B4-BE49-F238E27FC236}">
                <a16:creationId xmlns:a16="http://schemas.microsoft.com/office/drawing/2014/main" id="{B4387AA7-240A-481E-BA3A-175145137FD1}"/>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4246152424c84b57" action="ppaction://hlinksldjump"/>
            <a:extLst xmlns:a="http://schemas.openxmlformats.org/drawingml/2006/main">
              <a:ext uri="{FF2B5EF4-FFF2-40B4-BE49-F238E27FC236}">
                <a16:creationId xmlns:a16="http://schemas.microsoft.com/office/drawing/2014/main" id="{87827007-437E-40FB-BE4B-34F94630A2B5}"/>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6" name="copy-13">
            <a:extLst xmlns:a="http://schemas.openxmlformats.org/drawingml/2006/main">
              <a:ext uri="{FF2B5EF4-FFF2-40B4-BE49-F238E27FC236}">
                <a16:creationId xmlns:a16="http://schemas.microsoft.com/office/drawing/2014/main" id="{8C8D3DBC-9402-4BA6-9866-4DE418D27F0A}"/>
              </a:ext>
            </a:extLst>
          </p:cNvPr>
          <p:cNvSpPr>
            <a:spLocks xmlns:a="http://schemas.openxmlformats.org/drawingml/2006/main" noGrp="1"/>
          </p:cNvSpPr>
          <p:nvPr/>
        </p:nvSpPr>
        <p:spPr>
          <a:xfrm xmlns:a="http://schemas.openxmlformats.org/drawingml/2006/main">
            <a:off x="666750" y="186690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325" b="1">
                <a:solidFill>
                  <a:srgbClr val="1F2937"/>
                </a:solidFill>
                <a:latin typeface="Arial"/>
                <a:ea typeface="Arial"/>
                <a:cs typeface="Arial"/>
              </a:defRPr>
            </a:pPr>
            <a:r>
              <a:rPr sz="2325" b="1">
                <a:solidFill>
                  <a:srgbClr val="1F2937"/>
                </a:solidFill>
                <a:latin typeface="Arial"/>
                <a:ea typeface="Arial"/>
                <a:cs typeface="Arial"/>
              </a:rPr>
              <a:t>Particles move randomly in both directions. Can there still be net movement from high to low concentration?</a:t>
            </a:r>
          </a:p>
        </p:txBody>
      </p:sp>
      <p:sp>
        <p:nvSpPr>
          <p:cNvPr id="17" name="choice">
            <a:extLst xmlns:a="http://schemas.openxmlformats.org/drawingml/2006/main">
              <a:ext uri="{FF2B5EF4-FFF2-40B4-BE49-F238E27FC236}">
                <a16:creationId xmlns:a16="http://schemas.microsoft.com/office/drawing/2014/main" id="{56E7F8D9-6AA2-4780-9D63-41E4EE0BAF1D}"/>
              </a:ext>
            </a:extLst>
          </p:cNvPr>
          <p:cNvSpPr>
            <a:spLocks xmlns:a="http://schemas.openxmlformats.org/drawingml/2006/main" noGrp="1"/>
          </p:cNvSpPr>
          <p:nvPr/>
        </p:nvSpPr>
        <p:spPr>
          <a:xfrm xmlns:a="http://schemas.openxmlformats.org/drawingml/2006/main">
            <a:off x="666750" y="3124200"/>
            <a:ext cx="10668000" cy="581025"/>
          </a:xfrm>
          <a:prstGeom xmlns:a="http://schemas.openxmlformats.org/drawingml/2006/main" prst="roundRect">
            <a:avLst>
              <a:gd name="adj" fmla="val 16393"/>
            </a:avLst>
          </a:prstGeom>
          <a:solidFill xmlns:a="http://schemas.openxmlformats.org/drawingml/2006/main">
            <a:srgbClr val="E4EBEE"/>
          </a:solidFill>
          <a:ln xmlns:a="http://schemas.openxmlformats.org/drawingml/2006/main" w="9525">
            <a:solidFill>
              <a:srgbClr val="C6D3DA"/>
            </a:solidFill>
          </a:ln>
        </p:spPr>
        <p:txBody xmlns:a="http://schemas.openxmlformats.org/drawingml/2006/main">
          <a:bodyPr/>
          <a:p/>
        </p:txBody>
      </p:sp>
      <p:sp>
        <p:nvSpPr>
          <p:cNvPr id="18" name="copy-14">
            <a:extLst xmlns:a="http://schemas.openxmlformats.org/drawingml/2006/main">
              <a:ext uri="{FF2B5EF4-FFF2-40B4-BE49-F238E27FC236}">
                <a16:creationId xmlns:a16="http://schemas.microsoft.com/office/drawing/2014/main" id="{43BB73DD-9F6A-4D8E-804A-E7654555BD3D}"/>
              </a:ext>
            </a:extLst>
          </p:cNvPr>
          <p:cNvSpPr>
            <a:spLocks xmlns:a="http://schemas.openxmlformats.org/drawingml/2006/main" noGrp="1"/>
          </p:cNvSpPr>
          <p:nvPr/>
        </p:nvSpPr>
        <p:spPr>
          <a:xfrm xmlns:a="http://schemas.openxmlformats.org/drawingml/2006/main">
            <a:off x="847725" y="3248025"/>
            <a:ext cx="102679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0">
                <a:solidFill>
                  <a:srgbClr val="1F2937"/>
                </a:solidFill>
                <a:latin typeface="Arial"/>
                <a:ea typeface="Arial"/>
                <a:cs typeface="Arial"/>
              </a:defRPr>
            </a:pPr>
            <a:r>
              <a:rPr sz="1950" b="0">
                <a:solidFill>
                  <a:srgbClr val="1F2937"/>
                </a:solidFill>
                <a:latin typeface="Arial"/>
                <a:ea typeface="Arial"/>
                <a:cs typeface="Arial"/>
              </a:rPr>
              <a:t>A  No — random means no pattern</a:t>
            </a:r>
          </a:p>
        </p:txBody>
      </p:sp>
      <p:sp>
        <p:nvSpPr>
          <p:cNvPr id="19" name="choice">
            <a:extLst xmlns:a="http://schemas.openxmlformats.org/drawingml/2006/main">
              <a:ext uri="{FF2B5EF4-FFF2-40B4-BE49-F238E27FC236}">
                <a16:creationId xmlns:a16="http://schemas.microsoft.com/office/drawing/2014/main" id="{51660809-44B9-4216-A320-9B39CA97867D}"/>
              </a:ext>
            </a:extLst>
          </p:cNvPr>
          <p:cNvSpPr>
            <a:spLocks xmlns:a="http://schemas.openxmlformats.org/drawingml/2006/main" noGrp="1"/>
          </p:cNvSpPr>
          <p:nvPr/>
        </p:nvSpPr>
        <p:spPr>
          <a:xfrm xmlns:a="http://schemas.openxmlformats.org/drawingml/2006/main">
            <a:off x="666750" y="3819525"/>
            <a:ext cx="10668000" cy="581025"/>
          </a:xfrm>
          <a:prstGeom xmlns:a="http://schemas.openxmlformats.org/drawingml/2006/main" prst="roundRect">
            <a:avLst>
              <a:gd name="adj" fmla="val 16393"/>
            </a:avLst>
          </a:prstGeom>
          <a:solidFill xmlns:a="http://schemas.openxmlformats.org/drawingml/2006/main">
            <a:srgbClr val="E4EBEE"/>
          </a:solidFill>
          <a:ln xmlns:a="http://schemas.openxmlformats.org/drawingml/2006/main" w="9525">
            <a:solidFill>
              <a:srgbClr val="C6D3DA"/>
            </a:solidFill>
          </a:ln>
        </p:spPr>
        <p:txBody xmlns:a="http://schemas.openxmlformats.org/drawingml/2006/main">
          <a:bodyPr/>
          <a:p/>
        </p:txBody>
      </p:sp>
      <p:sp>
        <p:nvSpPr>
          <p:cNvPr id="20" name="copy-15">
            <a:extLst xmlns:a="http://schemas.openxmlformats.org/drawingml/2006/main">
              <a:ext uri="{FF2B5EF4-FFF2-40B4-BE49-F238E27FC236}">
                <a16:creationId xmlns:a16="http://schemas.microsoft.com/office/drawing/2014/main" id="{72D35D02-3150-4131-9999-77CDE4C21766}"/>
              </a:ext>
            </a:extLst>
          </p:cNvPr>
          <p:cNvSpPr>
            <a:spLocks xmlns:a="http://schemas.openxmlformats.org/drawingml/2006/main" noGrp="1"/>
          </p:cNvSpPr>
          <p:nvPr/>
        </p:nvSpPr>
        <p:spPr>
          <a:xfrm xmlns:a="http://schemas.openxmlformats.org/drawingml/2006/main">
            <a:off x="847725" y="3943350"/>
            <a:ext cx="102679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0">
                <a:solidFill>
                  <a:srgbClr val="1F2937"/>
                </a:solidFill>
                <a:latin typeface="Arial"/>
                <a:ea typeface="Arial"/>
                <a:cs typeface="Arial"/>
              </a:defRPr>
            </a:pPr>
            <a:r>
              <a:rPr sz="1950" b="0">
                <a:solidFill>
                  <a:srgbClr val="1F2937"/>
                </a:solidFill>
                <a:latin typeface="Arial"/>
                <a:ea typeface="Arial"/>
                <a:cs typeface="Arial"/>
              </a:rPr>
              <a:t>B  Yes — more particles begin on the high side</a:t>
            </a:r>
          </a:p>
        </p:txBody>
      </p:sp>
      <p:sp>
        <p:nvSpPr>
          <p:cNvPr id="21" name="choice">
            <a:extLst xmlns:a="http://schemas.openxmlformats.org/drawingml/2006/main">
              <a:ext uri="{FF2B5EF4-FFF2-40B4-BE49-F238E27FC236}">
                <a16:creationId xmlns:a16="http://schemas.microsoft.com/office/drawing/2014/main" id="{1885BDCF-F318-4131-BC7D-09C0B6940A38}"/>
              </a:ext>
            </a:extLst>
          </p:cNvPr>
          <p:cNvSpPr>
            <a:spLocks xmlns:a="http://schemas.openxmlformats.org/drawingml/2006/main" noGrp="1"/>
          </p:cNvSpPr>
          <p:nvPr/>
        </p:nvSpPr>
        <p:spPr>
          <a:xfrm xmlns:a="http://schemas.openxmlformats.org/drawingml/2006/main">
            <a:off x="666750" y="4514850"/>
            <a:ext cx="10668000" cy="581025"/>
          </a:xfrm>
          <a:prstGeom xmlns:a="http://schemas.openxmlformats.org/drawingml/2006/main" prst="roundRect">
            <a:avLst>
              <a:gd name="adj" fmla="val 16393"/>
            </a:avLst>
          </a:prstGeom>
          <a:solidFill xmlns:a="http://schemas.openxmlformats.org/drawingml/2006/main">
            <a:srgbClr val="E4EBEE"/>
          </a:solidFill>
          <a:ln xmlns:a="http://schemas.openxmlformats.org/drawingml/2006/main" w="9525">
            <a:solidFill>
              <a:srgbClr val="C6D3DA"/>
            </a:solidFill>
          </a:ln>
        </p:spPr>
        <p:txBody xmlns:a="http://schemas.openxmlformats.org/drawingml/2006/main">
          <a:bodyPr/>
          <a:p/>
        </p:txBody>
      </p:sp>
      <p:sp>
        <p:nvSpPr>
          <p:cNvPr id="22" name="copy-16">
            <a:extLst xmlns:a="http://schemas.openxmlformats.org/drawingml/2006/main">
              <a:ext uri="{FF2B5EF4-FFF2-40B4-BE49-F238E27FC236}">
                <a16:creationId xmlns:a16="http://schemas.microsoft.com/office/drawing/2014/main" id="{21DA7800-51E0-4333-9C9E-BDE9C4FA2F52}"/>
              </a:ext>
            </a:extLst>
          </p:cNvPr>
          <p:cNvSpPr>
            <a:spLocks xmlns:a="http://schemas.openxmlformats.org/drawingml/2006/main" noGrp="1"/>
          </p:cNvSpPr>
          <p:nvPr/>
        </p:nvSpPr>
        <p:spPr>
          <a:xfrm xmlns:a="http://schemas.openxmlformats.org/drawingml/2006/main">
            <a:off x="847725" y="4638675"/>
            <a:ext cx="102679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950" b="0">
                <a:solidFill>
                  <a:srgbClr val="1F2937"/>
                </a:solidFill>
                <a:latin typeface="Arial"/>
                <a:ea typeface="Arial"/>
                <a:cs typeface="Arial"/>
              </a:defRPr>
            </a:pPr>
            <a:r>
              <a:rPr sz="1950" b="0">
                <a:solidFill>
                  <a:srgbClr val="1F2937"/>
                </a:solidFill>
                <a:latin typeface="Arial"/>
                <a:ea typeface="Arial"/>
                <a:cs typeface="Arial"/>
              </a:rPr>
              <a:t>C  Only if every particle moves one way</a:t>
            </a:r>
          </a:p>
        </p:txBody>
      </p:sp>
      <p:sp>
        <p:nvSpPr>
          <p:cNvPr id="23" name="goto:8">
            <a:hlinkClick xmlns:r="http://schemas.openxmlformats.org/officeDocument/2006/relationships" xmlns:a="http://schemas.openxmlformats.org/drawingml/2006/main" r:id="R689e84e8dbd34f9a" action="ppaction://hlinksldjump"/>
            <a:extLst xmlns:a="http://schemas.openxmlformats.org/drawingml/2006/main">
              <a:ext uri="{FF2B5EF4-FFF2-40B4-BE49-F238E27FC236}">
                <a16:creationId xmlns:a16="http://schemas.microsoft.com/office/drawing/2014/main" id="{C1282CFF-02B5-4244-817F-230D60B57786}"/>
              </a:ext>
            </a:extLst>
          </p:cNvPr>
          <p:cNvSpPr>
            <a:spLocks xmlns:a="http://schemas.openxmlformats.org/drawingml/2006/main" noGrp="1"/>
          </p:cNvSpPr>
          <p:nvPr/>
        </p:nvSpPr>
        <p:spPr>
          <a:xfrm xmlns:a="http://schemas.openxmlformats.org/drawingml/2006/main">
            <a:off x="8334375" y="5410200"/>
            <a:ext cx="295275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Commit, then check</a:t>
            </a:r>
          </a:p>
        </p:txBody>
      </p:sp>
    </p:spTree>
    <p:extLst>
      <p:ext uri="{BB962C8B-B14F-4D97-AF65-F5344CB8AC3E}">
        <p14:creationId xmlns:p14="http://schemas.microsoft.com/office/powerpoint/2010/main" val="1727668776"/>
      </p:ext>
    </p:extLst>
  </p:cSld>
</p:sld>
</file>

<file path=ppt/slides/slide3.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6" name="house-card">
            <a:extLst xmlns:a="http://schemas.openxmlformats.org/drawingml/2006/main">
              <a:ext uri="{FF2B5EF4-FFF2-40B4-BE49-F238E27FC236}">
                <a16:creationId xmlns:a16="http://schemas.microsoft.com/office/drawing/2014/main" id="{81DD691D-EC32-40B2-A1DF-430B75368126}"/>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1FE036FC-1DFC-4AF6-AB15-F424E5D5F01A}"/>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17">
            <a:extLst xmlns:a="http://schemas.openxmlformats.org/drawingml/2006/main">
              <a:ext uri="{FF2B5EF4-FFF2-40B4-BE49-F238E27FC236}">
                <a16:creationId xmlns:a16="http://schemas.microsoft.com/office/drawing/2014/main" id="{F0D844A0-70B5-480E-B60E-7D17D97AB003}"/>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18">
            <a:extLst xmlns:a="http://schemas.openxmlformats.org/drawingml/2006/main">
              <a:ext uri="{FF2B5EF4-FFF2-40B4-BE49-F238E27FC236}">
                <a16:creationId xmlns:a16="http://schemas.microsoft.com/office/drawing/2014/main" id="{DC618239-BB9F-42B6-A17B-981376B677A4}"/>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I Do  ·  4 min</a:t>
            </a:r>
          </a:p>
        </p:txBody>
      </p:sp>
      <p:sp>
        <p:nvSpPr>
          <p:cNvPr id="5" name="copy-19">
            <a:extLst xmlns:a="http://schemas.openxmlformats.org/drawingml/2006/main">
              <a:ext uri="{FF2B5EF4-FFF2-40B4-BE49-F238E27FC236}">
                <a16:creationId xmlns:a16="http://schemas.microsoft.com/office/drawing/2014/main" id="{D243C3F0-055F-495C-B34A-97D98D8984B0}"/>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Watch the model</a:t>
            </a:r>
          </a:p>
        </p:txBody>
      </p:sp>
      <p:sp>
        <p:nvSpPr>
          <p:cNvPr id="6" name="heading-rule">
            <a:extLst xmlns:a="http://schemas.openxmlformats.org/drawingml/2006/main">
              <a:ext uri="{FF2B5EF4-FFF2-40B4-BE49-F238E27FC236}">
                <a16:creationId xmlns:a16="http://schemas.microsoft.com/office/drawing/2014/main" id="{BA9CE835-DF84-4E4F-88A6-59E83FCD6162}"/>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5902ee037bfe4917" action="ppaction://hlinksldjump"/>
            <a:extLst xmlns:a="http://schemas.openxmlformats.org/drawingml/2006/main">
              <a:ext uri="{FF2B5EF4-FFF2-40B4-BE49-F238E27FC236}">
                <a16:creationId xmlns:a16="http://schemas.microsoft.com/office/drawing/2014/main" id="{73709172-485C-4CD8-B582-02C66A90653D}"/>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0e0bc45ed99c4f2f" action="ppaction://hlinksldjump"/>
            <a:extLst xmlns:a="http://schemas.openxmlformats.org/drawingml/2006/main">
              <a:ext uri="{FF2B5EF4-FFF2-40B4-BE49-F238E27FC236}">
                <a16:creationId xmlns:a16="http://schemas.microsoft.com/office/drawing/2014/main" id="{DFC8A389-DDDA-4671-848E-BB7B434BA709}"/>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ff584a99086446bd" action="ppaction://hlinksldjump"/>
            <a:extLst xmlns:a="http://schemas.openxmlformats.org/drawingml/2006/main">
              <a:ext uri="{FF2B5EF4-FFF2-40B4-BE49-F238E27FC236}">
                <a16:creationId xmlns:a16="http://schemas.microsoft.com/office/drawing/2014/main" id="{826D90EA-C35D-4F52-A1A7-29731BD04607}"/>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I Do</a:t>
            </a:r>
          </a:p>
        </p:txBody>
      </p:sp>
      <p:sp>
        <p:nvSpPr>
          <p:cNvPr id="10" name="goto:3">
            <a:hlinkClick xmlns:r="http://schemas.openxmlformats.org/officeDocument/2006/relationships" xmlns:a="http://schemas.openxmlformats.org/drawingml/2006/main" r:id="Rf707f9adc4ee4b75" action="ppaction://hlinksldjump"/>
            <a:extLst xmlns:a="http://schemas.openxmlformats.org/drawingml/2006/main">
              <a:ext uri="{FF2B5EF4-FFF2-40B4-BE49-F238E27FC236}">
                <a16:creationId xmlns:a16="http://schemas.microsoft.com/office/drawing/2014/main" id="{EC61C670-31C2-4D79-B1B2-B2C0FE5EE2FA}"/>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2635c15322a34337" action="ppaction://hlinksldjump"/>
            <a:extLst xmlns:a="http://schemas.openxmlformats.org/drawingml/2006/main">
              <a:ext uri="{FF2B5EF4-FFF2-40B4-BE49-F238E27FC236}">
                <a16:creationId xmlns:a16="http://schemas.microsoft.com/office/drawing/2014/main" id="{4CD32AB2-2A5E-4675-A5FF-C8841DE3E545}"/>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4265b750a5124daf" action="ppaction://hlinksldjump"/>
            <a:extLst xmlns:a="http://schemas.openxmlformats.org/drawingml/2006/main">
              <a:ext uri="{FF2B5EF4-FFF2-40B4-BE49-F238E27FC236}">
                <a16:creationId xmlns:a16="http://schemas.microsoft.com/office/drawing/2014/main" id="{5732785F-AEDA-40DF-8D61-0F7EE3C5D68E}"/>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1a548a38f0da4d02" action="ppaction://hlinksldjump"/>
            <a:extLst xmlns:a="http://schemas.openxmlformats.org/drawingml/2006/main">
              <a:ext uri="{FF2B5EF4-FFF2-40B4-BE49-F238E27FC236}">
                <a16:creationId xmlns:a16="http://schemas.microsoft.com/office/drawing/2014/main" id="{E8C5ED59-B26B-4C06-B717-F1E4A5915970}"/>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61fd2a6241c44068" action="ppaction://hlinksldjump"/>
            <a:extLst xmlns:a="http://schemas.openxmlformats.org/drawingml/2006/main">
              <a:ext uri="{FF2B5EF4-FFF2-40B4-BE49-F238E27FC236}">
                <a16:creationId xmlns:a16="http://schemas.microsoft.com/office/drawing/2014/main" id="{7EF12124-9A7C-419E-A83D-5A7824DA6E74}"/>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2b8aec8192304866" action="ppaction://hlinksldjump"/>
            <a:extLst xmlns:a="http://schemas.openxmlformats.org/drawingml/2006/main">
              <a:ext uri="{FF2B5EF4-FFF2-40B4-BE49-F238E27FC236}">
                <a16:creationId xmlns:a16="http://schemas.microsoft.com/office/drawing/2014/main" id="{A4137021-A509-41E2-8C17-6C1A21DEF5D5}"/>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6" name="copy-20">
            <a:extLst xmlns:a="http://schemas.openxmlformats.org/drawingml/2006/main">
              <a:ext uri="{FF2B5EF4-FFF2-40B4-BE49-F238E27FC236}">
                <a16:creationId xmlns:a16="http://schemas.microsoft.com/office/drawing/2014/main" id="{4449A1F2-00A3-4C69-8AAB-CBA1E9B978B1}"/>
              </a:ext>
            </a:extLst>
          </p:cNvPr>
          <p:cNvSpPr>
            <a:spLocks xmlns:a="http://schemas.openxmlformats.org/drawingml/2006/main" noGrp="1"/>
          </p:cNvSpPr>
          <p:nvPr/>
        </p:nvSpPr>
        <p:spPr>
          <a:xfrm xmlns:a="http://schemas.openxmlformats.org/drawingml/2006/main">
            <a:off x="666750" y="2000250"/>
            <a:ext cx="428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1">
                <a:solidFill>
                  <a:srgbClr val="7A5C9E"/>
                </a:solidFill>
                <a:latin typeface="Arial"/>
                <a:ea typeface="Arial"/>
                <a:cs typeface="Arial"/>
              </a:defRPr>
            </a:pPr>
            <a:r>
              <a:rPr sz="2100" b="1">
                <a:solidFill>
                  <a:srgbClr val="7A5C9E"/>
                </a:solidFill>
                <a:latin typeface="Arial"/>
                <a:ea typeface="Arial"/>
                <a:cs typeface="Arial"/>
              </a:rPr>
              <a:t>1</a:t>
            </a:r>
          </a:p>
        </p:txBody>
      </p:sp>
      <p:sp>
        <p:nvSpPr>
          <p:cNvPr id="17" name="copy-21">
            <a:extLst xmlns:a="http://schemas.openxmlformats.org/drawingml/2006/main">
              <a:ext uri="{FF2B5EF4-FFF2-40B4-BE49-F238E27FC236}">
                <a16:creationId xmlns:a16="http://schemas.microsoft.com/office/drawing/2014/main" id="{69990813-AD5B-4D22-B8AE-C0F510D52AB5}"/>
              </a:ext>
            </a:extLst>
          </p:cNvPr>
          <p:cNvSpPr>
            <a:spLocks xmlns:a="http://schemas.openxmlformats.org/drawingml/2006/main" noGrp="1"/>
          </p:cNvSpPr>
          <p:nvPr/>
        </p:nvSpPr>
        <p:spPr>
          <a:xfrm xmlns:a="http://schemas.openxmlformats.org/drawingml/2006/main">
            <a:off x="1162050" y="2000250"/>
            <a:ext cx="58864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0">
                <a:solidFill>
                  <a:srgbClr val="1F2937"/>
                </a:solidFill>
                <a:latin typeface="Arial"/>
                <a:ea typeface="Arial"/>
                <a:cs typeface="Arial"/>
              </a:defRPr>
            </a:pPr>
            <a:r>
              <a:rPr sz="2100" b="0">
                <a:solidFill>
                  <a:srgbClr val="1F2937"/>
                </a:solidFill>
                <a:latin typeface="Arial"/>
                <a:ea typeface="Arial"/>
                <a:cs typeface="Arial"/>
              </a:rPr>
              <a:t>Individual particles move randomly in every direction.</a:t>
            </a:r>
          </a:p>
        </p:txBody>
      </p:sp>
      <p:sp>
        <p:nvSpPr>
          <p:cNvPr id="18" name="copy-22">
            <a:extLst xmlns:a="http://schemas.openxmlformats.org/drawingml/2006/main">
              <a:ext uri="{FF2B5EF4-FFF2-40B4-BE49-F238E27FC236}">
                <a16:creationId xmlns:a16="http://schemas.microsoft.com/office/drawing/2014/main" id="{E5890FE5-FE18-45F6-85DE-FC0C2A3DF4C8}"/>
              </a:ext>
            </a:extLst>
          </p:cNvPr>
          <p:cNvSpPr>
            <a:spLocks xmlns:a="http://schemas.openxmlformats.org/drawingml/2006/main" noGrp="1"/>
          </p:cNvSpPr>
          <p:nvPr/>
        </p:nvSpPr>
        <p:spPr>
          <a:xfrm xmlns:a="http://schemas.openxmlformats.org/drawingml/2006/main">
            <a:off x="666750" y="3105150"/>
            <a:ext cx="428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1">
                <a:solidFill>
                  <a:srgbClr val="7A5C9E"/>
                </a:solidFill>
                <a:latin typeface="Arial"/>
                <a:ea typeface="Arial"/>
                <a:cs typeface="Arial"/>
              </a:defRPr>
            </a:pPr>
            <a:r>
              <a:rPr sz="2100" b="1">
                <a:solidFill>
                  <a:srgbClr val="7A5C9E"/>
                </a:solidFill>
                <a:latin typeface="Arial"/>
                <a:ea typeface="Arial"/>
                <a:cs typeface="Arial"/>
              </a:rPr>
              <a:t>2</a:t>
            </a:r>
          </a:p>
        </p:txBody>
      </p:sp>
      <p:sp>
        <p:nvSpPr>
          <p:cNvPr id="19" name="copy-23">
            <a:extLst xmlns:a="http://schemas.openxmlformats.org/drawingml/2006/main">
              <a:ext uri="{FF2B5EF4-FFF2-40B4-BE49-F238E27FC236}">
                <a16:creationId xmlns:a16="http://schemas.microsoft.com/office/drawing/2014/main" id="{0738EA05-B610-4293-B460-891BAE97D293}"/>
              </a:ext>
            </a:extLst>
          </p:cNvPr>
          <p:cNvSpPr>
            <a:spLocks xmlns:a="http://schemas.openxmlformats.org/drawingml/2006/main" noGrp="1"/>
          </p:cNvSpPr>
          <p:nvPr/>
        </p:nvSpPr>
        <p:spPr>
          <a:xfrm xmlns:a="http://schemas.openxmlformats.org/drawingml/2006/main">
            <a:off x="1162050" y="3105150"/>
            <a:ext cx="58864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0">
                <a:solidFill>
                  <a:srgbClr val="1F2937"/>
                </a:solidFill>
                <a:latin typeface="Arial"/>
                <a:ea typeface="Arial"/>
                <a:cs typeface="Arial"/>
              </a:defRPr>
            </a:pPr>
            <a:r>
              <a:rPr sz="2100" b="0">
                <a:solidFill>
                  <a:srgbClr val="1F2937"/>
                </a:solidFill>
                <a:latin typeface="Arial"/>
                <a:ea typeface="Arial"/>
                <a:cs typeface="Arial"/>
              </a:rPr>
              <a:t>More particles start in the high-concentration region, so more crossing events begin there.</a:t>
            </a:r>
          </a:p>
        </p:txBody>
      </p:sp>
      <p:sp>
        <p:nvSpPr>
          <p:cNvPr id="20" name="copy-24">
            <a:extLst xmlns:a="http://schemas.openxmlformats.org/drawingml/2006/main">
              <a:ext uri="{FF2B5EF4-FFF2-40B4-BE49-F238E27FC236}">
                <a16:creationId xmlns:a16="http://schemas.microsoft.com/office/drawing/2014/main" id="{DD522076-B33B-4318-9B1D-4C118F3B881C}"/>
              </a:ext>
            </a:extLst>
          </p:cNvPr>
          <p:cNvSpPr>
            <a:spLocks xmlns:a="http://schemas.openxmlformats.org/drawingml/2006/main" noGrp="1"/>
          </p:cNvSpPr>
          <p:nvPr/>
        </p:nvSpPr>
        <p:spPr>
          <a:xfrm xmlns:a="http://schemas.openxmlformats.org/drawingml/2006/main">
            <a:off x="666750" y="4210050"/>
            <a:ext cx="428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1">
                <a:solidFill>
                  <a:srgbClr val="7A5C9E"/>
                </a:solidFill>
                <a:latin typeface="Arial"/>
                <a:ea typeface="Arial"/>
                <a:cs typeface="Arial"/>
              </a:defRPr>
            </a:pPr>
            <a:r>
              <a:rPr sz="2100" b="1">
                <a:solidFill>
                  <a:srgbClr val="7A5C9E"/>
                </a:solidFill>
                <a:latin typeface="Arial"/>
                <a:ea typeface="Arial"/>
                <a:cs typeface="Arial"/>
              </a:rPr>
              <a:t>3</a:t>
            </a:r>
          </a:p>
        </p:txBody>
      </p:sp>
      <p:sp>
        <p:nvSpPr>
          <p:cNvPr id="21" name="copy-25">
            <a:extLst xmlns:a="http://schemas.openxmlformats.org/drawingml/2006/main">
              <a:ext uri="{FF2B5EF4-FFF2-40B4-BE49-F238E27FC236}">
                <a16:creationId xmlns:a16="http://schemas.microsoft.com/office/drawing/2014/main" id="{A6606E3A-40E4-45AE-AAC6-D77BC034BB1B}"/>
              </a:ext>
            </a:extLst>
          </p:cNvPr>
          <p:cNvSpPr>
            <a:spLocks xmlns:a="http://schemas.openxmlformats.org/drawingml/2006/main" noGrp="1"/>
          </p:cNvSpPr>
          <p:nvPr/>
        </p:nvSpPr>
        <p:spPr>
          <a:xfrm xmlns:a="http://schemas.openxmlformats.org/drawingml/2006/main">
            <a:off x="1162050" y="4210050"/>
            <a:ext cx="58864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0">
                <a:solidFill>
                  <a:srgbClr val="1F2937"/>
                </a:solidFill>
                <a:latin typeface="Arial"/>
                <a:ea typeface="Arial"/>
                <a:cs typeface="Arial"/>
              </a:defRPr>
            </a:pPr>
            <a:r>
              <a:rPr sz="2100" b="0">
                <a:solidFill>
                  <a:srgbClr val="1F2937"/>
                </a:solidFill>
                <a:latin typeface="Arial"/>
                <a:ea typeface="Arial"/>
                <a:cs typeface="Arial"/>
              </a:rPr>
              <a:t>Net movement is the overall difference between movements in opposite directions.</a:t>
            </a:r>
          </a:p>
        </p:txBody>
      </p:sp>
      <p:sp>
        <p:nvSpPr>
          <p:cNvPr id="22" name="visual-ground">
            <a:extLst xmlns:a="http://schemas.openxmlformats.org/drawingml/2006/main">
              <a:ext uri="{FF2B5EF4-FFF2-40B4-BE49-F238E27FC236}">
                <a16:creationId xmlns:a16="http://schemas.microsoft.com/office/drawing/2014/main" id="{6CAEDB20-4C6B-4A37-A6CC-A5DD7B4B6CAD}"/>
              </a:ext>
            </a:extLst>
          </p:cNvPr>
          <p:cNvSpPr>
            <a:spLocks xmlns:a="http://schemas.openxmlformats.org/drawingml/2006/main" noGrp="1"/>
          </p:cNvSpPr>
          <p:nvPr/>
        </p:nvSpPr>
        <p:spPr>
          <a:xfrm xmlns:a="http://schemas.openxmlformats.org/drawingml/2006/main">
            <a:off x="7524750" y="1943100"/>
            <a:ext cx="3905250" cy="2724150"/>
          </a:xfrm>
          <a:prstGeom xmlns:a="http://schemas.openxmlformats.org/drawingml/2006/main" prst="roundRect">
            <a:avLst>
              <a:gd name="adj" fmla="val 3497"/>
            </a:avLst>
          </a:prstGeom>
          <a:solidFill xmlns:a="http://schemas.openxmlformats.org/drawingml/2006/main">
            <a:srgbClr val="FAF8FC"/>
          </a:solidFill>
          <a:ln xmlns:a="http://schemas.openxmlformats.org/drawingml/2006/main" w="9525">
            <a:solidFill>
              <a:srgbClr val="D9D0E2"/>
            </a:solidFill>
            <a:prstDash val="solid"/>
          </a:ln>
        </p:spPr>
        <p:txBody xmlns:a="http://schemas.openxmlformats.org/drawingml/2006/main">
          <a:bodyPr/>
          <a:p/>
        </p:txBody>
      </p:sp>
      <p:sp>
        <p:nvSpPr>
          <p:cNvPr id="24" name="goto:16">
            <a:hlinkClick xmlns:r="http://schemas.openxmlformats.org/officeDocument/2006/relationships" xmlns:a="http://schemas.openxmlformats.org/drawingml/2006/main" r:id="R198ef9b13b764c1e" action="ppaction://hlinksldjump"/>
            <a:extLst xmlns:a="http://schemas.openxmlformats.org/drawingml/2006/main">
              <a:ext uri="{FF2B5EF4-FFF2-40B4-BE49-F238E27FC236}">
                <a16:creationId xmlns:a16="http://schemas.microsoft.com/office/drawing/2014/main" id="{736F6775-A6AA-4490-9380-8CDD5F705DE8}"/>
              </a:ext>
            </a:extLst>
          </p:cNvPr>
          <p:cNvSpPr>
            <a:spLocks xmlns:a="http://schemas.openxmlformats.org/drawingml/2006/main" noGrp="1"/>
          </p:cNvSpPr>
          <p:nvPr/>
        </p:nvSpPr>
        <p:spPr>
          <a:xfrm xmlns:a="http://schemas.openxmlformats.org/drawingml/2006/main">
            <a:off x="7629525" y="4838700"/>
            <a:ext cx="379095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View labelled diagram</a:t>
            </a:r>
          </a:p>
        </p:txBody>
      </p:sp>
      <p:sp>
        <p:nvSpPr>
          <p:cNvPr id="25" name="goto:15">
            <a:hlinkClick xmlns:r="http://schemas.openxmlformats.org/officeDocument/2006/relationships" xmlns:a="http://schemas.openxmlformats.org/drawingml/2006/main" r:id="R58ea19f040e849ad" action="ppaction://hlinksldjump"/>
            <a:extLst xmlns:a="http://schemas.openxmlformats.org/drawingml/2006/main">
              <a:ext uri="{FF2B5EF4-FFF2-40B4-BE49-F238E27FC236}">
                <a16:creationId xmlns:a16="http://schemas.microsoft.com/office/drawing/2014/main" id="{A87D2EBD-25DE-4CDA-94D3-A7CED52A4791}"/>
              </a:ext>
            </a:extLst>
          </p:cNvPr>
          <p:cNvSpPr>
            <a:spLocks xmlns:a="http://schemas.openxmlformats.org/drawingml/2006/main" noGrp="1"/>
          </p:cNvSpPr>
          <p:nvPr/>
        </p:nvSpPr>
        <p:spPr>
          <a:xfrm xmlns:a="http://schemas.openxmlformats.org/drawingml/2006/main">
            <a:off x="8115300" y="5410200"/>
            <a:ext cx="30480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Optional video</a:t>
            </a:r>
          </a:p>
        </p:txBody>
      </p:sp>
      <p:sp>
        <p:nvSpPr>
          <p:cNvPr id="27" name="model-title">
            <a:extLst xmlns:a="http://schemas.openxmlformats.org/drawingml/2006/main">
              <a:ext uri="{FF2B5EF4-FFF2-40B4-BE49-F238E27FC236}">
                <a16:creationId xmlns:a16="http://schemas.microsoft.com/office/drawing/2014/main" id="{FB99128D-626F-4218-A618-D00D2B2542AD}"/>
              </a:ext>
            </a:extLst>
          </p:cNvPr>
          <p:cNvSpPr>
            <a:spLocks xmlns:a="http://schemas.openxmlformats.org/drawingml/2006/main" noGrp="1"/>
          </p:cNvSpPr>
          <p:nvPr/>
        </p:nvSpPr>
        <p:spPr>
          <a:xfrm xmlns:a="http://schemas.openxmlformats.org/drawingml/2006/main">
            <a:off x="7734300" y="2057400"/>
            <a:ext cx="3486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725" b="1">
                <a:solidFill>
                  <a:srgbClr val="5E417D"/>
                </a:solidFill>
                <a:latin typeface="Arial"/>
                <a:ea typeface="Arial"/>
                <a:cs typeface="Arial"/>
              </a:defRPr>
            </a:pPr>
            <a:r>
              <a:rPr sz="1725" b="1">
                <a:solidFill>
                  <a:srgbClr val="5E417D"/>
                </a:solidFill>
                <a:latin typeface="Arial"/>
                <a:ea typeface="Arial"/>
                <a:cs typeface="Arial"/>
              </a:rPr>
              <a:t>Particles keep moving</a:t>
            </a:r>
          </a:p>
        </p:txBody>
      </p:sp>
      <p:sp>
        <p:nvSpPr>
          <p:cNvPr id="28" name="net-arrow">
            <a:extLst xmlns:a="http://schemas.openxmlformats.org/drawingml/2006/main">
              <a:ext uri="{FF2B5EF4-FFF2-40B4-BE49-F238E27FC236}">
                <a16:creationId xmlns:a16="http://schemas.microsoft.com/office/drawing/2014/main" id="{77A9AE1D-705C-4D6F-96CF-19B6F20FE424}"/>
              </a:ext>
            </a:extLst>
          </p:cNvPr>
          <p:cNvSpPr>
            <a:spLocks xmlns:a="http://schemas.openxmlformats.org/drawingml/2006/main" noGrp="1"/>
          </p:cNvSpPr>
          <p:nvPr/>
        </p:nvSpPr>
        <p:spPr>
          <a:xfrm xmlns:a="http://schemas.openxmlformats.org/drawingml/2006/main">
            <a:off x="9058275" y="3009900"/>
            <a:ext cx="838200" cy="171450"/>
          </a:xfrm>
          <a:prstGeom xmlns:a="http://schemas.openxmlformats.org/drawingml/2006/main" prst="rightArrow">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29" name="high-0">
            <a:extLst xmlns:a="http://schemas.openxmlformats.org/drawingml/2006/main">
              <a:ext uri="{FF2B5EF4-FFF2-40B4-BE49-F238E27FC236}">
                <a16:creationId xmlns:a16="http://schemas.microsoft.com/office/drawing/2014/main" id="{C11F9162-E3CA-413E-9965-3B984C59641E}"/>
              </a:ext>
            </a:extLst>
          </p:cNvPr>
          <p:cNvSpPr>
            <a:spLocks xmlns:a="http://schemas.openxmlformats.org/drawingml/2006/main" noGrp="1"/>
          </p:cNvSpPr>
          <p:nvPr/>
        </p:nvSpPr>
        <p:spPr>
          <a:xfrm xmlns:a="http://schemas.openxmlformats.org/drawingml/2006/main">
            <a:off x="7810500" y="266700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0" name="high-1">
            <a:extLst xmlns:a="http://schemas.openxmlformats.org/drawingml/2006/main">
              <a:ext uri="{FF2B5EF4-FFF2-40B4-BE49-F238E27FC236}">
                <a16:creationId xmlns:a16="http://schemas.microsoft.com/office/drawing/2014/main" id="{3F45E75C-5384-48AC-997D-C919961A0279}"/>
              </a:ext>
            </a:extLst>
          </p:cNvPr>
          <p:cNvSpPr>
            <a:spLocks xmlns:a="http://schemas.openxmlformats.org/drawingml/2006/main" noGrp="1"/>
          </p:cNvSpPr>
          <p:nvPr/>
        </p:nvSpPr>
        <p:spPr>
          <a:xfrm xmlns:a="http://schemas.openxmlformats.org/drawingml/2006/main">
            <a:off x="8134350" y="266700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1" name="high-2">
            <a:extLst xmlns:a="http://schemas.openxmlformats.org/drawingml/2006/main">
              <a:ext uri="{FF2B5EF4-FFF2-40B4-BE49-F238E27FC236}">
                <a16:creationId xmlns:a16="http://schemas.microsoft.com/office/drawing/2014/main" id="{16EBDB26-D296-495E-82D5-F66A66B71547}"/>
              </a:ext>
            </a:extLst>
          </p:cNvPr>
          <p:cNvSpPr>
            <a:spLocks xmlns:a="http://schemas.openxmlformats.org/drawingml/2006/main" noGrp="1"/>
          </p:cNvSpPr>
          <p:nvPr/>
        </p:nvSpPr>
        <p:spPr>
          <a:xfrm xmlns:a="http://schemas.openxmlformats.org/drawingml/2006/main">
            <a:off x="8458200" y="266700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2" name="high-3">
            <a:extLst xmlns:a="http://schemas.openxmlformats.org/drawingml/2006/main">
              <a:ext uri="{FF2B5EF4-FFF2-40B4-BE49-F238E27FC236}">
                <a16:creationId xmlns:a16="http://schemas.microsoft.com/office/drawing/2014/main" id="{6C905F51-19EC-4776-8C1F-60FCB5EF1885}"/>
              </a:ext>
            </a:extLst>
          </p:cNvPr>
          <p:cNvSpPr>
            <a:spLocks xmlns:a="http://schemas.openxmlformats.org/drawingml/2006/main" noGrp="1"/>
          </p:cNvSpPr>
          <p:nvPr/>
        </p:nvSpPr>
        <p:spPr>
          <a:xfrm xmlns:a="http://schemas.openxmlformats.org/drawingml/2006/main">
            <a:off x="7810500" y="290512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3" name="high-4">
            <a:extLst xmlns:a="http://schemas.openxmlformats.org/drawingml/2006/main">
              <a:ext uri="{FF2B5EF4-FFF2-40B4-BE49-F238E27FC236}">
                <a16:creationId xmlns:a16="http://schemas.microsoft.com/office/drawing/2014/main" id="{2951C46B-CAC0-4709-9F2F-813C11D81A8B}"/>
              </a:ext>
            </a:extLst>
          </p:cNvPr>
          <p:cNvSpPr>
            <a:spLocks xmlns:a="http://schemas.openxmlformats.org/drawingml/2006/main" noGrp="1"/>
          </p:cNvSpPr>
          <p:nvPr/>
        </p:nvSpPr>
        <p:spPr>
          <a:xfrm xmlns:a="http://schemas.openxmlformats.org/drawingml/2006/main">
            <a:off x="8134350" y="290512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4" name="high-5">
            <a:extLst xmlns:a="http://schemas.openxmlformats.org/drawingml/2006/main">
              <a:ext uri="{FF2B5EF4-FFF2-40B4-BE49-F238E27FC236}">
                <a16:creationId xmlns:a16="http://schemas.microsoft.com/office/drawing/2014/main" id="{81079A2D-A975-408B-95E3-AB0D6A066B2C}"/>
              </a:ext>
            </a:extLst>
          </p:cNvPr>
          <p:cNvSpPr>
            <a:spLocks xmlns:a="http://schemas.openxmlformats.org/drawingml/2006/main" noGrp="1"/>
          </p:cNvSpPr>
          <p:nvPr/>
        </p:nvSpPr>
        <p:spPr>
          <a:xfrm xmlns:a="http://schemas.openxmlformats.org/drawingml/2006/main">
            <a:off x="8458200" y="290512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5" name="high-6">
            <a:extLst xmlns:a="http://schemas.openxmlformats.org/drawingml/2006/main">
              <a:ext uri="{FF2B5EF4-FFF2-40B4-BE49-F238E27FC236}">
                <a16:creationId xmlns:a16="http://schemas.microsoft.com/office/drawing/2014/main" id="{BF9DE54B-E2A8-4849-A058-7D71FB8DFB3B}"/>
              </a:ext>
            </a:extLst>
          </p:cNvPr>
          <p:cNvSpPr>
            <a:spLocks xmlns:a="http://schemas.openxmlformats.org/drawingml/2006/main" noGrp="1"/>
          </p:cNvSpPr>
          <p:nvPr/>
        </p:nvSpPr>
        <p:spPr>
          <a:xfrm xmlns:a="http://schemas.openxmlformats.org/drawingml/2006/main">
            <a:off x="7810500" y="314325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6" name="high-7">
            <a:extLst xmlns:a="http://schemas.openxmlformats.org/drawingml/2006/main">
              <a:ext uri="{FF2B5EF4-FFF2-40B4-BE49-F238E27FC236}">
                <a16:creationId xmlns:a16="http://schemas.microsoft.com/office/drawing/2014/main" id="{13750136-4FAE-40D5-93D1-C4C872F73003}"/>
              </a:ext>
            </a:extLst>
          </p:cNvPr>
          <p:cNvSpPr>
            <a:spLocks xmlns:a="http://schemas.openxmlformats.org/drawingml/2006/main" noGrp="1"/>
          </p:cNvSpPr>
          <p:nvPr/>
        </p:nvSpPr>
        <p:spPr>
          <a:xfrm xmlns:a="http://schemas.openxmlformats.org/drawingml/2006/main">
            <a:off x="8134350" y="314325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7" name="high-8">
            <a:extLst xmlns:a="http://schemas.openxmlformats.org/drawingml/2006/main">
              <a:ext uri="{FF2B5EF4-FFF2-40B4-BE49-F238E27FC236}">
                <a16:creationId xmlns:a16="http://schemas.microsoft.com/office/drawing/2014/main" id="{7A330F89-0887-41C3-8BFE-E4AA5F446B1D}"/>
              </a:ext>
            </a:extLst>
          </p:cNvPr>
          <p:cNvSpPr>
            <a:spLocks xmlns:a="http://schemas.openxmlformats.org/drawingml/2006/main" noGrp="1"/>
          </p:cNvSpPr>
          <p:nvPr/>
        </p:nvSpPr>
        <p:spPr>
          <a:xfrm xmlns:a="http://schemas.openxmlformats.org/drawingml/2006/main">
            <a:off x="8458200" y="314325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8" name="high-9">
            <a:extLst xmlns:a="http://schemas.openxmlformats.org/drawingml/2006/main">
              <a:ext uri="{FF2B5EF4-FFF2-40B4-BE49-F238E27FC236}">
                <a16:creationId xmlns:a16="http://schemas.microsoft.com/office/drawing/2014/main" id="{48ED53CE-0EC1-4D45-AB5E-0740C19B0A7A}"/>
              </a:ext>
            </a:extLst>
          </p:cNvPr>
          <p:cNvSpPr>
            <a:spLocks xmlns:a="http://schemas.openxmlformats.org/drawingml/2006/main" noGrp="1"/>
          </p:cNvSpPr>
          <p:nvPr/>
        </p:nvSpPr>
        <p:spPr>
          <a:xfrm xmlns:a="http://schemas.openxmlformats.org/drawingml/2006/main">
            <a:off x="7810500" y="338137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9" name="high-10">
            <a:extLst xmlns:a="http://schemas.openxmlformats.org/drawingml/2006/main">
              <a:ext uri="{FF2B5EF4-FFF2-40B4-BE49-F238E27FC236}">
                <a16:creationId xmlns:a16="http://schemas.microsoft.com/office/drawing/2014/main" id="{6F9C270A-DC16-4A0C-B900-F6A40BD190EF}"/>
              </a:ext>
            </a:extLst>
          </p:cNvPr>
          <p:cNvSpPr>
            <a:spLocks xmlns:a="http://schemas.openxmlformats.org/drawingml/2006/main" noGrp="1"/>
          </p:cNvSpPr>
          <p:nvPr/>
        </p:nvSpPr>
        <p:spPr>
          <a:xfrm xmlns:a="http://schemas.openxmlformats.org/drawingml/2006/main">
            <a:off x="8134350" y="338137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0" name="high-11">
            <a:extLst xmlns:a="http://schemas.openxmlformats.org/drawingml/2006/main">
              <a:ext uri="{FF2B5EF4-FFF2-40B4-BE49-F238E27FC236}">
                <a16:creationId xmlns:a16="http://schemas.microsoft.com/office/drawing/2014/main" id="{9BEA8B3C-27C8-4955-B916-5B2D9A7413C2}"/>
              </a:ext>
            </a:extLst>
          </p:cNvPr>
          <p:cNvSpPr>
            <a:spLocks xmlns:a="http://schemas.openxmlformats.org/drawingml/2006/main" noGrp="1"/>
          </p:cNvSpPr>
          <p:nvPr/>
        </p:nvSpPr>
        <p:spPr>
          <a:xfrm xmlns:a="http://schemas.openxmlformats.org/drawingml/2006/main">
            <a:off x="8458200" y="338137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1" name="high-12">
            <a:extLst xmlns:a="http://schemas.openxmlformats.org/drawingml/2006/main">
              <a:ext uri="{FF2B5EF4-FFF2-40B4-BE49-F238E27FC236}">
                <a16:creationId xmlns:a16="http://schemas.microsoft.com/office/drawing/2014/main" id="{905500EB-9C02-4156-84DE-2EC7A2C5BCFB}"/>
              </a:ext>
            </a:extLst>
          </p:cNvPr>
          <p:cNvSpPr>
            <a:spLocks xmlns:a="http://schemas.openxmlformats.org/drawingml/2006/main" noGrp="1"/>
          </p:cNvSpPr>
          <p:nvPr/>
        </p:nvSpPr>
        <p:spPr>
          <a:xfrm xmlns:a="http://schemas.openxmlformats.org/drawingml/2006/main">
            <a:off x="7810500" y="361950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2" name="high-13">
            <a:extLst xmlns:a="http://schemas.openxmlformats.org/drawingml/2006/main">
              <a:ext uri="{FF2B5EF4-FFF2-40B4-BE49-F238E27FC236}">
                <a16:creationId xmlns:a16="http://schemas.microsoft.com/office/drawing/2014/main" id="{1E0F77AB-5CAB-4580-AE99-29F7AED1E1C1}"/>
              </a:ext>
            </a:extLst>
          </p:cNvPr>
          <p:cNvSpPr>
            <a:spLocks xmlns:a="http://schemas.openxmlformats.org/drawingml/2006/main" noGrp="1"/>
          </p:cNvSpPr>
          <p:nvPr/>
        </p:nvSpPr>
        <p:spPr>
          <a:xfrm xmlns:a="http://schemas.openxmlformats.org/drawingml/2006/main">
            <a:off x="8134350" y="361950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3" name="high-14">
            <a:extLst xmlns:a="http://schemas.openxmlformats.org/drawingml/2006/main">
              <a:ext uri="{FF2B5EF4-FFF2-40B4-BE49-F238E27FC236}">
                <a16:creationId xmlns:a16="http://schemas.microsoft.com/office/drawing/2014/main" id="{BB1C5FCB-9CC9-4107-AF91-0C2AB6AA12A3}"/>
              </a:ext>
            </a:extLst>
          </p:cNvPr>
          <p:cNvSpPr>
            <a:spLocks xmlns:a="http://schemas.openxmlformats.org/drawingml/2006/main" noGrp="1"/>
          </p:cNvSpPr>
          <p:nvPr/>
        </p:nvSpPr>
        <p:spPr>
          <a:xfrm xmlns:a="http://schemas.openxmlformats.org/drawingml/2006/main">
            <a:off x="8458200" y="361950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4" name="low-0">
            <a:extLst xmlns:a="http://schemas.openxmlformats.org/drawingml/2006/main">
              <a:ext uri="{FF2B5EF4-FFF2-40B4-BE49-F238E27FC236}">
                <a16:creationId xmlns:a16="http://schemas.microsoft.com/office/drawing/2014/main" id="{DEB36A53-2A78-4BC9-BD64-39378CD218AC}"/>
              </a:ext>
            </a:extLst>
          </p:cNvPr>
          <p:cNvSpPr>
            <a:spLocks xmlns:a="http://schemas.openxmlformats.org/drawingml/2006/main" noGrp="1"/>
          </p:cNvSpPr>
          <p:nvPr/>
        </p:nvSpPr>
        <p:spPr>
          <a:xfrm xmlns:a="http://schemas.openxmlformats.org/drawingml/2006/main">
            <a:off x="10248900" y="282892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5" name="low-1">
            <a:extLst xmlns:a="http://schemas.openxmlformats.org/drawingml/2006/main">
              <a:ext uri="{FF2B5EF4-FFF2-40B4-BE49-F238E27FC236}">
                <a16:creationId xmlns:a16="http://schemas.microsoft.com/office/drawing/2014/main" id="{F7723094-F554-47C4-A186-63D9F5AA1FF5}"/>
              </a:ext>
            </a:extLst>
          </p:cNvPr>
          <p:cNvSpPr>
            <a:spLocks xmlns:a="http://schemas.openxmlformats.org/drawingml/2006/main" noGrp="1"/>
          </p:cNvSpPr>
          <p:nvPr/>
        </p:nvSpPr>
        <p:spPr>
          <a:xfrm xmlns:a="http://schemas.openxmlformats.org/drawingml/2006/main">
            <a:off x="10572750" y="282892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6" name="low-2">
            <a:extLst xmlns:a="http://schemas.openxmlformats.org/drawingml/2006/main">
              <a:ext uri="{FF2B5EF4-FFF2-40B4-BE49-F238E27FC236}">
                <a16:creationId xmlns:a16="http://schemas.microsoft.com/office/drawing/2014/main" id="{62625E50-BB9D-4C16-8676-FB2873844818}"/>
              </a:ext>
            </a:extLst>
          </p:cNvPr>
          <p:cNvSpPr>
            <a:spLocks xmlns:a="http://schemas.openxmlformats.org/drawingml/2006/main" noGrp="1"/>
          </p:cNvSpPr>
          <p:nvPr/>
        </p:nvSpPr>
        <p:spPr>
          <a:xfrm xmlns:a="http://schemas.openxmlformats.org/drawingml/2006/main">
            <a:off x="10248900" y="318135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7" name="low-3">
            <a:extLst xmlns:a="http://schemas.openxmlformats.org/drawingml/2006/main">
              <a:ext uri="{FF2B5EF4-FFF2-40B4-BE49-F238E27FC236}">
                <a16:creationId xmlns:a16="http://schemas.microsoft.com/office/drawing/2014/main" id="{11D65A33-956F-4B0F-B4D8-3A8CE158D5EB}"/>
              </a:ext>
            </a:extLst>
          </p:cNvPr>
          <p:cNvSpPr>
            <a:spLocks xmlns:a="http://schemas.openxmlformats.org/drawingml/2006/main" noGrp="1"/>
          </p:cNvSpPr>
          <p:nvPr/>
        </p:nvSpPr>
        <p:spPr>
          <a:xfrm xmlns:a="http://schemas.openxmlformats.org/drawingml/2006/main">
            <a:off x="10572750" y="3181350"/>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8" name="low-4">
            <a:extLst xmlns:a="http://schemas.openxmlformats.org/drawingml/2006/main">
              <a:ext uri="{FF2B5EF4-FFF2-40B4-BE49-F238E27FC236}">
                <a16:creationId xmlns:a16="http://schemas.microsoft.com/office/drawing/2014/main" id="{29B0A595-A178-487D-AE9D-6190BED4A058}"/>
              </a:ext>
            </a:extLst>
          </p:cNvPr>
          <p:cNvSpPr>
            <a:spLocks xmlns:a="http://schemas.openxmlformats.org/drawingml/2006/main" noGrp="1"/>
          </p:cNvSpPr>
          <p:nvPr/>
        </p:nvSpPr>
        <p:spPr>
          <a:xfrm xmlns:a="http://schemas.openxmlformats.org/drawingml/2006/main">
            <a:off x="10248900" y="3533775"/>
            <a:ext cx="133350" cy="13335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9" name="high">
            <a:extLst xmlns:a="http://schemas.openxmlformats.org/drawingml/2006/main">
              <a:ext uri="{FF2B5EF4-FFF2-40B4-BE49-F238E27FC236}">
                <a16:creationId xmlns:a16="http://schemas.microsoft.com/office/drawing/2014/main" id="{7D93829C-4DCE-45CA-856E-C42E5246552A}"/>
              </a:ext>
            </a:extLst>
          </p:cNvPr>
          <p:cNvSpPr>
            <a:spLocks xmlns:a="http://schemas.openxmlformats.org/drawingml/2006/main" noGrp="1"/>
          </p:cNvSpPr>
          <p:nvPr/>
        </p:nvSpPr>
        <p:spPr>
          <a:xfrm xmlns:a="http://schemas.openxmlformats.org/drawingml/2006/main">
            <a:off x="7696200" y="4048125"/>
            <a:ext cx="11620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500" b="1">
                <a:solidFill>
                  <a:srgbClr val="101C38"/>
                </a:solidFill>
                <a:latin typeface="Arial"/>
                <a:ea typeface="Arial"/>
                <a:cs typeface="Arial"/>
              </a:defRPr>
            </a:pPr>
            <a:r>
              <a:rPr sz="1500" b="1">
                <a:solidFill>
                  <a:srgbClr val="101C38"/>
                </a:solidFill>
                <a:latin typeface="Arial"/>
                <a:ea typeface="Arial"/>
                <a:cs typeface="Arial"/>
              </a:rPr>
              <a:t>Higher</a:t>
            </a:r>
          </a:p>
        </p:txBody>
      </p:sp>
      <p:sp>
        <p:nvSpPr>
          <p:cNvPr id="50" name="low">
            <a:extLst xmlns:a="http://schemas.openxmlformats.org/drawingml/2006/main">
              <a:ext uri="{FF2B5EF4-FFF2-40B4-BE49-F238E27FC236}">
                <a16:creationId xmlns:a16="http://schemas.microsoft.com/office/drawing/2014/main" id="{CEABA9D7-9339-45A5-96B6-09E98DDD06BD}"/>
              </a:ext>
            </a:extLst>
          </p:cNvPr>
          <p:cNvSpPr>
            <a:spLocks xmlns:a="http://schemas.openxmlformats.org/drawingml/2006/main" noGrp="1"/>
          </p:cNvSpPr>
          <p:nvPr/>
        </p:nvSpPr>
        <p:spPr>
          <a:xfrm xmlns:a="http://schemas.openxmlformats.org/drawingml/2006/main">
            <a:off x="10115550" y="4048125"/>
            <a:ext cx="11430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500" b="1">
                <a:solidFill>
                  <a:srgbClr val="101C38"/>
                </a:solidFill>
                <a:latin typeface="Arial"/>
                <a:ea typeface="Arial"/>
                <a:cs typeface="Arial"/>
              </a:defRPr>
            </a:pPr>
            <a:r>
              <a:rPr sz="1500" b="1">
                <a:solidFill>
                  <a:srgbClr val="101C38"/>
                </a:solidFill>
                <a:latin typeface="Arial"/>
                <a:ea typeface="Arial"/>
                <a:cs typeface="Arial"/>
              </a:rPr>
              <a:t>Lower</a:t>
            </a:r>
          </a:p>
        </p:txBody>
      </p:sp>
      <p:sp>
        <p:nvSpPr>
          <p:cNvPr id="51" name="gradient">
            <a:extLst xmlns:a="http://schemas.openxmlformats.org/drawingml/2006/main">
              <a:ext uri="{FF2B5EF4-FFF2-40B4-BE49-F238E27FC236}">
                <a16:creationId xmlns:a16="http://schemas.microsoft.com/office/drawing/2014/main" id="{38F604B4-CCBD-4BC9-B94C-C2BCD65C69BC}"/>
              </a:ext>
            </a:extLst>
          </p:cNvPr>
          <p:cNvSpPr>
            <a:spLocks xmlns:a="http://schemas.openxmlformats.org/drawingml/2006/main" noGrp="1"/>
          </p:cNvSpPr>
          <p:nvPr/>
        </p:nvSpPr>
        <p:spPr>
          <a:xfrm xmlns:a="http://schemas.openxmlformats.org/drawingml/2006/main">
            <a:off x="7762875" y="4295775"/>
            <a:ext cx="34290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350" b="0">
                <a:solidFill>
                  <a:srgbClr val="526176"/>
                </a:solidFill>
                <a:latin typeface="Arial"/>
                <a:ea typeface="Arial"/>
                <a:cs typeface="Arial"/>
              </a:defRPr>
            </a:pPr>
            <a:r>
              <a:rPr sz="1350" b="0">
                <a:solidFill>
                  <a:srgbClr val="526176"/>
                </a:solidFill>
                <a:latin typeface="Arial"/>
                <a:ea typeface="Arial"/>
                <a:cs typeface="Arial"/>
              </a:rPr>
              <a:t>concentration</a:t>
            </a:r>
          </a:p>
        </p:txBody>
      </p:sp>
    </p:spTree>
    <p:extLst>
      <p:ext uri="{BB962C8B-B14F-4D97-AF65-F5344CB8AC3E}">
        <p14:creationId xmlns:p14="http://schemas.microsoft.com/office/powerpoint/2010/main" val="775461951"/>
      </p:ext>
    </p:extLst>
  </p:cSld>
</p:sld>
</file>

<file path=ppt/slides/slide4.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3" name="house-card">
            <a:extLst xmlns:a="http://schemas.openxmlformats.org/drawingml/2006/main">
              <a:ext uri="{FF2B5EF4-FFF2-40B4-BE49-F238E27FC236}">
                <a16:creationId xmlns:a16="http://schemas.microsoft.com/office/drawing/2014/main" id="{5712BC8F-64CF-409B-8A78-CF4650675D05}"/>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658C1EC1-8DB3-4EFD-A44A-05FC3D03DA62}"/>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A54077"/>
          </a:solidFill>
          <a:ln xmlns:a="http://schemas.openxmlformats.org/drawingml/2006/main" w="0">
            <a:noFill/>
          </a:ln>
        </p:spPr>
        <p:txBody xmlns:a="http://schemas.openxmlformats.org/drawingml/2006/main">
          <a:bodyPr/>
          <a:p/>
        </p:txBody>
      </p:sp>
      <p:sp>
        <p:nvSpPr>
          <p:cNvPr id="3" name="copy-26">
            <a:extLst xmlns:a="http://schemas.openxmlformats.org/drawingml/2006/main">
              <a:ext uri="{FF2B5EF4-FFF2-40B4-BE49-F238E27FC236}">
                <a16:creationId xmlns:a16="http://schemas.microsoft.com/office/drawing/2014/main" id="{CE9BA828-8688-4A8E-A8EA-3D5DDFB475DE}"/>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27">
            <a:extLst xmlns:a="http://schemas.openxmlformats.org/drawingml/2006/main">
              <a:ext uri="{FF2B5EF4-FFF2-40B4-BE49-F238E27FC236}">
                <a16:creationId xmlns:a16="http://schemas.microsoft.com/office/drawing/2014/main" id="{A733DB37-5F60-47E5-9CC0-58BABB5AE99C}"/>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A54077"/>
                </a:solidFill>
                <a:latin typeface="Arial"/>
                <a:ea typeface="Arial"/>
                <a:cs typeface="Arial"/>
              </a:defRPr>
            </a:pPr>
            <a:r>
              <a:rPr sz="1425" b="1">
                <a:solidFill>
                  <a:srgbClr val="A54077"/>
                </a:solidFill>
                <a:latin typeface="Arial"/>
                <a:ea typeface="Arial"/>
                <a:cs typeface="Arial"/>
              </a:rPr>
              <a:t>We Do  ·  4 min</a:t>
            </a:r>
          </a:p>
        </p:txBody>
      </p:sp>
      <p:sp>
        <p:nvSpPr>
          <p:cNvPr id="5" name="copy-28">
            <a:extLst xmlns:a="http://schemas.openxmlformats.org/drawingml/2006/main">
              <a:ext uri="{FF2B5EF4-FFF2-40B4-BE49-F238E27FC236}">
                <a16:creationId xmlns:a16="http://schemas.microsoft.com/office/drawing/2014/main" id="{38393221-27F2-4679-A367-4D7F43F90380}"/>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Choose and justify</a:t>
            </a:r>
          </a:p>
        </p:txBody>
      </p:sp>
      <p:sp>
        <p:nvSpPr>
          <p:cNvPr id="6" name="heading-rule">
            <a:extLst xmlns:a="http://schemas.openxmlformats.org/drawingml/2006/main">
              <a:ext uri="{FF2B5EF4-FFF2-40B4-BE49-F238E27FC236}">
                <a16:creationId xmlns:a16="http://schemas.microsoft.com/office/drawing/2014/main" id="{20276EFD-A2A6-413F-B7CF-D87A8FEB627C}"/>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91da3f92035f4aaa" action="ppaction://hlinksldjump"/>
            <a:extLst xmlns:a="http://schemas.openxmlformats.org/drawingml/2006/main">
              <a:ext uri="{FF2B5EF4-FFF2-40B4-BE49-F238E27FC236}">
                <a16:creationId xmlns:a16="http://schemas.microsoft.com/office/drawing/2014/main" id="{5F07C082-3522-48F8-AA65-1FB12BE57685}"/>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26665f574f5f4379" action="ppaction://hlinksldjump"/>
            <a:extLst xmlns:a="http://schemas.openxmlformats.org/drawingml/2006/main">
              <a:ext uri="{FF2B5EF4-FFF2-40B4-BE49-F238E27FC236}">
                <a16:creationId xmlns:a16="http://schemas.microsoft.com/office/drawing/2014/main" id="{55D909A6-F0D7-4B67-A423-715FF8B7E48F}"/>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1007e980a6194971" action="ppaction://hlinksldjump"/>
            <a:extLst xmlns:a="http://schemas.openxmlformats.org/drawingml/2006/main">
              <a:ext uri="{FF2B5EF4-FFF2-40B4-BE49-F238E27FC236}">
                <a16:creationId xmlns:a16="http://schemas.microsoft.com/office/drawing/2014/main" id="{AAD4299E-44AD-46D0-8DD3-BE62CF1B0DD9}"/>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b091375813e345ac" action="ppaction://hlinksldjump"/>
            <a:extLst xmlns:a="http://schemas.openxmlformats.org/drawingml/2006/main">
              <a:ext uri="{FF2B5EF4-FFF2-40B4-BE49-F238E27FC236}">
                <a16:creationId xmlns:a16="http://schemas.microsoft.com/office/drawing/2014/main" id="{2CD97678-BF6E-44A7-B348-2558CCE10551}"/>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We Do</a:t>
            </a:r>
          </a:p>
        </p:txBody>
      </p:sp>
      <p:sp>
        <p:nvSpPr>
          <p:cNvPr id="11" name="goto:4">
            <a:hlinkClick xmlns:r="http://schemas.openxmlformats.org/officeDocument/2006/relationships" xmlns:a="http://schemas.openxmlformats.org/drawingml/2006/main" r:id="R3bb68fe5a0844a9b" action="ppaction://hlinksldjump"/>
            <a:extLst xmlns:a="http://schemas.openxmlformats.org/drawingml/2006/main">
              <a:ext uri="{FF2B5EF4-FFF2-40B4-BE49-F238E27FC236}">
                <a16:creationId xmlns:a16="http://schemas.microsoft.com/office/drawing/2014/main" id="{B0639F0D-3860-4799-8983-7FD19C39285D}"/>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68acda5c3a204e60" action="ppaction://hlinksldjump"/>
            <a:extLst xmlns:a="http://schemas.openxmlformats.org/drawingml/2006/main">
              <a:ext uri="{FF2B5EF4-FFF2-40B4-BE49-F238E27FC236}">
                <a16:creationId xmlns:a16="http://schemas.microsoft.com/office/drawing/2014/main" id="{3A76146E-45C8-4967-9254-40AFCCD70A00}"/>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b9f6815e57a84687" action="ppaction://hlinksldjump"/>
            <a:extLst xmlns:a="http://schemas.openxmlformats.org/drawingml/2006/main">
              <a:ext uri="{FF2B5EF4-FFF2-40B4-BE49-F238E27FC236}">
                <a16:creationId xmlns:a16="http://schemas.microsoft.com/office/drawing/2014/main" id="{9BDCBB27-6544-4A7B-9C5E-D7250870E7EC}"/>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f84588d3c76a40d8" action="ppaction://hlinksldjump"/>
            <a:extLst xmlns:a="http://schemas.openxmlformats.org/drawingml/2006/main">
              <a:ext uri="{FF2B5EF4-FFF2-40B4-BE49-F238E27FC236}">
                <a16:creationId xmlns:a16="http://schemas.microsoft.com/office/drawing/2014/main" id="{88B4E6D4-EC3B-4DAA-A5D5-50EF97D6095D}"/>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2ffb5073df994e4d" action="ppaction://hlinksldjump"/>
            <a:extLst xmlns:a="http://schemas.openxmlformats.org/drawingml/2006/main">
              <a:ext uri="{FF2B5EF4-FFF2-40B4-BE49-F238E27FC236}">
                <a16:creationId xmlns:a16="http://schemas.microsoft.com/office/drawing/2014/main" id="{CEB54BAB-CAF6-4DB7-9612-00B394C6B42D}"/>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6" name="copy-29">
            <a:extLst xmlns:a="http://schemas.openxmlformats.org/drawingml/2006/main">
              <a:ext uri="{FF2B5EF4-FFF2-40B4-BE49-F238E27FC236}">
                <a16:creationId xmlns:a16="http://schemas.microsoft.com/office/drawing/2014/main" id="{2DE3BEB5-62AA-4EBE-9587-C16C6BC63BE9}"/>
              </a:ext>
            </a:extLst>
          </p:cNvPr>
          <p:cNvSpPr>
            <a:spLocks xmlns:a="http://schemas.openxmlformats.org/drawingml/2006/main" noGrp="1"/>
          </p:cNvSpPr>
          <p:nvPr/>
        </p:nvSpPr>
        <p:spPr>
          <a:xfrm xmlns:a="http://schemas.openxmlformats.org/drawingml/2006/main">
            <a:off x="666750" y="1876425"/>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325" b="1">
                <a:solidFill>
                  <a:srgbClr val="1F2937"/>
                </a:solidFill>
                <a:latin typeface="Arial"/>
                <a:ea typeface="Arial"/>
                <a:cs typeface="Arial"/>
              </a:defRPr>
            </a:pPr>
            <a:r>
              <a:rPr sz="2325" b="1">
                <a:solidFill>
                  <a:srgbClr val="1F2937"/>
                </a:solidFill>
                <a:latin typeface="Arial"/>
                <a:ea typeface="Arial"/>
                <a:cs typeface="Arial"/>
              </a:rPr>
              <a:t>Which statement is scientifically accurate during diffusion?</a:t>
            </a:r>
          </a:p>
        </p:txBody>
      </p:sp>
      <p:sp>
        <p:nvSpPr>
          <p:cNvPr id="17" name="goto:9">
            <a:hlinkClick xmlns:r="http://schemas.openxmlformats.org/officeDocument/2006/relationships" xmlns:a="http://schemas.openxmlformats.org/drawingml/2006/main" r:id="Rcae08c0aa8d44b67" action="ppaction://hlinksldjump"/>
            <a:extLst xmlns:a="http://schemas.openxmlformats.org/drawingml/2006/main">
              <a:ext uri="{FF2B5EF4-FFF2-40B4-BE49-F238E27FC236}">
                <a16:creationId xmlns:a16="http://schemas.microsoft.com/office/drawing/2014/main" id="{81014130-DD54-4E48-9BF4-B8C828CD8D6D}"/>
              </a:ext>
            </a:extLst>
          </p:cNvPr>
          <p:cNvSpPr>
            <a:spLocks xmlns:a="http://schemas.openxmlformats.org/drawingml/2006/main" noGrp="1"/>
          </p:cNvSpPr>
          <p:nvPr/>
        </p:nvSpPr>
        <p:spPr>
          <a:xfrm xmlns:a="http://schemas.openxmlformats.org/drawingml/2006/main">
            <a:off x="666750" y="3105150"/>
            <a:ext cx="5219700" cy="781050"/>
          </a:xfrm>
          <a:prstGeom xmlns:a="http://schemas.openxmlformats.org/drawingml/2006/main" prst="roundRect">
            <a:avLst>
              <a:gd name="adj" fmla="val 10976"/>
            </a:avLst>
          </a:prstGeom>
          <a:solidFill xmlns:a="http://schemas.openxmlformats.org/drawingml/2006/main">
            <a:srgbClr val="5E417D"/>
          </a:solidFill>
          <a:ln xmlns:a="http://schemas.openxmlformats.org/drawingml/2006/main" w="0">
            <a:noFill/>
          </a:ln>
        </p:spPr>
        <p:txBody>
          <a:bodyPr xmlns:a="http://schemas.openxmlformats.org/drawingml/2006/main" lIns="114300" tIns="47625" rIns="114300" bIns="47625" anchor="ctr">
            <a:noAutofit/>
          </a:bodyPr>
          <a:lstStyle xmlns:a="http://schemas.openxmlformats.org/drawingml/2006/main"/>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A  All particles move from high to low</a:t>
            </a:r>
          </a:p>
        </p:txBody>
      </p:sp>
      <p:sp>
        <p:nvSpPr>
          <p:cNvPr id="18" name="goto:9">
            <a:hlinkClick xmlns:r="http://schemas.openxmlformats.org/officeDocument/2006/relationships" xmlns:a="http://schemas.openxmlformats.org/drawingml/2006/main" r:id="R28a787b26317412b" action="ppaction://hlinksldjump"/>
            <a:extLst xmlns:a="http://schemas.openxmlformats.org/drawingml/2006/main">
              <a:ext uri="{FF2B5EF4-FFF2-40B4-BE49-F238E27FC236}">
                <a16:creationId xmlns:a16="http://schemas.microsoft.com/office/drawing/2014/main" id="{1B9E0184-362D-467A-9076-BEF300C80165}"/>
              </a:ext>
            </a:extLst>
          </p:cNvPr>
          <p:cNvSpPr>
            <a:spLocks xmlns:a="http://schemas.openxmlformats.org/drawingml/2006/main" noGrp="1"/>
          </p:cNvSpPr>
          <p:nvPr/>
        </p:nvSpPr>
        <p:spPr>
          <a:xfrm xmlns:a="http://schemas.openxmlformats.org/drawingml/2006/main">
            <a:off x="6143625" y="3105150"/>
            <a:ext cx="5219700" cy="781050"/>
          </a:xfrm>
          <a:prstGeom xmlns:a="http://schemas.openxmlformats.org/drawingml/2006/main" prst="roundRect">
            <a:avLst>
              <a:gd name="adj" fmla="val 10976"/>
            </a:avLst>
          </a:prstGeom>
          <a:solidFill xmlns:a="http://schemas.openxmlformats.org/drawingml/2006/main">
            <a:srgbClr val="5E417D"/>
          </a:solidFill>
          <a:ln xmlns:a="http://schemas.openxmlformats.org/drawingml/2006/main" w="0">
            <a:noFill/>
          </a:ln>
        </p:spPr>
        <p:txBody>
          <a:bodyPr xmlns:a="http://schemas.openxmlformats.org/drawingml/2006/main" lIns="114300" tIns="47625" rIns="114300" bIns="47625" anchor="ctr">
            <a:noAutofit/>
          </a:bodyPr>
          <a:lstStyle xmlns:a="http://schemas.openxmlformats.org/drawingml/2006/main"/>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B  Particles stop when concentrations match</a:t>
            </a:r>
          </a:p>
        </p:txBody>
      </p:sp>
      <p:sp>
        <p:nvSpPr>
          <p:cNvPr id="19" name="goto:9">
            <a:hlinkClick xmlns:r="http://schemas.openxmlformats.org/officeDocument/2006/relationships" xmlns:a="http://schemas.openxmlformats.org/drawingml/2006/main" r:id="R284ab925ae274346" action="ppaction://hlinksldjump"/>
            <a:extLst xmlns:a="http://schemas.openxmlformats.org/drawingml/2006/main">
              <a:ext uri="{FF2B5EF4-FFF2-40B4-BE49-F238E27FC236}">
                <a16:creationId xmlns:a16="http://schemas.microsoft.com/office/drawing/2014/main" id="{583FB90B-9146-45CE-A7D7-F5FFDCCAD2DC}"/>
              </a:ext>
            </a:extLst>
          </p:cNvPr>
          <p:cNvSpPr>
            <a:spLocks xmlns:a="http://schemas.openxmlformats.org/drawingml/2006/main" noGrp="1"/>
          </p:cNvSpPr>
          <p:nvPr/>
        </p:nvSpPr>
        <p:spPr>
          <a:xfrm xmlns:a="http://schemas.openxmlformats.org/drawingml/2006/main">
            <a:off x="666750" y="4057650"/>
            <a:ext cx="5219700" cy="781050"/>
          </a:xfrm>
          <a:prstGeom xmlns:a="http://schemas.openxmlformats.org/drawingml/2006/main" prst="roundRect">
            <a:avLst>
              <a:gd name="adj" fmla="val 10976"/>
            </a:avLst>
          </a:prstGeom>
          <a:solidFill xmlns:a="http://schemas.openxmlformats.org/drawingml/2006/main">
            <a:srgbClr val="5E417D"/>
          </a:solidFill>
          <a:ln xmlns:a="http://schemas.openxmlformats.org/drawingml/2006/main" w="0">
            <a:noFill/>
          </a:ln>
        </p:spPr>
        <p:txBody>
          <a:bodyPr xmlns:a="http://schemas.openxmlformats.org/drawingml/2006/main" lIns="114300" tIns="47625" rIns="114300" bIns="47625" anchor="ctr">
            <a:noAutofit/>
          </a:bodyPr>
          <a:lstStyle xmlns:a="http://schemas.openxmlformats.org/drawingml/2006/main"/>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C  Particles move randomly, with net movement down the gradient</a:t>
            </a:r>
          </a:p>
        </p:txBody>
      </p:sp>
      <p:sp>
        <p:nvSpPr>
          <p:cNvPr id="20" name="goto:9">
            <a:hlinkClick xmlns:r="http://schemas.openxmlformats.org/officeDocument/2006/relationships" xmlns:a="http://schemas.openxmlformats.org/drawingml/2006/main" r:id="R1612df2fe63d4f69" action="ppaction://hlinksldjump"/>
            <a:extLst xmlns:a="http://schemas.openxmlformats.org/drawingml/2006/main">
              <a:ext uri="{FF2B5EF4-FFF2-40B4-BE49-F238E27FC236}">
                <a16:creationId xmlns:a16="http://schemas.microsoft.com/office/drawing/2014/main" id="{EF45B560-92B1-47A3-B765-11A6E2D94338}"/>
              </a:ext>
            </a:extLst>
          </p:cNvPr>
          <p:cNvSpPr>
            <a:spLocks xmlns:a="http://schemas.openxmlformats.org/drawingml/2006/main" noGrp="1"/>
          </p:cNvSpPr>
          <p:nvPr/>
        </p:nvSpPr>
        <p:spPr>
          <a:xfrm xmlns:a="http://schemas.openxmlformats.org/drawingml/2006/main">
            <a:off x="6143625" y="4057650"/>
            <a:ext cx="5219700" cy="781050"/>
          </a:xfrm>
          <a:prstGeom xmlns:a="http://schemas.openxmlformats.org/drawingml/2006/main" prst="roundRect">
            <a:avLst>
              <a:gd name="adj" fmla="val 10976"/>
            </a:avLst>
          </a:prstGeom>
          <a:solidFill xmlns:a="http://schemas.openxmlformats.org/drawingml/2006/main">
            <a:srgbClr val="5E417D"/>
          </a:solidFill>
          <a:ln xmlns:a="http://schemas.openxmlformats.org/drawingml/2006/main" w="0">
            <a:noFill/>
          </a:ln>
        </p:spPr>
        <p:txBody>
          <a:bodyPr xmlns:a="http://schemas.openxmlformats.org/drawingml/2006/main" lIns="114300" tIns="47625" rIns="114300" bIns="47625" anchor="ctr">
            <a:noAutofit/>
          </a:bodyPr>
          <a:lstStyle xmlns:a="http://schemas.openxmlformats.org/drawingml/2006/main"/>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D  Low-concentration particles pull high-concentration particles</a:t>
            </a:r>
          </a:p>
        </p:txBody>
      </p:sp>
      <p:sp>
        <p:nvSpPr>
          <p:cNvPr id="21" name="copy-30">
            <a:extLst xmlns:a="http://schemas.openxmlformats.org/drawingml/2006/main">
              <a:ext uri="{FF2B5EF4-FFF2-40B4-BE49-F238E27FC236}">
                <a16:creationId xmlns:a16="http://schemas.microsoft.com/office/drawing/2014/main" id="{7844E7E9-C9F7-44C2-82BB-ECD47736B158}"/>
              </a:ext>
            </a:extLst>
          </p:cNvPr>
          <p:cNvSpPr>
            <a:spLocks xmlns:a="http://schemas.openxmlformats.org/drawingml/2006/main" noGrp="1"/>
          </p:cNvSpPr>
          <p:nvPr/>
        </p:nvSpPr>
        <p:spPr>
          <a:xfrm xmlns:a="http://schemas.openxmlformats.org/drawingml/2006/main">
            <a:off x="714375" y="5076825"/>
            <a:ext cx="10001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75" b="0">
                <a:solidFill>
                  <a:srgbClr val="526170"/>
                </a:solidFill>
                <a:latin typeface="Arial"/>
                <a:ea typeface="Arial"/>
                <a:cs typeface="Arial"/>
              </a:defRPr>
            </a:pPr>
            <a:r>
              <a:rPr sz="1875" b="0">
                <a:solidFill>
                  <a:srgbClr val="526170"/>
                </a:solidFill>
                <a:latin typeface="Arial"/>
                <a:ea typeface="Arial"/>
                <a:cs typeface="Arial"/>
              </a:rPr>
              <a:t>Give the deciding clue before checking.</a:t>
            </a:r>
          </a:p>
        </p:txBody>
      </p:sp>
      <p:sp>
        <p:nvSpPr>
          <p:cNvPr id="22" name="goto:9">
            <a:hlinkClick xmlns:r="http://schemas.openxmlformats.org/officeDocument/2006/relationships" xmlns:a="http://schemas.openxmlformats.org/drawingml/2006/main" r:id="R9b6acde6452b45cd" action="ppaction://hlinksldjump"/>
            <a:extLst xmlns:a="http://schemas.openxmlformats.org/drawingml/2006/main">
              <a:ext uri="{FF2B5EF4-FFF2-40B4-BE49-F238E27FC236}">
                <a16:creationId xmlns:a16="http://schemas.microsoft.com/office/drawing/2014/main" id="{C19C7D38-F6EA-4C96-8253-F6F849C18D5C}"/>
              </a:ext>
            </a:extLst>
          </p:cNvPr>
          <p:cNvSpPr>
            <a:spLocks xmlns:a="http://schemas.openxmlformats.org/drawingml/2006/main" noGrp="1"/>
          </p:cNvSpPr>
          <p:nvPr/>
        </p:nvSpPr>
        <p:spPr>
          <a:xfrm xmlns:a="http://schemas.openxmlformats.org/drawingml/2006/main">
            <a:off x="8267700" y="5572125"/>
            <a:ext cx="30480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114300" tIns="47625" rIns="114300" bIns="47625" anchor="ctr">
            <a:noAutofit/>
          </a:bodyPr>
          <a:lstStyle xmlns:a="http://schemas.openxmlformats.org/drawingml/2006/main"/>
          <a:p xmlns:a="http://schemas.openxmlformats.org/drawingml/2006/main">
            <a:pPr algn="ctr">
              <a:buNone/>
              <a:defRPr sz="1875" b="1">
                <a:solidFill>
                  <a:srgbClr val="FFFFFF"/>
                </a:solidFill>
                <a:latin typeface="Arial"/>
                <a:ea typeface="Arial"/>
                <a:cs typeface="Arial"/>
              </a:defRPr>
            </a:pPr>
            <a:r>
              <a:rPr sz="1875" b="1">
                <a:solidFill>
                  <a:srgbClr val="FFFFFF"/>
                </a:solidFill>
                <a:latin typeface="Arial"/>
                <a:ea typeface="Arial"/>
                <a:cs typeface="Arial"/>
              </a:rPr>
              <a:t>Check the reasoning</a:t>
            </a:r>
          </a:p>
        </p:txBody>
      </p:sp>
    </p:spTree>
    <p:extLst>
      <p:ext uri="{BB962C8B-B14F-4D97-AF65-F5344CB8AC3E}">
        <p14:creationId xmlns:p14="http://schemas.microsoft.com/office/powerpoint/2010/main" val="792531663"/>
      </p:ext>
    </p:extLst>
  </p:cSld>
</p:sld>
</file>

<file path=ppt/slides/slide5.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3" name="house-card">
            <a:extLst xmlns:a="http://schemas.openxmlformats.org/drawingml/2006/main">
              <a:ext uri="{FF2B5EF4-FFF2-40B4-BE49-F238E27FC236}">
                <a16:creationId xmlns:a16="http://schemas.microsoft.com/office/drawing/2014/main" id="{D7A4886B-95E4-4BE7-A5AF-C26ADA9177CB}"/>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991774CC-4C77-403C-A669-228C6B1378CE}"/>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31">
            <a:extLst xmlns:a="http://schemas.openxmlformats.org/drawingml/2006/main">
              <a:ext uri="{FF2B5EF4-FFF2-40B4-BE49-F238E27FC236}">
                <a16:creationId xmlns:a16="http://schemas.microsoft.com/office/drawing/2014/main" id="{AFCC299C-CBF0-4120-99B9-DC87E4233C57}"/>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32">
            <a:extLst xmlns:a="http://schemas.openxmlformats.org/drawingml/2006/main">
              <a:ext uri="{FF2B5EF4-FFF2-40B4-BE49-F238E27FC236}">
                <a16:creationId xmlns:a16="http://schemas.microsoft.com/office/drawing/2014/main" id="{068BAD6A-8180-4F46-9BB6-AB0762BA7BAD}"/>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I Do 2  ·  3 min</a:t>
            </a:r>
          </a:p>
        </p:txBody>
      </p:sp>
      <p:sp>
        <p:nvSpPr>
          <p:cNvPr id="5" name="copy-33">
            <a:extLst xmlns:a="http://schemas.openxmlformats.org/drawingml/2006/main">
              <a:ext uri="{FF2B5EF4-FFF2-40B4-BE49-F238E27FC236}">
                <a16:creationId xmlns:a16="http://schemas.microsoft.com/office/drawing/2014/main" id="{ABDC4629-8F34-4D94-B09B-41A02D645119}"/>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Connect the science</a:t>
            </a:r>
          </a:p>
        </p:txBody>
      </p:sp>
      <p:sp>
        <p:nvSpPr>
          <p:cNvPr id="6" name="heading-rule">
            <a:extLst xmlns:a="http://schemas.openxmlformats.org/drawingml/2006/main">
              <a:ext uri="{FF2B5EF4-FFF2-40B4-BE49-F238E27FC236}">
                <a16:creationId xmlns:a16="http://schemas.microsoft.com/office/drawing/2014/main" id="{E15B6A0A-7E97-494E-877A-B394F7EEC8B6}"/>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53effd201c454e9a" action="ppaction://hlinksldjump"/>
            <a:extLst xmlns:a="http://schemas.openxmlformats.org/drawingml/2006/main">
              <a:ext uri="{FF2B5EF4-FFF2-40B4-BE49-F238E27FC236}">
                <a16:creationId xmlns:a16="http://schemas.microsoft.com/office/drawing/2014/main" id="{3B797FB8-4377-4108-8A88-F76F071BA1C6}"/>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cc7bed45d0a44216" action="ppaction://hlinksldjump"/>
            <a:extLst xmlns:a="http://schemas.openxmlformats.org/drawingml/2006/main">
              <a:ext uri="{FF2B5EF4-FFF2-40B4-BE49-F238E27FC236}">
                <a16:creationId xmlns:a16="http://schemas.microsoft.com/office/drawing/2014/main" id="{D243C71F-6969-4941-88DC-FC8FE86A034D}"/>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f197aaebda0c4c4e" action="ppaction://hlinksldjump"/>
            <a:extLst xmlns:a="http://schemas.openxmlformats.org/drawingml/2006/main">
              <a:ext uri="{FF2B5EF4-FFF2-40B4-BE49-F238E27FC236}">
                <a16:creationId xmlns:a16="http://schemas.microsoft.com/office/drawing/2014/main" id="{3CA56745-BE7C-4FF8-8BC5-EB54ECA9A15E}"/>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e917ee26668245b1" action="ppaction://hlinksldjump"/>
            <a:extLst xmlns:a="http://schemas.openxmlformats.org/drawingml/2006/main">
              <a:ext uri="{FF2B5EF4-FFF2-40B4-BE49-F238E27FC236}">
                <a16:creationId xmlns:a16="http://schemas.microsoft.com/office/drawing/2014/main" id="{A417A854-98BE-4C72-819C-F0DB7876E9CE}"/>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b5cb051e9d774c51" action="ppaction://hlinksldjump"/>
            <a:extLst xmlns:a="http://schemas.openxmlformats.org/drawingml/2006/main">
              <a:ext uri="{FF2B5EF4-FFF2-40B4-BE49-F238E27FC236}">
                <a16:creationId xmlns:a16="http://schemas.microsoft.com/office/drawing/2014/main" id="{AC51701C-58B5-4556-B942-4C6643640BD0}"/>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I Do 2</a:t>
            </a:r>
          </a:p>
        </p:txBody>
      </p:sp>
      <p:sp>
        <p:nvSpPr>
          <p:cNvPr id="12" name="goto:5">
            <a:hlinkClick xmlns:r="http://schemas.openxmlformats.org/officeDocument/2006/relationships" xmlns:a="http://schemas.openxmlformats.org/drawingml/2006/main" r:id="R2b5772d6a5e142a9" action="ppaction://hlinksldjump"/>
            <a:extLst xmlns:a="http://schemas.openxmlformats.org/drawingml/2006/main">
              <a:ext uri="{FF2B5EF4-FFF2-40B4-BE49-F238E27FC236}">
                <a16:creationId xmlns:a16="http://schemas.microsoft.com/office/drawing/2014/main" id="{D7320571-6AA4-46C4-93DE-AD1646D57F70}"/>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010ecf879f4c4036" action="ppaction://hlinksldjump"/>
            <a:extLst xmlns:a="http://schemas.openxmlformats.org/drawingml/2006/main">
              <a:ext uri="{FF2B5EF4-FFF2-40B4-BE49-F238E27FC236}">
                <a16:creationId xmlns:a16="http://schemas.microsoft.com/office/drawing/2014/main" id="{ED7BAA8A-3207-423D-8C26-2342EFC1D871}"/>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b4c4bf2330c440f8" action="ppaction://hlinksldjump"/>
            <a:extLst xmlns:a="http://schemas.openxmlformats.org/drawingml/2006/main">
              <a:ext uri="{FF2B5EF4-FFF2-40B4-BE49-F238E27FC236}">
                <a16:creationId xmlns:a16="http://schemas.microsoft.com/office/drawing/2014/main" id="{86A6B1B6-4DA7-4999-8117-459D6ACFF30B}"/>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5227b5af38f94502" action="ppaction://hlinksldjump"/>
            <a:extLst xmlns:a="http://schemas.openxmlformats.org/drawingml/2006/main">
              <a:ext uri="{FF2B5EF4-FFF2-40B4-BE49-F238E27FC236}">
                <a16:creationId xmlns:a16="http://schemas.microsoft.com/office/drawing/2014/main" id="{9F16B66D-A342-454E-B163-0D21A1F6D457}"/>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6" name="copy-34">
            <a:extLst xmlns:a="http://schemas.openxmlformats.org/drawingml/2006/main">
              <a:ext uri="{FF2B5EF4-FFF2-40B4-BE49-F238E27FC236}">
                <a16:creationId xmlns:a16="http://schemas.microsoft.com/office/drawing/2014/main" id="{4734245F-6A74-4F7A-8E71-08D7D56BDFB3}"/>
              </a:ext>
            </a:extLst>
          </p:cNvPr>
          <p:cNvSpPr>
            <a:spLocks xmlns:a="http://schemas.openxmlformats.org/drawingml/2006/main" noGrp="1"/>
          </p:cNvSpPr>
          <p:nvPr/>
        </p:nvSpPr>
        <p:spPr>
          <a:xfrm xmlns:a="http://schemas.openxmlformats.org/drawingml/2006/main">
            <a:off x="666750" y="1809750"/>
            <a:ext cx="428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1">
                <a:solidFill>
                  <a:srgbClr val="7A5C9E"/>
                </a:solidFill>
                <a:latin typeface="Arial"/>
                <a:ea typeface="Arial"/>
                <a:cs typeface="Arial"/>
              </a:defRPr>
            </a:pPr>
            <a:r>
              <a:rPr sz="2025" b="1">
                <a:solidFill>
                  <a:srgbClr val="7A5C9E"/>
                </a:solidFill>
                <a:latin typeface="Arial"/>
                <a:ea typeface="Arial"/>
                <a:cs typeface="Arial"/>
              </a:rPr>
              <a:t>1</a:t>
            </a:r>
          </a:p>
        </p:txBody>
      </p:sp>
      <p:sp>
        <p:nvSpPr>
          <p:cNvPr id="17" name="copy-35">
            <a:extLst xmlns:a="http://schemas.openxmlformats.org/drawingml/2006/main">
              <a:ext uri="{FF2B5EF4-FFF2-40B4-BE49-F238E27FC236}">
                <a16:creationId xmlns:a16="http://schemas.microsoft.com/office/drawing/2014/main" id="{951F2297-31AE-44F8-8AFE-C4C8649A97AE}"/>
              </a:ext>
            </a:extLst>
          </p:cNvPr>
          <p:cNvSpPr>
            <a:spLocks xmlns:a="http://schemas.openxmlformats.org/drawingml/2006/main" noGrp="1"/>
          </p:cNvSpPr>
          <p:nvPr/>
        </p:nvSpPr>
        <p:spPr>
          <a:xfrm xmlns:a="http://schemas.openxmlformats.org/drawingml/2006/main">
            <a:off x="1162050" y="1809750"/>
            <a:ext cx="101727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0">
                <a:solidFill>
                  <a:srgbClr val="1F2937"/>
                </a:solidFill>
                <a:latin typeface="Arial"/>
                <a:ea typeface="Arial"/>
                <a:cs typeface="Arial"/>
              </a:defRPr>
            </a:pPr>
            <a:r>
              <a:rPr sz="2025" b="0">
                <a:solidFill>
                  <a:srgbClr val="1F2937"/>
                </a:solidFill>
                <a:latin typeface="Arial"/>
                <a:ea typeface="Arial"/>
                <a:cs typeface="Arial"/>
              </a:rPr>
              <a:t>A steeper concentration difference usually increases the net rate.</a:t>
            </a:r>
          </a:p>
        </p:txBody>
      </p:sp>
      <p:sp>
        <p:nvSpPr>
          <p:cNvPr id="18" name="copy-36">
            <a:extLst xmlns:a="http://schemas.openxmlformats.org/drawingml/2006/main">
              <a:ext uri="{FF2B5EF4-FFF2-40B4-BE49-F238E27FC236}">
                <a16:creationId xmlns:a16="http://schemas.microsoft.com/office/drawing/2014/main" id="{52AEC4FD-3F9D-4710-938F-A0578F459D50}"/>
              </a:ext>
            </a:extLst>
          </p:cNvPr>
          <p:cNvSpPr>
            <a:spLocks xmlns:a="http://schemas.openxmlformats.org/drawingml/2006/main" noGrp="1"/>
          </p:cNvSpPr>
          <p:nvPr/>
        </p:nvSpPr>
        <p:spPr>
          <a:xfrm xmlns:a="http://schemas.openxmlformats.org/drawingml/2006/main">
            <a:off x="666750" y="2476500"/>
            <a:ext cx="428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1">
                <a:solidFill>
                  <a:srgbClr val="7A5C9E"/>
                </a:solidFill>
                <a:latin typeface="Arial"/>
                <a:ea typeface="Arial"/>
                <a:cs typeface="Arial"/>
              </a:defRPr>
            </a:pPr>
            <a:r>
              <a:rPr sz="2025" b="1">
                <a:solidFill>
                  <a:srgbClr val="7A5C9E"/>
                </a:solidFill>
                <a:latin typeface="Arial"/>
                <a:ea typeface="Arial"/>
                <a:cs typeface="Arial"/>
              </a:rPr>
              <a:t>2</a:t>
            </a:r>
          </a:p>
        </p:txBody>
      </p:sp>
      <p:sp>
        <p:nvSpPr>
          <p:cNvPr id="19" name="copy-37">
            <a:extLst xmlns:a="http://schemas.openxmlformats.org/drawingml/2006/main">
              <a:ext uri="{FF2B5EF4-FFF2-40B4-BE49-F238E27FC236}">
                <a16:creationId xmlns:a16="http://schemas.microsoft.com/office/drawing/2014/main" id="{9A2047CA-9E9C-46D0-B3CD-2B420FE7CF25}"/>
              </a:ext>
            </a:extLst>
          </p:cNvPr>
          <p:cNvSpPr>
            <a:spLocks xmlns:a="http://schemas.openxmlformats.org/drawingml/2006/main" noGrp="1"/>
          </p:cNvSpPr>
          <p:nvPr/>
        </p:nvSpPr>
        <p:spPr>
          <a:xfrm xmlns:a="http://schemas.openxmlformats.org/drawingml/2006/main">
            <a:off x="1162050" y="2476500"/>
            <a:ext cx="101727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0">
                <a:solidFill>
                  <a:srgbClr val="1F2937"/>
                </a:solidFill>
                <a:latin typeface="Arial"/>
                <a:ea typeface="Arial"/>
                <a:cs typeface="Arial"/>
              </a:defRPr>
            </a:pPr>
            <a:r>
              <a:rPr sz="2025" b="0">
                <a:solidFill>
                  <a:srgbClr val="1F2937"/>
                </a:solidFill>
                <a:latin typeface="Arial"/>
                <a:ea typeface="Arial"/>
                <a:cs typeface="Arial"/>
              </a:rPr>
              <a:t>Higher temperature increases particle kinetic energy and movement rate.</a:t>
            </a:r>
          </a:p>
        </p:txBody>
      </p:sp>
      <p:sp>
        <p:nvSpPr>
          <p:cNvPr id="20" name="copy-38">
            <a:extLst xmlns:a="http://schemas.openxmlformats.org/drawingml/2006/main">
              <a:ext uri="{FF2B5EF4-FFF2-40B4-BE49-F238E27FC236}">
                <a16:creationId xmlns:a16="http://schemas.microsoft.com/office/drawing/2014/main" id="{AEFE78EA-F165-4C46-9A5A-0F62C721C822}"/>
              </a:ext>
            </a:extLst>
          </p:cNvPr>
          <p:cNvSpPr>
            <a:spLocks xmlns:a="http://schemas.openxmlformats.org/drawingml/2006/main" noGrp="1"/>
          </p:cNvSpPr>
          <p:nvPr/>
        </p:nvSpPr>
        <p:spPr>
          <a:xfrm xmlns:a="http://schemas.openxmlformats.org/drawingml/2006/main">
            <a:off x="666750" y="3143250"/>
            <a:ext cx="428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1">
                <a:solidFill>
                  <a:srgbClr val="7A5C9E"/>
                </a:solidFill>
                <a:latin typeface="Arial"/>
                <a:ea typeface="Arial"/>
                <a:cs typeface="Arial"/>
              </a:defRPr>
            </a:pPr>
            <a:r>
              <a:rPr sz="2025" b="1">
                <a:solidFill>
                  <a:srgbClr val="7A5C9E"/>
                </a:solidFill>
                <a:latin typeface="Arial"/>
                <a:ea typeface="Arial"/>
                <a:cs typeface="Arial"/>
              </a:rPr>
              <a:t>3</a:t>
            </a:r>
          </a:p>
        </p:txBody>
      </p:sp>
      <p:sp>
        <p:nvSpPr>
          <p:cNvPr id="21" name="copy-39">
            <a:extLst xmlns:a="http://schemas.openxmlformats.org/drawingml/2006/main">
              <a:ext uri="{FF2B5EF4-FFF2-40B4-BE49-F238E27FC236}">
                <a16:creationId xmlns:a16="http://schemas.microsoft.com/office/drawing/2014/main" id="{E356C696-D40A-400E-8433-452994AD2604}"/>
              </a:ext>
            </a:extLst>
          </p:cNvPr>
          <p:cNvSpPr>
            <a:spLocks xmlns:a="http://schemas.openxmlformats.org/drawingml/2006/main" noGrp="1"/>
          </p:cNvSpPr>
          <p:nvPr/>
        </p:nvSpPr>
        <p:spPr>
          <a:xfrm xmlns:a="http://schemas.openxmlformats.org/drawingml/2006/main">
            <a:off x="1162050" y="3143250"/>
            <a:ext cx="101727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0">
                <a:solidFill>
                  <a:srgbClr val="1F2937"/>
                </a:solidFill>
                <a:latin typeface="Arial"/>
                <a:ea typeface="Arial"/>
                <a:cs typeface="Arial"/>
              </a:defRPr>
            </a:pPr>
            <a:r>
              <a:rPr sz="2025" b="0">
                <a:solidFill>
                  <a:srgbClr val="1F2937"/>
                </a:solidFill>
                <a:latin typeface="Arial"/>
                <a:ea typeface="Arial"/>
                <a:cs typeface="Arial"/>
              </a:rPr>
              <a:t>A longer diffusion distance reduces the rate of exchange.</a:t>
            </a:r>
          </a:p>
        </p:txBody>
      </p:sp>
      <p:pic>
        <p:nvPicPr>
          <p:cNvPr id="46" name="W4L1 scientific resource, slide 5"/>
          <p:cNvPicPr>
            <a:picLocks xmlns:a="http://schemas.openxmlformats.org/drawingml/2006/main" noChangeAspect="1"/>
          </p:cNvPicPr>
          <p:nvPr/>
        </p:nvPicPr>
        <p:blipFill>
          <a:blip xmlns:r="http://schemas.openxmlformats.org/officeDocument/2006/relationships" xmlns:a="http://schemas.openxmlformats.org/drawingml/2006/main" r:embed="R81eb4494475340b4"/>
          <a:stretch xmlns:a="http://schemas.openxmlformats.org/drawingml/2006/main"/>
        </p:blipFill>
        <p:spPr>
          <a:xfrm xmlns:a="http://schemas.openxmlformats.org/drawingml/2006/main">
            <a:off x="2508166" y="3905250"/>
            <a:ext cx="7051842" cy="2009775"/>
          </a:xfrm>
          <a:prstGeom xmlns:a="http://schemas.openxmlformats.org/drawingml/2006/main" prst="rect">
            <a:avLst/>
          </a:prstGeom>
        </p:spPr>
      </p:pic>
    </p:spTree>
    <p:extLst>
      <p:ext uri="{BB962C8B-B14F-4D97-AF65-F5344CB8AC3E}">
        <p14:creationId xmlns:p14="http://schemas.microsoft.com/office/powerpoint/2010/main" val="1298411160"/>
      </p:ext>
    </p:extLst>
  </p:cSld>
</p:sld>
</file>

<file path=ppt/slides/slide6.xml><?xml version="1.0" encoding="utf-8"?>
<p:sld xmlns:p="http://schemas.openxmlformats.org/presentationml/2006/main">
  <p:cSld>
    <p:bg>
      <p:bgPr>
        <a:solidFill xmlns:a="http://schemas.openxmlformats.org/drawingml/2006/main">
          <a:srgbClr val="F0EAF6"/>
        </a:solidFill>
      </p:bgPr>
    </p:bg>
    <p:spTree>
      <p:nvGrpSpPr>
        <p:cNvPr id="2" name=""/>
        <p:cNvGrpSpPr/>
        <p:nvPr/>
      </p:nvGrpSpPr>
      <p:grpSpPr>
        <a:xfrm xmlns:a="http://schemas.openxmlformats.org/drawingml/2006/main"/>
      </p:grpSpPr>
      <p:sp>
        <p:nvSpPr>
          <p:cNvPr id="3" name="house-card">
            <a:extLst xmlns:a="http://schemas.openxmlformats.org/drawingml/2006/main">
              <a:ext uri="{FF2B5EF4-FFF2-40B4-BE49-F238E27FC236}">
                <a16:creationId xmlns:a16="http://schemas.microsoft.com/office/drawing/2014/main" id="{0FF9B847-D840-4A51-885C-15569724F487}"/>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4" name="phase-rule">
            <a:extLst xmlns:a="http://schemas.openxmlformats.org/drawingml/2006/main">
              <a:ext uri="{FF2B5EF4-FFF2-40B4-BE49-F238E27FC236}">
                <a16:creationId xmlns:a16="http://schemas.microsoft.com/office/drawing/2014/main" id="{84D7A096-340B-4716-AC13-F787DD365DDC}"/>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A54077"/>
          </a:solidFill>
          <a:ln xmlns:a="http://schemas.openxmlformats.org/drawingml/2006/main" w="0">
            <a:noFill/>
          </a:ln>
        </p:spPr>
        <p:txBody xmlns:a="http://schemas.openxmlformats.org/drawingml/2006/main">
          <a:bodyPr/>
          <a:p/>
        </p:txBody>
      </p:sp>
      <p:sp>
        <p:nvSpPr>
          <p:cNvPr id="5" name="copy-40">
            <a:extLst xmlns:a="http://schemas.openxmlformats.org/drawingml/2006/main">
              <a:ext uri="{FF2B5EF4-FFF2-40B4-BE49-F238E27FC236}">
                <a16:creationId xmlns:a16="http://schemas.microsoft.com/office/drawing/2014/main" id="{0FC1CF6A-E4D4-4954-83F3-91AA937F699F}"/>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6" name="copy-41">
            <a:extLst xmlns:a="http://schemas.openxmlformats.org/drawingml/2006/main">
              <a:ext uri="{FF2B5EF4-FFF2-40B4-BE49-F238E27FC236}">
                <a16:creationId xmlns:a16="http://schemas.microsoft.com/office/drawing/2014/main" id="{797DDCFA-D80D-4088-B02A-232A33070714}"/>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A54077"/>
                </a:solidFill>
                <a:latin typeface="Arial"/>
                <a:ea typeface="Arial"/>
                <a:cs typeface="Arial"/>
              </a:defRPr>
            </a:pPr>
            <a:r>
              <a:rPr sz="1425" b="1">
                <a:solidFill>
                  <a:srgbClr val="A54077"/>
                </a:solidFill>
                <a:latin typeface="Arial"/>
                <a:ea typeface="Arial"/>
                <a:cs typeface="Arial"/>
              </a:rPr>
              <a:t>We Do 2 · Task  ·  5 min</a:t>
            </a:r>
          </a:p>
        </p:txBody>
      </p:sp>
      <p:sp>
        <p:nvSpPr>
          <p:cNvPr id="7" name="copy-42">
            <a:extLst xmlns:a="http://schemas.openxmlformats.org/drawingml/2006/main">
              <a:ext uri="{FF2B5EF4-FFF2-40B4-BE49-F238E27FC236}">
                <a16:creationId xmlns:a16="http://schemas.microsoft.com/office/drawing/2014/main" id="{EE413370-0562-4711-B3B8-5E7AE72ECB55}"/>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Count both directions</a:t>
            </a:r>
          </a:p>
        </p:txBody>
      </p:sp>
      <p:sp>
        <p:nvSpPr>
          <p:cNvPr id="8" name="heading-rule">
            <a:extLst xmlns:a="http://schemas.openxmlformats.org/drawingml/2006/main">
              <a:ext uri="{FF2B5EF4-FFF2-40B4-BE49-F238E27FC236}">
                <a16:creationId xmlns:a16="http://schemas.microsoft.com/office/drawing/2014/main" id="{1148E183-F285-4D6A-885C-292FB2096265}"/>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9" name="goto:0">
            <a:hlinkClick xmlns:r="http://schemas.openxmlformats.org/officeDocument/2006/relationships" xmlns:a="http://schemas.openxmlformats.org/drawingml/2006/main" r:id="R7da82e9fa88c4d9a" action="ppaction://hlinksldjump"/>
            <a:extLst xmlns:a="http://schemas.openxmlformats.org/drawingml/2006/main">
              <a:ext uri="{FF2B5EF4-FFF2-40B4-BE49-F238E27FC236}">
                <a16:creationId xmlns:a16="http://schemas.microsoft.com/office/drawing/2014/main" id="{BD7A957F-F3F8-4F0F-A1C4-918CA1EBD185}"/>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10" name="goto:1">
            <a:hlinkClick xmlns:r="http://schemas.openxmlformats.org/officeDocument/2006/relationships" xmlns:a="http://schemas.openxmlformats.org/drawingml/2006/main" r:id="R497a438818434347" action="ppaction://hlinksldjump"/>
            <a:extLst xmlns:a="http://schemas.openxmlformats.org/drawingml/2006/main">
              <a:ext uri="{FF2B5EF4-FFF2-40B4-BE49-F238E27FC236}">
                <a16:creationId xmlns:a16="http://schemas.microsoft.com/office/drawing/2014/main" id="{153803C5-19B1-427C-84F2-075A7DBB4191}"/>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11" name="goto:2">
            <a:hlinkClick xmlns:r="http://schemas.openxmlformats.org/officeDocument/2006/relationships" xmlns:a="http://schemas.openxmlformats.org/drawingml/2006/main" r:id="R253694aecac44187" action="ppaction://hlinksldjump"/>
            <a:extLst xmlns:a="http://schemas.openxmlformats.org/drawingml/2006/main">
              <a:ext uri="{FF2B5EF4-FFF2-40B4-BE49-F238E27FC236}">
                <a16:creationId xmlns:a16="http://schemas.microsoft.com/office/drawing/2014/main" id="{9D40C09E-101E-4AB3-8A2D-80895E04AB46}"/>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2" name="goto:3">
            <a:hlinkClick xmlns:r="http://schemas.openxmlformats.org/officeDocument/2006/relationships" xmlns:a="http://schemas.openxmlformats.org/drawingml/2006/main" r:id="Rc7535748b9674ac4" action="ppaction://hlinksldjump"/>
            <a:extLst xmlns:a="http://schemas.openxmlformats.org/drawingml/2006/main">
              <a:ext uri="{FF2B5EF4-FFF2-40B4-BE49-F238E27FC236}">
                <a16:creationId xmlns:a16="http://schemas.microsoft.com/office/drawing/2014/main" id="{30B35077-9223-4CB8-80CA-D02CA90B2759}"/>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3" name="goto:4">
            <a:hlinkClick xmlns:r="http://schemas.openxmlformats.org/officeDocument/2006/relationships" xmlns:a="http://schemas.openxmlformats.org/drawingml/2006/main" r:id="Rebdeea82e9ca4b74" action="ppaction://hlinksldjump"/>
            <a:extLst xmlns:a="http://schemas.openxmlformats.org/drawingml/2006/main">
              <a:ext uri="{FF2B5EF4-FFF2-40B4-BE49-F238E27FC236}">
                <a16:creationId xmlns:a16="http://schemas.microsoft.com/office/drawing/2014/main" id="{E7C72D2E-A976-4465-98DB-776679455A3F}"/>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4" name="goto:5">
            <a:hlinkClick xmlns:r="http://schemas.openxmlformats.org/officeDocument/2006/relationships" xmlns:a="http://schemas.openxmlformats.org/drawingml/2006/main" r:id="Ra98639470bb642d5" action="ppaction://hlinksldjump"/>
            <a:extLst xmlns:a="http://schemas.openxmlformats.org/drawingml/2006/main">
              <a:ext uri="{FF2B5EF4-FFF2-40B4-BE49-F238E27FC236}">
                <a16:creationId xmlns:a16="http://schemas.microsoft.com/office/drawing/2014/main" id="{4D73274E-50A7-4AF6-BCA9-D7C60366C913}"/>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We Do 2</a:t>
            </a:r>
          </a:p>
        </p:txBody>
      </p:sp>
      <p:sp>
        <p:nvSpPr>
          <p:cNvPr id="15" name="goto:6">
            <a:hlinkClick xmlns:r="http://schemas.openxmlformats.org/officeDocument/2006/relationships" xmlns:a="http://schemas.openxmlformats.org/drawingml/2006/main" r:id="R245548aa61d7465d" action="ppaction://hlinksldjump"/>
            <a:extLst xmlns:a="http://schemas.openxmlformats.org/drawingml/2006/main">
              <a:ext uri="{FF2B5EF4-FFF2-40B4-BE49-F238E27FC236}">
                <a16:creationId xmlns:a16="http://schemas.microsoft.com/office/drawing/2014/main" id="{86FA0B3E-FD45-4A1A-B08A-4ED9F9B55104}"/>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6" name="goto:7">
            <a:hlinkClick xmlns:r="http://schemas.openxmlformats.org/officeDocument/2006/relationships" xmlns:a="http://schemas.openxmlformats.org/drawingml/2006/main" r:id="Rc632eaa9b0844d3d" action="ppaction://hlinksldjump"/>
            <a:extLst xmlns:a="http://schemas.openxmlformats.org/drawingml/2006/main">
              <a:ext uri="{FF2B5EF4-FFF2-40B4-BE49-F238E27FC236}">
                <a16:creationId xmlns:a16="http://schemas.microsoft.com/office/drawing/2014/main" id="{040E3627-582E-4EE5-BDAB-2CA4D7C9D81D}"/>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7" name="goto:12">
            <a:hlinkClick xmlns:r="http://schemas.openxmlformats.org/officeDocument/2006/relationships" xmlns:a="http://schemas.openxmlformats.org/drawingml/2006/main" r:id="R9b72baf6275244da" action="ppaction://hlinksldjump"/>
            <a:extLst xmlns:a="http://schemas.openxmlformats.org/drawingml/2006/main">
              <a:ext uri="{FF2B5EF4-FFF2-40B4-BE49-F238E27FC236}">
                <a16:creationId xmlns:a16="http://schemas.microsoft.com/office/drawing/2014/main" id="{63767BD8-5A85-41B3-8D61-7ECC58C48025}"/>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8" name="copy-43">
            <a:extLst xmlns:a="http://schemas.openxmlformats.org/drawingml/2006/main">
              <a:ext uri="{FF2B5EF4-FFF2-40B4-BE49-F238E27FC236}">
                <a16:creationId xmlns:a16="http://schemas.microsoft.com/office/drawing/2014/main" id="{1CA9A7B8-3C95-4ECA-909F-BF2F7A11EACE}"/>
              </a:ext>
            </a:extLst>
          </p:cNvPr>
          <p:cNvSpPr>
            <a:spLocks xmlns:a="http://schemas.openxmlformats.org/drawingml/2006/main" noGrp="1"/>
          </p:cNvSpPr>
          <p:nvPr/>
        </p:nvSpPr>
        <p:spPr>
          <a:xfrm xmlns:a="http://schemas.openxmlformats.org/drawingml/2006/main">
            <a:off x="666750" y="1847850"/>
            <a:ext cx="1066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1">
                <a:solidFill>
                  <a:srgbClr val="1F2937"/>
                </a:solidFill>
                <a:latin typeface="Arial"/>
                <a:ea typeface="Arial"/>
                <a:cs typeface="Arial"/>
              </a:defRPr>
            </a:pPr>
            <a:r>
              <a:rPr sz="2100" b="1">
                <a:solidFill>
                  <a:srgbClr val="1F2937"/>
                </a:solidFill>
                <a:latin typeface="Arial"/>
                <a:ea typeface="Arial"/>
                <a:cs typeface="Arial"/>
              </a:rPr>
              <a:t>Equal volumes: 12 particles on the left, 3 on the right. Predict the initial net direction.</a:t>
            </a:r>
          </a:p>
        </p:txBody>
      </p:sp>
      <p:graphicFrame>
        <p:nvGraphicFramePr>
          <p:cNvPr id="19" name=""/>
          <p:cNvGraphicFramePr/>
          <p:nvPr/>
        </p:nvGraphicFramePr>
        <p:xfrm>
          <a:off xmlns:a="http://schemas.openxmlformats.org/drawingml/2006/main" x="704850" y="2762250"/>
          <a:ext xmlns:a="http://schemas.openxmlformats.org/drawingml/2006/main" cx="10591800" cy="2095500"/>
        </p:xfrm>
        <a:graphic xmlns:a="http://schemas.openxmlformats.org/drawingml/2006/main">
          <a:graphicData uri="http://schemas.openxmlformats.org/drawingml/2006/table">
            <a:tbl>
              <a:tblPr/>
              <a:tblGrid>
                <a:gridCol w="3530600"/>
                <a:gridCol w="3530600"/>
                <a:gridCol w="3530600"/>
              </a:tblGrid>
              <a:tr h="698500">
                <a:tc>
                  <a:txBody>
                    <a:bodyPr lIns="95250" tIns="66675" rIns="95250" bIns="66675"/>
                    <a:lstStyle/>
                    <a:p>
                      <a:r>
                        <a:rPr sz="1725" b="1">
                          <a:solidFill>
                            <a:srgbClr val="1F2937"/>
                          </a:solidFill>
                          <a:latin typeface="Arial"/>
                          <a:ea typeface="Arial"/>
                          <a:cs typeface="Arial"/>
                        </a:rPr>
                        <a:t>Interval</a:t>
                      </a:r>
                    </a:p>
                  </a:txBody>
                  <a:tcPr marL="91440" marR="91440" marT="45720" marB="45720" anchor="ctr">
                    <a:solidFill>
                      <a:srgbClr val="E4EBEE"/>
                    </a:solidFill>
                  </a:tcPr>
                </a:tc>
                <a:tc>
                  <a:txBody>
                    <a:bodyPr lIns="95250" tIns="66675" rIns="95250" bIns="66675"/>
                    <a:lstStyle/>
                    <a:p>
                      <a:r>
                        <a:rPr sz="1725" b="1">
                          <a:solidFill>
                            <a:srgbClr val="1F2937"/>
                          </a:solidFill>
                          <a:latin typeface="Arial"/>
                          <a:ea typeface="Arial"/>
                          <a:cs typeface="Arial"/>
                        </a:rPr>
                        <a:t>Left → right</a:t>
                      </a:r>
                    </a:p>
                  </a:txBody>
                  <a:tcPr marL="91440" marR="91440" marT="45720" marB="45720" anchor="ctr">
                    <a:solidFill>
                      <a:srgbClr val="E4EBEE"/>
                    </a:solidFill>
                  </a:tcPr>
                </a:tc>
                <a:tc>
                  <a:txBody>
                    <a:bodyPr lIns="95250" tIns="66675" rIns="95250" bIns="66675"/>
                    <a:lstStyle/>
                    <a:p>
                      <a:r>
                        <a:rPr sz="1725" b="1">
                          <a:solidFill>
                            <a:srgbClr val="1F2937"/>
                          </a:solidFill>
                          <a:latin typeface="Arial"/>
                          <a:ea typeface="Arial"/>
                          <a:cs typeface="Arial"/>
                        </a:rPr>
                        <a:t>Right → left</a:t>
                      </a:r>
                    </a:p>
                  </a:txBody>
                  <a:tcPr marL="91440" marR="91440" marT="45720" marB="45720" anchor="ctr">
                    <a:solidFill>
                      <a:srgbClr val="E4EBEE"/>
                    </a:solidFill>
                  </a:tcPr>
                </a:tc>
              </a:tr>
              <a:tr h="698500">
                <a:tc>
                  <a:txBody>
                    <a:bodyPr lIns="95250" tIns="66675" rIns="95250" bIns="66675"/>
                    <a:lstStyle/>
                    <a:p>
                      <a:r>
                        <a:rPr sz="1725" b="0">
                          <a:solidFill>
                            <a:srgbClr val="1F2937"/>
                          </a:solidFill>
                          <a:latin typeface="Arial"/>
                          <a:ea typeface="Arial"/>
                          <a:cs typeface="Arial"/>
                        </a:rPr>
                        <a:t>Early</a:t>
                      </a:r>
                    </a:p>
                  </a:txBody>
                  <a:tcPr marL="91440" marR="91440" marT="45720" marB="45720" anchor="ctr">
                    <a:solidFill>
                      <a:srgbClr val="FFFFFF"/>
                    </a:solidFill>
                  </a:tcPr>
                </a:tc>
                <a:tc>
                  <a:txBody>
                    <a:bodyPr lIns="95250" tIns="66675" rIns="95250" bIns="66675"/>
                    <a:lstStyle/>
                    <a:p>
                      <a:r>
                        <a:rPr sz="1725" b="0">
                          <a:solidFill>
                            <a:srgbClr val="1F2937"/>
                          </a:solidFill>
                          <a:latin typeface="Arial"/>
                          <a:ea typeface="Arial"/>
                          <a:cs typeface="Arial"/>
                        </a:rPr>
                        <a:t>8</a:t>
                      </a:r>
                    </a:p>
                  </a:txBody>
                  <a:tcPr marL="91440" marR="91440" marT="45720" marB="45720" anchor="ctr">
                    <a:solidFill>
                      <a:srgbClr val="FFFFFF"/>
                    </a:solidFill>
                  </a:tcPr>
                </a:tc>
                <a:tc>
                  <a:txBody>
                    <a:bodyPr lIns="95250" tIns="66675" rIns="95250" bIns="66675"/>
                    <a:lstStyle/>
                    <a:p>
                      <a:r>
                        <a:rPr sz="1725" b="0">
                          <a:solidFill>
                            <a:srgbClr val="1F2937"/>
                          </a:solidFill>
                          <a:latin typeface="Arial"/>
                          <a:ea typeface="Arial"/>
                          <a:cs typeface="Arial"/>
                        </a:rPr>
                        <a:t>2</a:t>
                      </a:r>
                    </a:p>
                  </a:txBody>
                  <a:tcPr marL="91440" marR="91440" marT="45720" marB="45720" anchor="ctr">
                    <a:solidFill>
                      <a:srgbClr val="FFFFFF"/>
                    </a:solidFill>
                  </a:tcPr>
                </a:tc>
              </a:tr>
              <a:tr h="698500">
                <a:tc>
                  <a:txBody>
                    <a:bodyPr lIns="95250" tIns="66675" rIns="95250" bIns="66675"/>
                    <a:lstStyle/>
                    <a:p>
                      <a:r>
                        <a:rPr sz="1725" b="0">
                          <a:solidFill>
                            <a:srgbClr val="1F2937"/>
                          </a:solidFill>
                          <a:latin typeface="Arial"/>
                          <a:ea typeface="Arial"/>
                          <a:cs typeface="Arial"/>
                        </a:rPr>
                        <a:t>At balance</a:t>
                      </a:r>
                    </a:p>
                  </a:txBody>
                  <a:tcPr marL="91440" marR="91440" marT="45720" marB="45720" anchor="ctr">
                    <a:solidFill>
                      <a:srgbClr val="FFFFFF"/>
                    </a:solidFill>
                  </a:tcPr>
                </a:tc>
                <a:tc>
                  <a:txBody>
                    <a:bodyPr lIns="95250" tIns="66675" rIns="95250" bIns="66675"/>
                    <a:lstStyle/>
                    <a:p>
                      <a:r>
                        <a:rPr sz="1725" b="0">
                          <a:solidFill>
                            <a:srgbClr val="1F2937"/>
                          </a:solidFill>
                          <a:latin typeface="Arial"/>
                          <a:ea typeface="Arial"/>
                          <a:cs typeface="Arial"/>
                        </a:rPr>
                        <a:t>5</a:t>
                      </a:r>
                    </a:p>
                  </a:txBody>
                  <a:tcPr marL="91440" marR="91440" marT="45720" marB="45720" anchor="ctr">
                    <a:solidFill>
                      <a:srgbClr val="FFFFFF"/>
                    </a:solidFill>
                  </a:tcPr>
                </a:tc>
                <a:tc>
                  <a:txBody>
                    <a:bodyPr lIns="95250" tIns="66675" rIns="95250" bIns="66675"/>
                    <a:lstStyle/>
                    <a:p>
                      <a:r>
                        <a:rPr sz="1725" b="0">
                          <a:solidFill>
                            <a:srgbClr val="1F2937"/>
                          </a:solidFill>
                          <a:latin typeface="Arial"/>
                          <a:ea typeface="Arial"/>
                          <a:cs typeface="Arial"/>
                        </a:rPr>
                        <a:t>5</a:t>
                      </a:r>
                    </a:p>
                  </a:txBody>
                  <a:tcPr marL="91440" marR="91440" marT="45720" marB="45720" anchor="ctr">
                    <a:solidFill>
                      <a:srgbClr val="FFFFFF"/>
                    </a:solidFill>
                  </a:tcPr>
                </a:tc>
              </a:tr>
            </a:tbl>
          </a:graphicData>
        </a:graphic>
      </p:graphicFrame>
      <p:sp>
        <p:nvSpPr>
          <p:cNvPr id="20" name="copy-44">
            <a:extLst xmlns:a="http://schemas.openxmlformats.org/drawingml/2006/main">
              <a:ext uri="{FF2B5EF4-FFF2-40B4-BE49-F238E27FC236}">
                <a16:creationId xmlns:a16="http://schemas.microsoft.com/office/drawing/2014/main" id="{42AE449F-4E17-40B4-80D3-E29B6FFEA9FA}"/>
              </a:ext>
            </a:extLst>
          </p:cNvPr>
          <p:cNvSpPr>
            <a:spLocks xmlns:a="http://schemas.openxmlformats.org/drawingml/2006/main" noGrp="1"/>
          </p:cNvSpPr>
          <p:nvPr/>
        </p:nvSpPr>
        <p:spPr>
          <a:xfrm xmlns:a="http://schemas.openxmlformats.org/drawingml/2006/main">
            <a:off x="704850" y="5019675"/>
            <a:ext cx="1057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Find the net crossing count for each interval. What keeps happening at balance?</a:t>
            </a:r>
          </a:p>
        </p:txBody>
      </p:sp>
      <p:sp>
        <p:nvSpPr>
          <p:cNvPr id="21" name="goto:10">
            <a:hlinkClick xmlns:r="http://schemas.openxmlformats.org/officeDocument/2006/relationships" xmlns:a="http://schemas.openxmlformats.org/drawingml/2006/main" r:id="Rbdbeb0c1d2e346e2" action="ppaction://hlinksldjump"/>
            <a:extLst xmlns:a="http://schemas.openxmlformats.org/drawingml/2006/main">
              <a:ext uri="{FF2B5EF4-FFF2-40B4-BE49-F238E27FC236}">
                <a16:creationId xmlns:a16="http://schemas.microsoft.com/office/drawing/2014/main" id="{CAAF6F1B-CF56-4AE7-A956-5E4D06403B9E}"/>
              </a:ext>
            </a:extLst>
          </p:cNvPr>
          <p:cNvSpPr>
            <a:spLocks xmlns:a="http://schemas.openxmlformats.org/drawingml/2006/main" noGrp="1"/>
          </p:cNvSpPr>
          <p:nvPr/>
        </p:nvSpPr>
        <p:spPr>
          <a:xfrm xmlns:a="http://schemas.openxmlformats.org/drawingml/2006/main">
            <a:off x="7953375" y="5715000"/>
            <a:ext cx="3381375"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Reveal shared reasoning</a:t>
            </a:r>
          </a:p>
        </p:txBody>
      </p:sp>
      <p:sp>
        <p:nvSpPr>
          <p:cNvPr id="22" name="help-prompt"/>
          <p:cNvSpPr>
            <a:spLocks xmlns:a="http://schemas.openxmlformats.org/drawingml/2006/main" noGrp="1"/>
          </p:cNvSpPr>
          <p:nvPr/>
        </p:nvSpPr>
        <p:spPr>
          <a:xfrm xmlns:a="http://schemas.openxmlformats.org/drawingml/2006/main">
            <a:off x="666597" y="5733288"/>
            <a:ext cx="70866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000" b="1">
                <a:solidFill>
                  <a:srgbClr val="1F2937"/>
                </a:solidFill>
                <a:latin typeface="Arial"/>
                <a:ea typeface="Arial"/>
                <a:cs typeface="Arial"/>
              </a:defRPr>
            </a:pPr>
            <a:r>
              <a:rPr sz="1000" b="1">
                <a:solidFill>
                  <a:srgbClr val="1F2937"/>
                </a:solidFill>
                <a:latin typeface="Arial"/>
                <a:ea typeface="Arial"/>
                <a:cs typeface="Arial"/>
              </a:rPr>
              <a:t>Need a different way to take part? (optional) During the sort, point, say, sign or show the adult an idea, a question or a change that would help you take part. You may pass or speak privately. The adult listens, says what can change and checks whether it helped.</a:t>
            </a:r>
          </a:p>
        </p:txBody>
      </p:sp>
    </p:spTree>
    <p:extLst>
      <p:ext uri="{BB962C8B-B14F-4D97-AF65-F5344CB8AC3E}">
        <p14:creationId xmlns:p14="http://schemas.microsoft.com/office/powerpoint/2010/main" val="182860497"/>
      </p:ext>
    </p:extLst>
  </p:cSld>
</p:sld>
</file>

<file path=ppt/slides/slide7.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3" name="house-card">
            <a:extLst xmlns:a="http://schemas.openxmlformats.org/drawingml/2006/main">
              <a:ext uri="{FF2B5EF4-FFF2-40B4-BE49-F238E27FC236}">
                <a16:creationId xmlns:a16="http://schemas.microsoft.com/office/drawing/2014/main" id="{1316CD73-294D-4A3F-BCFC-12B40B42BE36}"/>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CB1C914D-B8CB-4DCA-B518-F2BE9C0DAE57}"/>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97670C"/>
          </a:solidFill>
          <a:ln xmlns:a="http://schemas.openxmlformats.org/drawingml/2006/main" w="0">
            <a:noFill/>
          </a:ln>
        </p:spPr>
        <p:txBody xmlns:a="http://schemas.openxmlformats.org/drawingml/2006/main">
          <a:bodyPr/>
          <a:p/>
        </p:txBody>
      </p:sp>
      <p:sp>
        <p:nvSpPr>
          <p:cNvPr id="3" name="copy-45">
            <a:extLst xmlns:a="http://schemas.openxmlformats.org/drawingml/2006/main">
              <a:ext uri="{FF2B5EF4-FFF2-40B4-BE49-F238E27FC236}">
                <a16:creationId xmlns:a16="http://schemas.microsoft.com/office/drawing/2014/main" id="{D64156E3-CBE5-45E7-94F7-9CB21B7AA0D2}"/>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46">
            <a:extLst xmlns:a="http://schemas.openxmlformats.org/drawingml/2006/main">
              <a:ext uri="{FF2B5EF4-FFF2-40B4-BE49-F238E27FC236}">
                <a16:creationId xmlns:a16="http://schemas.microsoft.com/office/drawing/2014/main" id="{347B2DAC-D5AE-4504-BB23-1AD60CAC832C}"/>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97670C"/>
                </a:solidFill>
                <a:latin typeface="Arial"/>
                <a:ea typeface="Arial"/>
                <a:cs typeface="Arial"/>
              </a:defRPr>
            </a:pPr>
            <a:r>
              <a:rPr sz="1425" b="1">
                <a:solidFill>
                  <a:srgbClr val="97670C"/>
                </a:solidFill>
                <a:latin typeface="Arial"/>
                <a:ea typeface="Arial"/>
                <a:cs typeface="Arial"/>
              </a:rPr>
              <a:t>Independent Task  ·  15 min</a:t>
            </a:r>
          </a:p>
        </p:txBody>
      </p:sp>
      <p:sp>
        <p:nvSpPr>
          <p:cNvPr id="5" name="copy-47">
            <a:extLst xmlns:a="http://schemas.openxmlformats.org/drawingml/2006/main">
              <a:ext uri="{FF2B5EF4-FFF2-40B4-BE49-F238E27FC236}">
                <a16:creationId xmlns:a16="http://schemas.microsoft.com/office/drawing/2014/main" id="{9149D983-EFCD-4866-B2A9-9DED8C9ED11D}"/>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Your independent evidence</a:t>
            </a:r>
          </a:p>
        </p:txBody>
      </p:sp>
      <p:sp>
        <p:nvSpPr>
          <p:cNvPr id="6" name="heading-rule">
            <a:extLst xmlns:a="http://schemas.openxmlformats.org/drawingml/2006/main">
              <a:ext uri="{FF2B5EF4-FFF2-40B4-BE49-F238E27FC236}">
                <a16:creationId xmlns:a16="http://schemas.microsoft.com/office/drawing/2014/main" id="{C71ED4F9-0683-45DF-92D7-FEA820D1E0A9}"/>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269bdf590f544266" action="ppaction://hlinksldjump"/>
            <a:extLst xmlns:a="http://schemas.openxmlformats.org/drawingml/2006/main">
              <a:ext uri="{FF2B5EF4-FFF2-40B4-BE49-F238E27FC236}">
                <a16:creationId xmlns:a16="http://schemas.microsoft.com/office/drawing/2014/main" id="{199F2935-D170-4E05-A812-FD2ACE1D9D09}"/>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b8f6773da6e9421a" action="ppaction://hlinksldjump"/>
            <a:extLst xmlns:a="http://schemas.openxmlformats.org/drawingml/2006/main">
              <a:ext uri="{FF2B5EF4-FFF2-40B4-BE49-F238E27FC236}">
                <a16:creationId xmlns:a16="http://schemas.microsoft.com/office/drawing/2014/main" id="{18D212F9-4009-4CA0-98CA-819F8FAA0B52}"/>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c3d25adc4efe419c" action="ppaction://hlinksldjump"/>
            <a:extLst xmlns:a="http://schemas.openxmlformats.org/drawingml/2006/main">
              <a:ext uri="{FF2B5EF4-FFF2-40B4-BE49-F238E27FC236}">
                <a16:creationId xmlns:a16="http://schemas.microsoft.com/office/drawing/2014/main" id="{F6C3AAD3-E890-4398-9586-BC6BD1635E60}"/>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571243c8ae6348c4" action="ppaction://hlinksldjump"/>
            <a:extLst xmlns:a="http://schemas.openxmlformats.org/drawingml/2006/main">
              <a:ext uri="{FF2B5EF4-FFF2-40B4-BE49-F238E27FC236}">
                <a16:creationId xmlns:a16="http://schemas.microsoft.com/office/drawing/2014/main" id="{0C0870B5-1F20-4627-A667-9EE2AB4E271A}"/>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1a864253385d4cb4" action="ppaction://hlinksldjump"/>
            <a:extLst xmlns:a="http://schemas.openxmlformats.org/drawingml/2006/main">
              <a:ext uri="{FF2B5EF4-FFF2-40B4-BE49-F238E27FC236}">
                <a16:creationId xmlns:a16="http://schemas.microsoft.com/office/drawing/2014/main" id="{2A90B417-0B4A-43E5-859D-8CFDB12AC1FC}"/>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0538aac2fa88415c" action="ppaction://hlinksldjump"/>
            <a:extLst xmlns:a="http://schemas.openxmlformats.org/drawingml/2006/main">
              <a:ext uri="{FF2B5EF4-FFF2-40B4-BE49-F238E27FC236}">
                <a16:creationId xmlns:a16="http://schemas.microsoft.com/office/drawing/2014/main" id="{6D9C9CDD-B535-40B7-B353-84F3DF34B862}"/>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aaeeecbcdb4e47ef" action="ppaction://hlinksldjump"/>
            <a:extLst xmlns:a="http://schemas.openxmlformats.org/drawingml/2006/main">
              <a:ext uri="{FF2B5EF4-FFF2-40B4-BE49-F238E27FC236}">
                <a16:creationId xmlns:a16="http://schemas.microsoft.com/office/drawing/2014/main" id="{8F943646-B41E-4F1E-BE86-5C45A7D7C98B}"/>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Independent</a:t>
            </a:r>
          </a:p>
        </p:txBody>
      </p:sp>
      <p:sp>
        <p:nvSpPr>
          <p:cNvPr id="14" name="goto:7">
            <a:hlinkClick xmlns:r="http://schemas.openxmlformats.org/officeDocument/2006/relationships" xmlns:a="http://schemas.openxmlformats.org/drawingml/2006/main" r:id="R85c24640f2ca46c3" action="ppaction://hlinksldjump"/>
            <a:extLst xmlns:a="http://schemas.openxmlformats.org/drawingml/2006/main">
              <a:ext uri="{FF2B5EF4-FFF2-40B4-BE49-F238E27FC236}">
                <a16:creationId xmlns:a16="http://schemas.microsoft.com/office/drawing/2014/main" id="{0EBFF8CE-6859-497B-BFE8-BDA6F8F3F5C1}"/>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3ecfd9a0fe2941f3" action="ppaction://hlinksldjump"/>
            <a:extLst xmlns:a="http://schemas.openxmlformats.org/drawingml/2006/main">
              <a:ext uri="{FF2B5EF4-FFF2-40B4-BE49-F238E27FC236}">
                <a16:creationId xmlns:a16="http://schemas.microsoft.com/office/drawing/2014/main" id="{E0C88866-B1D6-49FF-8D16-32F1FF4E2611}"/>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6" name="copy-48">
            <a:extLst xmlns:a="http://schemas.openxmlformats.org/drawingml/2006/main">
              <a:ext uri="{FF2B5EF4-FFF2-40B4-BE49-F238E27FC236}">
                <a16:creationId xmlns:a16="http://schemas.microsoft.com/office/drawing/2014/main" id="{0793783D-A44D-4F55-86D6-8283E70283D1}"/>
              </a:ext>
            </a:extLst>
          </p:cNvPr>
          <p:cNvSpPr>
            <a:spLocks xmlns:a="http://schemas.openxmlformats.org/drawingml/2006/main" noGrp="1"/>
          </p:cNvSpPr>
          <p:nvPr/>
        </p:nvSpPr>
        <p:spPr>
          <a:xfrm xmlns:a="http://schemas.openxmlformats.org/drawingml/2006/main">
            <a:off x="685800" y="1952625"/>
            <a:ext cx="10572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250" b="1">
                <a:solidFill>
                  <a:srgbClr val="1F2937"/>
                </a:solidFill>
                <a:latin typeface="Arial"/>
                <a:ea typeface="Arial"/>
                <a:cs typeface="Arial"/>
              </a:defRPr>
            </a:pPr>
            <a:r>
              <a:rPr sz="2250" b="1">
                <a:solidFill>
                  <a:srgbClr val="1F2937"/>
                </a:solidFill>
                <a:latin typeface="Arial"/>
                <a:ea typeface="Arial"/>
                <a:cs typeface="Arial"/>
              </a:rPr>
              <a:t>Equal-volume chambers have the same temperature and diffusion distance. A starts with 80 particles left, 20 right; B has 60 left, 40 right. Which has faster initial net diffusion? Explain using random motion and the gradient.</a:t>
            </a:r>
          </a:p>
        </p:txBody>
      </p:sp>
      <p:sp>
        <p:nvSpPr>
          <p:cNvPr id="17" name="support-ground">
            <a:extLst xmlns:a="http://schemas.openxmlformats.org/drawingml/2006/main">
              <a:ext uri="{FF2B5EF4-FFF2-40B4-BE49-F238E27FC236}">
                <a16:creationId xmlns:a16="http://schemas.microsoft.com/office/drawing/2014/main" id="{FB19CEA1-41E9-4403-8908-73E7127BB5B8}"/>
              </a:ext>
            </a:extLst>
          </p:cNvPr>
          <p:cNvSpPr>
            <a:spLocks xmlns:a="http://schemas.openxmlformats.org/drawingml/2006/main" noGrp="1"/>
          </p:cNvSpPr>
          <p:nvPr/>
        </p:nvSpPr>
        <p:spPr>
          <a:xfrm xmlns:a="http://schemas.openxmlformats.org/drawingml/2006/main">
            <a:off x="685800" y="3505200"/>
            <a:ext cx="10572750" cy="1181100"/>
          </a:xfrm>
          <a:prstGeom xmlns:a="http://schemas.openxmlformats.org/drawingml/2006/main" prst="roundRect">
            <a:avLst>
              <a:gd name="adj" fmla="val 8065"/>
            </a:avLst>
          </a:prstGeom>
          <a:solidFill xmlns:a="http://schemas.openxmlformats.org/drawingml/2006/main">
            <a:srgbClr val="F6EED9"/>
          </a:solidFill>
          <a:ln xmlns:a="http://schemas.openxmlformats.org/drawingml/2006/main" w="0">
            <a:noFill/>
          </a:ln>
        </p:spPr>
        <p:txBody xmlns:a="http://schemas.openxmlformats.org/drawingml/2006/main">
          <a:bodyPr/>
          <a:p/>
        </p:txBody>
      </p:sp>
      <p:sp>
        <p:nvSpPr>
          <p:cNvPr id="18" name="copy-49">
            <a:extLst xmlns:a="http://schemas.openxmlformats.org/drawingml/2006/main">
              <a:ext uri="{FF2B5EF4-FFF2-40B4-BE49-F238E27FC236}">
                <a16:creationId xmlns:a16="http://schemas.microsoft.com/office/drawing/2014/main" id="{608171CA-8CC4-41CC-A74D-4E2931AEFB89}"/>
              </a:ext>
            </a:extLst>
          </p:cNvPr>
          <p:cNvSpPr>
            <a:spLocks xmlns:a="http://schemas.openxmlformats.org/drawingml/2006/main" noGrp="1"/>
          </p:cNvSpPr>
          <p:nvPr/>
        </p:nvSpPr>
        <p:spPr>
          <a:xfrm xmlns:a="http://schemas.openxmlformats.org/drawingml/2006/main">
            <a:off x="847725" y="3638550"/>
            <a:ext cx="10287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650" b="1">
                <a:solidFill>
                  <a:srgbClr val="1F2937"/>
                </a:solidFill>
                <a:latin typeface="Arial"/>
                <a:ea typeface="Arial"/>
                <a:cs typeface="Arial"/>
              </a:defRPr>
            </a:pPr>
            <a:r>
              <a:rPr sz="1650" b="1">
                <a:solidFill>
                  <a:srgbClr val="1F2937"/>
                </a:solidFill>
                <a:latin typeface="Arial"/>
                <a:ea typeface="Arial"/>
                <a:cs typeface="Arial"/>
              </a:rPr>
              <a:t>Optional support</a:t>
            </a:r>
          </a:p>
        </p:txBody>
      </p:sp>
      <p:sp>
        <p:nvSpPr>
          <p:cNvPr id="19" name="copy-50">
            <a:extLst xmlns:a="http://schemas.openxmlformats.org/drawingml/2006/main">
              <a:ext uri="{FF2B5EF4-FFF2-40B4-BE49-F238E27FC236}">
                <a16:creationId xmlns:a16="http://schemas.microsoft.com/office/drawing/2014/main" id="{4959515D-061C-4B2A-A5F4-BE147E34C84B}"/>
              </a:ext>
            </a:extLst>
          </p:cNvPr>
          <p:cNvSpPr>
            <a:spLocks xmlns:a="http://schemas.openxmlformats.org/drawingml/2006/main" noGrp="1"/>
          </p:cNvSpPr>
          <p:nvPr/>
        </p:nvSpPr>
        <p:spPr>
          <a:xfrm xmlns:a="http://schemas.openxmlformats.org/drawingml/2006/main">
            <a:off x="847725" y="4029075"/>
            <a:ext cx="102203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Net movement = crossings one way minus crossings the other way. Start: “More particles move from ___ to ___ because…”</a:t>
            </a:r>
          </a:p>
        </p:txBody>
      </p:sp>
      <p:sp>
        <p:nvSpPr>
          <p:cNvPr id="20" name="copy-51">
            <a:extLst xmlns:a="http://schemas.openxmlformats.org/drawingml/2006/main">
              <a:ext uri="{FF2B5EF4-FFF2-40B4-BE49-F238E27FC236}">
                <a16:creationId xmlns:a16="http://schemas.microsoft.com/office/drawing/2014/main" id="{F81CF2B4-3934-4563-B2EF-07CD724C2D22}"/>
              </a:ext>
            </a:extLst>
          </p:cNvPr>
          <p:cNvSpPr>
            <a:spLocks xmlns:a="http://schemas.openxmlformats.org/drawingml/2006/main" noGrp="1"/>
          </p:cNvSpPr>
          <p:nvPr/>
        </p:nvSpPr>
        <p:spPr>
          <a:xfrm xmlns:a="http://schemas.openxmlformats.org/drawingml/2006/main">
            <a:off x="714375" y="4953000"/>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75" b="0">
                <a:solidFill>
                  <a:srgbClr val="526170"/>
                </a:solidFill>
                <a:latin typeface="Arial"/>
                <a:ea typeface="Arial"/>
                <a:cs typeface="Arial"/>
              </a:defRPr>
            </a:pPr>
            <a:r>
              <a:rPr sz="1875" b="0">
                <a:solidFill>
                  <a:srgbClr val="526170"/>
                </a:solidFill>
                <a:latin typeface="Arial"/>
                <a:ea typeface="Arial"/>
                <a:cs typeface="Arial"/>
              </a:rPr>
              <a:t>Make one precise correction to the same work after feedback.</a:t>
            </a:r>
          </a:p>
        </p:txBody>
      </p:sp>
      <p:sp>
        <p:nvSpPr>
          <p:cNvPr id="21" name="goto:13">
            <a:hlinkClick xmlns:r="http://schemas.openxmlformats.org/officeDocument/2006/relationships" xmlns:a="http://schemas.openxmlformats.org/drawingml/2006/main" r:id="R83ec5a3e83104af3" action="ppaction://hlinksldjump"/>
            <a:extLst xmlns:a="http://schemas.openxmlformats.org/drawingml/2006/main">
              <a:ext uri="{FF2B5EF4-FFF2-40B4-BE49-F238E27FC236}">
                <a16:creationId xmlns:a16="http://schemas.microsoft.com/office/drawing/2014/main" id="{508A554F-4A69-40D2-8129-13C6789B0CC6}"/>
              </a:ext>
            </a:extLst>
          </p:cNvPr>
          <p:cNvSpPr>
            <a:spLocks xmlns:a="http://schemas.openxmlformats.org/drawingml/2006/main" noGrp="1"/>
          </p:cNvSpPr>
          <p:nvPr/>
        </p:nvSpPr>
        <p:spPr>
          <a:xfrm xmlns:a="http://schemas.openxmlformats.org/drawingml/2006/main">
            <a:off x="714375" y="5524500"/>
            <a:ext cx="4000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Open worksheet pages</a:t>
            </a:r>
          </a:p>
        </p:txBody>
      </p:sp>
      <p:sp>
        <p:nvSpPr>
          <p:cNvPr id="22" name="goto:11">
            <a:hlinkClick xmlns:r="http://schemas.openxmlformats.org/officeDocument/2006/relationships" xmlns:a="http://schemas.openxmlformats.org/drawingml/2006/main" r:id="R7d70f105821f4bdb" action="ppaction://hlinksldjump"/>
            <a:extLst xmlns:a="http://schemas.openxmlformats.org/drawingml/2006/main">
              <a:ext uri="{FF2B5EF4-FFF2-40B4-BE49-F238E27FC236}">
                <a16:creationId xmlns:a16="http://schemas.microsoft.com/office/drawing/2014/main" id="{9B0298A0-C5F0-4364-998F-9E254DE4D790}"/>
              </a:ext>
            </a:extLst>
          </p:cNvPr>
          <p:cNvSpPr>
            <a:spLocks xmlns:a="http://schemas.openxmlformats.org/drawingml/2006/main" noGrp="1"/>
          </p:cNvSpPr>
          <p:nvPr/>
        </p:nvSpPr>
        <p:spPr>
          <a:xfrm xmlns:a="http://schemas.openxmlformats.org/drawingml/2006/main">
            <a:off x="7524750" y="5524500"/>
            <a:ext cx="371475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Model after first attempt</a:t>
            </a:r>
          </a:p>
        </p:txBody>
      </p:sp>
    </p:spTree>
    <p:extLst>
      <p:ext uri="{BB962C8B-B14F-4D97-AF65-F5344CB8AC3E}">
        <p14:creationId xmlns:p14="http://schemas.microsoft.com/office/powerpoint/2010/main" val="2142905711"/>
      </p:ext>
    </p:extLst>
  </p:cSld>
</p:sld>
</file>

<file path=ppt/slides/slide8.xml><?xml version="1.0" encoding="utf-8"?>
<p:sld xmlns:p="http://schemas.openxmlformats.org/presentationml/2006/main">
  <p:cSld>
    <p:bg>
      <p:bgPr>
        <a:solidFill xmlns:a="http://schemas.openxmlformats.org/drawingml/2006/main">
          <a:srgbClr val="F0EAF6"/>
        </a:solidFill>
      </p:bgPr>
    </p:bg>
    <p:spTree>
      <p:nvGrpSpPr>
        <p:cNvPr id="2" name=""/>
        <p:cNvGrpSpPr/>
        <p:nvPr/>
      </p:nvGrpSpPr>
      <p:grpSpPr>
        <a:xfrm xmlns:a="http://schemas.openxmlformats.org/drawingml/2006/main"/>
      </p:grpSpPr>
      <p:sp>
        <p:nvSpPr>
          <p:cNvPr id="3" name="house-card">
            <a:extLst xmlns:a="http://schemas.openxmlformats.org/drawingml/2006/main">
              <a:ext uri="{FF2B5EF4-FFF2-40B4-BE49-F238E27FC236}">
                <a16:creationId xmlns:a16="http://schemas.microsoft.com/office/drawing/2014/main" id="{15A5C499-2DA5-42C7-BED4-4946AD29A11F}"/>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4" name="phase-rule">
            <a:extLst xmlns:a="http://schemas.openxmlformats.org/drawingml/2006/main">
              <a:ext uri="{FF2B5EF4-FFF2-40B4-BE49-F238E27FC236}">
                <a16:creationId xmlns:a16="http://schemas.microsoft.com/office/drawing/2014/main" id="{14FC5B30-D2B6-45ED-A007-CBE146BB3242}"/>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287360"/>
          </a:solidFill>
          <a:ln xmlns:a="http://schemas.openxmlformats.org/drawingml/2006/main" w="0">
            <a:noFill/>
          </a:ln>
        </p:spPr>
        <p:txBody xmlns:a="http://schemas.openxmlformats.org/drawingml/2006/main">
          <a:bodyPr/>
          <a:p/>
        </p:txBody>
      </p:sp>
      <p:sp>
        <p:nvSpPr>
          <p:cNvPr id="5" name="copy-52">
            <a:extLst xmlns:a="http://schemas.openxmlformats.org/drawingml/2006/main">
              <a:ext uri="{FF2B5EF4-FFF2-40B4-BE49-F238E27FC236}">
                <a16:creationId xmlns:a16="http://schemas.microsoft.com/office/drawing/2014/main" id="{B317E5CD-E084-4AC4-9627-C621AA568C11}"/>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6" name="copy-53">
            <a:extLst xmlns:a="http://schemas.openxmlformats.org/drawingml/2006/main">
              <a:ext uri="{FF2B5EF4-FFF2-40B4-BE49-F238E27FC236}">
                <a16:creationId xmlns:a16="http://schemas.microsoft.com/office/drawing/2014/main" id="{35084B1A-AD55-4CAC-BEEB-888532DB565A}"/>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287360"/>
                </a:solidFill>
                <a:latin typeface="Arial"/>
                <a:ea typeface="Arial"/>
                <a:cs typeface="Arial"/>
              </a:defRPr>
            </a:pPr>
            <a:r>
              <a:rPr sz="1425" b="1">
                <a:solidFill>
                  <a:srgbClr val="287360"/>
                </a:solidFill>
                <a:latin typeface="Arial"/>
                <a:ea typeface="Arial"/>
                <a:cs typeface="Arial"/>
              </a:rPr>
              <a:t>Exit  ·  4 min</a:t>
            </a:r>
          </a:p>
        </p:txBody>
      </p:sp>
      <p:sp>
        <p:nvSpPr>
          <p:cNvPr id="7" name="copy-54">
            <a:extLst xmlns:a="http://schemas.openxmlformats.org/drawingml/2006/main">
              <a:ext uri="{FF2B5EF4-FFF2-40B4-BE49-F238E27FC236}">
                <a16:creationId xmlns:a16="http://schemas.microsoft.com/office/drawing/2014/main" id="{0D127FF0-2434-4DEE-AE24-60EB4DAF8157}"/>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450" b="1">
                <a:solidFill>
                  <a:srgbClr val="101C38"/>
                </a:solidFill>
                <a:latin typeface="Arial"/>
                <a:ea typeface="Arial"/>
                <a:cs typeface="Arial"/>
              </a:defRPr>
            </a:pPr>
            <a:r>
              <a:rPr sz="3450" b="1">
                <a:solidFill>
                  <a:srgbClr val="101C38"/>
                </a:solidFill>
                <a:latin typeface="Arial"/>
                <a:ea typeface="Arial"/>
                <a:cs typeface="Arial"/>
              </a:rPr>
              <a:t>Before you go · two small checks</a:t>
            </a:r>
          </a:p>
        </p:txBody>
      </p:sp>
      <p:sp>
        <p:nvSpPr>
          <p:cNvPr id="8" name="heading-rule">
            <a:extLst xmlns:a="http://schemas.openxmlformats.org/drawingml/2006/main">
              <a:ext uri="{FF2B5EF4-FFF2-40B4-BE49-F238E27FC236}">
                <a16:creationId xmlns:a16="http://schemas.microsoft.com/office/drawing/2014/main" id="{10692112-17CF-4F04-B137-1D0075029122}"/>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9" name="goto:0">
            <a:hlinkClick xmlns:r="http://schemas.openxmlformats.org/officeDocument/2006/relationships" xmlns:a="http://schemas.openxmlformats.org/drawingml/2006/main" r:id="Rac90fa44148f4964" action="ppaction://hlinksldjump"/>
            <a:extLst xmlns:a="http://schemas.openxmlformats.org/drawingml/2006/main">
              <a:ext uri="{FF2B5EF4-FFF2-40B4-BE49-F238E27FC236}">
                <a16:creationId xmlns:a16="http://schemas.microsoft.com/office/drawing/2014/main" id="{A919D06B-CA5D-4A16-935E-B6B97BEC8B70}"/>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10" name="goto:1">
            <a:hlinkClick xmlns:r="http://schemas.openxmlformats.org/officeDocument/2006/relationships" xmlns:a="http://schemas.openxmlformats.org/drawingml/2006/main" r:id="Rd59b9fcf581441ff" action="ppaction://hlinksldjump"/>
            <a:extLst xmlns:a="http://schemas.openxmlformats.org/drawingml/2006/main">
              <a:ext uri="{FF2B5EF4-FFF2-40B4-BE49-F238E27FC236}">
                <a16:creationId xmlns:a16="http://schemas.microsoft.com/office/drawing/2014/main" id="{A75EA496-660E-4CEA-9841-A753D5DF6DEC}"/>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11" name="goto:2">
            <a:hlinkClick xmlns:r="http://schemas.openxmlformats.org/officeDocument/2006/relationships" xmlns:a="http://schemas.openxmlformats.org/drawingml/2006/main" r:id="Rf01eb7d2764a48a4" action="ppaction://hlinksldjump"/>
            <a:extLst xmlns:a="http://schemas.openxmlformats.org/drawingml/2006/main">
              <a:ext uri="{FF2B5EF4-FFF2-40B4-BE49-F238E27FC236}">
                <a16:creationId xmlns:a16="http://schemas.microsoft.com/office/drawing/2014/main" id="{25786251-C2F2-4FF5-909D-BCDB6CCF205B}"/>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2" name="goto:3">
            <a:hlinkClick xmlns:r="http://schemas.openxmlformats.org/officeDocument/2006/relationships" xmlns:a="http://schemas.openxmlformats.org/drawingml/2006/main" r:id="R25b85e1b4b7d49b3" action="ppaction://hlinksldjump"/>
            <a:extLst xmlns:a="http://schemas.openxmlformats.org/drawingml/2006/main">
              <a:ext uri="{FF2B5EF4-FFF2-40B4-BE49-F238E27FC236}">
                <a16:creationId xmlns:a16="http://schemas.microsoft.com/office/drawing/2014/main" id="{58AF0D27-68B1-47D7-8002-77A176075128}"/>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3" name="goto:4">
            <a:hlinkClick xmlns:r="http://schemas.openxmlformats.org/officeDocument/2006/relationships" xmlns:a="http://schemas.openxmlformats.org/drawingml/2006/main" r:id="R30874a47d8b74107" action="ppaction://hlinksldjump"/>
            <a:extLst xmlns:a="http://schemas.openxmlformats.org/drawingml/2006/main">
              <a:ext uri="{FF2B5EF4-FFF2-40B4-BE49-F238E27FC236}">
                <a16:creationId xmlns:a16="http://schemas.microsoft.com/office/drawing/2014/main" id="{4E18704D-5A53-4F78-A573-9926E6224F30}"/>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4" name="goto:5">
            <a:hlinkClick xmlns:r="http://schemas.openxmlformats.org/officeDocument/2006/relationships" xmlns:a="http://schemas.openxmlformats.org/drawingml/2006/main" r:id="R694c021c51c44ed6" action="ppaction://hlinksldjump"/>
            <a:extLst xmlns:a="http://schemas.openxmlformats.org/drawingml/2006/main">
              <a:ext uri="{FF2B5EF4-FFF2-40B4-BE49-F238E27FC236}">
                <a16:creationId xmlns:a16="http://schemas.microsoft.com/office/drawing/2014/main" id="{0849F3E0-E171-4283-929E-A55CDC08A53E}"/>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5" name="goto:6">
            <a:hlinkClick xmlns:r="http://schemas.openxmlformats.org/officeDocument/2006/relationships" xmlns:a="http://schemas.openxmlformats.org/drawingml/2006/main" r:id="Rbbc3baa6a9d444bd" action="ppaction://hlinksldjump"/>
            <a:extLst xmlns:a="http://schemas.openxmlformats.org/drawingml/2006/main">
              <a:ext uri="{FF2B5EF4-FFF2-40B4-BE49-F238E27FC236}">
                <a16:creationId xmlns:a16="http://schemas.microsoft.com/office/drawing/2014/main" id="{3CFCC242-FB5F-4A6C-91AE-6E3ED94F81AF}"/>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6" name="goto:7">
            <a:hlinkClick xmlns:r="http://schemas.openxmlformats.org/officeDocument/2006/relationships" xmlns:a="http://schemas.openxmlformats.org/drawingml/2006/main" r:id="R499f1c503cde450f" action="ppaction://hlinksldjump"/>
            <a:extLst xmlns:a="http://schemas.openxmlformats.org/drawingml/2006/main">
              <a:ext uri="{FF2B5EF4-FFF2-40B4-BE49-F238E27FC236}">
                <a16:creationId xmlns:a16="http://schemas.microsoft.com/office/drawing/2014/main" id="{7F9A3D13-4DEB-4239-950A-97C0D32C10B7}"/>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Exit</a:t>
            </a:r>
          </a:p>
        </p:txBody>
      </p:sp>
      <p:sp>
        <p:nvSpPr>
          <p:cNvPr id="17" name="goto:12">
            <a:hlinkClick xmlns:r="http://schemas.openxmlformats.org/officeDocument/2006/relationships" xmlns:a="http://schemas.openxmlformats.org/drawingml/2006/main" r:id="Rd283df3a1a4e487e" action="ppaction://hlinksldjump"/>
            <a:extLst xmlns:a="http://schemas.openxmlformats.org/drawingml/2006/main">
              <a:ext uri="{FF2B5EF4-FFF2-40B4-BE49-F238E27FC236}">
                <a16:creationId xmlns:a16="http://schemas.microsoft.com/office/drawing/2014/main" id="{8FB4DCA5-549E-430C-AE96-5172A347020F}"/>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8" name="routes"/>
          <p:cNvSpPr>
            <a:spLocks xmlns:a="http://schemas.openxmlformats.org/drawingml/2006/main" noGrp="1"/>
          </p:cNvSpPr>
          <p:nvPr/>
        </p:nvSpPr>
        <p:spPr>
          <a:xfrm xmlns:a="http://schemas.openxmlformats.org/drawingml/2006/main">
            <a:off x="666597" y="1737360"/>
            <a:ext cx="1097280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CHOOSE ONE ROUTE, ONCE     /     SUPPORTED   ·   STANDARD   ·   STRETCH     /     YOU MAY PASS</a:t>
            </a:r>
          </a:p>
        </p:txBody>
      </p:sp>
      <p:sp>
        <p:nvSpPr>
          <p:cNvPr id="19" name="cue-supported-0"/>
          <p:cNvSpPr>
            <a:spLocks xmlns:a="http://schemas.openxmlformats.org/drawingml/2006/main" noGrp="1"/>
          </p:cNvSpPr>
          <p:nvPr/>
        </p:nvSpPr>
        <p:spPr>
          <a:xfrm xmlns:a="http://schemas.openxmlformats.org/drawingml/2006/main">
            <a:off x="666597" y="2157984"/>
            <a:ext cx="109728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97670C"/>
                </a:solidFill>
                <a:latin typeface="Arial"/>
                <a:ea typeface="Arial"/>
                <a:cs typeface="Arial"/>
              </a:defRPr>
            </a:pPr>
            <a:r>
              <a:rPr sz="1200" b="1">
                <a:solidFill>
                  <a:srgbClr val="97670C"/>
                </a:solidFill>
                <a:latin typeface="Arial"/>
                <a:ea typeface="Arial"/>
                <a:cs typeface="Arial"/>
              </a:rPr>
              <a:t>SUP 1</a:t>
            </a:r>
          </a:p>
        </p:txBody>
      </p:sp>
      <p:sp>
        <p:nvSpPr>
          <p:cNvPr id="20" name="line-supported-0"/>
          <p:cNvSpPr>
            <a:spLocks xmlns:a="http://schemas.openxmlformats.org/drawingml/2006/main" noGrp="1"/>
          </p:cNvSpPr>
          <p:nvPr/>
        </p:nvSpPr>
        <p:spPr>
          <a:xfrm xmlns:a="http://schemas.openxmlformats.org/drawingml/2006/main">
            <a:off x="1828800" y="2157984"/>
            <a:ext cx="97383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1F2937"/>
                </a:solidFill>
                <a:latin typeface="Arial"/>
                <a:ea typeface="Arial"/>
                <a:cs typeface="Arial"/>
              </a:defRPr>
            </a:pPr>
            <a:r>
              <a:rPr sz="1500" b="0">
                <a:solidFill>
                  <a:srgbClr val="1F2937"/>
                </a:solidFill>
                <a:latin typeface="Arial"/>
                <a:ea typeface="Arial"/>
                <a:cs typeface="Arial"/>
              </a:rPr>
              <a:t>Diffusion is the net movement of particles from a higher concentration to a ____ concentration.   lower / higher</a:t>
            </a:r>
          </a:p>
        </p:txBody>
      </p:sp>
      <p:sp>
        <p:nvSpPr>
          <p:cNvPr id="21" name="cue-supported-1"/>
          <p:cNvSpPr>
            <a:spLocks xmlns:a="http://schemas.openxmlformats.org/drawingml/2006/main" noGrp="1"/>
          </p:cNvSpPr>
          <p:nvPr/>
        </p:nvSpPr>
        <p:spPr>
          <a:xfrm xmlns:a="http://schemas.openxmlformats.org/drawingml/2006/main">
            <a:off x="666597" y="2670048"/>
            <a:ext cx="109728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97670C"/>
                </a:solidFill>
                <a:latin typeface="Arial"/>
                <a:ea typeface="Arial"/>
                <a:cs typeface="Arial"/>
              </a:defRPr>
            </a:pPr>
            <a:r>
              <a:rPr sz="1200" b="1">
                <a:solidFill>
                  <a:srgbClr val="97670C"/>
                </a:solidFill>
                <a:latin typeface="Arial"/>
                <a:ea typeface="Arial"/>
                <a:cs typeface="Arial"/>
              </a:rPr>
              <a:t>SUP 2</a:t>
            </a:r>
          </a:p>
        </p:txBody>
      </p:sp>
      <p:sp>
        <p:nvSpPr>
          <p:cNvPr id="22" name="line-supported-1"/>
          <p:cNvSpPr>
            <a:spLocks xmlns:a="http://schemas.openxmlformats.org/drawingml/2006/main" noGrp="1"/>
          </p:cNvSpPr>
          <p:nvPr/>
        </p:nvSpPr>
        <p:spPr>
          <a:xfrm xmlns:a="http://schemas.openxmlformats.org/drawingml/2006/main">
            <a:off x="1828800" y="2670048"/>
            <a:ext cx="97383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1F2937"/>
                </a:solidFill>
                <a:latin typeface="Arial"/>
                <a:ea typeface="Arial"/>
                <a:cs typeface="Arial"/>
              </a:defRPr>
            </a:pPr>
            <a:r>
              <a:rPr sz="1500" b="0">
                <a:solidFill>
                  <a:srgbClr val="1F2937"/>
                </a:solidFill>
                <a:latin typeface="Arial"/>
                <a:ea typeface="Arial"/>
                <a:cs typeface="Arial"/>
              </a:rPr>
              <a:t>A steeper concentration gradient makes diffusion happen ____.   faster / slower</a:t>
            </a:r>
          </a:p>
        </p:txBody>
      </p:sp>
      <p:sp>
        <p:nvSpPr>
          <p:cNvPr id="23" name="cue-standard-0"/>
          <p:cNvSpPr>
            <a:spLocks xmlns:a="http://schemas.openxmlformats.org/drawingml/2006/main" noGrp="1"/>
          </p:cNvSpPr>
          <p:nvPr/>
        </p:nvSpPr>
        <p:spPr>
          <a:xfrm xmlns:a="http://schemas.openxmlformats.org/drawingml/2006/main">
            <a:off x="666597" y="3182112"/>
            <a:ext cx="109728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97670C"/>
                </a:solidFill>
                <a:latin typeface="Arial"/>
                <a:ea typeface="Arial"/>
                <a:cs typeface="Arial"/>
              </a:defRPr>
            </a:pPr>
            <a:r>
              <a:rPr sz="1200" b="1">
                <a:solidFill>
                  <a:srgbClr val="97670C"/>
                </a:solidFill>
                <a:latin typeface="Arial"/>
                <a:ea typeface="Arial"/>
                <a:cs typeface="Arial"/>
              </a:rPr>
              <a:t>STA 1</a:t>
            </a:r>
          </a:p>
        </p:txBody>
      </p:sp>
      <p:sp>
        <p:nvSpPr>
          <p:cNvPr id="24" name="line-standard-0"/>
          <p:cNvSpPr>
            <a:spLocks xmlns:a="http://schemas.openxmlformats.org/drawingml/2006/main" noGrp="1"/>
          </p:cNvSpPr>
          <p:nvPr/>
        </p:nvSpPr>
        <p:spPr>
          <a:xfrm xmlns:a="http://schemas.openxmlformats.org/drawingml/2006/main">
            <a:off x="1828800" y="3182112"/>
            <a:ext cx="97383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1F2937"/>
                </a:solidFill>
                <a:latin typeface="Arial"/>
                <a:ea typeface="Arial"/>
                <a:cs typeface="Arial"/>
              </a:defRPr>
            </a:pPr>
            <a:r>
              <a:rPr sz="1500" b="0">
                <a:solidFill>
                  <a:srgbClr val="1F2937"/>
                </a:solidFill>
                <a:latin typeface="Arial"/>
                <a:ea typeface="Arial"/>
                <a:cs typeface="Arial"/>
              </a:rPr>
              <a:t>Complete the definition: diffusion is the ____ movement of particles from a higher to a lower ____.</a:t>
            </a:r>
          </a:p>
        </p:txBody>
      </p:sp>
      <p:sp>
        <p:nvSpPr>
          <p:cNvPr id="25" name="cue-standard-1"/>
          <p:cNvSpPr>
            <a:spLocks xmlns:a="http://schemas.openxmlformats.org/drawingml/2006/main" noGrp="1"/>
          </p:cNvSpPr>
          <p:nvPr/>
        </p:nvSpPr>
        <p:spPr>
          <a:xfrm xmlns:a="http://schemas.openxmlformats.org/drawingml/2006/main">
            <a:off x="666597" y="3694176"/>
            <a:ext cx="109728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97670C"/>
                </a:solidFill>
                <a:latin typeface="Arial"/>
                <a:ea typeface="Arial"/>
                <a:cs typeface="Arial"/>
              </a:defRPr>
            </a:pPr>
            <a:r>
              <a:rPr sz="1200" b="1">
                <a:solidFill>
                  <a:srgbClr val="97670C"/>
                </a:solidFill>
                <a:latin typeface="Arial"/>
                <a:ea typeface="Arial"/>
                <a:cs typeface="Arial"/>
              </a:rPr>
              <a:t>STA 2</a:t>
            </a:r>
          </a:p>
        </p:txBody>
      </p:sp>
      <p:sp>
        <p:nvSpPr>
          <p:cNvPr id="26" name="line-standard-1"/>
          <p:cNvSpPr>
            <a:spLocks xmlns:a="http://schemas.openxmlformats.org/drawingml/2006/main" noGrp="1"/>
          </p:cNvSpPr>
          <p:nvPr/>
        </p:nvSpPr>
        <p:spPr>
          <a:xfrm xmlns:a="http://schemas.openxmlformats.org/drawingml/2006/main">
            <a:off x="1828800" y="3694176"/>
            <a:ext cx="97383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1F2937"/>
                </a:solidFill>
                <a:latin typeface="Arial"/>
                <a:ea typeface="Arial"/>
                <a:cs typeface="Arial"/>
              </a:defRPr>
            </a:pPr>
            <a:r>
              <a:rPr sz="1500" b="0">
                <a:solidFill>
                  <a:srgbClr val="1F2937"/>
                </a:solidFill>
                <a:latin typeface="Arial"/>
                <a:ea typeface="Arial"/>
                <a:cs typeface="Arial"/>
              </a:rPr>
              <a:t>Name two factors that increase the rate of diffusion.</a:t>
            </a:r>
          </a:p>
        </p:txBody>
      </p:sp>
      <p:sp>
        <p:nvSpPr>
          <p:cNvPr id="27" name="cue-stretch-0"/>
          <p:cNvSpPr>
            <a:spLocks xmlns:a="http://schemas.openxmlformats.org/drawingml/2006/main" noGrp="1"/>
          </p:cNvSpPr>
          <p:nvPr/>
        </p:nvSpPr>
        <p:spPr>
          <a:xfrm xmlns:a="http://schemas.openxmlformats.org/drawingml/2006/main">
            <a:off x="666597" y="4206240"/>
            <a:ext cx="109728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97670C"/>
                </a:solidFill>
                <a:latin typeface="Arial"/>
                <a:ea typeface="Arial"/>
                <a:cs typeface="Arial"/>
              </a:defRPr>
            </a:pPr>
            <a:r>
              <a:rPr sz="1200" b="1">
                <a:solidFill>
                  <a:srgbClr val="97670C"/>
                </a:solidFill>
                <a:latin typeface="Arial"/>
                <a:ea typeface="Arial"/>
                <a:cs typeface="Arial"/>
              </a:rPr>
              <a:t>STR 1</a:t>
            </a:r>
          </a:p>
        </p:txBody>
      </p:sp>
      <p:sp>
        <p:nvSpPr>
          <p:cNvPr id="28" name="line-stretch-0"/>
          <p:cNvSpPr>
            <a:spLocks xmlns:a="http://schemas.openxmlformats.org/drawingml/2006/main" noGrp="1"/>
          </p:cNvSpPr>
          <p:nvPr/>
        </p:nvSpPr>
        <p:spPr>
          <a:xfrm xmlns:a="http://schemas.openxmlformats.org/drawingml/2006/main">
            <a:off x="1828800" y="4206240"/>
            <a:ext cx="97383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1F2937"/>
                </a:solidFill>
                <a:latin typeface="Arial"/>
                <a:ea typeface="Arial"/>
                <a:cs typeface="Arial"/>
              </a:defRPr>
            </a:pPr>
            <a:r>
              <a:rPr sz="1500" b="0">
                <a:solidFill>
                  <a:srgbClr val="1F2937"/>
                </a:solidFill>
                <a:latin typeface="Arial"/>
                <a:ea typeface="Arial"/>
                <a:cs typeface="Arial"/>
              </a:rPr>
              <a:t>Explain why a thinner membrane increases the rate of diffusion. Use the word distance.</a:t>
            </a:r>
          </a:p>
        </p:txBody>
      </p:sp>
      <p:sp>
        <p:nvSpPr>
          <p:cNvPr id="29" name="cue-stretch-1"/>
          <p:cNvSpPr>
            <a:spLocks xmlns:a="http://schemas.openxmlformats.org/drawingml/2006/main" noGrp="1"/>
          </p:cNvSpPr>
          <p:nvPr/>
        </p:nvSpPr>
        <p:spPr>
          <a:xfrm xmlns:a="http://schemas.openxmlformats.org/drawingml/2006/main">
            <a:off x="666597" y="4718304"/>
            <a:ext cx="109728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97670C"/>
                </a:solidFill>
                <a:latin typeface="Arial"/>
                <a:ea typeface="Arial"/>
                <a:cs typeface="Arial"/>
              </a:defRPr>
            </a:pPr>
            <a:r>
              <a:rPr sz="1200" b="1">
                <a:solidFill>
                  <a:srgbClr val="97670C"/>
                </a:solidFill>
                <a:latin typeface="Arial"/>
                <a:ea typeface="Arial"/>
                <a:cs typeface="Arial"/>
              </a:rPr>
              <a:t>STR 2</a:t>
            </a:r>
          </a:p>
        </p:txBody>
      </p:sp>
      <p:sp>
        <p:nvSpPr>
          <p:cNvPr id="30" name="line-stretch-1"/>
          <p:cNvSpPr>
            <a:spLocks xmlns:a="http://schemas.openxmlformats.org/drawingml/2006/main" noGrp="1"/>
          </p:cNvSpPr>
          <p:nvPr/>
        </p:nvSpPr>
        <p:spPr>
          <a:xfrm xmlns:a="http://schemas.openxmlformats.org/drawingml/2006/main">
            <a:off x="1828800" y="4718304"/>
            <a:ext cx="973836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500" b="0">
                <a:solidFill>
                  <a:srgbClr val="1F2937"/>
                </a:solidFill>
                <a:latin typeface="Arial"/>
                <a:ea typeface="Arial"/>
                <a:cs typeface="Arial"/>
              </a:defRPr>
            </a:pPr>
            <a:r>
              <a:rPr sz="1500" b="0">
                <a:solidFill>
                  <a:srgbClr val="1F2937"/>
                </a:solidFill>
                <a:latin typeface="Arial"/>
                <a:ea typeface="Arial"/>
                <a:cs typeface="Arial"/>
              </a:rPr>
              <a:t>Explain why warming a gas increases the rate of diffusion. Use the words energy and particles.</a:t>
            </a:r>
          </a:p>
        </p:txBody>
      </p:sp>
      <p:sp>
        <p:nvSpPr>
          <p:cNvPr id="31" name="access"/>
          <p:cNvSpPr>
            <a:spLocks xmlns:a="http://schemas.openxmlformats.org/drawingml/2006/main" noGrp="1"/>
          </p:cNvSpPr>
          <p:nvPr/>
        </p:nvSpPr>
        <p:spPr>
          <a:xfrm xmlns:a="http://schemas.openxmlformats.org/drawingml/2006/main">
            <a:off x="666597" y="5303520"/>
            <a:ext cx="10881360" cy="8686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200" b="1">
                <a:solidFill>
                  <a:srgbClr val="1F2937"/>
                </a:solidFill>
                <a:latin typeface="Arial"/>
                <a:ea typeface="Arial"/>
                <a:cs typeface="Arial"/>
              </a:defRPr>
            </a:pPr>
            <a:r>
              <a:rPr sz="1200" b="1">
                <a:solidFill>
                  <a:srgbClr val="1F2937"/>
                </a:solidFill>
                <a:latin typeface="Arial"/>
                <a:ea typeface="Arial"/>
                <a:cs typeface="Arial"/>
              </a:rPr>
              <a:t>Two small checks to finish. Point, say, sign, draw, type or use paper. An adult can scribe your words. You may pass; complete one route, once. Next lesson: Diffusion in the Lungs: Testing Breath.</a:t>
            </a:r>
          </a:p>
        </p:txBody>
      </p:sp>
    </p:spTree>
    <p:extLst>
      <p:ext uri="{BB962C8B-B14F-4D97-AF65-F5344CB8AC3E}">
        <p14:creationId xmlns:p14="http://schemas.microsoft.com/office/powerpoint/2010/main" val="361889985"/>
      </p:ext>
    </p:extLst>
  </p:cSld>
</p:sld>
</file>

<file path=ppt/slides/slide9.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3" name="house-card">
            <a:extLst xmlns:a="http://schemas.openxmlformats.org/drawingml/2006/main">
              <a:ext uri="{FF2B5EF4-FFF2-40B4-BE49-F238E27FC236}">
                <a16:creationId xmlns:a16="http://schemas.microsoft.com/office/drawing/2014/main" id="{CB677C50-F2E0-4CC2-A6FD-A817BE5FCD86}"/>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12D80D23-BEF6-4DA4-9B3A-BDE03C9E539B}"/>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62">
            <a:extLst xmlns:a="http://schemas.openxmlformats.org/drawingml/2006/main">
              <a:ext uri="{FF2B5EF4-FFF2-40B4-BE49-F238E27FC236}">
                <a16:creationId xmlns:a16="http://schemas.microsoft.com/office/drawing/2014/main" id="{CF44EB36-2221-4AC7-9C47-BEFCC1C26A76}"/>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63">
            <a:extLst xmlns:a="http://schemas.openxmlformats.org/drawingml/2006/main">
              <a:ext uri="{FF2B5EF4-FFF2-40B4-BE49-F238E27FC236}">
                <a16:creationId xmlns:a16="http://schemas.microsoft.com/office/drawing/2014/main" id="{939C9B1F-836E-48A6-840C-F04F46237426}"/>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64">
            <a:extLst xmlns:a="http://schemas.openxmlformats.org/drawingml/2006/main">
              <a:ext uri="{FF2B5EF4-FFF2-40B4-BE49-F238E27FC236}">
                <a16:creationId xmlns:a16="http://schemas.microsoft.com/office/drawing/2014/main" id="{CC6437B1-5895-4833-9F55-F82CF1AAF894}"/>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450" b="1">
                <a:solidFill>
                  <a:srgbClr val="101C38"/>
                </a:solidFill>
                <a:latin typeface="Arial"/>
                <a:ea typeface="Arial"/>
                <a:cs typeface="Arial"/>
              </a:defRPr>
            </a:pPr>
            <a:r>
              <a:rPr sz="3450" b="1">
                <a:solidFill>
                  <a:srgbClr val="101C38"/>
                </a:solidFill>
                <a:latin typeface="Arial"/>
                <a:ea typeface="Arial"/>
                <a:cs typeface="Arial"/>
              </a:rPr>
              <a:t>Prediction check</a:t>
            </a:r>
          </a:p>
        </p:txBody>
      </p:sp>
      <p:sp>
        <p:nvSpPr>
          <p:cNvPr id="6" name="heading-rule">
            <a:extLst xmlns:a="http://schemas.openxmlformats.org/drawingml/2006/main">
              <a:ext uri="{FF2B5EF4-FFF2-40B4-BE49-F238E27FC236}">
                <a16:creationId xmlns:a16="http://schemas.microsoft.com/office/drawing/2014/main" id="{D7699C97-4CAB-4829-BEFA-FD1C4542B1EF}"/>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8f84f67ff1454bca" action="ppaction://hlinksldjump"/>
            <a:extLst xmlns:a="http://schemas.openxmlformats.org/drawingml/2006/main">
              <a:ext uri="{FF2B5EF4-FFF2-40B4-BE49-F238E27FC236}">
                <a16:creationId xmlns:a16="http://schemas.microsoft.com/office/drawing/2014/main" id="{57E16F5E-0AB2-481F-86FD-CB025965142F}"/>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40c19e86db3f4200" action="ppaction://hlinksldjump"/>
            <a:extLst xmlns:a="http://schemas.openxmlformats.org/drawingml/2006/main">
              <a:ext uri="{FF2B5EF4-FFF2-40B4-BE49-F238E27FC236}">
                <a16:creationId xmlns:a16="http://schemas.microsoft.com/office/drawing/2014/main" id="{6517B2A0-4C25-452E-9C7A-A4EE0FFE1951}"/>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3d3077846930468c" action="ppaction://hlinksldjump"/>
            <a:extLst xmlns:a="http://schemas.openxmlformats.org/drawingml/2006/main">
              <a:ext uri="{FF2B5EF4-FFF2-40B4-BE49-F238E27FC236}">
                <a16:creationId xmlns:a16="http://schemas.microsoft.com/office/drawing/2014/main" id="{FC28B9B3-4DB2-479C-A8C5-8503D54DA284}"/>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d541e56f1e584cfc" action="ppaction://hlinksldjump"/>
            <a:extLst xmlns:a="http://schemas.openxmlformats.org/drawingml/2006/main">
              <a:ext uri="{FF2B5EF4-FFF2-40B4-BE49-F238E27FC236}">
                <a16:creationId xmlns:a16="http://schemas.microsoft.com/office/drawing/2014/main" id="{3EF3885A-FE8C-4804-B0C9-469FDA5D9FEE}"/>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c55c39b2ecf44522" action="ppaction://hlinksldjump"/>
            <a:extLst xmlns:a="http://schemas.openxmlformats.org/drawingml/2006/main">
              <a:ext uri="{FF2B5EF4-FFF2-40B4-BE49-F238E27FC236}">
                <a16:creationId xmlns:a16="http://schemas.microsoft.com/office/drawing/2014/main" id="{8DD0BC4B-7FAF-4BD1-A730-A5D2F79DA12C}"/>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69c2759fb4c747a9" action="ppaction://hlinksldjump"/>
            <a:extLst xmlns:a="http://schemas.openxmlformats.org/drawingml/2006/main">
              <a:ext uri="{FF2B5EF4-FFF2-40B4-BE49-F238E27FC236}">
                <a16:creationId xmlns:a16="http://schemas.microsoft.com/office/drawing/2014/main" id="{D0F05376-958C-4643-BDD4-389316FF11F7}"/>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af567a80af444bb9" action="ppaction://hlinksldjump"/>
            <a:extLst xmlns:a="http://schemas.openxmlformats.org/drawingml/2006/main">
              <a:ext uri="{FF2B5EF4-FFF2-40B4-BE49-F238E27FC236}">
                <a16:creationId xmlns:a16="http://schemas.microsoft.com/office/drawing/2014/main" id="{8B6A3CE7-4B6A-4959-B09C-267052706820}"/>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5f86c73dc3334e84" action="ppaction://hlinksldjump"/>
            <a:extLst xmlns:a="http://schemas.openxmlformats.org/drawingml/2006/main">
              <a:ext uri="{FF2B5EF4-FFF2-40B4-BE49-F238E27FC236}">
                <a16:creationId xmlns:a16="http://schemas.microsoft.com/office/drawing/2014/main" id="{AFE9C091-F902-4FF4-8C32-C5A6EF770E53}"/>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1c0e646b881a4c85" action="ppaction://hlinksldjump"/>
            <a:extLst xmlns:a="http://schemas.openxmlformats.org/drawingml/2006/main">
              <a:ext uri="{FF2B5EF4-FFF2-40B4-BE49-F238E27FC236}">
                <a16:creationId xmlns:a16="http://schemas.microsoft.com/office/drawing/2014/main" id="{B1DA0E62-F803-4A78-ADAB-620257513BB5}"/>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sp>
        <p:nvSpPr>
          <p:cNvPr id="20" name="prediction-answer">
            <a:extLst xmlns:a="http://schemas.openxmlformats.org/drawingml/2006/main">
              <a:ext uri="{FF2B5EF4-FFF2-40B4-BE49-F238E27FC236}">
                <a16:creationId xmlns:a16="http://schemas.microsoft.com/office/drawing/2014/main" id="{D96852D5-3D0C-4D84-851F-16D36210FEF6}"/>
              </a:ext>
            </a:extLst>
          </p:cNvPr>
          <p:cNvSpPr>
            <a:spLocks xmlns:a="http://schemas.openxmlformats.org/drawingml/2006/main" noGrp="1"/>
          </p:cNvSpPr>
          <p:nvPr/>
        </p:nvSpPr>
        <p:spPr>
          <a:xfrm xmlns:a="http://schemas.openxmlformats.org/drawingml/2006/main">
            <a:off x="695325" y="1783080"/>
            <a:ext cx="10572750" cy="885825"/>
          </a:xfrm>
          <a:prstGeom xmlns:a="http://schemas.openxmlformats.org/drawingml/2006/main" prst="roundRect">
            <a:avLst>
              <a:gd name="adj" fmla="val 10753"/>
            </a:avLst>
          </a:prstGeom>
          <a:solidFill xmlns:a="http://schemas.openxmlformats.org/drawingml/2006/main">
            <a:srgbClr val="E8F2ED"/>
          </a:solidFill>
          <a:ln xmlns:a="http://schemas.openxmlformats.org/drawingml/2006/main" w="0">
            <a:noFill/>
          </a:ln>
        </p:spPr>
        <p:txBody xmlns:a="http://schemas.openxmlformats.org/drawingml/2006/main">
          <a:bodyPr/>
          <a:p/>
        </p:txBody>
      </p:sp>
      <p:sp>
        <p:nvSpPr>
          <p:cNvPr id="21" name="copy-69">
            <a:extLst xmlns:a="http://schemas.openxmlformats.org/drawingml/2006/main">
              <a:ext uri="{FF2B5EF4-FFF2-40B4-BE49-F238E27FC236}">
                <a16:creationId xmlns:a16="http://schemas.microsoft.com/office/drawing/2014/main" id="{BAE4B352-E0B9-4534-ADEC-2681E0556B38}"/>
              </a:ext>
            </a:extLst>
          </p:cNvPr>
          <p:cNvSpPr>
            <a:spLocks xmlns:a="http://schemas.openxmlformats.org/drawingml/2006/main" noGrp="1"/>
          </p:cNvSpPr>
          <p:nvPr/>
        </p:nvSpPr>
        <p:spPr>
          <a:xfrm xmlns:a="http://schemas.openxmlformats.org/drawingml/2006/main">
            <a:off x="847725" y="1975104"/>
            <a:ext cx="10191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1">
                <a:solidFill>
                  <a:srgbClr val="1F2937"/>
                </a:solidFill>
                <a:latin typeface="Arial"/>
                <a:ea typeface="Arial"/>
                <a:cs typeface="Arial"/>
              </a:defRPr>
            </a:pPr>
            <a:r>
              <a:rPr sz="2175" b="1">
                <a:solidFill>
                  <a:srgbClr val="1F2937"/>
                </a:solidFill>
                <a:latin typeface="Arial"/>
                <a:ea typeface="Arial"/>
                <a:cs typeface="Arial"/>
              </a:rPr>
              <a:t>Yes — more particles begin on the high side</a:t>
            </a:r>
          </a:p>
        </p:txBody>
      </p:sp>
      <p:sp>
        <p:nvSpPr>
          <p:cNvPr id="22" name="goto:1">
            <a:hlinkClick xmlns:r="http://schemas.openxmlformats.org/officeDocument/2006/relationships" xmlns:a="http://schemas.openxmlformats.org/drawingml/2006/main" r:id="R84c83da2be1c4091" action="ppaction://hlinksldjump"/>
            <a:extLst xmlns:a="http://schemas.openxmlformats.org/drawingml/2006/main">
              <a:ext uri="{FF2B5EF4-FFF2-40B4-BE49-F238E27FC236}">
                <a16:creationId xmlns:a16="http://schemas.microsoft.com/office/drawing/2014/main" id="{16036996-68F8-4CFE-B947-AD126CE1E4B3}"/>
              </a:ext>
            </a:extLst>
          </p:cNvPr>
          <p:cNvSpPr>
            <a:spLocks xmlns:a="http://schemas.openxmlformats.org/drawingml/2006/main" noGrp="1"/>
          </p:cNvSpPr>
          <p:nvPr/>
        </p:nvSpPr>
        <p:spPr>
          <a:xfrm xmlns:a="http://schemas.openxmlformats.org/drawingml/2006/main">
            <a:off x="8001000" y="2926080"/>
            <a:ext cx="329565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Return to Starter</a:t>
            </a:r>
          </a:p>
        </p:txBody>
      </p:sp>
    </p:spTree>
    <p:extLst>
      <p:ext uri="{BB962C8B-B14F-4D97-AF65-F5344CB8AC3E}">
        <p14:creationId xmlns:p14="http://schemas.microsoft.com/office/powerpoint/2010/main" val="870772659"/>
      </p:ext>
    </p:extLst>
  </p:cSld>
</p:sld>
</file>

<file path=ppt/slides/slide10.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0" name="house-card">
            <a:extLst xmlns:a="http://schemas.openxmlformats.org/drawingml/2006/main">
              <a:ext uri="{FF2B5EF4-FFF2-40B4-BE49-F238E27FC236}">
                <a16:creationId xmlns:a16="http://schemas.microsoft.com/office/drawing/2014/main" id="{D24D2E94-608B-40BB-A997-5B470B1AE290}"/>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75F3965E-EBF5-4796-9C7F-4522867745C2}"/>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70">
            <a:extLst xmlns:a="http://schemas.openxmlformats.org/drawingml/2006/main">
              <a:ext uri="{FF2B5EF4-FFF2-40B4-BE49-F238E27FC236}">
                <a16:creationId xmlns:a16="http://schemas.microsoft.com/office/drawing/2014/main" id="{C54EB8C5-4817-4D03-AF2A-B1671759505C}"/>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71">
            <a:extLst xmlns:a="http://schemas.openxmlformats.org/drawingml/2006/main">
              <a:ext uri="{FF2B5EF4-FFF2-40B4-BE49-F238E27FC236}">
                <a16:creationId xmlns:a16="http://schemas.microsoft.com/office/drawing/2014/main" id="{85EC1E24-FD7E-4690-A527-04F85FC901F1}"/>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72">
            <a:extLst xmlns:a="http://schemas.openxmlformats.org/drawingml/2006/main">
              <a:ext uri="{FF2B5EF4-FFF2-40B4-BE49-F238E27FC236}">
                <a16:creationId xmlns:a16="http://schemas.microsoft.com/office/drawing/2014/main" id="{58FE97DD-36B2-465F-AA61-FF84AB1EB798}"/>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Check the deciding clue</a:t>
            </a:r>
          </a:p>
        </p:txBody>
      </p:sp>
      <p:sp>
        <p:nvSpPr>
          <p:cNvPr id="6" name="heading-rule">
            <a:extLst xmlns:a="http://schemas.openxmlformats.org/drawingml/2006/main">
              <a:ext uri="{FF2B5EF4-FFF2-40B4-BE49-F238E27FC236}">
                <a16:creationId xmlns:a16="http://schemas.microsoft.com/office/drawing/2014/main" id="{9E52AF76-98B6-47C8-A0A4-58353E2A772B}"/>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e2be4b85f6474c82" action="ppaction://hlinksldjump"/>
            <a:extLst xmlns:a="http://schemas.openxmlformats.org/drawingml/2006/main">
              <a:ext uri="{FF2B5EF4-FFF2-40B4-BE49-F238E27FC236}">
                <a16:creationId xmlns:a16="http://schemas.microsoft.com/office/drawing/2014/main" id="{6F6CC127-FF80-4CFB-973F-273595054DD5}"/>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9c0b655f1a30471b" action="ppaction://hlinksldjump"/>
            <a:extLst xmlns:a="http://schemas.openxmlformats.org/drawingml/2006/main">
              <a:ext uri="{FF2B5EF4-FFF2-40B4-BE49-F238E27FC236}">
                <a16:creationId xmlns:a16="http://schemas.microsoft.com/office/drawing/2014/main" id="{CD613AA2-25FF-4F77-B9AC-98CAE35D220E}"/>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35f22c863bc94093" action="ppaction://hlinksldjump"/>
            <a:extLst xmlns:a="http://schemas.openxmlformats.org/drawingml/2006/main">
              <a:ext uri="{FF2B5EF4-FFF2-40B4-BE49-F238E27FC236}">
                <a16:creationId xmlns:a16="http://schemas.microsoft.com/office/drawing/2014/main" id="{E8D953AC-9C06-4255-94E8-978DA2B03B6C}"/>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2e1bd69354f44be7" action="ppaction://hlinksldjump"/>
            <a:extLst xmlns:a="http://schemas.openxmlformats.org/drawingml/2006/main">
              <a:ext uri="{FF2B5EF4-FFF2-40B4-BE49-F238E27FC236}">
                <a16:creationId xmlns:a16="http://schemas.microsoft.com/office/drawing/2014/main" id="{174BCD2C-663D-4391-A122-4B9E33487D4A}"/>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b3dec3545dc04c08" action="ppaction://hlinksldjump"/>
            <a:extLst xmlns:a="http://schemas.openxmlformats.org/drawingml/2006/main">
              <a:ext uri="{FF2B5EF4-FFF2-40B4-BE49-F238E27FC236}">
                <a16:creationId xmlns:a16="http://schemas.microsoft.com/office/drawing/2014/main" id="{C95FBEDB-1E07-48DD-B14D-7486D23C1F25}"/>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a27d70d4f7a246f7" action="ppaction://hlinksldjump"/>
            <a:extLst xmlns:a="http://schemas.openxmlformats.org/drawingml/2006/main">
              <a:ext uri="{FF2B5EF4-FFF2-40B4-BE49-F238E27FC236}">
                <a16:creationId xmlns:a16="http://schemas.microsoft.com/office/drawing/2014/main" id="{2CFDB527-F8B9-43AA-BEA8-5D61A695E7CE}"/>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0f663062b6c644b5" action="ppaction://hlinksldjump"/>
            <a:extLst xmlns:a="http://schemas.openxmlformats.org/drawingml/2006/main">
              <a:ext uri="{FF2B5EF4-FFF2-40B4-BE49-F238E27FC236}">
                <a16:creationId xmlns:a16="http://schemas.microsoft.com/office/drawing/2014/main" id="{E8264CF1-1899-4617-ACEE-1ACC4997A9FA}"/>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cf2b3c54e7454ac9" action="ppaction://hlinksldjump"/>
            <a:extLst xmlns:a="http://schemas.openxmlformats.org/drawingml/2006/main">
              <a:ext uri="{FF2B5EF4-FFF2-40B4-BE49-F238E27FC236}">
                <a16:creationId xmlns:a16="http://schemas.microsoft.com/office/drawing/2014/main" id="{ECD77CAC-4D89-43D3-9D9C-3895C7E70620}"/>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8486b00559b749c2" action="ppaction://hlinksldjump"/>
            <a:extLst xmlns:a="http://schemas.openxmlformats.org/drawingml/2006/main">
              <a:ext uri="{FF2B5EF4-FFF2-40B4-BE49-F238E27FC236}">
                <a16:creationId xmlns:a16="http://schemas.microsoft.com/office/drawing/2014/main" id="{641BBCA7-67A4-476A-92B0-7E3EAF6A2250}"/>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sp>
        <p:nvSpPr>
          <p:cNvPr id="16" name="copy-73">
            <a:extLst xmlns:a="http://schemas.openxmlformats.org/drawingml/2006/main">
              <a:ext uri="{FF2B5EF4-FFF2-40B4-BE49-F238E27FC236}">
                <a16:creationId xmlns:a16="http://schemas.microsoft.com/office/drawing/2014/main" id="{02EA0B5A-BAB5-462B-AB30-E26B0D740F65}"/>
              </a:ext>
            </a:extLst>
          </p:cNvPr>
          <p:cNvSpPr>
            <a:spLocks xmlns:a="http://schemas.openxmlformats.org/drawingml/2006/main" noGrp="1"/>
          </p:cNvSpPr>
          <p:nvPr/>
        </p:nvSpPr>
        <p:spPr>
          <a:xfrm xmlns:a="http://schemas.openxmlformats.org/drawingml/2006/main">
            <a:off x="714375" y="2000250"/>
            <a:ext cx="10572750" cy="1304925"/>
          </a:xfrm>
          <a:prstGeom xmlns:a="http://schemas.openxmlformats.org/drawingml/2006/main" prst="roundRect">
            <a:avLst>
              <a:gd name="adj" fmla="val 10219"/>
            </a:avLst>
          </a:prstGeom>
          <a:solidFill xmlns:a="http://schemas.openxmlformats.org/drawingml/2006/main">
            <a:srgbClr val="F0EAF6"/>
          </a:solidFill>
          <a:ln xmlns:a="http://schemas.openxmlformats.org/drawingml/2006/main" w="9525">
            <a:solidFill>
              <a:srgbClr val="D9D0E2"/>
            </a:solidFill>
            <a:prstDash val="solid"/>
          </a:ln>
        </p:spPr>
        <p:txBody>
          <a:bodyPr xmlns:a="http://schemas.openxmlformats.org/drawingml/2006/main" wrap="square" lIns="209550" tIns="114300" rIns="209550" bIns="114300" anchor="t">
            <a:noAutofit/>
          </a:bodyPr>
          <a:lstStyle xmlns:a="http://schemas.openxmlformats.org/drawingml/2006/main"/>
          <a:p xmlns:a="http://schemas.openxmlformats.org/drawingml/2006/main">
            <a:pPr algn="l">
              <a:lnSpc>
                <a:spcPct val="110000"/>
              </a:lnSpc>
              <a:buNone/>
              <a:defRPr sz="2250" b="1">
                <a:solidFill>
                  <a:srgbClr val="5E417D"/>
                </a:solidFill>
                <a:latin typeface="Arial"/>
                <a:ea typeface="Arial"/>
                <a:cs typeface="Arial"/>
              </a:defRPr>
            </a:pPr>
            <a:r>
              <a:rPr sz="2250" b="1">
                <a:solidFill>
                  <a:srgbClr val="5E417D"/>
                </a:solidFill>
                <a:latin typeface="Arial"/>
                <a:ea typeface="Arial"/>
                <a:cs typeface="Arial"/>
              </a:rPr>
              <a:t>Particles move randomly, with net movement down the gradient</a:t>
            </a:r>
          </a:p>
        </p:txBody>
      </p:sp>
      <p:sp>
        <p:nvSpPr>
          <p:cNvPr id="17" name="copy-74">
            <a:extLst xmlns:a="http://schemas.openxmlformats.org/drawingml/2006/main">
              <a:ext uri="{FF2B5EF4-FFF2-40B4-BE49-F238E27FC236}">
                <a16:creationId xmlns:a16="http://schemas.microsoft.com/office/drawing/2014/main" id="{8224AE2C-8E51-4B84-85C7-32D9A8164EBC}"/>
              </a:ext>
            </a:extLst>
          </p:cNvPr>
          <p:cNvSpPr>
            <a:spLocks xmlns:a="http://schemas.openxmlformats.org/drawingml/2006/main" noGrp="1"/>
          </p:cNvSpPr>
          <p:nvPr/>
        </p:nvSpPr>
        <p:spPr>
          <a:xfrm xmlns:a="http://schemas.openxmlformats.org/drawingml/2006/main">
            <a:off x="714375" y="357187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250" b="0">
                <a:solidFill>
                  <a:srgbClr val="1F2937"/>
                </a:solidFill>
                <a:latin typeface="Arial"/>
                <a:ea typeface="Arial"/>
                <a:cs typeface="Arial"/>
              </a:defRPr>
            </a:pPr>
            <a:r>
              <a:rPr sz="2250" b="0">
                <a:solidFill>
                  <a:srgbClr val="1F2937"/>
                </a:solidFill>
                <a:latin typeface="Arial"/>
                <a:ea typeface="Arial"/>
                <a:cs typeface="Arial"/>
              </a:rPr>
              <a:t>Accurate. Use crossing counts to justify the net direction.</a:t>
            </a:r>
          </a:p>
        </p:txBody>
      </p:sp>
      <p:sp>
        <p:nvSpPr>
          <p:cNvPr id="18" name="copy-75">
            <a:extLst xmlns:a="http://schemas.openxmlformats.org/drawingml/2006/main">
              <a:ext uri="{FF2B5EF4-FFF2-40B4-BE49-F238E27FC236}">
                <a16:creationId xmlns:a16="http://schemas.microsoft.com/office/drawing/2014/main" id="{51D7AE0C-5DD4-459A-B3C7-6FEDE69C4629}"/>
              </a:ext>
            </a:extLst>
          </p:cNvPr>
          <p:cNvSpPr>
            <a:spLocks xmlns:a="http://schemas.openxmlformats.org/drawingml/2006/main" noGrp="1"/>
          </p:cNvSpPr>
          <p:nvPr/>
        </p:nvSpPr>
        <p:spPr>
          <a:xfrm xmlns:a="http://schemas.openxmlformats.org/drawingml/2006/main">
            <a:off x="714375" y="4752975"/>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025" b="0">
                <a:solidFill>
                  <a:srgbClr val="526170"/>
                </a:solidFill>
                <a:latin typeface="Arial"/>
                <a:ea typeface="Arial"/>
                <a:cs typeface="Arial"/>
              </a:defRPr>
            </a:pPr>
            <a:r>
              <a:rPr sz="2025" b="0">
                <a:solidFill>
                  <a:srgbClr val="526170"/>
                </a:solidFill>
                <a:latin typeface="Arial"/>
                <a:ea typeface="Arial"/>
                <a:cs typeface="Arial"/>
              </a:rPr>
              <a:t>Compare your reason. Correct one step if needed.</a:t>
            </a:r>
          </a:p>
        </p:txBody>
      </p:sp>
      <p:sp>
        <p:nvSpPr>
          <p:cNvPr id="19" name="goto:3">
            <a:hlinkClick xmlns:r="http://schemas.openxmlformats.org/officeDocument/2006/relationships" xmlns:a="http://schemas.openxmlformats.org/drawingml/2006/main" r:id="R19668b5631164667" action="ppaction://hlinksldjump"/>
            <a:extLst xmlns:a="http://schemas.openxmlformats.org/drawingml/2006/main">
              <a:ext uri="{FF2B5EF4-FFF2-40B4-BE49-F238E27FC236}">
                <a16:creationId xmlns:a16="http://schemas.microsoft.com/office/drawing/2014/main" id="{8C9BD319-1724-4590-9F33-3218EFCCC18A}"/>
              </a:ext>
            </a:extLst>
          </p:cNvPr>
          <p:cNvSpPr>
            <a:spLocks xmlns:a="http://schemas.openxmlformats.org/drawingml/2006/main" noGrp="1"/>
          </p:cNvSpPr>
          <p:nvPr/>
        </p:nvSpPr>
        <p:spPr>
          <a:xfrm xmlns:a="http://schemas.openxmlformats.org/drawingml/2006/main">
            <a:off x="8067675" y="5562600"/>
            <a:ext cx="3238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Return to We Do</a:t>
            </a:r>
          </a:p>
        </p:txBody>
      </p:sp>
    </p:spTree>
    <p:extLst>
      <p:ext uri="{BB962C8B-B14F-4D97-AF65-F5344CB8AC3E}">
        <p14:creationId xmlns:p14="http://schemas.microsoft.com/office/powerpoint/2010/main" val="250743376"/>
      </p:ext>
    </p:extLst>
  </p:cSld>
</p:sld>
</file>

<file path=ppt/slides/slide11.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18" name="house-card">
            <a:extLst xmlns:a="http://schemas.openxmlformats.org/drawingml/2006/main">
              <a:ext uri="{FF2B5EF4-FFF2-40B4-BE49-F238E27FC236}">
                <a16:creationId xmlns:a16="http://schemas.microsoft.com/office/drawing/2014/main" id="{608DEA18-26C4-4451-81D2-00FA4D683EE4}"/>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CC8F5A00-7D98-4298-B0B4-94394DF7FDA9}"/>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76">
            <a:extLst xmlns:a="http://schemas.openxmlformats.org/drawingml/2006/main">
              <a:ext uri="{FF2B5EF4-FFF2-40B4-BE49-F238E27FC236}">
                <a16:creationId xmlns:a16="http://schemas.microsoft.com/office/drawing/2014/main" id="{5DD95357-C8E7-4B42-A88E-5C6D0501E701}"/>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77">
            <a:extLst xmlns:a="http://schemas.openxmlformats.org/drawingml/2006/main">
              <a:ext uri="{FF2B5EF4-FFF2-40B4-BE49-F238E27FC236}">
                <a16:creationId xmlns:a16="http://schemas.microsoft.com/office/drawing/2014/main" id="{021C6095-4601-49A3-8FEE-8F91B709772B}"/>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78">
            <a:extLst xmlns:a="http://schemas.openxmlformats.org/drawingml/2006/main">
              <a:ext uri="{FF2B5EF4-FFF2-40B4-BE49-F238E27FC236}">
                <a16:creationId xmlns:a16="http://schemas.microsoft.com/office/drawing/2014/main" id="{2ACDAA95-708A-4D0F-AA30-8469087B6C65}"/>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Our shared reasoning</a:t>
            </a:r>
          </a:p>
        </p:txBody>
      </p:sp>
      <p:sp>
        <p:nvSpPr>
          <p:cNvPr id="6" name="heading-rule">
            <a:extLst xmlns:a="http://schemas.openxmlformats.org/drawingml/2006/main">
              <a:ext uri="{FF2B5EF4-FFF2-40B4-BE49-F238E27FC236}">
                <a16:creationId xmlns:a16="http://schemas.microsoft.com/office/drawing/2014/main" id="{8258BF9A-7404-4F12-B512-7B9C166B5386}"/>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5208c058c90e4e9f" action="ppaction://hlinksldjump"/>
            <a:extLst xmlns:a="http://schemas.openxmlformats.org/drawingml/2006/main">
              <a:ext uri="{FF2B5EF4-FFF2-40B4-BE49-F238E27FC236}">
                <a16:creationId xmlns:a16="http://schemas.microsoft.com/office/drawing/2014/main" id="{031CC569-79A5-4AE1-B87A-A1A2DE625CB4}"/>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f7a035fcd48940ac" action="ppaction://hlinksldjump"/>
            <a:extLst xmlns:a="http://schemas.openxmlformats.org/drawingml/2006/main">
              <a:ext uri="{FF2B5EF4-FFF2-40B4-BE49-F238E27FC236}">
                <a16:creationId xmlns:a16="http://schemas.microsoft.com/office/drawing/2014/main" id="{A111CF16-FA20-41FB-84B5-06E51CC3BE9D}"/>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09f33143eed54e99" action="ppaction://hlinksldjump"/>
            <a:extLst xmlns:a="http://schemas.openxmlformats.org/drawingml/2006/main">
              <a:ext uri="{FF2B5EF4-FFF2-40B4-BE49-F238E27FC236}">
                <a16:creationId xmlns:a16="http://schemas.microsoft.com/office/drawing/2014/main" id="{335090DE-3359-48CE-9ACD-5159FA66913D}"/>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950c1c322fae47a6" action="ppaction://hlinksldjump"/>
            <a:extLst xmlns:a="http://schemas.openxmlformats.org/drawingml/2006/main">
              <a:ext uri="{FF2B5EF4-FFF2-40B4-BE49-F238E27FC236}">
                <a16:creationId xmlns:a16="http://schemas.microsoft.com/office/drawing/2014/main" id="{601D2D46-B8D7-41D3-8F2A-A06474BC493B}"/>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4b9332e71f2f4572" action="ppaction://hlinksldjump"/>
            <a:extLst xmlns:a="http://schemas.openxmlformats.org/drawingml/2006/main">
              <a:ext uri="{FF2B5EF4-FFF2-40B4-BE49-F238E27FC236}">
                <a16:creationId xmlns:a16="http://schemas.microsoft.com/office/drawing/2014/main" id="{393FD8D6-8435-48F4-B2F2-F1AB47543DD9}"/>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dff74fba3d844b0f" action="ppaction://hlinksldjump"/>
            <a:extLst xmlns:a="http://schemas.openxmlformats.org/drawingml/2006/main">
              <a:ext uri="{FF2B5EF4-FFF2-40B4-BE49-F238E27FC236}">
                <a16:creationId xmlns:a16="http://schemas.microsoft.com/office/drawing/2014/main" id="{2A1A0F33-A57D-41D6-82EE-0562C8B0EEFA}"/>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56f1599454a44b56" action="ppaction://hlinksldjump"/>
            <a:extLst xmlns:a="http://schemas.openxmlformats.org/drawingml/2006/main">
              <a:ext uri="{FF2B5EF4-FFF2-40B4-BE49-F238E27FC236}">
                <a16:creationId xmlns:a16="http://schemas.microsoft.com/office/drawing/2014/main" id="{CB12508D-74FD-4617-9966-5B9F32B22287}"/>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b45922ece8114605" action="ppaction://hlinksldjump"/>
            <a:extLst xmlns:a="http://schemas.openxmlformats.org/drawingml/2006/main">
              <a:ext uri="{FF2B5EF4-FFF2-40B4-BE49-F238E27FC236}">
                <a16:creationId xmlns:a16="http://schemas.microsoft.com/office/drawing/2014/main" id="{2E90D492-2CE6-4362-A915-A6D9DF7DAE44}"/>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101544141c4549c9" action="ppaction://hlinksldjump"/>
            <a:extLst xmlns:a="http://schemas.openxmlformats.org/drawingml/2006/main">
              <a:ext uri="{FF2B5EF4-FFF2-40B4-BE49-F238E27FC236}">
                <a16:creationId xmlns:a16="http://schemas.microsoft.com/office/drawing/2014/main" id="{01898C19-647C-46DA-8BC8-8D6073D076B7}"/>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sp>
        <p:nvSpPr>
          <p:cNvPr id="16" name="copy-79">
            <a:extLst xmlns:a="http://schemas.openxmlformats.org/drawingml/2006/main">
              <a:ext uri="{FF2B5EF4-FFF2-40B4-BE49-F238E27FC236}">
                <a16:creationId xmlns:a16="http://schemas.microsoft.com/office/drawing/2014/main" id="{9057B3C6-8094-4D02-94D3-BCADCFE51C6B}"/>
              </a:ext>
            </a:extLst>
          </p:cNvPr>
          <p:cNvSpPr>
            <a:spLocks xmlns:a="http://schemas.openxmlformats.org/drawingml/2006/main" noGrp="1"/>
          </p:cNvSpPr>
          <p:nvPr/>
        </p:nvSpPr>
        <p:spPr>
          <a:xfrm xmlns:a="http://schemas.openxmlformats.org/drawingml/2006/main">
            <a:off x="723900" y="2028825"/>
            <a:ext cx="10525125" cy="2905125"/>
          </a:xfrm>
          <a:prstGeom xmlns:a="http://schemas.openxmlformats.org/drawingml/2006/main" prst="roundRect">
            <a:avLst>
              <a:gd name="adj" fmla="val 4590"/>
            </a:avLst>
          </a:prstGeom>
          <a:solidFill xmlns:a="http://schemas.openxmlformats.org/drawingml/2006/main">
            <a:srgbClr val="FAF8FC"/>
          </a:solidFill>
          <a:ln xmlns:a="http://schemas.openxmlformats.org/drawingml/2006/main" w="9525">
            <a:solidFill>
              <a:srgbClr val="D9D0E2"/>
            </a:solidFill>
            <a:prstDash val="solid"/>
          </a:ln>
        </p:spPr>
        <p:txBody>
          <a:bodyPr xmlns:a="http://schemas.openxmlformats.org/drawingml/2006/main" wrap="square" lIns="209550" tIns="152400" rIns="209550" bIns="152400" anchor="t">
            <a:noAutofit/>
          </a:bodyPr>
          <a:lstStyle xmlns:a="http://schemas.openxmlformats.org/drawingml/2006/main"/>
          <a:p xmlns:a="http://schemas.openxmlformats.org/drawingml/2006/main">
            <a:pPr algn="l">
              <a:lnSpc>
                <a:spcPct val="110000"/>
              </a:lnSpc>
              <a:buNone/>
              <a:defRPr sz="2250" b="0">
                <a:solidFill>
                  <a:srgbClr val="101C38"/>
                </a:solidFill>
                <a:latin typeface="Arial"/>
                <a:ea typeface="Arial"/>
                <a:cs typeface="Arial"/>
              </a:defRPr>
            </a:pPr>
            <a:r>
              <a:rPr sz="2250" b="0">
                <a:solidFill>
                  <a:srgbClr val="101C38"/>
                </a:solidFill>
                <a:latin typeface="Arial"/>
                <a:ea typeface="Arial"/>
                <a:cs typeface="Arial"/>
              </a:rPr>
              <a:t>Early: 8 − 2 = 6 net left to right.</a:t>
            </a:r>
          </a:p>
          <a:p xmlns:a="http://schemas.openxmlformats.org/drawingml/2006/main">
            <a:pPr algn="l">
              <a:lnSpc>
                <a:spcPct val="110000"/>
              </a:lnSpc>
              <a:buNone/>
              <a:defRPr sz="2250" b="0">
                <a:solidFill>
                  <a:srgbClr val="101C38"/>
                </a:solidFill>
                <a:latin typeface="Arial"/>
                <a:ea typeface="Arial"/>
                <a:cs typeface="Arial"/>
              </a:defRPr>
            </a:pPr>
            <a:r>
              <a:rPr sz="2250" b="0">
                <a:solidFill>
                  <a:srgbClr val="101C38"/>
                </a:solidFill>
                <a:latin typeface="Arial"/>
                <a:ea typeface="Arial"/>
                <a:cs typeface="Arial"/>
              </a:rPr>
              <a:t>At balance: 5 − 5 = 0 net.</a:t>
            </a:r>
          </a:p>
          <a:p xmlns:a="http://schemas.openxmlformats.org/drawingml/2006/main">
            <a:pPr algn="l">
              <a:lnSpc>
                <a:spcPct val="110000"/>
              </a:lnSpc>
              <a:buNone/>
              <a:defRPr sz="2250" b="0">
                <a:solidFill>
                  <a:srgbClr val="101C38"/>
                </a:solidFill>
                <a:latin typeface="Arial"/>
                <a:ea typeface="Arial"/>
                <a:cs typeface="Arial"/>
              </a:defRPr>
            </a:pPr>
            <a:r>
              <a:rPr sz="2250" b="0">
                <a:solidFill>
                  <a:srgbClr val="101C38"/>
                </a:solidFill>
                <a:latin typeface="Arial"/>
                <a:ea typeface="Arial"/>
                <a:cs typeface="Arial"/>
              </a:rPr>
              <a:t>Particles still move randomly and cross both ways. These are illustrative model counts.</a:t>
            </a:r>
          </a:p>
        </p:txBody>
      </p:sp>
      <p:sp>
        <p:nvSpPr>
          <p:cNvPr id="17" name="goto:5">
            <a:hlinkClick xmlns:r="http://schemas.openxmlformats.org/officeDocument/2006/relationships" xmlns:a="http://schemas.openxmlformats.org/drawingml/2006/main" r:id="R872f566fbdca4d83" action="ppaction://hlinksldjump"/>
            <a:extLst xmlns:a="http://schemas.openxmlformats.org/drawingml/2006/main">
              <a:ext uri="{FF2B5EF4-FFF2-40B4-BE49-F238E27FC236}">
                <a16:creationId xmlns:a16="http://schemas.microsoft.com/office/drawing/2014/main" id="{9C3294B8-2F5F-4B64-8024-2AEE9B3BE3DD}"/>
              </a:ext>
            </a:extLst>
          </p:cNvPr>
          <p:cNvSpPr>
            <a:spLocks xmlns:a="http://schemas.openxmlformats.org/drawingml/2006/main" noGrp="1"/>
          </p:cNvSpPr>
          <p:nvPr/>
        </p:nvSpPr>
        <p:spPr>
          <a:xfrm xmlns:a="http://schemas.openxmlformats.org/drawingml/2006/main">
            <a:off x="7762875" y="5562600"/>
            <a:ext cx="35433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Return to shared task</a:t>
            </a:r>
          </a:p>
        </p:txBody>
      </p:sp>
    </p:spTree>
    <p:extLst>
      <p:ext uri="{BB962C8B-B14F-4D97-AF65-F5344CB8AC3E}">
        <p14:creationId xmlns:p14="http://schemas.microsoft.com/office/powerpoint/2010/main" val="1153649139"/>
      </p:ext>
    </p:extLst>
  </p:cSld>
</p:sld>
</file>

<file path=ppt/slides/slide12.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19" name="house-card">
            <a:extLst xmlns:a="http://schemas.openxmlformats.org/drawingml/2006/main">
              <a:ext uri="{FF2B5EF4-FFF2-40B4-BE49-F238E27FC236}">
                <a16:creationId xmlns:a16="http://schemas.microsoft.com/office/drawing/2014/main" id="{A51DF827-8541-41B5-996D-66C0B41DF877}"/>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EF6DB1E5-83AD-4728-9F6B-24F1A78DF837}"/>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80">
            <a:extLst xmlns:a="http://schemas.openxmlformats.org/drawingml/2006/main">
              <a:ext uri="{FF2B5EF4-FFF2-40B4-BE49-F238E27FC236}">
                <a16:creationId xmlns:a16="http://schemas.microsoft.com/office/drawing/2014/main" id="{23620DCA-D15E-4E01-AAF5-5633015E277F}"/>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81">
            <a:extLst xmlns:a="http://schemas.openxmlformats.org/drawingml/2006/main">
              <a:ext uri="{FF2B5EF4-FFF2-40B4-BE49-F238E27FC236}">
                <a16:creationId xmlns:a16="http://schemas.microsoft.com/office/drawing/2014/main" id="{C154D25D-555C-4646-BC45-BC51DCA089A5}"/>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82">
            <a:extLst xmlns:a="http://schemas.openxmlformats.org/drawingml/2006/main">
              <a:ext uri="{FF2B5EF4-FFF2-40B4-BE49-F238E27FC236}">
                <a16:creationId xmlns:a16="http://schemas.microsoft.com/office/drawing/2014/main" id="{3367B051-E00F-406A-9777-B8E04824954D}"/>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450" b="1">
                <a:solidFill>
                  <a:srgbClr val="101C38"/>
                </a:solidFill>
                <a:latin typeface="Arial"/>
                <a:ea typeface="Arial"/>
                <a:cs typeface="Arial"/>
              </a:defRPr>
            </a:pPr>
            <a:r>
              <a:rPr sz="3450" b="1">
                <a:solidFill>
                  <a:srgbClr val="101C38"/>
                </a:solidFill>
                <a:latin typeface="Arial"/>
                <a:ea typeface="Arial"/>
                <a:cs typeface="Arial"/>
              </a:rPr>
              <a:t>Compare after your first attempt</a:t>
            </a:r>
          </a:p>
        </p:txBody>
      </p:sp>
      <p:sp>
        <p:nvSpPr>
          <p:cNvPr id="6" name="heading-rule">
            <a:extLst xmlns:a="http://schemas.openxmlformats.org/drawingml/2006/main">
              <a:ext uri="{FF2B5EF4-FFF2-40B4-BE49-F238E27FC236}">
                <a16:creationId xmlns:a16="http://schemas.microsoft.com/office/drawing/2014/main" id="{A4345735-D0F2-425F-9831-2E659867C644}"/>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73a41521665c4208" action="ppaction://hlinksldjump"/>
            <a:extLst xmlns:a="http://schemas.openxmlformats.org/drawingml/2006/main">
              <a:ext uri="{FF2B5EF4-FFF2-40B4-BE49-F238E27FC236}">
                <a16:creationId xmlns:a16="http://schemas.microsoft.com/office/drawing/2014/main" id="{8A458F6D-30C6-406C-AE26-8EF1F5C17E54}"/>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71dded351fcd4359" action="ppaction://hlinksldjump"/>
            <a:extLst xmlns:a="http://schemas.openxmlformats.org/drawingml/2006/main">
              <a:ext uri="{FF2B5EF4-FFF2-40B4-BE49-F238E27FC236}">
                <a16:creationId xmlns:a16="http://schemas.microsoft.com/office/drawing/2014/main" id="{B413D9D6-BCBF-4D68-A932-DA6D6250E8ED}"/>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98974a47d8734d73" action="ppaction://hlinksldjump"/>
            <a:extLst xmlns:a="http://schemas.openxmlformats.org/drawingml/2006/main">
              <a:ext uri="{FF2B5EF4-FFF2-40B4-BE49-F238E27FC236}">
                <a16:creationId xmlns:a16="http://schemas.microsoft.com/office/drawing/2014/main" id="{944E45D0-BDA5-4FA1-AEA2-A990BE666FFE}"/>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9804977407704bb1" action="ppaction://hlinksldjump"/>
            <a:extLst xmlns:a="http://schemas.openxmlformats.org/drawingml/2006/main">
              <a:ext uri="{FF2B5EF4-FFF2-40B4-BE49-F238E27FC236}">
                <a16:creationId xmlns:a16="http://schemas.microsoft.com/office/drawing/2014/main" id="{CBEED003-CE11-4B7B-B200-60025BBAE871}"/>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c29beff758754102" action="ppaction://hlinksldjump"/>
            <a:extLst xmlns:a="http://schemas.openxmlformats.org/drawingml/2006/main">
              <a:ext uri="{FF2B5EF4-FFF2-40B4-BE49-F238E27FC236}">
                <a16:creationId xmlns:a16="http://schemas.microsoft.com/office/drawing/2014/main" id="{92CE9BDE-C70D-457F-BC90-4E546ED30899}"/>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2047b6ea5f814920" action="ppaction://hlinksldjump"/>
            <a:extLst xmlns:a="http://schemas.openxmlformats.org/drawingml/2006/main">
              <a:ext uri="{FF2B5EF4-FFF2-40B4-BE49-F238E27FC236}">
                <a16:creationId xmlns:a16="http://schemas.microsoft.com/office/drawing/2014/main" id="{ECE32AC6-AA57-4AA2-ABF4-D04CCA8DC8C9}"/>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334245f9374a4b7b" action="ppaction://hlinksldjump"/>
            <a:extLst xmlns:a="http://schemas.openxmlformats.org/drawingml/2006/main">
              <a:ext uri="{FF2B5EF4-FFF2-40B4-BE49-F238E27FC236}">
                <a16:creationId xmlns:a16="http://schemas.microsoft.com/office/drawing/2014/main" id="{70B23261-C5B7-4346-89C5-632D3B637AD4}"/>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fa079d9ffbf24fce" action="ppaction://hlinksldjump"/>
            <a:extLst xmlns:a="http://schemas.openxmlformats.org/drawingml/2006/main">
              <a:ext uri="{FF2B5EF4-FFF2-40B4-BE49-F238E27FC236}">
                <a16:creationId xmlns:a16="http://schemas.microsoft.com/office/drawing/2014/main" id="{773E7351-043C-4ED6-99CB-CF4AA636128B}"/>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c3dc5aeb578d426d" action="ppaction://hlinksldjump"/>
            <a:extLst xmlns:a="http://schemas.openxmlformats.org/drawingml/2006/main">
              <a:ext uri="{FF2B5EF4-FFF2-40B4-BE49-F238E27FC236}">
                <a16:creationId xmlns:a16="http://schemas.microsoft.com/office/drawing/2014/main" id="{0F3D7927-4317-4E86-AE61-B4164C86728B}"/>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sp>
        <p:nvSpPr>
          <p:cNvPr id="16" name="copy-83">
            <a:extLst xmlns:a="http://schemas.openxmlformats.org/drawingml/2006/main">
              <a:ext uri="{FF2B5EF4-FFF2-40B4-BE49-F238E27FC236}">
                <a16:creationId xmlns:a16="http://schemas.microsoft.com/office/drawing/2014/main" id="{011B90B1-D7BD-44EB-9927-4DB37EB90E2F}"/>
              </a:ext>
            </a:extLst>
          </p:cNvPr>
          <p:cNvSpPr>
            <a:spLocks xmlns:a="http://schemas.openxmlformats.org/drawingml/2006/main" noGrp="1"/>
          </p:cNvSpPr>
          <p:nvPr/>
        </p:nvSpPr>
        <p:spPr>
          <a:xfrm xmlns:a="http://schemas.openxmlformats.org/drawingml/2006/main">
            <a:off x="723900" y="1990725"/>
            <a:ext cx="10515600" cy="2819400"/>
          </a:xfrm>
          <a:prstGeom xmlns:a="http://schemas.openxmlformats.org/drawingml/2006/main" prst="roundRect">
            <a:avLst>
              <a:gd name="adj" fmla="val 4730"/>
            </a:avLst>
          </a:prstGeom>
          <a:solidFill xmlns:a="http://schemas.openxmlformats.org/drawingml/2006/main">
            <a:srgbClr val="FAF8FC"/>
          </a:solidFill>
          <a:ln xmlns:a="http://schemas.openxmlformats.org/drawingml/2006/main" w="9525">
            <a:solidFill>
              <a:srgbClr val="D9D0E2"/>
            </a:solidFill>
            <a:prstDash val="solid"/>
          </a:ln>
        </p:spPr>
        <p:txBody>
          <a:bodyPr xmlns:a="http://schemas.openxmlformats.org/drawingml/2006/main" wrap="square" lIns="209550" tIns="152400" rIns="209550" bIns="152400" anchor="t">
            <a:noAutofit/>
          </a:bodyPr>
          <a:lstStyle xmlns:a="http://schemas.openxmlformats.org/drawingml/2006/main"/>
          <a:p xmlns:a="http://schemas.openxmlformats.org/drawingml/2006/main">
            <a:pPr algn="l">
              <a:lnSpc>
                <a:spcPct val="110000"/>
              </a:lnSpc>
              <a:buNone/>
              <a:defRPr sz="2250" b="0">
                <a:solidFill>
                  <a:srgbClr val="101C38"/>
                </a:solidFill>
                <a:latin typeface="Arial"/>
                <a:ea typeface="Arial"/>
                <a:cs typeface="Arial"/>
              </a:defRPr>
            </a:pPr>
            <a:r>
              <a:rPr sz="2250" b="0">
                <a:solidFill>
                  <a:srgbClr val="101C38"/>
                </a:solidFill>
                <a:latin typeface="Arial"/>
                <a:ea typeface="Arial"/>
                <a:cs typeface="Arial"/>
              </a:rPr>
              <a:t>Chamber A has the faster initial net diffusion because its concentration difference is larger. Particles move randomly in both directions, but more particles begin on the left in A, so more left-to-right crossings occur at first. This produces a greater net movement down the concentration gradient.</a:t>
            </a:r>
          </a:p>
        </p:txBody>
      </p:sp>
      <p:sp>
        <p:nvSpPr>
          <p:cNvPr id="17" name="copy-84">
            <a:extLst xmlns:a="http://schemas.openxmlformats.org/drawingml/2006/main">
              <a:ext uri="{FF2B5EF4-FFF2-40B4-BE49-F238E27FC236}">
                <a16:creationId xmlns:a16="http://schemas.microsoft.com/office/drawing/2014/main" id="{D1F3B8DD-EEBE-46D5-8284-C215AF77E2E2}"/>
              </a:ext>
            </a:extLst>
          </p:cNvPr>
          <p:cNvSpPr>
            <a:spLocks xmlns:a="http://schemas.openxmlformats.org/drawingml/2006/main" noGrp="1"/>
          </p:cNvSpPr>
          <p:nvPr/>
        </p:nvSpPr>
        <p:spPr>
          <a:xfrm xmlns:a="http://schemas.openxmlformats.org/drawingml/2006/main">
            <a:off x="723900" y="5038725"/>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75" b="0">
                <a:solidFill>
                  <a:srgbClr val="526170"/>
                </a:solidFill>
                <a:latin typeface="Arial"/>
                <a:ea typeface="Arial"/>
                <a:cs typeface="Arial"/>
              </a:defRPr>
            </a:pPr>
            <a:r>
              <a:rPr sz="1875" b="0">
                <a:solidFill>
                  <a:srgbClr val="526170"/>
                </a:solidFill>
                <a:latin typeface="Arial"/>
                <a:ea typeface="Arial"/>
                <a:cs typeface="Arial"/>
              </a:rPr>
              <a:t>Use the model to improve your explanation in your own words.</a:t>
            </a:r>
          </a:p>
        </p:txBody>
      </p:sp>
      <p:sp>
        <p:nvSpPr>
          <p:cNvPr id="18" name="goto:6">
            <a:hlinkClick xmlns:r="http://schemas.openxmlformats.org/officeDocument/2006/relationships" xmlns:a="http://schemas.openxmlformats.org/drawingml/2006/main" r:id="R3b16e1d2b4d34220" action="ppaction://hlinksldjump"/>
            <a:extLst xmlns:a="http://schemas.openxmlformats.org/drawingml/2006/main">
              <a:ext uri="{FF2B5EF4-FFF2-40B4-BE49-F238E27FC236}">
                <a16:creationId xmlns:a16="http://schemas.microsoft.com/office/drawing/2014/main" id="{B6A65D70-C9CA-421D-94FC-AF9D1F8E10AC}"/>
              </a:ext>
            </a:extLst>
          </p:cNvPr>
          <p:cNvSpPr>
            <a:spLocks xmlns:a="http://schemas.openxmlformats.org/drawingml/2006/main" noGrp="1"/>
          </p:cNvSpPr>
          <p:nvPr/>
        </p:nvSpPr>
        <p:spPr>
          <a:xfrm xmlns:a="http://schemas.openxmlformats.org/drawingml/2006/main">
            <a:off x="7086600" y="5591175"/>
            <a:ext cx="4238625"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Return to independent task</a:t>
            </a:r>
          </a:p>
        </p:txBody>
      </p:sp>
    </p:spTree>
    <p:extLst>
      <p:ext uri="{BB962C8B-B14F-4D97-AF65-F5344CB8AC3E}">
        <p14:creationId xmlns:p14="http://schemas.microsoft.com/office/powerpoint/2010/main" val="570425808"/>
      </p:ext>
    </p:extLst>
  </p:cSld>
</p:sld>
</file>

<file path=ppt/slides/slide13.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6" name="house-card">
            <a:extLst xmlns:a="http://schemas.openxmlformats.org/drawingml/2006/main">
              <a:ext uri="{FF2B5EF4-FFF2-40B4-BE49-F238E27FC236}">
                <a16:creationId xmlns:a16="http://schemas.microsoft.com/office/drawing/2014/main" id="{6D346DA8-DBF4-49D9-BAF7-F4710E5D94CA}"/>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BFE542EE-B8AF-4EC5-915A-4136771EF56D}"/>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85">
            <a:extLst xmlns:a="http://schemas.openxmlformats.org/drawingml/2006/main">
              <a:ext uri="{FF2B5EF4-FFF2-40B4-BE49-F238E27FC236}">
                <a16:creationId xmlns:a16="http://schemas.microsoft.com/office/drawing/2014/main" id="{13B3224B-EA45-4D73-AA1B-8DC754BAACC5}"/>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86">
            <a:extLst xmlns:a="http://schemas.openxmlformats.org/drawingml/2006/main">
              <a:ext uri="{FF2B5EF4-FFF2-40B4-BE49-F238E27FC236}">
                <a16:creationId xmlns:a16="http://schemas.microsoft.com/office/drawing/2014/main" id="{80B7EAE2-6D79-49B0-9F60-E41B06818F54}"/>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87">
            <a:extLst xmlns:a="http://schemas.openxmlformats.org/drawingml/2006/main">
              <a:ext uri="{FF2B5EF4-FFF2-40B4-BE49-F238E27FC236}">
                <a16:creationId xmlns:a16="http://schemas.microsoft.com/office/drawing/2014/main" id="{5AD7A359-1173-4C3F-8CCD-FA6F563B05D3}"/>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Your lesson resources</a:t>
            </a:r>
          </a:p>
        </p:txBody>
      </p:sp>
      <p:sp>
        <p:nvSpPr>
          <p:cNvPr id="6" name="heading-rule">
            <a:extLst xmlns:a="http://schemas.openxmlformats.org/drawingml/2006/main">
              <a:ext uri="{FF2B5EF4-FFF2-40B4-BE49-F238E27FC236}">
                <a16:creationId xmlns:a16="http://schemas.microsoft.com/office/drawing/2014/main" id="{F4E2D029-26E5-4878-9105-E44DDDF20CF4}"/>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31161986af4c4802" action="ppaction://hlinksldjump"/>
            <a:extLst xmlns:a="http://schemas.openxmlformats.org/drawingml/2006/main">
              <a:ext uri="{FF2B5EF4-FFF2-40B4-BE49-F238E27FC236}">
                <a16:creationId xmlns:a16="http://schemas.microsoft.com/office/drawing/2014/main" id="{81868772-77F5-46B5-8880-01E9AE49C552}"/>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f683ccb2a9a14e29" action="ppaction://hlinksldjump"/>
            <a:extLst xmlns:a="http://schemas.openxmlformats.org/drawingml/2006/main">
              <a:ext uri="{FF2B5EF4-FFF2-40B4-BE49-F238E27FC236}">
                <a16:creationId xmlns:a16="http://schemas.microsoft.com/office/drawing/2014/main" id="{7BF53CE4-1DB1-47BD-A541-87CBB77BC105}"/>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0889ae500fcc444a" action="ppaction://hlinksldjump"/>
            <a:extLst xmlns:a="http://schemas.openxmlformats.org/drawingml/2006/main">
              <a:ext uri="{FF2B5EF4-FFF2-40B4-BE49-F238E27FC236}">
                <a16:creationId xmlns:a16="http://schemas.microsoft.com/office/drawing/2014/main" id="{5456CE96-E714-418C-818E-520EE6B775D4}"/>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93bd5afab53246a5" action="ppaction://hlinksldjump"/>
            <a:extLst xmlns:a="http://schemas.openxmlformats.org/drawingml/2006/main">
              <a:ext uri="{FF2B5EF4-FFF2-40B4-BE49-F238E27FC236}">
                <a16:creationId xmlns:a16="http://schemas.microsoft.com/office/drawing/2014/main" id="{AF144216-87E7-467E-908E-64B5456AEA93}"/>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989a5477e8dc4c0b" action="ppaction://hlinksldjump"/>
            <a:extLst xmlns:a="http://schemas.openxmlformats.org/drawingml/2006/main">
              <a:ext uri="{FF2B5EF4-FFF2-40B4-BE49-F238E27FC236}">
                <a16:creationId xmlns:a16="http://schemas.microsoft.com/office/drawing/2014/main" id="{1D066CBA-E781-4004-8768-392B262C22A2}"/>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b0fa5beca8594df7" action="ppaction://hlinksldjump"/>
            <a:extLst xmlns:a="http://schemas.openxmlformats.org/drawingml/2006/main">
              <a:ext uri="{FF2B5EF4-FFF2-40B4-BE49-F238E27FC236}">
                <a16:creationId xmlns:a16="http://schemas.microsoft.com/office/drawing/2014/main" id="{EC180725-14C2-42A3-9604-A86B9F47D0D9}"/>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0ef035767e6d44f5" action="ppaction://hlinksldjump"/>
            <a:extLst xmlns:a="http://schemas.openxmlformats.org/drawingml/2006/main">
              <a:ext uri="{FF2B5EF4-FFF2-40B4-BE49-F238E27FC236}">
                <a16:creationId xmlns:a16="http://schemas.microsoft.com/office/drawing/2014/main" id="{4C44FFA1-77CC-46F8-9D48-1A1797C8A7BA}"/>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d6d9ac155e114648" action="ppaction://hlinksldjump"/>
            <a:extLst xmlns:a="http://schemas.openxmlformats.org/drawingml/2006/main">
              <a:ext uri="{FF2B5EF4-FFF2-40B4-BE49-F238E27FC236}">
                <a16:creationId xmlns:a16="http://schemas.microsoft.com/office/drawing/2014/main" id="{1EB3EA20-80E3-4BBA-A496-29F595240913}"/>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ae1c29cffb3f4d7a" action="ppaction://hlinksldjump"/>
            <a:extLst xmlns:a="http://schemas.openxmlformats.org/drawingml/2006/main">
              <a:ext uri="{FF2B5EF4-FFF2-40B4-BE49-F238E27FC236}">
                <a16:creationId xmlns:a16="http://schemas.microsoft.com/office/drawing/2014/main" id="{9119963B-E8FE-4AFC-B7AB-8D714EF0D8AA}"/>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sp>
        <p:nvSpPr>
          <p:cNvPr id="16" name="copy-88">
            <a:extLst xmlns:a="http://schemas.openxmlformats.org/drawingml/2006/main">
              <a:ext uri="{FF2B5EF4-FFF2-40B4-BE49-F238E27FC236}">
                <a16:creationId xmlns:a16="http://schemas.microsoft.com/office/drawing/2014/main" id="{343C51A0-40C6-4E5D-9EF5-5D5ECC04C584}"/>
              </a:ext>
            </a:extLst>
          </p:cNvPr>
          <p:cNvSpPr>
            <a:spLocks xmlns:a="http://schemas.openxmlformats.org/drawingml/2006/main" noGrp="1"/>
          </p:cNvSpPr>
          <p:nvPr/>
        </p:nvSpPr>
        <p:spPr>
          <a:xfrm xmlns:a="http://schemas.openxmlformats.org/drawingml/2006/main">
            <a:off x="723900" y="1914525"/>
            <a:ext cx="105251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1">
                <a:solidFill>
                  <a:srgbClr val="1F2937"/>
                </a:solidFill>
                <a:latin typeface="Arial"/>
                <a:ea typeface="Arial"/>
                <a:cs typeface="Arial"/>
              </a:defRPr>
            </a:pPr>
            <a:r>
              <a:rPr sz="2175" b="1">
                <a:solidFill>
                  <a:srgbClr val="1F2937"/>
                </a:solidFill>
                <a:latin typeface="Arial"/>
                <a:ea typeface="Arial"/>
                <a:cs typeface="Arial"/>
              </a:rPr>
              <a:t>Worksheet pages are stored inside this PowerPoint.</a:t>
            </a:r>
          </a:p>
        </p:txBody>
      </p:sp>
      <p:sp>
        <p:nvSpPr>
          <p:cNvPr id="17" name="goto:13">
            <a:hlinkClick xmlns:r="http://schemas.openxmlformats.org/officeDocument/2006/relationships" xmlns:a="http://schemas.openxmlformats.org/drawingml/2006/main" r:id="R28d1a2cd2a5444c9" action="ppaction://hlinksldjump"/>
            <a:extLst xmlns:a="http://schemas.openxmlformats.org/drawingml/2006/main">
              <a:ext uri="{FF2B5EF4-FFF2-40B4-BE49-F238E27FC236}">
                <a16:creationId xmlns:a16="http://schemas.microsoft.com/office/drawing/2014/main" id="{99146D61-637E-49AE-AAE7-436965092A34}"/>
              </a:ext>
            </a:extLst>
          </p:cNvPr>
          <p:cNvSpPr>
            <a:spLocks xmlns:a="http://schemas.openxmlformats.org/drawingml/2006/main" noGrp="1"/>
          </p:cNvSpPr>
          <p:nvPr/>
        </p:nvSpPr>
        <p:spPr>
          <a:xfrm xmlns:a="http://schemas.openxmlformats.org/drawingml/2006/main">
            <a:off x="742950" y="2686050"/>
            <a:ext cx="4762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Worksheet · page 1</a:t>
            </a:r>
          </a:p>
        </p:txBody>
      </p:sp>
      <p:sp>
        <p:nvSpPr>
          <p:cNvPr id="18" name="goto:14">
            <a:hlinkClick xmlns:r="http://schemas.openxmlformats.org/officeDocument/2006/relationships" xmlns:a="http://schemas.openxmlformats.org/drawingml/2006/main" r:id="R678e86064dca410c" action="ppaction://hlinksldjump"/>
            <a:extLst xmlns:a="http://schemas.openxmlformats.org/drawingml/2006/main">
              <a:ext uri="{FF2B5EF4-FFF2-40B4-BE49-F238E27FC236}">
                <a16:creationId xmlns:a16="http://schemas.microsoft.com/office/drawing/2014/main" id="{2DE68299-3D73-496C-AF81-F6481FC9BBED}"/>
              </a:ext>
            </a:extLst>
          </p:cNvPr>
          <p:cNvSpPr>
            <a:spLocks xmlns:a="http://schemas.openxmlformats.org/drawingml/2006/main" noGrp="1"/>
          </p:cNvSpPr>
          <p:nvPr/>
        </p:nvSpPr>
        <p:spPr>
          <a:xfrm xmlns:a="http://schemas.openxmlformats.org/drawingml/2006/main">
            <a:off x="6115050" y="2686050"/>
            <a:ext cx="4762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Worksheet · page 2</a:t>
            </a:r>
          </a:p>
        </p:txBody>
      </p:sp>
      <p:sp>
        <p:nvSpPr>
          <p:cNvPr id="19" name="url:W4L1_standard.pdf">
            <a:hlinkClick xmlns:r="http://schemas.openxmlformats.org/officeDocument/2006/relationships" xmlns:a="http://schemas.openxmlformats.org/drawingml/2006/main" r:id="R1b18c7718f8549a9"/>
            <a:extLst xmlns:a="http://schemas.openxmlformats.org/drawingml/2006/main">
              <a:ext uri="{FF2B5EF4-FFF2-40B4-BE49-F238E27FC236}">
                <a16:creationId xmlns:a16="http://schemas.microsoft.com/office/drawing/2014/main" id="{2EFFEF1C-92B6-47F7-B03B-D468D3D1D740}"/>
              </a:ext>
            </a:extLst>
          </p:cNvPr>
          <p:cNvSpPr>
            <a:spLocks xmlns:a="http://schemas.openxmlformats.org/drawingml/2006/main" noGrp="1"/>
          </p:cNvSpPr>
          <p:nvPr/>
        </p:nvSpPr>
        <p:spPr>
          <a:xfrm xmlns:a="http://schemas.openxmlformats.org/drawingml/2006/main">
            <a:off x="742950" y="3409950"/>
            <a:ext cx="3238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Standard PDF</a:t>
            </a:r>
          </a:p>
        </p:txBody>
      </p:sp>
      <p:sp>
        <p:nvSpPr>
          <p:cNvPr id="20" name="url:W4L1_supported.pdf">
            <a:hlinkClick xmlns:r="http://schemas.openxmlformats.org/officeDocument/2006/relationships" xmlns:a="http://schemas.openxmlformats.org/drawingml/2006/main" r:id="R0524276b8c524331"/>
            <a:extLst xmlns:a="http://schemas.openxmlformats.org/drawingml/2006/main">
              <a:ext uri="{FF2B5EF4-FFF2-40B4-BE49-F238E27FC236}">
                <a16:creationId xmlns:a16="http://schemas.microsoft.com/office/drawing/2014/main" id="{3ADE5D3C-51AC-46B4-AB3E-7674513B054F}"/>
              </a:ext>
            </a:extLst>
          </p:cNvPr>
          <p:cNvSpPr>
            <a:spLocks xmlns:a="http://schemas.openxmlformats.org/drawingml/2006/main" noGrp="1"/>
          </p:cNvSpPr>
          <p:nvPr/>
        </p:nvSpPr>
        <p:spPr>
          <a:xfrm xmlns:a="http://schemas.openxmlformats.org/drawingml/2006/main">
            <a:off x="4314825" y="3409950"/>
            <a:ext cx="3238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Supported PDF</a:t>
            </a:r>
          </a:p>
        </p:txBody>
      </p:sp>
      <p:sp>
        <p:nvSpPr>
          <p:cNvPr id="21" name="url:W4L1_depth.pdf">
            <a:hlinkClick xmlns:r="http://schemas.openxmlformats.org/officeDocument/2006/relationships" xmlns:a="http://schemas.openxmlformats.org/drawingml/2006/main" r:id="R9fedbcfbfc9f44ea"/>
            <a:extLst xmlns:a="http://schemas.openxmlformats.org/drawingml/2006/main">
              <a:ext uri="{FF2B5EF4-FFF2-40B4-BE49-F238E27FC236}">
                <a16:creationId xmlns:a16="http://schemas.microsoft.com/office/drawing/2014/main" id="{605BCBF9-CDBD-4002-A47B-1A5E8116B737}"/>
              </a:ext>
            </a:extLst>
          </p:cNvPr>
          <p:cNvSpPr>
            <a:spLocks xmlns:a="http://schemas.openxmlformats.org/drawingml/2006/main" noGrp="1"/>
          </p:cNvSpPr>
          <p:nvPr/>
        </p:nvSpPr>
        <p:spPr>
          <a:xfrm xmlns:a="http://schemas.openxmlformats.org/drawingml/2006/main">
            <a:off x="7886700" y="3409950"/>
            <a:ext cx="3238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Depth PDF</a:t>
            </a:r>
          </a:p>
        </p:txBody>
      </p:sp>
      <p:sp>
        <p:nvSpPr>
          <p:cNvPr id="22" name="url:W4L1_Worksheet.docx">
            <a:hlinkClick xmlns:r="http://schemas.openxmlformats.org/officeDocument/2006/relationships" xmlns:a="http://schemas.openxmlformats.org/drawingml/2006/main" r:id="R351262e67b3a46b3"/>
            <a:extLst xmlns:a="http://schemas.openxmlformats.org/drawingml/2006/main">
              <a:ext uri="{FF2B5EF4-FFF2-40B4-BE49-F238E27FC236}">
                <a16:creationId xmlns:a16="http://schemas.microsoft.com/office/drawing/2014/main" id="{E83C8637-EC47-4651-BC01-1675E80A77B8}"/>
              </a:ext>
            </a:extLst>
          </p:cNvPr>
          <p:cNvSpPr>
            <a:spLocks xmlns:a="http://schemas.openxmlformats.org/drawingml/2006/main" noGrp="1"/>
          </p:cNvSpPr>
          <p:nvPr/>
        </p:nvSpPr>
        <p:spPr>
          <a:xfrm xmlns:a="http://schemas.openxmlformats.org/drawingml/2006/main">
            <a:off x="742950" y="4133850"/>
            <a:ext cx="4762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Editable Word worksheet</a:t>
            </a:r>
          </a:p>
        </p:txBody>
      </p:sp>
      <p:sp>
        <p:nvSpPr>
          <p:cNvPr id="23" name="url:https://madebymatt.uk/Lessons/Science_Teesside/Launch/SCI_L_W4_L1_Diffusion.html">
            <a:hlinkClick xmlns:r="http://schemas.openxmlformats.org/officeDocument/2006/relationships" xmlns:a="http://schemas.openxmlformats.org/drawingml/2006/main" r:id="R4ecdb282be8948c7"/>
            <a:extLst xmlns:a="http://schemas.openxmlformats.org/drawingml/2006/main">
              <a:ext uri="{FF2B5EF4-FFF2-40B4-BE49-F238E27FC236}">
                <a16:creationId xmlns:a16="http://schemas.microsoft.com/office/drawing/2014/main" id="{9E4FDAE8-A120-418F-B3E3-CC3C4FFE902F}"/>
              </a:ext>
            </a:extLst>
          </p:cNvPr>
          <p:cNvSpPr>
            <a:spLocks xmlns:a="http://schemas.openxmlformats.org/drawingml/2006/main" noGrp="1"/>
          </p:cNvSpPr>
          <p:nvPr/>
        </p:nvSpPr>
        <p:spPr>
          <a:xfrm xmlns:a="http://schemas.openxmlformats.org/drawingml/2006/main">
            <a:off x="6115050" y="4133850"/>
            <a:ext cx="501015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Open online lesson / model</a:t>
            </a:r>
          </a:p>
        </p:txBody>
      </p:sp>
      <p:sp>
        <p:nvSpPr>
          <p:cNvPr id="24" name="copy-89">
            <a:extLst xmlns:a="http://schemas.openxmlformats.org/drawingml/2006/main">
              <a:ext uri="{FF2B5EF4-FFF2-40B4-BE49-F238E27FC236}">
                <a16:creationId xmlns:a16="http://schemas.microsoft.com/office/drawing/2014/main" id="{C9D806F6-7E6A-4FF7-A6B4-56BDE2FC70A2}"/>
              </a:ext>
            </a:extLst>
          </p:cNvPr>
          <p:cNvSpPr>
            <a:spLocks xmlns:a="http://schemas.openxmlformats.org/drawingml/2006/main" noGrp="1"/>
          </p:cNvSpPr>
          <p:nvPr/>
        </p:nvSpPr>
        <p:spPr>
          <a:xfrm xmlns:a="http://schemas.openxmlformats.org/drawingml/2006/main">
            <a:off x="762000" y="4857750"/>
            <a:ext cx="10382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526170"/>
                </a:solidFill>
                <a:latin typeface="Arial"/>
                <a:ea typeface="Arial"/>
                <a:cs typeface="Arial"/>
              </a:defRPr>
            </a:pPr>
            <a:r>
              <a:rPr sz="1800" b="0">
                <a:solidFill>
                  <a:srgbClr val="526170"/>
                </a:solidFill>
                <a:latin typeface="Arial"/>
                <a:ea typeface="Arial"/>
                <a:cs typeface="Arial"/>
              </a:rPr>
              <a:t>Named files are in this week’s folder. Online lesson and video need internet.</a:t>
            </a:r>
          </a:p>
        </p:txBody>
      </p:sp>
      <p:sp>
        <p:nvSpPr>
          <p:cNvPr id="25" name="goto:15">
            <a:hlinkClick xmlns:r="http://schemas.openxmlformats.org/officeDocument/2006/relationships" xmlns:a="http://schemas.openxmlformats.org/drawingml/2006/main" r:id="Rf99614c66e4d4ab8" action="ppaction://hlinksldjump"/>
            <a:extLst xmlns:a="http://schemas.openxmlformats.org/drawingml/2006/main">
              <a:ext uri="{FF2B5EF4-FFF2-40B4-BE49-F238E27FC236}">
                <a16:creationId xmlns:a16="http://schemas.microsoft.com/office/drawing/2014/main" id="{DD73B910-7E0F-4D93-9E70-9EDDE29CC55F}"/>
              </a:ext>
            </a:extLst>
          </p:cNvPr>
          <p:cNvSpPr>
            <a:spLocks xmlns:a="http://schemas.openxmlformats.org/drawingml/2006/main" noGrp="1"/>
          </p:cNvSpPr>
          <p:nvPr/>
        </p:nvSpPr>
        <p:spPr>
          <a:xfrm xmlns:a="http://schemas.openxmlformats.org/drawingml/2006/main">
            <a:off x="742950" y="5562600"/>
            <a:ext cx="4762500"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Optional concept video</a:t>
            </a:r>
          </a:p>
        </p:txBody>
      </p:sp>
    </p:spTree>
    <p:extLst>
      <p:ext uri="{BB962C8B-B14F-4D97-AF65-F5344CB8AC3E}">
        <p14:creationId xmlns:p14="http://schemas.microsoft.com/office/powerpoint/2010/main" val="1902271534"/>
      </p:ext>
    </p:extLst>
  </p:cSld>
</p:sld>
</file>

<file path=ppt/slides/slide14.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19" name="house-card">
            <a:extLst xmlns:a="http://schemas.openxmlformats.org/drawingml/2006/main">
              <a:ext uri="{FF2B5EF4-FFF2-40B4-BE49-F238E27FC236}">
                <a16:creationId xmlns:a16="http://schemas.microsoft.com/office/drawing/2014/main" id="{7B593F4D-1EFD-4BBC-B98C-7D395C45001D}"/>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3D44F61A-E110-4997-A8A5-B85CC99621A0}"/>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90">
            <a:extLst xmlns:a="http://schemas.openxmlformats.org/drawingml/2006/main">
              <a:ext uri="{FF2B5EF4-FFF2-40B4-BE49-F238E27FC236}">
                <a16:creationId xmlns:a16="http://schemas.microsoft.com/office/drawing/2014/main" id="{B49781F1-10B7-4FCF-9D64-39B8E8126670}"/>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91">
            <a:extLst xmlns:a="http://schemas.openxmlformats.org/drawingml/2006/main">
              <a:ext uri="{FF2B5EF4-FFF2-40B4-BE49-F238E27FC236}">
                <a16:creationId xmlns:a16="http://schemas.microsoft.com/office/drawing/2014/main" id="{65481EBF-326B-43E3-9202-C194C13B2FD1}"/>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92">
            <a:extLst xmlns:a="http://schemas.openxmlformats.org/drawingml/2006/main">
              <a:ext uri="{FF2B5EF4-FFF2-40B4-BE49-F238E27FC236}">
                <a16:creationId xmlns:a16="http://schemas.microsoft.com/office/drawing/2014/main" id="{BCA32719-3603-43B1-A1F2-EFB13A60F974}"/>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Worksheet · page 1</a:t>
            </a:r>
          </a:p>
        </p:txBody>
      </p:sp>
      <p:sp>
        <p:nvSpPr>
          <p:cNvPr id="6" name="heading-rule">
            <a:extLst xmlns:a="http://schemas.openxmlformats.org/drawingml/2006/main">
              <a:ext uri="{FF2B5EF4-FFF2-40B4-BE49-F238E27FC236}">
                <a16:creationId xmlns:a16="http://schemas.microsoft.com/office/drawing/2014/main" id="{AB9B6FF0-58C1-4811-9A94-5DFE28991B38}"/>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868bfc4126144a24" action="ppaction://hlinksldjump"/>
            <a:extLst xmlns:a="http://schemas.openxmlformats.org/drawingml/2006/main">
              <a:ext uri="{FF2B5EF4-FFF2-40B4-BE49-F238E27FC236}">
                <a16:creationId xmlns:a16="http://schemas.microsoft.com/office/drawing/2014/main" id="{67991FBE-133E-4A9B-9C61-AA7E722FEC44}"/>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70221190618a479f" action="ppaction://hlinksldjump"/>
            <a:extLst xmlns:a="http://schemas.openxmlformats.org/drawingml/2006/main">
              <a:ext uri="{FF2B5EF4-FFF2-40B4-BE49-F238E27FC236}">
                <a16:creationId xmlns:a16="http://schemas.microsoft.com/office/drawing/2014/main" id="{63AFD11E-8779-46C9-ACAE-DA776E63CDD3}"/>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65e7fc468f5647eb" action="ppaction://hlinksldjump"/>
            <a:extLst xmlns:a="http://schemas.openxmlformats.org/drawingml/2006/main">
              <a:ext uri="{FF2B5EF4-FFF2-40B4-BE49-F238E27FC236}">
                <a16:creationId xmlns:a16="http://schemas.microsoft.com/office/drawing/2014/main" id="{AE707B9C-BA5E-4E8F-9460-2EB983AF342D}"/>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77f1d792089a408c" action="ppaction://hlinksldjump"/>
            <a:extLst xmlns:a="http://schemas.openxmlformats.org/drawingml/2006/main">
              <a:ext uri="{FF2B5EF4-FFF2-40B4-BE49-F238E27FC236}">
                <a16:creationId xmlns:a16="http://schemas.microsoft.com/office/drawing/2014/main" id="{BC5847C2-4F61-4E08-8F15-8C44FFAD2DAA}"/>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e7f588849c944460" action="ppaction://hlinksldjump"/>
            <a:extLst xmlns:a="http://schemas.openxmlformats.org/drawingml/2006/main">
              <a:ext uri="{FF2B5EF4-FFF2-40B4-BE49-F238E27FC236}">
                <a16:creationId xmlns:a16="http://schemas.microsoft.com/office/drawing/2014/main" id="{465F03C0-72A0-466E-818A-DB111C28FE55}"/>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98dbde8289eb47e0" action="ppaction://hlinksldjump"/>
            <a:extLst xmlns:a="http://schemas.openxmlformats.org/drawingml/2006/main">
              <a:ext uri="{FF2B5EF4-FFF2-40B4-BE49-F238E27FC236}">
                <a16:creationId xmlns:a16="http://schemas.microsoft.com/office/drawing/2014/main" id="{4042F36F-C4F8-49C7-AE39-D068E1C392D3}"/>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3427e15232d94438" action="ppaction://hlinksldjump"/>
            <a:extLst xmlns:a="http://schemas.openxmlformats.org/drawingml/2006/main">
              <a:ext uri="{FF2B5EF4-FFF2-40B4-BE49-F238E27FC236}">
                <a16:creationId xmlns:a16="http://schemas.microsoft.com/office/drawing/2014/main" id="{44F8E8E1-D934-4B74-BF54-952E944D1807}"/>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fbf16f4818814a4f" action="ppaction://hlinksldjump"/>
            <a:extLst xmlns:a="http://schemas.openxmlformats.org/drawingml/2006/main">
              <a:ext uri="{FF2B5EF4-FFF2-40B4-BE49-F238E27FC236}">
                <a16:creationId xmlns:a16="http://schemas.microsoft.com/office/drawing/2014/main" id="{FE3FBFB6-EB10-4D1C-AF82-936C43B3AA4A}"/>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4f9a93ffe17b4add" action="ppaction://hlinksldjump"/>
            <a:extLst xmlns:a="http://schemas.openxmlformats.org/drawingml/2006/main">
              <a:ext uri="{FF2B5EF4-FFF2-40B4-BE49-F238E27FC236}">
                <a16:creationId xmlns:a16="http://schemas.microsoft.com/office/drawing/2014/main" id="{5BA0A2E5-9AFC-401D-B209-0CC5024A03AC}"/>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pic>
        <p:nvPicPr>
          <p:cNvPr id="36" name="W4L1 scientific resource, slide 14"/>
          <p:cNvPicPr>
            <a:picLocks xmlns:a="http://schemas.openxmlformats.org/drawingml/2006/main" noChangeAspect="1"/>
          </p:cNvPicPr>
          <p:nvPr/>
        </p:nvPicPr>
        <p:blipFill>
          <a:blip xmlns:r="http://schemas.openxmlformats.org/officeDocument/2006/relationships" xmlns:a="http://schemas.openxmlformats.org/drawingml/2006/main" r:embed="R98cb172a198d4e35"/>
          <a:stretch xmlns:a="http://schemas.openxmlformats.org/drawingml/2006/main"/>
        </p:blipFill>
        <p:spPr>
          <a:xfrm xmlns:a="http://schemas.openxmlformats.org/drawingml/2006/main">
            <a:off x="6177719" y="1809750"/>
            <a:ext cx="3217936" cy="3495675"/>
          </a:xfrm>
          <a:prstGeom xmlns:a="http://schemas.openxmlformats.org/drawingml/2006/main" prst="rect">
            <a:avLst/>
          </a:prstGeom>
        </p:spPr>
      </p:pic>
      <p:sp>
        <p:nvSpPr>
          <p:cNvPr id="17" name="copy-93">
            <a:extLst xmlns:a="http://schemas.openxmlformats.org/drawingml/2006/main">
              <a:ext uri="{FF2B5EF4-FFF2-40B4-BE49-F238E27FC236}">
                <a16:creationId xmlns:a16="http://schemas.microsoft.com/office/drawing/2014/main" id="{5FA4F00E-AD80-4F30-A209-AC285AECB58F}"/>
              </a:ext>
            </a:extLst>
          </p:cNvPr>
          <p:cNvSpPr>
            <a:spLocks xmlns:a="http://schemas.openxmlformats.org/drawingml/2006/main" noGrp="1"/>
          </p:cNvSpPr>
          <p:nvPr/>
        </p:nvSpPr>
        <p:spPr>
          <a:xfrm xmlns:a="http://schemas.openxmlformats.org/drawingml/2006/main">
            <a:off x="714375" y="2476500"/>
            <a:ext cx="2952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0">
                <a:solidFill>
                  <a:srgbClr val="1F2937"/>
                </a:solidFill>
                <a:latin typeface="Arial"/>
                <a:ea typeface="Arial"/>
                <a:cs typeface="Arial"/>
              </a:defRPr>
            </a:pPr>
            <a:r>
              <a:rPr sz="2100" b="0">
                <a:solidFill>
                  <a:srgbClr val="1F2937"/>
                </a:solidFill>
                <a:latin typeface="Arial"/>
                <a:ea typeface="Arial"/>
                <a:cs typeface="Arial"/>
              </a:rPr>
              <a:t>Use your printed copy.</a:t>
            </a:r>
          </a:p>
          <a:p xmlns:a="http://schemas.openxmlformats.org/drawingml/2006/main">
            <a:pPr algn="l">
              <a:lnSpc>
                <a:spcPct val="110000"/>
              </a:lnSpc>
              <a:buNone/>
              <a:defRPr sz="2100" b="0">
                <a:solidFill>
                  <a:srgbClr val="1F2937"/>
                </a:solidFill>
                <a:latin typeface="Arial"/>
                <a:ea typeface="Arial"/>
                <a:cs typeface="Arial"/>
              </a:defRPr>
            </a:pPr>
            <a:r>
              <a:rPr sz="2100" b="0">
                <a:solidFill>
                  <a:srgbClr val="1F2937"/>
                </a:solidFill>
                <a:latin typeface="Arial"/>
                <a:ea typeface="Arial"/>
                <a:cs typeface="Arial"/>
              </a:rPr>
              <a:t>Keep the first attempt.</a:t>
            </a:r>
          </a:p>
        </p:txBody>
      </p:sp>
      <p:sp>
        <p:nvSpPr>
          <p:cNvPr id="18" name="goto:6">
            <a:hlinkClick xmlns:r="http://schemas.openxmlformats.org/officeDocument/2006/relationships" xmlns:a="http://schemas.openxmlformats.org/drawingml/2006/main" r:id="Ra5f8e4eec6354403" action="ppaction://hlinksldjump"/>
            <a:extLst xmlns:a="http://schemas.openxmlformats.org/drawingml/2006/main">
              <a:ext uri="{FF2B5EF4-FFF2-40B4-BE49-F238E27FC236}">
                <a16:creationId xmlns:a16="http://schemas.microsoft.com/office/drawing/2014/main" id="{8AA0EE81-6F0B-4BF6-894E-E1632CEC7C9F}"/>
              </a:ext>
            </a:extLst>
          </p:cNvPr>
          <p:cNvSpPr>
            <a:spLocks xmlns:a="http://schemas.openxmlformats.org/drawingml/2006/main" noGrp="1"/>
          </p:cNvSpPr>
          <p:nvPr/>
        </p:nvSpPr>
        <p:spPr>
          <a:xfrm xmlns:a="http://schemas.openxmlformats.org/drawingml/2006/main">
            <a:off x="8001000" y="5476875"/>
            <a:ext cx="3286125"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Return to task</a:t>
            </a:r>
          </a:p>
        </p:txBody>
      </p:sp>
    </p:spTree>
    <p:extLst>
      <p:ext uri="{BB962C8B-B14F-4D97-AF65-F5344CB8AC3E}">
        <p14:creationId xmlns:p14="http://schemas.microsoft.com/office/powerpoint/2010/main" val="2139638616"/>
      </p:ext>
    </p:extLst>
  </p:cSld>
</p:sld>
</file>

<file path=ppt/slides/slide15.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19" name="house-card">
            <a:extLst xmlns:a="http://schemas.openxmlformats.org/drawingml/2006/main">
              <a:ext uri="{FF2B5EF4-FFF2-40B4-BE49-F238E27FC236}">
                <a16:creationId xmlns:a16="http://schemas.microsoft.com/office/drawing/2014/main" id="{4C2408C4-4134-4577-8425-8152FCC1E5D3}"/>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B5EC04FE-8EDA-4AF2-974E-14704276B11C}"/>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94">
            <a:extLst xmlns:a="http://schemas.openxmlformats.org/drawingml/2006/main">
              <a:ext uri="{FF2B5EF4-FFF2-40B4-BE49-F238E27FC236}">
                <a16:creationId xmlns:a16="http://schemas.microsoft.com/office/drawing/2014/main" id="{90450629-CDD8-4BDB-B5E2-57120C7C6DAA}"/>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95">
            <a:extLst xmlns:a="http://schemas.openxmlformats.org/drawingml/2006/main">
              <a:ext uri="{FF2B5EF4-FFF2-40B4-BE49-F238E27FC236}">
                <a16:creationId xmlns:a16="http://schemas.microsoft.com/office/drawing/2014/main" id="{D040E405-BDD2-4077-B00A-8DF2E16A6096}"/>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96">
            <a:extLst xmlns:a="http://schemas.openxmlformats.org/drawingml/2006/main">
              <a:ext uri="{FF2B5EF4-FFF2-40B4-BE49-F238E27FC236}">
                <a16:creationId xmlns:a16="http://schemas.microsoft.com/office/drawing/2014/main" id="{5654D567-9ABA-42E8-956B-F606BFD641B5}"/>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Worksheet · page 2</a:t>
            </a:r>
          </a:p>
        </p:txBody>
      </p:sp>
      <p:sp>
        <p:nvSpPr>
          <p:cNvPr id="6" name="heading-rule">
            <a:extLst xmlns:a="http://schemas.openxmlformats.org/drawingml/2006/main">
              <a:ext uri="{FF2B5EF4-FFF2-40B4-BE49-F238E27FC236}">
                <a16:creationId xmlns:a16="http://schemas.microsoft.com/office/drawing/2014/main" id="{F8B4F170-A4C0-4CA5-948D-645519CED005}"/>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83c082ffc46b423d" action="ppaction://hlinksldjump"/>
            <a:extLst xmlns:a="http://schemas.openxmlformats.org/drawingml/2006/main">
              <a:ext uri="{FF2B5EF4-FFF2-40B4-BE49-F238E27FC236}">
                <a16:creationId xmlns:a16="http://schemas.microsoft.com/office/drawing/2014/main" id="{0D4EF9C9-B8FB-4663-AB2A-B1E5FA7B23B8}"/>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a2021ec6eda94eb5" action="ppaction://hlinksldjump"/>
            <a:extLst xmlns:a="http://schemas.openxmlformats.org/drawingml/2006/main">
              <a:ext uri="{FF2B5EF4-FFF2-40B4-BE49-F238E27FC236}">
                <a16:creationId xmlns:a16="http://schemas.microsoft.com/office/drawing/2014/main" id="{DBE94D40-8D87-4CB5-A641-9929521E0CF4}"/>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d8b7aca250564710" action="ppaction://hlinksldjump"/>
            <a:extLst xmlns:a="http://schemas.openxmlformats.org/drawingml/2006/main">
              <a:ext uri="{FF2B5EF4-FFF2-40B4-BE49-F238E27FC236}">
                <a16:creationId xmlns:a16="http://schemas.microsoft.com/office/drawing/2014/main" id="{4CC80155-AD39-4A90-B08D-7EA275B71049}"/>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d441c7ed7d29470a" action="ppaction://hlinksldjump"/>
            <a:extLst xmlns:a="http://schemas.openxmlformats.org/drawingml/2006/main">
              <a:ext uri="{FF2B5EF4-FFF2-40B4-BE49-F238E27FC236}">
                <a16:creationId xmlns:a16="http://schemas.microsoft.com/office/drawing/2014/main" id="{6C3ED4EF-28BF-4900-9BD4-B027BE8DBFE3}"/>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0f1b24a4ddd442ac" action="ppaction://hlinksldjump"/>
            <a:extLst xmlns:a="http://schemas.openxmlformats.org/drawingml/2006/main">
              <a:ext uri="{FF2B5EF4-FFF2-40B4-BE49-F238E27FC236}">
                <a16:creationId xmlns:a16="http://schemas.microsoft.com/office/drawing/2014/main" id="{0ADB92F9-B6A3-4EFE-9E40-C837EE045D0E}"/>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ca638792d0ab4dad" action="ppaction://hlinksldjump"/>
            <a:extLst xmlns:a="http://schemas.openxmlformats.org/drawingml/2006/main">
              <a:ext uri="{FF2B5EF4-FFF2-40B4-BE49-F238E27FC236}">
                <a16:creationId xmlns:a16="http://schemas.microsoft.com/office/drawing/2014/main" id="{8B70F627-0907-43AD-ADDF-6C7EBA99D00B}"/>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4ab6ad784417431c" action="ppaction://hlinksldjump"/>
            <a:extLst xmlns:a="http://schemas.openxmlformats.org/drawingml/2006/main">
              <a:ext uri="{FF2B5EF4-FFF2-40B4-BE49-F238E27FC236}">
                <a16:creationId xmlns:a16="http://schemas.microsoft.com/office/drawing/2014/main" id="{48FF2275-8231-458B-A31E-19C8E46DC613}"/>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09066b6b5caa4d55" action="ppaction://hlinksldjump"/>
            <a:extLst xmlns:a="http://schemas.openxmlformats.org/drawingml/2006/main">
              <a:ext uri="{FF2B5EF4-FFF2-40B4-BE49-F238E27FC236}">
                <a16:creationId xmlns:a16="http://schemas.microsoft.com/office/drawing/2014/main" id="{74858026-E260-4507-90D5-BAE41F0CE776}"/>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071d70533375424f" action="ppaction://hlinksldjump"/>
            <a:extLst xmlns:a="http://schemas.openxmlformats.org/drawingml/2006/main">
              <a:ext uri="{FF2B5EF4-FFF2-40B4-BE49-F238E27FC236}">
                <a16:creationId xmlns:a16="http://schemas.microsoft.com/office/drawing/2014/main" id="{905D2CCC-F9C4-48D1-AE63-F8B3D41322CE}"/>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pic>
        <p:nvPicPr>
          <p:cNvPr id="36" name="W4L1 scientific resource, slide 15"/>
          <p:cNvPicPr>
            <a:picLocks xmlns:a="http://schemas.openxmlformats.org/drawingml/2006/main" noChangeAspect="1"/>
          </p:cNvPicPr>
          <p:nvPr/>
        </p:nvPicPr>
        <p:blipFill>
          <a:blip xmlns:r="http://schemas.openxmlformats.org/officeDocument/2006/relationships" xmlns:a="http://schemas.openxmlformats.org/drawingml/2006/main" r:embed="R7b239c64cc8d4b60"/>
          <a:stretch xmlns:a="http://schemas.openxmlformats.org/drawingml/2006/main"/>
        </p:blipFill>
        <p:spPr>
          <a:xfrm xmlns:a="http://schemas.openxmlformats.org/drawingml/2006/main">
            <a:off x="5601346" y="1809750"/>
            <a:ext cx="4370682" cy="3495675"/>
          </a:xfrm>
          <a:prstGeom xmlns:a="http://schemas.openxmlformats.org/drawingml/2006/main" prst="rect">
            <a:avLst/>
          </a:prstGeom>
        </p:spPr>
      </p:pic>
      <p:sp>
        <p:nvSpPr>
          <p:cNvPr id="17" name="copy-97">
            <a:extLst xmlns:a="http://schemas.openxmlformats.org/drawingml/2006/main">
              <a:ext uri="{FF2B5EF4-FFF2-40B4-BE49-F238E27FC236}">
                <a16:creationId xmlns:a16="http://schemas.microsoft.com/office/drawing/2014/main" id="{73483909-AEC0-4E1D-B14F-97A31145ACBE}"/>
              </a:ext>
            </a:extLst>
          </p:cNvPr>
          <p:cNvSpPr>
            <a:spLocks xmlns:a="http://schemas.openxmlformats.org/drawingml/2006/main" noGrp="1"/>
          </p:cNvSpPr>
          <p:nvPr/>
        </p:nvSpPr>
        <p:spPr>
          <a:xfrm xmlns:a="http://schemas.openxmlformats.org/drawingml/2006/main">
            <a:off x="714375" y="2476500"/>
            <a:ext cx="2952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00" b="0">
                <a:solidFill>
                  <a:srgbClr val="1F2937"/>
                </a:solidFill>
                <a:latin typeface="Arial"/>
                <a:ea typeface="Arial"/>
                <a:cs typeface="Arial"/>
              </a:defRPr>
            </a:pPr>
            <a:r>
              <a:rPr sz="2100" b="0">
                <a:solidFill>
                  <a:srgbClr val="1F2937"/>
                </a:solidFill>
                <a:latin typeface="Arial"/>
                <a:ea typeface="Arial"/>
                <a:cs typeface="Arial"/>
              </a:rPr>
              <a:t>Continuation is optional.</a:t>
            </a:r>
          </a:p>
          <a:p xmlns:a="http://schemas.openxmlformats.org/drawingml/2006/main">
            <a:pPr algn="l">
              <a:lnSpc>
                <a:spcPct val="110000"/>
              </a:lnSpc>
              <a:buNone/>
              <a:defRPr sz="2100" b="0">
                <a:solidFill>
                  <a:srgbClr val="1F2937"/>
                </a:solidFill>
                <a:latin typeface="Arial"/>
                <a:ea typeface="Arial"/>
                <a:cs typeface="Arial"/>
              </a:defRPr>
            </a:pPr>
            <a:r>
              <a:rPr sz="2100" b="0">
                <a:solidFill>
                  <a:srgbClr val="1F2937"/>
                </a:solidFill>
                <a:latin typeface="Arial"/>
                <a:ea typeface="Arial"/>
                <a:cs typeface="Arial"/>
              </a:rPr>
              <a:t>Improve the same work.</a:t>
            </a:r>
          </a:p>
        </p:txBody>
      </p:sp>
      <p:sp>
        <p:nvSpPr>
          <p:cNvPr id="18" name="goto:6">
            <a:hlinkClick xmlns:r="http://schemas.openxmlformats.org/officeDocument/2006/relationships" xmlns:a="http://schemas.openxmlformats.org/drawingml/2006/main" r:id="R04454d2f23e84a86" action="ppaction://hlinksldjump"/>
            <a:extLst xmlns:a="http://schemas.openxmlformats.org/drawingml/2006/main">
              <a:ext uri="{FF2B5EF4-FFF2-40B4-BE49-F238E27FC236}">
                <a16:creationId xmlns:a16="http://schemas.microsoft.com/office/drawing/2014/main" id="{53D06568-C9E5-41B6-BF2D-C8BAAE6B5418}"/>
              </a:ext>
            </a:extLst>
          </p:cNvPr>
          <p:cNvSpPr>
            <a:spLocks xmlns:a="http://schemas.openxmlformats.org/drawingml/2006/main" noGrp="1"/>
          </p:cNvSpPr>
          <p:nvPr/>
        </p:nvSpPr>
        <p:spPr>
          <a:xfrm xmlns:a="http://schemas.openxmlformats.org/drawingml/2006/main">
            <a:off x="8001000" y="5476875"/>
            <a:ext cx="3286125"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Return to task</a:t>
            </a:r>
          </a:p>
        </p:txBody>
      </p:sp>
    </p:spTree>
    <p:extLst>
      <p:ext uri="{BB962C8B-B14F-4D97-AF65-F5344CB8AC3E}">
        <p14:creationId xmlns:p14="http://schemas.microsoft.com/office/powerpoint/2010/main" val="232703494"/>
      </p:ext>
    </p:extLst>
  </p:cSld>
</p:sld>
</file>

<file path=ppt/slides/slide16.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22" name="house-card">
            <a:extLst xmlns:a="http://schemas.openxmlformats.org/drawingml/2006/main">
              <a:ext uri="{FF2B5EF4-FFF2-40B4-BE49-F238E27FC236}">
                <a16:creationId xmlns:a16="http://schemas.microsoft.com/office/drawing/2014/main" id="{EDC828BF-D24B-4064-819A-2A934BA2AAA0}"/>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EB475907-116B-4FD9-B684-1BC5DA37F8C2}"/>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98">
            <a:extLst xmlns:a="http://schemas.openxmlformats.org/drawingml/2006/main">
              <a:ext uri="{FF2B5EF4-FFF2-40B4-BE49-F238E27FC236}">
                <a16:creationId xmlns:a16="http://schemas.microsoft.com/office/drawing/2014/main" id="{5E3D1EDA-83FE-4A0E-A508-8A4A2A9521BF}"/>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99">
            <a:extLst xmlns:a="http://schemas.openxmlformats.org/drawingml/2006/main">
              <a:ext uri="{FF2B5EF4-FFF2-40B4-BE49-F238E27FC236}">
                <a16:creationId xmlns:a16="http://schemas.microsoft.com/office/drawing/2014/main" id="{6F6EB590-2728-4114-B5C1-F99039D9B392}"/>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100">
            <a:extLst xmlns:a="http://schemas.openxmlformats.org/drawingml/2006/main">
              <a:ext uri="{FF2B5EF4-FFF2-40B4-BE49-F238E27FC236}">
                <a16:creationId xmlns:a16="http://schemas.microsoft.com/office/drawing/2014/main" id="{023B3942-A03E-41CF-A1C9-2F20C7F41B8E}"/>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Watch, pause and explain</a:t>
            </a:r>
          </a:p>
        </p:txBody>
      </p:sp>
      <p:sp>
        <p:nvSpPr>
          <p:cNvPr id="6" name="heading-rule">
            <a:extLst xmlns:a="http://schemas.openxmlformats.org/drawingml/2006/main">
              <a:ext uri="{FF2B5EF4-FFF2-40B4-BE49-F238E27FC236}">
                <a16:creationId xmlns:a16="http://schemas.microsoft.com/office/drawing/2014/main" id="{F33582C4-9580-4656-B4F4-44188386406E}"/>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8b849e1689ee403d" action="ppaction://hlinksldjump"/>
            <a:extLst xmlns:a="http://schemas.openxmlformats.org/drawingml/2006/main">
              <a:ext uri="{FF2B5EF4-FFF2-40B4-BE49-F238E27FC236}">
                <a16:creationId xmlns:a16="http://schemas.microsoft.com/office/drawing/2014/main" id="{50FF2922-F14B-46BE-8263-516E5C1EF42F}"/>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e3129ec9621045de" action="ppaction://hlinksldjump"/>
            <a:extLst xmlns:a="http://schemas.openxmlformats.org/drawingml/2006/main">
              <a:ext uri="{FF2B5EF4-FFF2-40B4-BE49-F238E27FC236}">
                <a16:creationId xmlns:a16="http://schemas.microsoft.com/office/drawing/2014/main" id="{1A4339F3-212A-4E2D-B595-34A661BD9274}"/>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46850a39c6bb444f" action="ppaction://hlinksldjump"/>
            <a:extLst xmlns:a="http://schemas.openxmlformats.org/drawingml/2006/main">
              <a:ext uri="{FF2B5EF4-FFF2-40B4-BE49-F238E27FC236}">
                <a16:creationId xmlns:a16="http://schemas.microsoft.com/office/drawing/2014/main" id="{9F7E0632-A91A-4ED3-B737-2083A6E7B58A}"/>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3e9e86b3b365473d" action="ppaction://hlinksldjump"/>
            <a:extLst xmlns:a="http://schemas.openxmlformats.org/drawingml/2006/main">
              <a:ext uri="{FF2B5EF4-FFF2-40B4-BE49-F238E27FC236}">
                <a16:creationId xmlns:a16="http://schemas.microsoft.com/office/drawing/2014/main" id="{7729A717-A9E3-45FE-B826-F687D504AA87}"/>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b7d70954a9364411" action="ppaction://hlinksldjump"/>
            <a:extLst xmlns:a="http://schemas.openxmlformats.org/drawingml/2006/main">
              <a:ext uri="{FF2B5EF4-FFF2-40B4-BE49-F238E27FC236}">
                <a16:creationId xmlns:a16="http://schemas.microsoft.com/office/drawing/2014/main" id="{87DFB234-8424-4586-A3AC-E9D98B6C1082}"/>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4d68e4c1fff441f7" action="ppaction://hlinksldjump"/>
            <a:extLst xmlns:a="http://schemas.openxmlformats.org/drawingml/2006/main">
              <a:ext uri="{FF2B5EF4-FFF2-40B4-BE49-F238E27FC236}">
                <a16:creationId xmlns:a16="http://schemas.microsoft.com/office/drawing/2014/main" id="{B68E8F9C-CAA2-469A-B596-5C312EB17CC2}"/>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c9a4e7a44b354a9d" action="ppaction://hlinksldjump"/>
            <a:extLst xmlns:a="http://schemas.openxmlformats.org/drawingml/2006/main">
              <a:ext uri="{FF2B5EF4-FFF2-40B4-BE49-F238E27FC236}">
                <a16:creationId xmlns:a16="http://schemas.microsoft.com/office/drawing/2014/main" id="{4A7C19CE-9C69-4F2D-ACAD-506F7485AB41}"/>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f7f38e45eb3c47d9" action="ppaction://hlinksldjump"/>
            <a:extLst xmlns:a="http://schemas.openxmlformats.org/drawingml/2006/main">
              <a:ext uri="{FF2B5EF4-FFF2-40B4-BE49-F238E27FC236}">
                <a16:creationId xmlns:a16="http://schemas.microsoft.com/office/drawing/2014/main" id="{4ACBD393-509A-4F28-BBEA-10F6E18AFB1B}"/>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66f8e951164f4df3" action="ppaction://hlinksldjump"/>
            <a:extLst xmlns:a="http://schemas.openxmlformats.org/drawingml/2006/main">
              <a:ext uri="{FF2B5EF4-FFF2-40B4-BE49-F238E27FC236}">
                <a16:creationId xmlns:a16="http://schemas.microsoft.com/office/drawing/2014/main" id="{46293DD7-E757-434B-9DC0-376457A5C4A9}"/>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sp>
        <p:nvSpPr>
          <p:cNvPr id="16" name="visual-ground">
            <a:extLst xmlns:a="http://schemas.openxmlformats.org/drawingml/2006/main">
              <a:ext uri="{FF2B5EF4-FFF2-40B4-BE49-F238E27FC236}">
                <a16:creationId xmlns:a16="http://schemas.microsoft.com/office/drawing/2014/main" id="{708D93B0-9E99-4696-A4E2-5055E6B3D834}"/>
              </a:ext>
            </a:extLst>
          </p:cNvPr>
          <p:cNvSpPr>
            <a:spLocks xmlns:a="http://schemas.openxmlformats.org/drawingml/2006/main" noGrp="1"/>
          </p:cNvSpPr>
          <p:nvPr/>
        </p:nvSpPr>
        <p:spPr>
          <a:xfrm xmlns:a="http://schemas.openxmlformats.org/drawingml/2006/main">
            <a:off x="7086600" y="2057400"/>
            <a:ext cx="4219575" cy="3009900"/>
          </a:xfrm>
          <a:prstGeom xmlns:a="http://schemas.openxmlformats.org/drawingml/2006/main" prst="roundRect">
            <a:avLst>
              <a:gd name="adj" fmla="val 3165"/>
            </a:avLst>
          </a:prstGeom>
          <a:solidFill xmlns:a="http://schemas.openxmlformats.org/drawingml/2006/main">
            <a:srgbClr val="101C38"/>
          </a:solidFill>
          <a:ln xmlns:a="http://schemas.openxmlformats.org/drawingml/2006/main" w="9525">
            <a:solidFill>
              <a:srgbClr val="D9D0E2"/>
            </a:solidFill>
            <a:prstDash val="solid"/>
          </a:ln>
        </p:spPr>
        <p:txBody xmlns:a="http://schemas.openxmlformats.org/drawingml/2006/main">
          <a:bodyPr/>
          <a:p/>
        </p:txBody>
      </p:sp>
      <p:pic>
        <p:nvPicPr>
          <p:cNvPr id="40" name="W4L1 scientific resource, slide 16"/>
          <p:cNvPicPr>
            <a:picLocks xmlns:a="http://schemas.openxmlformats.org/drawingml/2006/main" noChangeAspect="1"/>
          </p:cNvPicPr>
          <p:nvPr/>
        </p:nvPicPr>
        <p:blipFill>
          <a:blip xmlns:r="http://schemas.openxmlformats.org/officeDocument/2006/relationships" xmlns:a="http://schemas.openxmlformats.org/drawingml/2006/main" r:embed="R58edd4d58bac42fb"/>
          <a:stretch xmlns:a="http://schemas.openxmlformats.org/drawingml/2006/main"/>
        </p:blipFill>
        <p:spPr>
          <a:xfrm xmlns:a="http://schemas.openxmlformats.org/drawingml/2006/main">
            <a:off x="7162800" y="2418457"/>
            <a:ext cx="4067175" cy="2287786"/>
          </a:xfrm>
          <a:prstGeom xmlns:a="http://schemas.openxmlformats.org/drawingml/2006/main" prst="rect">
            <a:avLst/>
          </a:prstGeom>
        </p:spPr>
      </p:pic>
      <p:sp>
        <p:nvSpPr>
          <p:cNvPr id="18" name="copy-101">
            <a:extLst xmlns:a="http://schemas.openxmlformats.org/drawingml/2006/main">
              <a:ext uri="{FF2B5EF4-FFF2-40B4-BE49-F238E27FC236}">
                <a16:creationId xmlns:a16="http://schemas.microsoft.com/office/drawing/2014/main" id="{A0E84103-2226-4FD0-9740-E34CF90B4972}"/>
              </a:ext>
            </a:extLst>
          </p:cNvPr>
          <p:cNvSpPr>
            <a:spLocks xmlns:a="http://schemas.openxmlformats.org/drawingml/2006/main" noGrp="1"/>
          </p:cNvSpPr>
          <p:nvPr/>
        </p:nvSpPr>
        <p:spPr>
          <a:xfrm xmlns:a="http://schemas.openxmlformats.org/drawingml/2006/main">
            <a:off x="714375" y="2038350"/>
            <a:ext cx="590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625" b="1">
                <a:solidFill>
                  <a:srgbClr val="1F2937"/>
                </a:solidFill>
                <a:latin typeface="Arial"/>
                <a:ea typeface="Arial"/>
                <a:cs typeface="Arial"/>
              </a:defRPr>
            </a:pPr>
            <a:r>
              <a:rPr sz="2625" b="1">
                <a:solidFill>
                  <a:srgbClr val="1F2937"/>
                </a:solidFill>
                <a:latin typeface="Arial"/>
                <a:ea typeface="Arial"/>
                <a:cs typeface="Arial"/>
              </a:rPr>
              <a:t>Diffusion</a:t>
            </a:r>
          </a:p>
        </p:txBody>
      </p:sp>
      <p:sp>
        <p:nvSpPr>
          <p:cNvPr id="19" name="copy-102">
            <a:extLst xmlns:a="http://schemas.openxmlformats.org/drawingml/2006/main">
              <a:ext uri="{FF2B5EF4-FFF2-40B4-BE49-F238E27FC236}">
                <a16:creationId xmlns:a16="http://schemas.microsoft.com/office/drawing/2014/main" id="{5014DA6B-C068-43A4-B76B-AFA1790F4F25}"/>
              </a:ext>
            </a:extLst>
          </p:cNvPr>
          <p:cNvSpPr>
            <a:spLocks xmlns:a="http://schemas.openxmlformats.org/drawingml/2006/main" noGrp="1"/>
          </p:cNvSpPr>
          <p:nvPr/>
        </p:nvSpPr>
        <p:spPr>
          <a:xfrm xmlns:a="http://schemas.openxmlformats.org/drawingml/2006/main">
            <a:off x="714375" y="2838450"/>
            <a:ext cx="590550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2175" b="0">
                <a:solidFill>
                  <a:srgbClr val="1F2937"/>
                </a:solidFill>
                <a:latin typeface="Arial"/>
                <a:ea typeface="Arial"/>
                <a:cs typeface="Arial"/>
              </a:defRPr>
            </a:pPr>
            <a:r>
              <a:rPr sz="2175" b="0">
                <a:solidFill>
                  <a:srgbClr val="1F2937"/>
                </a:solidFill>
                <a:latin typeface="Arial"/>
                <a:ea typeface="Arial"/>
                <a:cs typeface="Arial"/>
              </a:rPr>
              <a:t>What keeps happening when there is no net movement?</a:t>
            </a:r>
          </a:p>
        </p:txBody>
      </p:sp>
      <p:sp>
        <p:nvSpPr>
          <p:cNvPr id="20" name="url:https://www.youtube.com/watch?v=O965gA4goVI">
            <a:hlinkClick xmlns:r="http://schemas.openxmlformats.org/officeDocument/2006/relationships" xmlns:a="http://schemas.openxmlformats.org/drawingml/2006/main" r:id="R5bca5f1cee2b4047"/>
            <a:extLst xmlns:a="http://schemas.openxmlformats.org/drawingml/2006/main">
              <a:ext uri="{FF2B5EF4-FFF2-40B4-BE49-F238E27FC236}">
                <a16:creationId xmlns:a16="http://schemas.microsoft.com/office/drawing/2014/main" id="{CF0C2AC4-2088-4CA4-8329-D47563502590}"/>
              </a:ext>
            </a:extLst>
          </p:cNvPr>
          <p:cNvSpPr>
            <a:spLocks xmlns:a="http://schemas.openxmlformats.org/drawingml/2006/main" noGrp="1"/>
          </p:cNvSpPr>
          <p:nvPr/>
        </p:nvSpPr>
        <p:spPr>
          <a:xfrm xmlns:a="http://schemas.openxmlformats.org/drawingml/2006/main">
            <a:off x="714375" y="4495800"/>
            <a:ext cx="6048375"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Play freesciencelessons video</a:t>
            </a:r>
          </a:p>
        </p:txBody>
      </p:sp>
      <p:sp>
        <p:nvSpPr>
          <p:cNvPr id="21" name="copy-103">
            <a:extLst xmlns:a="http://schemas.openxmlformats.org/drawingml/2006/main">
              <a:ext uri="{FF2B5EF4-FFF2-40B4-BE49-F238E27FC236}">
                <a16:creationId xmlns:a16="http://schemas.microsoft.com/office/drawing/2014/main" id="{62AD3B3C-E9F0-4A3B-A079-68B8D0483993}"/>
              </a:ext>
            </a:extLst>
          </p:cNvPr>
          <p:cNvSpPr>
            <a:spLocks xmlns:a="http://schemas.openxmlformats.org/drawingml/2006/main" noGrp="1"/>
          </p:cNvSpPr>
          <p:nvPr/>
        </p:nvSpPr>
        <p:spPr>
          <a:xfrm xmlns:a="http://schemas.openxmlformats.org/drawingml/2006/main">
            <a:off x="714375" y="5276850"/>
            <a:ext cx="10429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800" b="0">
                <a:solidFill>
                  <a:srgbClr val="526170"/>
                </a:solidFill>
                <a:latin typeface="Arial"/>
                <a:ea typeface="Arial"/>
                <a:cs typeface="Arial"/>
              </a:defRPr>
            </a:pPr>
            <a:r>
              <a:rPr sz="1800" b="0">
                <a:solidFill>
                  <a:srgbClr val="526170"/>
                </a:solidFill>
                <a:latin typeface="Arial"/>
                <a:ea typeface="Arial"/>
                <a:cs typeface="Arial"/>
              </a:rPr>
              <a:t>No connection? Use the still model and explain the same question.</a:t>
            </a:r>
          </a:p>
        </p:txBody>
      </p:sp>
    </p:spTree>
    <p:extLst>
      <p:ext uri="{BB962C8B-B14F-4D97-AF65-F5344CB8AC3E}">
        <p14:creationId xmlns:p14="http://schemas.microsoft.com/office/powerpoint/2010/main" val="1463586694"/>
      </p:ext>
    </p:extLst>
  </p:cSld>
</p:sld>
</file>

<file path=ppt/slides/slide17.xml><?xml version="1.0" encoding="utf-8"?>
<p:sld xmlns:p="http://schemas.openxmlformats.org/presentationml/2006/main">
  <p:cSld>
    <p:bg>
      <p:bgPr>
        <a:solidFill xmlns:a="http://schemas.openxmlformats.org/drawingml/2006/main">
          <a:srgbClr val="F0EAF6"/>
        </a:solidFill>
      </p:bgPr>
    </p:bg>
    <p:spTree>
      <p:nvGrpSpPr>
        <p:cNvPr id="1" name=""/>
        <p:cNvGrpSpPr/>
        <p:nvPr/>
      </p:nvGrpSpPr>
      <p:grpSpPr>
        <a:xfrm xmlns:a="http://schemas.openxmlformats.org/drawingml/2006/main"/>
      </p:grpSpPr>
      <p:sp>
        <p:nvSpPr>
          <p:cNvPr id="19" name="house-card">
            <a:extLst xmlns:a="http://schemas.openxmlformats.org/drawingml/2006/main">
              <a:ext uri="{FF2B5EF4-FFF2-40B4-BE49-F238E27FC236}">
                <a16:creationId xmlns:a16="http://schemas.microsoft.com/office/drawing/2014/main" id="{309C27B2-DC78-4E8C-85F6-530EC9BAD8AB}"/>
              </a:ext>
            </a:extLst>
          </p:cNvPr>
          <p:cNvSpPr>
            <a:spLocks xmlns:a="http://schemas.openxmlformats.org/drawingml/2006/main" noGrp="1"/>
          </p:cNvSpPr>
          <p:nvPr/>
        </p:nvSpPr>
        <p:spPr>
          <a:xfrm xmlns:a="http://schemas.openxmlformats.org/drawingml/2006/main">
            <a:off x="266700" y="190500"/>
            <a:ext cx="11658600" cy="6048375"/>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9D0E2"/>
            </a:solidFill>
            <a:prstDash val="solid"/>
          </a:ln>
        </p:spPr>
        <p:txBody xmlns:a="http://schemas.openxmlformats.org/drawingml/2006/main">
          <a:bodyPr/>
          <a:p/>
        </p:txBody>
      </p:sp>
      <p:sp>
        <p:nvSpPr>
          <p:cNvPr id="2" name="phase-rule">
            <a:extLst xmlns:a="http://schemas.openxmlformats.org/drawingml/2006/main">
              <a:ext uri="{FF2B5EF4-FFF2-40B4-BE49-F238E27FC236}">
                <a16:creationId xmlns:a16="http://schemas.microsoft.com/office/drawing/2014/main" id="{86D24456-927A-4F2E-B72C-0FE7D8318DDC}"/>
              </a:ext>
            </a:extLst>
          </p:cNvPr>
          <p:cNvSpPr>
            <a:spLocks xmlns:a="http://schemas.openxmlformats.org/drawingml/2006/main" noGrp="1"/>
          </p:cNvSpPr>
          <p:nvPr/>
        </p:nvSpPr>
        <p:spPr>
          <a:xfrm xmlns:a="http://schemas.openxmlformats.org/drawingml/2006/main">
            <a:off x="428625" y="190500"/>
            <a:ext cx="11334750" cy="66675"/>
          </a:xfrm>
          <a:prstGeom xmlns:a="http://schemas.openxmlformats.org/drawingml/2006/main" prst="rect">
            <a:avLst/>
          </a:prstGeom>
          <a:solidFill xmlns:a="http://schemas.openxmlformats.org/drawingml/2006/main">
            <a:srgbClr val="7A5C9E"/>
          </a:solidFill>
          <a:ln xmlns:a="http://schemas.openxmlformats.org/drawingml/2006/main" w="0">
            <a:noFill/>
          </a:ln>
        </p:spPr>
        <p:txBody xmlns:a="http://schemas.openxmlformats.org/drawingml/2006/main">
          <a:bodyPr/>
          <a:p/>
        </p:txBody>
      </p:sp>
      <p:sp>
        <p:nvSpPr>
          <p:cNvPr id="3" name="copy-104">
            <a:extLst xmlns:a="http://schemas.openxmlformats.org/drawingml/2006/main">
              <a:ext uri="{FF2B5EF4-FFF2-40B4-BE49-F238E27FC236}">
                <a16:creationId xmlns:a16="http://schemas.microsoft.com/office/drawing/2014/main" id="{E8DBED7C-85BA-45F9-9E5E-342E3B71C4C9}"/>
              </a:ext>
            </a:extLst>
          </p:cNvPr>
          <p:cNvSpPr>
            <a:spLocks xmlns:a="http://schemas.openxmlformats.org/drawingml/2006/main" noGrp="1"/>
          </p:cNvSpPr>
          <p:nvPr/>
        </p:nvSpPr>
        <p:spPr>
          <a:xfrm xmlns:a="http://schemas.openxmlformats.org/drawingml/2006/main">
            <a:off x="609600" y="42862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4" name="copy-105">
            <a:extLst xmlns:a="http://schemas.openxmlformats.org/drawingml/2006/main">
              <a:ext uri="{FF2B5EF4-FFF2-40B4-BE49-F238E27FC236}">
                <a16:creationId xmlns:a16="http://schemas.microsoft.com/office/drawing/2014/main" id="{28B8DE39-FD00-4C6E-8C4C-7AB8D107C512}"/>
              </a:ext>
            </a:extLst>
          </p:cNvPr>
          <p:cNvSpPr>
            <a:spLocks xmlns:a="http://schemas.openxmlformats.org/drawingml/2006/main" noGrp="1"/>
          </p:cNvSpPr>
          <p:nvPr/>
        </p:nvSpPr>
        <p:spPr>
          <a:xfrm xmlns:a="http://schemas.openxmlformats.org/drawingml/2006/main">
            <a:off x="8382000" y="428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Resources</a:t>
            </a:r>
          </a:p>
        </p:txBody>
      </p:sp>
      <p:sp>
        <p:nvSpPr>
          <p:cNvPr id="5" name="copy-106">
            <a:extLst xmlns:a="http://schemas.openxmlformats.org/drawingml/2006/main">
              <a:ext uri="{FF2B5EF4-FFF2-40B4-BE49-F238E27FC236}">
                <a16:creationId xmlns:a16="http://schemas.microsoft.com/office/drawing/2014/main" id="{42834E0A-9250-48ED-BE1C-8214E06E1187}"/>
              </a:ext>
            </a:extLst>
          </p:cNvPr>
          <p:cNvSpPr>
            <a:spLocks xmlns:a="http://schemas.openxmlformats.org/drawingml/2006/main" noGrp="1"/>
          </p:cNvSpPr>
          <p:nvPr/>
        </p:nvSpPr>
        <p:spPr>
          <a:xfrm xmlns:a="http://schemas.openxmlformats.org/drawingml/2006/main">
            <a:off x="609600" y="8667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Look closely at the model</a:t>
            </a:r>
          </a:p>
        </p:txBody>
      </p:sp>
      <p:sp>
        <p:nvSpPr>
          <p:cNvPr id="6" name="heading-rule">
            <a:extLst xmlns:a="http://schemas.openxmlformats.org/drawingml/2006/main">
              <a:ext uri="{FF2B5EF4-FFF2-40B4-BE49-F238E27FC236}">
                <a16:creationId xmlns:a16="http://schemas.microsoft.com/office/drawing/2014/main" id="{17AF14CD-2C58-4A28-83AB-7394D8701B1E}"/>
              </a:ext>
            </a:extLst>
          </p:cNvPr>
          <p:cNvSpPr>
            <a:spLocks xmlns:a="http://schemas.openxmlformats.org/drawingml/2006/main" noGrp="1"/>
          </p:cNvSpPr>
          <p:nvPr/>
        </p:nvSpPr>
        <p:spPr>
          <a:xfrm xmlns:a="http://schemas.openxmlformats.org/drawingml/2006/main">
            <a:off x="609600" y="1543050"/>
            <a:ext cx="10953750" cy="19050"/>
          </a:xfrm>
          <a:prstGeom xmlns:a="http://schemas.openxmlformats.org/drawingml/2006/main" prst="rect">
            <a:avLst/>
          </a:prstGeom>
          <a:solidFill xmlns:a="http://schemas.openxmlformats.org/drawingml/2006/main">
            <a:srgbClr val="D9D0E2"/>
          </a:solidFill>
          <a:ln xmlns:a="http://schemas.openxmlformats.org/drawingml/2006/main" w="0">
            <a:noFill/>
          </a:ln>
        </p:spPr>
        <p:txBody xmlns:a="http://schemas.openxmlformats.org/drawingml/2006/main">
          <a:bodyPr/>
          <a:p/>
        </p:txBody>
      </p:sp>
      <p:sp>
        <p:nvSpPr>
          <p:cNvPr id="7" name="goto:0">
            <a:hlinkClick xmlns:r="http://schemas.openxmlformats.org/officeDocument/2006/relationships" xmlns:a="http://schemas.openxmlformats.org/drawingml/2006/main" r:id="R69b8e5e2ea3b4124" action="ppaction://hlinksldjump"/>
            <a:extLst xmlns:a="http://schemas.openxmlformats.org/drawingml/2006/main">
              <a:ext uri="{FF2B5EF4-FFF2-40B4-BE49-F238E27FC236}">
                <a16:creationId xmlns:a16="http://schemas.microsoft.com/office/drawing/2014/main" id="{C9AA0BB3-A0DA-4CD6-B086-5749E88905B4}"/>
              </a:ext>
            </a:extLst>
          </p:cNvPr>
          <p:cNvSpPr>
            <a:spLocks xmlns:a="http://schemas.openxmlformats.org/drawingml/2006/main" noGrp="1"/>
          </p:cNvSpPr>
          <p:nvPr/>
        </p:nvSpPr>
        <p:spPr>
          <a:xfrm xmlns:a="http://schemas.openxmlformats.org/drawingml/2006/main">
            <a:off x="2857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8" name="goto:1">
            <a:hlinkClick xmlns:r="http://schemas.openxmlformats.org/officeDocument/2006/relationships" xmlns:a="http://schemas.openxmlformats.org/drawingml/2006/main" r:id="Re45d46b87e0a4ebe" action="ppaction://hlinksldjump"/>
            <a:extLst xmlns:a="http://schemas.openxmlformats.org/drawingml/2006/main">
              <a:ext uri="{FF2B5EF4-FFF2-40B4-BE49-F238E27FC236}">
                <a16:creationId xmlns:a16="http://schemas.microsoft.com/office/drawing/2014/main" id="{C330D6AC-9B22-414A-8E01-5C9C66254915}"/>
              </a:ext>
            </a:extLst>
          </p:cNvPr>
          <p:cNvSpPr>
            <a:spLocks xmlns:a="http://schemas.openxmlformats.org/drawingml/2006/main" noGrp="1"/>
          </p:cNvSpPr>
          <p:nvPr/>
        </p:nvSpPr>
        <p:spPr>
          <a:xfrm xmlns:a="http://schemas.openxmlformats.org/drawingml/2006/main">
            <a:off x="16002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9" name="goto:2">
            <a:hlinkClick xmlns:r="http://schemas.openxmlformats.org/officeDocument/2006/relationships" xmlns:a="http://schemas.openxmlformats.org/drawingml/2006/main" r:id="R5cd0bb098f2c4bb9" action="ppaction://hlinksldjump"/>
            <a:extLst xmlns:a="http://schemas.openxmlformats.org/drawingml/2006/main">
              <a:ext uri="{FF2B5EF4-FFF2-40B4-BE49-F238E27FC236}">
                <a16:creationId xmlns:a16="http://schemas.microsoft.com/office/drawing/2014/main" id="{914B194D-80ED-4F36-A7A2-1988E0F24322}"/>
              </a:ext>
            </a:extLst>
          </p:cNvPr>
          <p:cNvSpPr>
            <a:spLocks xmlns:a="http://schemas.openxmlformats.org/drawingml/2006/main" noGrp="1"/>
          </p:cNvSpPr>
          <p:nvPr/>
        </p:nvSpPr>
        <p:spPr>
          <a:xfrm xmlns:a="http://schemas.openxmlformats.org/drawingml/2006/main">
            <a:off x="29146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0" name="goto:3">
            <a:hlinkClick xmlns:r="http://schemas.openxmlformats.org/officeDocument/2006/relationships" xmlns:a="http://schemas.openxmlformats.org/drawingml/2006/main" r:id="Red874afe0dcb4d42" action="ppaction://hlinksldjump"/>
            <a:extLst xmlns:a="http://schemas.openxmlformats.org/drawingml/2006/main">
              <a:ext uri="{FF2B5EF4-FFF2-40B4-BE49-F238E27FC236}">
                <a16:creationId xmlns:a16="http://schemas.microsoft.com/office/drawing/2014/main" id="{23724121-094C-4910-82E2-1DA9974D92B6}"/>
              </a:ext>
            </a:extLst>
          </p:cNvPr>
          <p:cNvSpPr>
            <a:spLocks xmlns:a="http://schemas.openxmlformats.org/drawingml/2006/main" noGrp="1"/>
          </p:cNvSpPr>
          <p:nvPr/>
        </p:nvSpPr>
        <p:spPr>
          <a:xfrm xmlns:a="http://schemas.openxmlformats.org/drawingml/2006/main">
            <a:off x="42291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1" name="goto:4">
            <a:hlinkClick xmlns:r="http://schemas.openxmlformats.org/officeDocument/2006/relationships" xmlns:a="http://schemas.openxmlformats.org/drawingml/2006/main" r:id="R6e9531c1580f47f7" action="ppaction://hlinksldjump"/>
            <a:extLst xmlns:a="http://schemas.openxmlformats.org/drawingml/2006/main">
              <a:ext uri="{FF2B5EF4-FFF2-40B4-BE49-F238E27FC236}">
                <a16:creationId xmlns:a16="http://schemas.microsoft.com/office/drawing/2014/main" id="{414EAC22-5BEC-4CC4-9850-55294ED6B376}"/>
              </a:ext>
            </a:extLst>
          </p:cNvPr>
          <p:cNvSpPr>
            <a:spLocks xmlns:a="http://schemas.openxmlformats.org/drawingml/2006/main" noGrp="1"/>
          </p:cNvSpPr>
          <p:nvPr/>
        </p:nvSpPr>
        <p:spPr>
          <a:xfrm xmlns:a="http://schemas.openxmlformats.org/drawingml/2006/main">
            <a:off x="55435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2" name="goto:5">
            <a:hlinkClick xmlns:r="http://schemas.openxmlformats.org/officeDocument/2006/relationships" xmlns:a="http://schemas.openxmlformats.org/drawingml/2006/main" r:id="R24755625b1cf4b10" action="ppaction://hlinksldjump"/>
            <a:extLst xmlns:a="http://schemas.openxmlformats.org/drawingml/2006/main">
              <a:ext uri="{FF2B5EF4-FFF2-40B4-BE49-F238E27FC236}">
                <a16:creationId xmlns:a16="http://schemas.microsoft.com/office/drawing/2014/main" id="{71C3911B-FF8C-4903-9F02-D30196028BC0}"/>
              </a:ext>
            </a:extLst>
          </p:cNvPr>
          <p:cNvSpPr>
            <a:spLocks xmlns:a="http://schemas.openxmlformats.org/drawingml/2006/main" noGrp="1"/>
          </p:cNvSpPr>
          <p:nvPr/>
        </p:nvSpPr>
        <p:spPr>
          <a:xfrm xmlns:a="http://schemas.openxmlformats.org/drawingml/2006/main">
            <a:off x="68580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3" name="goto:6">
            <a:hlinkClick xmlns:r="http://schemas.openxmlformats.org/officeDocument/2006/relationships" xmlns:a="http://schemas.openxmlformats.org/drawingml/2006/main" r:id="Re11763cb74a64f78" action="ppaction://hlinksldjump"/>
            <a:extLst xmlns:a="http://schemas.openxmlformats.org/drawingml/2006/main">
              <a:ext uri="{FF2B5EF4-FFF2-40B4-BE49-F238E27FC236}">
                <a16:creationId xmlns:a16="http://schemas.microsoft.com/office/drawing/2014/main" id="{8CA37CA0-188A-4F9C-83D7-74CB12878094}"/>
              </a:ext>
            </a:extLst>
          </p:cNvPr>
          <p:cNvSpPr>
            <a:spLocks xmlns:a="http://schemas.openxmlformats.org/drawingml/2006/main" noGrp="1"/>
          </p:cNvSpPr>
          <p:nvPr/>
        </p:nvSpPr>
        <p:spPr>
          <a:xfrm xmlns:a="http://schemas.openxmlformats.org/drawingml/2006/main">
            <a:off x="817245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4" name="goto:7">
            <a:hlinkClick xmlns:r="http://schemas.openxmlformats.org/officeDocument/2006/relationships" xmlns:a="http://schemas.openxmlformats.org/drawingml/2006/main" r:id="R9f457fc215fe4565" action="ppaction://hlinksldjump"/>
            <a:extLst xmlns:a="http://schemas.openxmlformats.org/drawingml/2006/main">
              <a:ext uri="{FF2B5EF4-FFF2-40B4-BE49-F238E27FC236}">
                <a16:creationId xmlns:a16="http://schemas.microsoft.com/office/drawing/2014/main" id="{0C2C3544-E488-4F89-A233-1DEE8B953986}"/>
              </a:ext>
            </a:extLst>
          </p:cNvPr>
          <p:cNvSpPr>
            <a:spLocks xmlns:a="http://schemas.openxmlformats.org/drawingml/2006/main" noGrp="1"/>
          </p:cNvSpPr>
          <p:nvPr/>
        </p:nvSpPr>
        <p:spPr>
          <a:xfrm xmlns:a="http://schemas.openxmlformats.org/drawingml/2006/main">
            <a:off x="9486900" y="6381750"/>
            <a:ext cx="1238250" cy="361950"/>
          </a:xfrm>
          <a:prstGeom xmlns:a="http://schemas.openxmlformats.org/drawingml/2006/main" prst="roundRect">
            <a:avLst>
              <a:gd name="adj" fmla="val 18421"/>
            </a:avLst>
          </a:prstGeom>
          <a:solidFill xmlns:a="http://schemas.openxmlformats.org/drawingml/2006/main">
            <a:srgbClr val="E7DFEE"/>
          </a:solidFill>
          <a:ln xmlns:a="http://schemas.openxmlformats.org/drawingml/2006/main" w="9525">
            <a:solidFill>
              <a:srgbClr val="D9D0E2"/>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5" name="goto:12">
            <a:hlinkClick xmlns:r="http://schemas.openxmlformats.org/officeDocument/2006/relationships" xmlns:a="http://schemas.openxmlformats.org/drawingml/2006/main" r:id="Rc205b2361b614ea0" action="ppaction://hlinksldjump"/>
            <a:extLst xmlns:a="http://schemas.openxmlformats.org/drawingml/2006/main">
              <a:ext uri="{FF2B5EF4-FFF2-40B4-BE49-F238E27FC236}">
                <a16:creationId xmlns:a16="http://schemas.microsoft.com/office/drawing/2014/main" id="{6FBFE2DF-F0D1-4BC1-81B9-D12DF864266B}"/>
              </a:ext>
            </a:extLst>
          </p:cNvPr>
          <p:cNvSpPr>
            <a:spLocks xmlns:a="http://schemas.openxmlformats.org/drawingml/2006/main" noGrp="1"/>
          </p:cNvSpPr>
          <p:nvPr/>
        </p:nvSpPr>
        <p:spPr>
          <a:xfrm xmlns:a="http://schemas.openxmlformats.org/drawingml/2006/main">
            <a:off x="10877550" y="6381750"/>
            <a:ext cx="1047750" cy="361950"/>
          </a:xfrm>
          <a:prstGeom xmlns:a="http://schemas.openxmlformats.org/drawingml/2006/main" prst="roundRect">
            <a:avLst>
              <a:gd name="adj" fmla="val 18421"/>
            </a:avLst>
          </a:prstGeom>
          <a:solidFill xmlns:a="http://schemas.openxmlformats.org/drawingml/2006/main">
            <a:srgbClr val="5E417D"/>
          </a:solidFill>
          <a:ln xmlns:a="http://schemas.openxmlformats.org/drawingml/2006/main" w="9525">
            <a:solidFill>
              <a:srgbClr val="5E417D"/>
            </a:solidFill>
            <a:prstDash val="solid"/>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275" b="1">
                <a:solidFill>
                  <a:srgbClr val="FFFFFF"/>
                </a:solidFill>
                <a:latin typeface="Arial"/>
                <a:ea typeface="Arial"/>
                <a:cs typeface="Arial"/>
              </a:defRPr>
            </a:pPr>
            <a:r>
              <a:rPr sz="1275" b="1">
                <a:solidFill>
                  <a:srgbClr val="FFFFFF"/>
                </a:solidFill>
                <a:latin typeface="Arial"/>
                <a:ea typeface="Arial"/>
                <a:cs typeface="Arial"/>
              </a:rPr>
              <a:t>Resources</a:t>
            </a:r>
          </a:p>
        </p:txBody>
      </p:sp>
      <p:sp>
        <p:nvSpPr>
          <p:cNvPr id="17" name="copy-107">
            <a:extLst xmlns:a="http://schemas.openxmlformats.org/drawingml/2006/main">
              <a:ext uri="{FF2B5EF4-FFF2-40B4-BE49-F238E27FC236}">
                <a16:creationId xmlns:a16="http://schemas.microsoft.com/office/drawing/2014/main" id="{330D5075-2D6F-4BA4-A2C3-3228F78EFD35}"/>
              </a:ext>
            </a:extLst>
          </p:cNvPr>
          <p:cNvSpPr>
            <a:spLocks xmlns:a="http://schemas.openxmlformats.org/drawingml/2006/main" noGrp="1"/>
          </p:cNvSpPr>
          <p:nvPr/>
        </p:nvSpPr>
        <p:spPr>
          <a:xfrm xmlns:a="http://schemas.openxmlformats.org/drawingml/2006/main">
            <a:off x="762000" y="5486400"/>
            <a:ext cx="714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0000"/>
              </a:lnSpc>
              <a:buNone/>
              <a:defRPr sz="1725" b="0">
                <a:solidFill>
                  <a:srgbClr val="526170"/>
                </a:solidFill>
                <a:latin typeface="Arial"/>
                <a:ea typeface="Arial"/>
                <a:cs typeface="Arial"/>
              </a:defRPr>
            </a:pPr>
            <a:r>
              <a:rPr sz="1725" b="0">
                <a:solidFill>
                  <a:srgbClr val="526170"/>
                </a:solidFill>
                <a:latin typeface="Arial"/>
                <a:ea typeface="Arial"/>
                <a:cs typeface="Arial"/>
              </a:rPr>
              <a:t>A model illustration: use the stated data for calculations.</a:t>
            </a:r>
          </a:p>
        </p:txBody>
      </p:sp>
      <p:sp>
        <p:nvSpPr>
          <p:cNvPr id="18" name="goto:2">
            <a:hlinkClick xmlns:r="http://schemas.openxmlformats.org/officeDocument/2006/relationships" xmlns:a="http://schemas.openxmlformats.org/drawingml/2006/main" r:id="R13139239e43f4fbd" action="ppaction://hlinksldjump"/>
            <a:extLst xmlns:a="http://schemas.openxmlformats.org/drawingml/2006/main">
              <a:ext uri="{FF2B5EF4-FFF2-40B4-BE49-F238E27FC236}">
                <a16:creationId xmlns:a16="http://schemas.microsoft.com/office/drawing/2014/main" id="{B656839B-9F5A-417B-B763-1BBA25A49166}"/>
              </a:ext>
            </a:extLst>
          </p:cNvPr>
          <p:cNvSpPr>
            <a:spLocks xmlns:a="http://schemas.openxmlformats.org/drawingml/2006/main" noGrp="1"/>
          </p:cNvSpPr>
          <p:nvPr/>
        </p:nvSpPr>
        <p:spPr>
          <a:xfrm xmlns:a="http://schemas.openxmlformats.org/drawingml/2006/main">
            <a:off x="8372475" y="5524500"/>
            <a:ext cx="2886075" cy="476250"/>
          </a:xfrm>
          <a:prstGeom xmlns:a="http://schemas.openxmlformats.org/drawingml/2006/main" prst="roundRect">
            <a:avLst>
              <a:gd name="adj" fmla="val 18000"/>
            </a:avLst>
          </a:prstGeom>
          <a:solidFill xmlns:a="http://schemas.openxmlformats.org/drawingml/2006/main">
            <a:srgbClr val="5E417D"/>
          </a:solidFill>
          <a:ln xmlns:a="http://schemas.openxmlformats.org/drawingml/2006/main" w="0">
            <a:noFill/>
          </a:ln>
        </p:spPr>
        <p:txBody>
          <a:bodyPr xmlns:a="http://schemas.openxmlformats.org/drawingml/2006/main" lIns="57150" tIns="38100" rIns="57150" bIns="38100" anchor="ctr">
            <a:noAutofit/>
          </a:bodyPr>
          <a:lstStyle xmlns:a="http://schemas.openxmlformats.org/drawingml/2006/main"/>
          <a:p xmlns:a="http://schemas.openxmlformats.org/drawingml/2006/main">
            <a:pPr algn="ctr">
              <a:buNone/>
              <a:defRPr sz="1575" b="1">
                <a:solidFill>
                  <a:srgbClr val="FFFFFF"/>
                </a:solidFill>
                <a:latin typeface="Arial"/>
                <a:ea typeface="Arial"/>
                <a:cs typeface="Arial"/>
              </a:defRPr>
            </a:pPr>
            <a:r>
              <a:rPr sz="1575" b="1">
                <a:solidFill>
                  <a:srgbClr val="FFFFFF"/>
                </a:solidFill>
                <a:latin typeface="Arial"/>
                <a:ea typeface="Arial"/>
                <a:cs typeface="Arial"/>
              </a:rPr>
              <a:t>Return to I Do</a:t>
            </a:r>
          </a:p>
        </p:txBody>
      </p:sp>
      <p:sp>
        <p:nvSpPr>
          <p:cNvPr id="20" name="extra-native-model-high-concentration-frame">
            <a:extLst xmlns:a="http://schemas.openxmlformats.org/drawingml/2006/main">
              <a:ext uri="{FF2B5EF4-FFF2-40B4-BE49-F238E27FC236}">
                <a16:creationId xmlns:a16="http://schemas.microsoft.com/office/drawing/2014/main" id="{E1464FB8-AEAC-4BF6-83D9-165410729B4F}"/>
              </a:ext>
            </a:extLst>
          </p:cNvPr>
          <p:cNvSpPr>
            <a:spLocks xmlns:a="http://schemas.openxmlformats.org/drawingml/2006/main" noGrp="1"/>
          </p:cNvSpPr>
          <p:nvPr/>
        </p:nvSpPr>
        <p:spPr>
          <a:xfrm xmlns:a="http://schemas.openxmlformats.org/drawingml/2006/main">
            <a:off x="2514600" y="2381250"/>
            <a:ext cx="2543175" cy="333375"/>
          </a:xfrm>
          <a:prstGeom xmlns:a="http://schemas.openxmlformats.org/drawingml/2006/main" prst="roundRect">
            <a:avLst>
              <a:gd name="adj" fmla="val 22857"/>
            </a:avLst>
          </a:prstGeom>
          <a:solidFill xmlns:a="http://schemas.openxmlformats.org/drawingml/2006/main">
            <a:srgbClr val="FFFFFF"/>
          </a:solidFill>
          <a:ln xmlns:a="http://schemas.openxmlformats.org/drawingml/2006/main" w="19050">
            <a:solidFill>
              <a:srgbClr val="7A5C9E"/>
            </a:solidFill>
            <a:prstDash val="solid"/>
          </a:ln>
        </p:spPr>
        <p:txBody xmlns:a="http://schemas.openxmlformats.org/drawingml/2006/main">
          <a:bodyPr/>
          <a:p/>
        </p:txBody>
      </p:sp>
      <p:sp>
        <p:nvSpPr>
          <p:cNvPr id="21" name="extra-native-model-high-concentration-label">
            <a:extLst xmlns:a="http://schemas.openxmlformats.org/drawingml/2006/main">
              <a:ext uri="{FF2B5EF4-FFF2-40B4-BE49-F238E27FC236}">
                <a16:creationId xmlns:a16="http://schemas.microsoft.com/office/drawing/2014/main" id="{BB9AD6E1-64A1-4C44-919D-04079B5ABC82}"/>
              </a:ext>
            </a:extLst>
          </p:cNvPr>
          <p:cNvSpPr>
            <a:spLocks xmlns:a="http://schemas.openxmlformats.org/drawingml/2006/main" noGrp="1"/>
          </p:cNvSpPr>
          <p:nvPr/>
        </p:nvSpPr>
        <p:spPr>
          <a:xfrm xmlns:a="http://schemas.openxmlformats.org/drawingml/2006/main">
            <a:off x="2590800" y="2400300"/>
            <a:ext cx="2390775"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350" b="1">
                <a:solidFill>
                  <a:srgbClr val="7A5C9E"/>
                </a:solidFill>
                <a:latin typeface="Arial"/>
                <a:ea typeface="Arial"/>
                <a:cs typeface="Arial"/>
              </a:defRPr>
            </a:pPr>
            <a:r>
              <a:rPr sz="1350" b="1">
                <a:solidFill>
                  <a:srgbClr val="7A5C9E"/>
                </a:solidFill>
                <a:latin typeface="Arial"/>
                <a:ea typeface="Arial"/>
                <a:cs typeface="Arial"/>
              </a:rPr>
              <a:t>● HIGH CONCENTRATION</a:t>
            </a:r>
          </a:p>
        </p:txBody>
      </p:sp>
      <p:sp>
        <p:nvSpPr>
          <p:cNvPr id="22" name="extra-native-model-low-concentration-frame">
            <a:extLst xmlns:a="http://schemas.openxmlformats.org/drawingml/2006/main">
              <a:ext uri="{FF2B5EF4-FFF2-40B4-BE49-F238E27FC236}">
                <a16:creationId xmlns:a16="http://schemas.microsoft.com/office/drawing/2014/main" id="{F384E0C9-6812-47E3-8F46-EDC7B2C00BD4}"/>
              </a:ext>
            </a:extLst>
          </p:cNvPr>
          <p:cNvSpPr>
            <a:spLocks xmlns:a="http://schemas.openxmlformats.org/drawingml/2006/main" noGrp="1"/>
          </p:cNvSpPr>
          <p:nvPr/>
        </p:nvSpPr>
        <p:spPr>
          <a:xfrm xmlns:a="http://schemas.openxmlformats.org/drawingml/2006/main">
            <a:off x="7096125" y="2381250"/>
            <a:ext cx="2543175" cy="333375"/>
          </a:xfrm>
          <a:prstGeom xmlns:a="http://schemas.openxmlformats.org/drawingml/2006/main" prst="roundRect">
            <a:avLst>
              <a:gd name="adj" fmla="val 22857"/>
            </a:avLst>
          </a:prstGeom>
          <a:solidFill xmlns:a="http://schemas.openxmlformats.org/drawingml/2006/main">
            <a:srgbClr val="FFFFFF"/>
          </a:solidFill>
          <a:ln xmlns:a="http://schemas.openxmlformats.org/drawingml/2006/main" w="19050">
            <a:solidFill>
              <a:srgbClr val="101C38"/>
            </a:solidFill>
            <a:prstDash val="solid"/>
          </a:ln>
        </p:spPr>
        <p:txBody xmlns:a="http://schemas.openxmlformats.org/drawingml/2006/main">
          <a:bodyPr/>
          <a:p/>
        </p:txBody>
      </p:sp>
      <p:sp>
        <p:nvSpPr>
          <p:cNvPr id="23" name="extra-native-model-low-concentration-label">
            <a:extLst xmlns:a="http://schemas.openxmlformats.org/drawingml/2006/main">
              <a:ext uri="{FF2B5EF4-FFF2-40B4-BE49-F238E27FC236}">
                <a16:creationId xmlns:a16="http://schemas.microsoft.com/office/drawing/2014/main" id="{CD317958-C7FF-45CC-BB2E-5E4BCA9786A1}"/>
              </a:ext>
            </a:extLst>
          </p:cNvPr>
          <p:cNvSpPr>
            <a:spLocks xmlns:a="http://schemas.openxmlformats.org/drawingml/2006/main" noGrp="1"/>
          </p:cNvSpPr>
          <p:nvPr/>
        </p:nvSpPr>
        <p:spPr>
          <a:xfrm xmlns:a="http://schemas.openxmlformats.org/drawingml/2006/main">
            <a:off x="7172325" y="2400300"/>
            <a:ext cx="2390775"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350" b="1">
                <a:solidFill>
                  <a:srgbClr val="101C38"/>
                </a:solidFill>
                <a:latin typeface="Arial"/>
                <a:ea typeface="Arial"/>
                <a:cs typeface="Arial"/>
              </a:defRPr>
            </a:pPr>
            <a:r>
              <a:rPr sz="1350" b="1">
                <a:solidFill>
                  <a:srgbClr val="101C38"/>
                </a:solidFill>
                <a:latin typeface="Arial"/>
                <a:ea typeface="Arial"/>
                <a:cs typeface="Arial"/>
              </a:rPr>
              <a:t>○ LOW CONCENTRATION</a:t>
            </a:r>
          </a:p>
        </p:txBody>
      </p:sp>
      <p:sp>
        <p:nvSpPr>
          <p:cNvPr id="24" name="extra-native-model-high-container">
            <a:extLst xmlns:a="http://schemas.openxmlformats.org/drawingml/2006/main">
              <a:ext uri="{FF2B5EF4-FFF2-40B4-BE49-F238E27FC236}">
                <a16:creationId xmlns:a16="http://schemas.microsoft.com/office/drawing/2014/main" id="{9F7FB155-1D20-40F7-BA75-1FB42B7D0D9C}"/>
              </a:ext>
            </a:extLst>
          </p:cNvPr>
          <p:cNvSpPr>
            <a:spLocks xmlns:a="http://schemas.openxmlformats.org/drawingml/2006/main" noGrp="1"/>
          </p:cNvSpPr>
          <p:nvPr/>
        </p:nvSpPr>
        <p:spPr>
          <a:xfrm xmlns:a="http://schemas.openxmlformats.org/drawingml/2006/main">
            <a:off x="2514600" y="2809875"/>
            <a:ext cx="2543175" cy="1628775"/>
          </a:xfrm>
          <a:prstGeom xmlns:a="http://schemas.openxmlformats.org/drawingml/2006/main" prst="roundRect">
            <a:avLst>
              <a:gd name="adj" fmla="val 4678"/>
            </a:avLst>
          </a:prstGeom>
          <a:solidFill xmlns:a="http://schemas.openxmlformats.org/drawingml/2006/main">
            <a:srgbClr val="F7F4FA"/>
          </a:solidFill>
          <a:ln xmlns:a="http://schemas.openxmlformats.org/drawingml/2006/main" w="23813">
            <a:solidFill>
              <a:srgbClr val="101C38"/>
            </a:solidFill>
            <a:prstDash val="solid"/>
          </a:ln>
        </p:spPr>
        <p:txBody xmlns:a="http://schemas.openxmlformats.org/drawingml/2006/main">
          <a:bodyPr/>
          <a:p/>
        </p:txBody>
      </p:sp>
      <p:sp>
        <p:nvSpPr>
          <p:cNvPr id="25" name="extra-native-model-low-container">
            <a:extLst xmlns:a="http://schemas.openxmlformats.org/drawingml/2006/main">
              <a:ext uri="{FF2B5EF4-FFF2-40B4-BE49-F238E27FC236}">
                <a16:creationId xmlns:a16="http://schemas.microsoft.com/office/drawing/2014/main" id="{12F17BF2-DC64-43EB-A638-2A76DBDB316D}"/>
              </a:ext>
            </a:extLst>
          </p:cNvPr>
          <p:cNvSpPr>
            <a:spLocks xmlns:a="http://schemas.openxmlformats.org/drawingml/2006/main" noGrp="1"/>
          </p:cNvSpPr>
          <p:nvPr/>
        </p:nvSpPr>
        <p:spPr>
          <a:xfrm xmlns:a="http://schemas.openxmlformats.org/drawingml/2006/main">
            <a:off x="7096125" y="2809875"/>
            <a:ext cx="2543175" cy="1628775"/>
          </a:xfrm>
          <a:prstGeom xmlns:a="http://schemas.openxmlformats.org/drawingml/2006/main" prst="roundRect">
            <a:avLst>
              <a:gd name="adj" fmla="val 4678"/>
            </a:avLst>
          </a:prstGeom>
          <a:solidFill xmlns:a="http://schemas.openxmlformats.org/drawingml/2006/main">
            <a:srgbClr val="F6F8FA"/>
          </a:solidFill>
          <a:ln xmlns:a="http://schemas.openxmlformats.org/drawingml/2006/main" w="23813">
            <a:solidFill>
              <a:srgbClr val="101C38"/>
            </a:solidFill>
            <a:prstDash val="solid"/>
          </a:ln>
        </p:spPr>
        <p:txBody xmlns:a="http://schemas.openxmlformats.org/drawingml/2006/main">
          <a:bodyPr/>
          <a:p/>
        </p:txBody>
      </p:sp>
      <p:sp>
        <p:nvSpPr>
          <p:cNvPr id="26" name="extra-native-model-high-particle-0">
            <a:extLst xmlns:a="http://schemas.openxmlformats.org/drawingml/2006/main">
              <a:ext uri="{FF2B5EF4-FFF2-40B4-BE49-F238E27FC236}">
                <a16:creationId xmlns:a16="http://schemas.microsoft.com/office/drawing/2014/main" id="{059ED2E9-28D8-4D52-9841-171EBBE1CAB6}"/>
              </a:ext>
            </a:extLst>
          </p:cNvPr>
          <p:cNvSpPr>
            <a:spLocks xmlns:a="http://schemas.openxmlformats.org/drawingml/2006/main" noGrp="1"/>
          </p:cNvSpPr>
          <p:nvPr/>
        </p:nvSpPr>
        <p:spPr>
          <a:xfrm xmlns:a="http://schemas.openxmlformats.org/drawingml/2006/main">
            <a:off x="2705100" y="301942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27" name="extra-native-model-high-particle-1">
            <a:extLst xmlns:a="http://schemas.openxmlformats.org/drawingml/2006/main">
              <a:ext uri="{FF2B5EF4-FFF2-40B4-BE49-F238E27FC236}">
                <a16:creationId xmlns:a16="http://schemas.microsoft.com/office/drawing/2014/main" id="{07F27393-F403-45E4-9361-D16AE83EE8DB}"/>
              </a:ext>
            </a:extLst>
          </p:cNvPr>
          <p:cNvSpPr>
            <a:spLocks xmlns:a="http://schemas.openxmlformats.org/drawingml/2006/main" noGrp="1"/>
          </p:cNvSpPr>
          <p:nvPr/>
        </p:nvSpPr>
        <p:spPr>
          <a:xfrm xmlns:a="http://schemas.openxmlformats.org/drawingml/2006/main">
            <a:off x="3076575" y="301942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28" name="extra-native-model-high-particle-2">
            <a:extLst xmlns:a="http://schemas.openxmlformats.org/drawingml/2006/main">
              <a:ext uri="{FF2B5EF4-FFF2-40B4-BE49-F238E27FC236}">
                <a16:creationId xmlns:a16="http://schemas.microsoft.com/office/drawing/2014/main" id="{ABCD8179-C451-4809-8353-B382CABD838E}"/>
              </a:ext>
            </a:extLst>
          </p:cNvPr>
          <p:cNvSpPr>
            <a:spLocks xmlns:a="http://schemas.openxmlformats.org/drawingml/2006/main" noGrp="1"/>
          </p:cNvSpPr>
          <p:nvPr/>
        </p:nvSpPr>
        <p:spPr>
          <a:xfrm xmlns:a="http://schemas.openxmlformats.org/drawingml/2006/main">
            <a:off x="3448050" y="301942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29" name="extra-native-model-high-particle-3">
            <a:extLst xmlns:a="http://schemas.openxmlformats.org/drawingml/2006/main">
              <a:ext uri="{FF2B5EF4-FFF2-40B4-BE49-F238E27FC236}">
                <a16:creationId xmlns:a16="http://schemas.microsoft.com/office/drawing/2014/main" id="{91102C4E-06C4-49E4-B061-8D6B94F2824F}"/>
              </a:ext>
            </a:extLst>
          </p:cNvPr>
          <p:cNvSpPr>
            <a:spLocks xmlns:a="http://schemas.openxmlformats.org/drawingml/2006/main" noGrp="1"/>
          </p:cNvSpPr>
          <p:nvPr/>
        </p:nvSpPr>
        <p:spPr>
          <a:xfrm xmlns:a="http://schemas.openxmlformats.org/drawingml/2006/main">
            <a:off x="3819525" y="301942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0" name="extra-native-model-high-particle-4">
            <a:extLst xmlns:a="http://schemas.openxmlformats.org/drawingml/2006/main">
              <a:ext uri="{FF2B5EF4-FFF2-40B4-BE49-F238E27FC236}">
                <a16:creationId xmlns:a16="http://schemas.microsoft.com/office/drawing/2014/main" id="{579FFD67-0342-4B82-9166-743A238DE1F7}"/>
              </a:ext>
            </a:extLst>
          </p:cNvPr>
          <p:cNvSpPr>
            <a:spLocks xmlns:a="http://schemas.openxmlformats.org/drawingml/2006/main" noGrp="1"/>
          </p:cNvSpPr>
          <p:nvPr/>
        </p:nvSpPr>
        <p:spPr>
          <a:xfrm xmlns:a="http://schemas.openxmlformats.org/drawingml/2006/main">
            <a:off x="4191000" y="301942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1" name="extra-native-model-high-particle-5">
            <a:extLst xmlns:a="http://schemas.openxmlformats.org/drawingml/2006/main">
              <a:ext uri="{FF2B5EF4-FFF2-40B4-BE49-F238E27FC236}">
                <a16:creationId xmlns:a16="http://schemas.microsoft.com/office/drawing/2014/main" id="{F20576EB-C9E3-467E-86B2-7DF918F2094D}"/>
              </a:ext>
            </a:extLst>
          </p:cNvPr>
          <p:cNvSpPr>
            <a:spLocks xmlns:a="http://schemas.openxmlformats.org/drawingml/2006/main" noGrp="1"/>
          </p:cNvSpPr>
          <p:nvPr/>
        </p:nvSpPr>
        <p:spPr>
          <a:xfrm xmlns:a="http://schemas.openxmlformats.org/drawingml/2006/main">
            <a:off x="4562475" y="301942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2" name="extra-native-model-high-particle-6">
            <a:extLst xmlns:a="http://schemas.openxmlformats.org/drawingml/2006/main">
              <a:ext uri="{FF2B5EF4-FFF2-40B4-BE49-F238E27FC236}">
                <a16:creationId xmlns:a16="http://schemas.microsoft.com/office/drawing/2014/main" id="{EEF278E0-2C2D-446A-9C9E-5088C5938E80}"/>
              </a:ext>
            </a:extLst>
          </p:cNvPr>
          <p:cNvSpPr>
            <a:spLocks xmlns:a="http://schemas.openxmlformats.org/drawingml/2006/main" noGrp="1"/>
          </p:cNvSpPr>
          <p:nvPr/>
        </p:nvSpPr>
        <p:spPr>
          <a:xfrm xmlns:a="http://schemas.openxmlformats.org/drawingml/2006/main">
            <a:off x="2705100" y="337185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3" name="extra-native-model-high-particle-7">
            <a:extLst xmlns:a="http://schemas.openxmlformats.org/drawingml/2006/main">
              <a:ext uri="{FF2B5EF4-FFF2-40B4-BE49-F238E27FC236}">
                <a16:creationId xmlns:a16="http://schemas.microsoft.com/office/drawing/2014/main" id="{7A2A64D7-9ABF-490A-AA04-BB5CAB1FBBEA}"/>
              </a:ext>
            </a:extLst>
          </p:cNvPr>
          <p:cNvSpPr>
            <a:spLocks xmlns:a="http://schemas.openxmlformats.org/drawingml/2006/main" noGrp="1"/>
          </p:cNvSpPr>
          <p:nvPr/>
        </p:nvSpPr>
        <p:spPr>
          <a:xfrm xmlns:a="http://schemas.openxmlformats.org/drawingml/2006/main">
            <a:off x="3076575" y="337185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4" name="extra-native-model-high-particle-8">
            <a:extLst xmlns:a="http://schemas.openxmlformats.org/drawingml/2006/main">
              <a:ext uri="{FF2B5EF4-FFF2-40B4-BE49-F238E27FC236}">
                <a16:creationId xmlns:a16="http://schemas.microsoft.com/office/drawing/2014/main" id="{DDE1814B-9EAE-40A2-A036-F474291D531E}"/>
              </a:ext>
            </a:extLst>
          </p:cNvPr>
          <p:cNvSpPr>
            <a:spLocks xmlns:a="http://schemas.openxmlformats.org/drawingml/2006/main" noGrp="1"/>
          </p:cNvSpPr>
          <p:nvPr/>
        </p:nvSpPr>
        <p:spPr>
          <a:xfrm xmlns:a="http://schemas.openxmlformats.org/drawingml/2006/main">
            <a:off x="3448050" y="337185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5" name="extra-native-model-high-particle-9">
            <a:extLst xmlns:a="http://schemas.openxmlformats.org/drawingml/2006/main">
              <a:ext uri="{FF2B5EF4-FFF2-40B4-BE49-F238E27FC236}">
                <a16:creationId xmlns:a16="http://schemas.microsoft.com/office/drawing/2014/main" id="{752F0069-DA8D-4908-BE7C-7007AABE1A3E}"/>
              </a:ext>
            </a:extLst>
          </p:cNvPr>
          <p:cNvSpPr>
            <a:spLocks xmlns:a="http://schemas.openxmlformats.org/drawingml/2006/main" noGrp="1"/>
          </p:cNvSpPr>
          <p:nvPr/>
        </p:nvSpPr>
        <p:spPr>
          <a:xfrm xmlns:a="http://schemas.openxmlformats.org/drawingml/2006/main">
            <a:off x="3819525" y="337185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6" name="extra-native-model-high-particle-10">
            <a:extLst xmlns:a="http://schemas.openxmlformats.org/drawingml/2006/main">
              <a:ext uri="{FF2B5EF4-FFF2-40B4-BE49-F238E27FC236}">
                <a16:creationId xmlns:a16="http://schemas.microsoft.com/office/drawing/2014/main" id="{73E23055-2432-4D80-931C-7AB8EBD20B83}"/>
              </a:ext>
            </a:extLst>
          </p:cNvPr>
          <p:cNvSpPr>
            <a:spLocks xmlns:a="http://schemas.openxmlformats.org/drawingml/2006/main" noGrp="1"/>
          </p:cNvSpPr>
          <p:nvPr/>
        </p:nvSpPr>
        <p:spPr>
          <a:xfrm xmlns:a="http://schemas.openxmlformats.org/drawingml/2006/main">
            <a:off x="4191000" y="337185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7" name="extra-native-model-high-particle-11">
            <a:extLst xmlns:a="http://schemas.openxmlformats.org/drawingml/2006/main">
              <a:ext uri="{FF2B5EF4-FFF2-40B4-BE49-F238E27FC236}">
                <a16:creationId xmlns:a16="http://schemas.microsoft.com/office/drawing/2014/main" id="{168C2E4C-EF8D-4A49-B435-75858ECADAC4}"/>
              </a:ext>
            </a:extLst>
          </p:cNvPr>
          <p:cNvSpPr>
            <a:spLocks xmlns:a="http://schemas.openxmlformats.org/drawingml/2006/main" noGrp="1"/>
          </p:cNvSpPr>
          <p:nvPr/>
        </p:nvSpPr>
        <p:spPr>
          <a:xfrm xmlns:a="http://schemas.openxmlformats.org/drawingml/2006/main">
            <a:off x="4562475" y="337185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8" name="extra-native-model-high-particle-12">
            <a:extLst xmlns:a="http://schemas.openxmlformats.org/drawingml/2006/main">
              <a:ext uri="{FF2B5EF4-FFF2-40B4-BE49-F238E27FC236}">
                <a16:creationId xmlns:a16="http://schemas.microsoft.com/office/drawing/2014/main" id="{FD514DA7-D674-4AB9-8E91-EB932441F773}"/>
              </a:ext>
            </a:extLst>
          </p:cNvPr>
          <p:cNvSpPr>
            <a:spLocks xmlns:a="http://schemas.openxmlformats.org/drawingml/2006/main" noGrp="1"/>
          </p:cNvSpPr>
          <p:nvPr/>
        </p:nvSpPr>
        <p:spPr>
          <a:xfrm xmlns:a="http://schemas.openxmlformats.org/drawingml/2006/main">
            <a:off x="2705100" y="372427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39" name="extra-native-model-high-particle-13">
            <a:extLst xmlns:a="http://schemas.openxmlformats.org/drawingml/2006/main">
              <a:ext uri="{FF2B5EF4-FFF2-40B4-BE49-F238E27FC236}">
                <a16:creationId xmlns:a16="http://schemas.microsoft.com/office/drawing/2014/main" id="{3A2B4413-5443-4986-84B4-EDC54FF514E6}"/>
              </a:ext>
            </a:extLst>
          </p:cNvPr>
          <p:cNvSpPr>
            <a:spLocks xmlns:a="http://schemas.openxmlformats.org/drawingml/2006/main" noGrp="1"/>
          </p:cNvSpPr>
          <p:nvPr/>
        </p:nvSpPr>
        <p:spPr>
          <a:xfrm xmlns:a="http://schemas.openxmlformats.org/drawingml/2006/main">
            <a:off x="3076575" y="372427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0" name="extra-native-model-high-particle-14">
            <a:extLst xmlns:a="http://schemas.openxmlformats.org/drawingml/2006/main">
              <a:ext uri="{FF2B5EF4-FFF2-40B4-BE49-F238E27FC236}">
                <a16:creationId xmlns:a16="http://schemas.microsoft.com/office/drawing/2014/main" id="{B734254A-667E-4A4C-83D4-B5268C6CF0A4}"/>
              </a:ext>
            </a:extLst>
          </p:cNvPr>
          <p:cNvSpPr>
            <a:spLocks xmlns:a="http://schemas.openxmlformats.org/drawingml/2006/main" noGrp="1"/>
          </p:cNvSpPr>
          <p:nvPr/>
        </p:nvSpPr>
        <p:spPr>
          <a:xfrm xmlns:a="http://schemas.openxmlformats.org/drawingml/2006/main">
            <a:off x="3448050" y="372427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1" name="extra-native-model-high-particle-15">
            <a:extLst xmlns:a="http://schemas.openxmlformats.org/drawingml/2006/main">
              <a:ext uri="{FF2B5EF4-FFF2-40B4-BE49-F238E27FC236}">
                <a16:creationId xmlns:a16="http://schemas.microsoft.com/office/drawing/2014/main" id="{F34EB0BE-DA55-4377-BBFF-8AA04FBE92E6}"/>
              </a:ext>
            </a:extLst>
          </p:cNvPr>
          <p:cNvSpPr>
            <a:spLocks xmlns:a="http://schemas.openxmlformats.org/drawingml/2006/main" noGrp="1"/>
          </p:cNvSpPr>
          <p:nvPr/>
        </p:nvSpPr>
        <p:spPr>
          <a:xfrm xmlns:a="http://schemas.openxmlformats.org/drawingml/2006/main">
            <a:off x="3819525" y="372427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2" name="extra-native-model-high-particle-16">
            <a:extLst xmlns:a="http://schemas.openxmlformats.org/drawingml/2006/main">
              <a:ext uri="{FF2B5EF4-FFF2-40B4-BE49-F238E27FC236}">
                <a16:creationId xmlns:a16="http://schemas.microsoft.com/office/drawing/2014/main" id="{F8B0C93F-BAAA-4909-96ED-A3E49578B14A}"/>
              </a:ext>
            </a:extLst>
          </p:cNvPr>
          <p:cNvSpPr>
            <a:spLocks xmlns:a="http://schemas.openxmlformats.org/drawingml/2006/main" noGrp="1"/>
          </p:cNvSpPr>
          <p:nvPr/>
        </p:nvSpPr>
        <p:spPr>
          <a:xfrm xmlns:a="http://schemas.openxmlformats.org/drawingml/2006/main">
            <a:off x="4191000" y="372427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3" name="extra-native-model-high-particle-17">
            <a:extLst xmlns:a="http://schemas.openxmlformats.org/drawingml/2006/main">
              <a:ext uri="{FF2B5EF4-FFF2-40B4-BE49-F238E27FC236}">
                <a16:creationId xmlns:a16="http://schemas.microsoft.com/office/drawing/2014/main" id="{6AFC8044-0852-4DBC-B819-0578291D4344}"/>
              </a:ext>
            </a:extLst>
          </p:cNvPr>
          <p:cNvSpPr>
            <a:spLocks xmlns:a="http://schemas.openxmlformats.org/drawingml/2006/main" noGrp="1"/>
          </p:cNvSpPr>
          <p:nvPr/>
        </p:nvSpPr>
        <p:spPr>
          <a:xfrm xmlns:a="http://schemas.openxmlformats.org/drawingml/2006/main">
            <a:off x="4562475" y="3724275"/>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4" name="extra-native-model-high-particle-18">
            <a:extLst xmlns:a="http://schemas.openxmlformats.org/drawingml/2006/main">
              <a:ext uri="{FF2B5EF4-FFF2-40B4-BE49-F238E27FC236}">
                <a16:creationId xmlns:a16="http://schemas.microsoft.com/office/drawing/2014/main" id="{08B55600-ECE9-4B7C-A63C-97249ED21920}"/>
              </a:ext>
            </a:extLst>
          </p:cNvPr>
          <p:cNvSpPr>
            <a:spLocks xmlns:a="http://schemas.openxmlformats.org/drawingml/2006/main" noGrp="1"/>
          </p:cNvSpPr>
          <p:nvPr/>
        </p:nvSpPr>
        <p:spPr>
          <a:xfrm xmlns:a="http://schemas.openxmlformats.org/drawingml/2006/main">
            <a:off x="2705100" y="407670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5" name="extra-native-model-high-particle-19">
            <a:extLst xmlns:a="http://schemas.openxmlformats.org/drawingml/2006/main">
              <a:ext uri="{FF2B5EF4-FFF2-40B4-BE49-F238E27FC236}">
                <a16:creationId xmlns:a16="http://schemas.microsoft.com/office/drawing/2014/main" id="{3E79EDCF-59AD-48A4-8F68-2DC4B6EF5951}"/>
              </a:ext>
            </a:extLst>
          </p:cNvPr>
          <p:cNvSpPr>
            <a:spLocks xmlns:a="http://schemas.openxmlformats.org/drawingml/2006/main" noGrp="1"/>
          </p:cNvSpPr>
          <p:nvPr/>
        </p:nvSpPr>
        <p:spPr>
          <a:xfrm xmlns:a="http://schemas.openxmlformats.org/drawingml/2006/main">
            <a:off x="3076575" y="407670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6" name="extra-native-model-high-particle-20">
            <a:extLst xmlns:a="http://schemas.openxmlformats.org/drawingml/2006/main">
              <a:ext uri="{FF2B5EF4-FFF2-40B4-BE49-F238E27FC236}">
                <a16:creationId xmlns:a16="http://schemas.microsoft.com/office/drawing/2014/main" id="{D8FB6AE0-5DF5-4FBF-8921-5C7EFCD36EEC}"/>
              </a:ext>
            </a:extLst>
          </p:cNvPr>
          <p:cNvSpPr>
            <a:spLocks xmlns:a="http://schemas.openxmlformats.org/drawingml/2006/main" noGrp="1"/>
          </p:cNvSpPr>
          <p:nvPr/>
        </p:nvSpPr>
        <p:spPr>
          <a:xfrm xmlns:a="http://schemas.openxmlformats.org/drawingml/2006/main">
            <a:off x="3448050" y="407670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7" name="extra-native-model-high-particle-21">
            <a:extLst xmlns:a="http://schemas.openxmlformats.org/drawingml/2006/main">
              <a:ext uri="{FF2B5EF4-FFF2-40B4-BE49-F238E27FC236}">
                <a16:creationId xmlns:a16="http://schemas.microsoft.com/office/drawing/2014/main" id="{37BC6BD5-CF8F-4962-A82F-50FD57882676}"/>
              </a:ext>
            </a:extLst>
          </p:cNvPr>
          <p:cNvSpPr>
            <a:spLocks xmlns:a="http://schemas.openxmlformats.org/drawingml/2006/main" noGrp="1"/>
          </p:cNvSpPr>
          <p:nvPr/>
        </p:nvSpPr>
        <p:spPr>
          <a:xfrm xmlns:a="http://schemas.openxmlformats.org/drawingml/2006/main">
            <a:off x="3819525" y="407670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8" name="extra-native-model-high-particle-22">
            <a:extLst xmlns:a="http://schemas.openxmlformats.org/drawingml/2006/main">
              <a:ext uri="{FF2B5EF4-FFF2-40B4-BE49-F238E27FC236}">
                <a16:creationId xmlns:a16="http://schemas.microsoft.com/office/drawing/2014/main" id="{93E7837B-88BA-460E-8D24-0567B4122205}"/>
              </a:ext>
            </a:extLst>
          </p:cNvPr>
          <p:cNvSpPr>
            <a:spLocks xmlns:a="http://schemas.openxmlformats.org/drawingml/2006/main" noGrp="1"/>
          </p:cNvSpPr>
          <p:nvPr/>
        </p:nvSpPr>
        <p:spPr>
          <a:xfrm xmlns:a="http://schemas.openxmlformats.org/drawingml/2006/main">
            <a:off x="4191000" y="407670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49" name="extra-native-model-high-particle-23">
            <a:extLst xmlns:a="http://schemas.openxmlformats.org/drawingml/2006/main">
              <a:ext uri="{FF2B5EF4-FFF2-40B4-BE49-F238E27FC236}">
                <a16:creationId xmlns:a16="http://schemas.microsoft.com/office/drawing/2014/main" id="{6B39E575-08FE-4A37-BFF7-AE204DE026B7}"/>
              </a:ext>
            </a:extLst>
          </p:cNvPr>
          <p:cNvSpPr>
            <a:spLocks xmlns:a="http://schemas.openxmlformats.org/drawingml/2006/main" noGrp="1"/>
          </p:cNvSpPr>
          <p:nvPr/>
        </p:nvSpPr>
        <p:spPr>
          <a:xfrm xmlns:a="http://schemas.openxmlformats.org/drawingml/2006/main">
            <a:off x="4562475" y="4076700"/>
            <a:ext cx="114300" cy="114300"/>
          </a:xfrm>
          <a:prstGeom xmlns:a="http://schemas.openxmlformats.org/drawingml/2006/main" prst="ellipse">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50" name="extra-native-model-low-particle-0">
            <a:extLst xmlns:a="http://schemas.openxmlformats.org/drawingml/2006/main">
              <a:ext uri="{FF2B5EF4-FFF2-40B4-BE49-F238E27FC236}">
                <a16:creationId xmlns:a16="http://schemas.microsoft.com/office/drawing/2014/main" id="{0F1D359F-44AC-4ADB-ACFF-8FB1341CB8F5}"/>
              </a:ext>
            </a:extLst>
          </p:cNvPr>
          <p:cNvSpPr>
            <a:spLocks xmlns:a="http://schemas.openxmlformats.org/drawingml/2006/main" noGrp="1"/>
          </p:cNvSpPr>
          <p:nvPr/>
        </p:nvSpPr>
        <p:spPr>
          <a:xfrm xmlns:a="http://schemas.openxmlformats.org/drawingml/2006/main">
            <a:off x="7391400" y="3152775"/>
            <a:ext cx="114300" cy="114300"/>
          </a:xfrm>
          <a:prstGeom xmlns:a="http://schemas.openxmlformats.org/drawingml/2006/main" prst="ellipse">
            <a:avLst/>
          </a:prstGeom>
          <a:solidFill xmlns:a="http://schemas.openxmlformats.org/drawingml/2006/main">
            <a:srgbClr val="8E9EB8"/>
          </a:solidFill>
          <a:ln xmlns:a="http://schemas.openxmlformats.org/drawingml/2006/main" w="0">
            <a:noFill/>
            <a:prstDash val="solid"/>
          </a:ln>
        </p:spPr>
        <p:txBody xmlns:a="http://schemas.openxmlformats.org/drawingml/2006/main">
          <a:bodyPr/>
          <a:p/>
        </p:txBody>
      </p:sp>
      <p:sp>
        <p:nvSpPr>
          <p:cNvPr id="51" name="extra-native-model-low-particle-1">
            <a:extLst xmlns:a="http://schemas.openxmlformats.org/drawingml/2006/main">
              <a:ext uri="{FF2B5EF4-FFF2-40B4-BE49-F238E27FC236}">
                <a16:creationId xmlns:a16="http://schemas.microsoft.com/office/drawing/2014/main" id="{2FC91648-F0D2-433B-956C-B992BE5A614C}"/>
              </a:ext>
            </a:extLst>
          </p:cNvPr>
          <p:cNvSpPr>
            <a:spLocks xmlns:a="http://schemas.openxmlformats.org/drawingml/2006/main" noGrp="1"/>
          </p:cNvSpPr>
          <p:nvPr/>
        </p:nvSpPr>
        <p:spPr>
          <a:xfrm xmlns:a="http://schemas.openxmlformats.org/drawingml/2006/main">
            <a:off x="8115300" y="3152775"/>
            <a:ext cx="114300" cy="114300"/>
          </a:xfrm>
          <a:prstGeom xmlns:a="http://schemas.openxmlformats.org/drawingml/2006/main" prst="ellipse">
            <a:avLst/>
          </a:prstGeom>
          <a:solidFill xmlns:a="http://schemas.openxmlformats.org/drawingml/2006/main">
            <a:srgbClr val="8E9EB8"/>
          </a:solidFill>
          <a:ln xmlns:a="http://schemas.openxmlformats.org/drawingml/2006/main" w="0">
            <a:noFill/>
            <a:prstDash val="solid"/>
          </a:ln>
        </p:spPr>
        <p:txBody xmlns:a="http://schemas.openxmlformats.org/drawingml/2006/main">
          <a:bodyPr/>
          <a:p/>
        </p:txBody>
      </p:sp>
      <p:sp>
        <p:nvSpPr>
          <p:cNvPr id="52" name="extra-native-model-low-particle-2">
            <a:extLst xmlns:a="http://schemas.openxmlformats.org/drawingml/2006/main">
              <a:ext uri="{FF2B5EF4-FFF2-40B4-BE49-F238E27FC236}">
                <a16:creationId xmlns:a16="http://schemas.microsoft.com/office/drawing/2014/main" id="{AA203AAC-82F3-473A-9FE6-79C963384D53}"/>
              </a:ext>
            </a:extLst>
          </p:cNvPr>
          <p:cNvSpPr>
            <a:spLocks xmlns:a="http://schemas.openxmlformats.org/drawingml/2006/main" noGrp="1"/>
          </p:cNvSpPr>
          <p:nvPr/>
        </p:nvSpPr>
        <p:spPr>
          <a:xfrm xmlns:a="http://schemas.openxmlformats.org/drawingml/2006/main">
            <a:off x="8839200" y="3152775"/>
            <a:ext cx="114300" cy="114300"/>
          </a:xfrm>
          <a:prstGeom xmlns:a="http://schemas.openxmlformats.org/drawingml/2006/main" prst="ellipse">
            <a:avLst/>
          </a:prstGeom>
          <a:solidFill xmlns:a="http://schemas.openxmlformats.org/drawingml/2006/main">
            <a:srgbClr val="8E9EB8"/>
          </a:solidFill>
          <a:ln xmlns:a="http://schemas.openxmlformats.org/drawingml/2006/main" w="0">
            <a:noFill/>
            <a:prstDash val="solid"/>
          </a:ln>
        </p:spPr>
        <p:txBody xmlns:a="http://schemas.openxmlformats.org/drawingml/2006/main">
          <a:bodyPr/>
          <a:p/>
        </p:txBody>
      </p:sp>
      <p:sp>
        <p:nvSpPr>
          <p:cNvPr id="53" name="extra-native-model-low-particle-3">
            <a:extLst xmlns:a="http://schemas.openxmlformats.org/drawingml/2006/main">
              <a:ext uri="{FF2B5EF4-FFF2-40B4-BE49-F238E27FC236}">
                <a16:creationId xmlns:a16="http://schemas.microsoft.com/office/drawing/2014/main" id="{D8BA69C6-EF1B-43A3-AE6C-F54ED4B76F4D}"/>
              </a:ext>
            </a:extLst>
          </p:cNvPr>
          <p:cNvSpPr>
            <a:spLocks xmlns:a="http://schemas.openxmlformats.org/drawingml/2006/main" noGrp="1"/>
          </p:cNvSpPr>
          <p:nvPr/>
        </p:nvSpPr>
        <p:spPr>
          <a:xfrm xmlns:a="http://schemas.openxmlformats.org/drawingml/2006/main">
            <a:off x="7391400" y="3752850"/>
            <a:ext cx="114300" cy="114300"/>
          </a:xfrm>
          <a:prstGeom xmlns:a="http://schemas.openxmlformats.org/drawingml/2006/main" prst="ellipse">
            <a:avLst/>
          </a:prstGeom>
          <a:solidFill xmlns:a="http://schemas.openxmlformats.org/drawingml/2006/main">
            <a:srgbClr val="8E9EB8"/>
          </a:solidFill>
          <a:ln xmlns:a="http://schemas.openxmlformats.org/drawingml/2006/main" w="0">
            <a:noFill/>
            <a:prstDash val="solid"/>
          </a:ln>
        </p:spPr>
        <p:txBody xmlns:a="http://schemas.openxmlformats.org/drawingml/2006/main">
          <a:bodyPr/>
          <a:p/>
        </p:txBody>
      </p:sp>
      <p:sp>
        <p:nvSpPr>
          <p:cNvPr id="54" name="extra-native-model-low-particle-4">
            <a:extLst xmlns:a="http://schemas.openxmlformats.org/drawingml/2006/main">
              <a:ext uri="{FF2B5EF4-FFF2-40B4-BE49-F238E27FC236}">
                <a16:creationId xmlns:a16="http://schemas.microsoft.com/office/drawing/2014/main" id="{8E25CED3-B09A-41CB-AA04-377ADA3000C3}"/>
              </a:ext>
            </a:extLst>
          </p:cNvPr>
          <p:cNvSpPr>
            <a:spLocks xmlns:a="http://schemas.openxmlformats.org/drawingml/2006/main" noGrp="1"/>
          </p:cNvSpPr>
          <p:nvPr/>
        </p:nvSpPr>
        <p:spPr>
          <a:xfrm xmlns:a="http://schemas.openxmlformats.org/drawingml/2006/main">
            <a:off x="8115300" y="3752850"/>
            <a:ext cx="114300" cy="114300"/>
          </a:xfrm>
          <a:prstGeom xmlns:a="http://schemas.openxmlformats.org/drawingml/2006/main" prst="ellipse">
            <a:avLst/>
          </a:prstGeom>
          <a:solidFill xmlns:a="http://schemas.openxmlformats.org/drawingml/2006/main">
            <a:srgbClr val="8E9EB8"/>
          </a:solidFill>
          <a:ln xmlns:a="http://schemas.openxmlformats.org/drawingml/2006/main" w="0">
            <a:noFill/>
            <a:prstDash val="solid"/>
          </a:ln>
        </p:spPr>
        <p:txBody xmlns:a="http://schemas.openxmlformats.org/drawingml/2006/main">
          <a:bodyPr/>
          <a:p/>
        </p:txBody>
      </p:sp>
      <p:sp>
        <p:nvSpPr>
          <p:cNvPr id="55" name="extra-native-model-low-particle-5">
            <a:extLst xmlns:a="http://schemas.openxmlformats.org/drawingml/2006/main">
              <a:ext uri="{FF2B5EF4-FFF2-40B4-BE49-F238E27FC236}">
                <a16:creationId xmlns:a16="http://schemas.microsoft.com/office/drawing/2014/main" id="{D7D52E57-AC80-402B-8BD7-348D7F8C7CD6}"/>
              </a:ext>
            </a:extLst>
          </p:cNvPr>
          <p:cNvSpPr>
            <a:spLocks xmlns:a="http://schemas.openxmlformats.org/drawingml/2006/main" noGrp="1"/>
          </p:cNvSpPr>
          <p:nvPr/>
        </p:nvSpPr>
        <p:spPr>
          <a:xfrm xmlns:a="http://schemas.openxmlformats.org/drawingml/2006/main">
            <a:off x="8839200" y="3752850"/>
            <a:ext cx="114300" cy="114300"/>
          </a:xfrm>
          <a:prstGeom xmlns:a="http://schemas.openxmlformats.org/drawingml/2006/main" prst="ellipse">
            <a:avLst/>
          </a:prstGeom>
          <a:solidFill xmlns:a="http://schemas.openxmlformats.org/drawingml/2006/main">
            <a:srgbClr val="8E9EB8"/>
          </a:solidFill>
          <a:ln xmlns:a="http://schemas.openxmlformats.org/drawingml/2006/main" w="0">
            <a:noFill/>
            <a:prstDash val="solid"/>
          </a:ln>
        </p:spPr>
        <p:txBody xmlns:a="http://schemas.openxmlformats.org/drawingml/2006/main">
          <a:bodyPr/>
          <a:p/>
        </p:txBody>
      </p:sp>
      <p:sp>
        <p:nvSpPr>
          <p:cNvPr id="56" name="extra-native-model-membrane-dash-306">
            <a:extLst xmlns:a="http://schemas.openxmlformats.org/drawingml/2006/main">
              <a:ext uri="{FF2B5EF4-FFF2-40B4-BE49-F238E27FC236}">
                <a16:creationId xmlns:a16="http://schemas.microsoft.com/office/drawing/2014/main" id="{4EB3454E-5DE3-4205-9C85-06FF2097CCFE}"/>
              </a:ext>
            </a:extLst>
          </p:cNvPr>
          <p:cNvSpPr>
            <a:spLocks xmlns:a="http://schemas.openxmlformats.org/drawingml/2006/main" noGrp="1"/>
          </p:cNvSpPr>
          <p:nvPr/>
        </p:nvSpPr>
        <p:spPr>
          <a:xfrm xmlns:a="http://schemas.openxmlformats.org/drawingml/2006/main">
            <a:off x="6067425" y="29146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57" name="extra-native-model-membrane-dash-322">
            <a:extLst xmlns:a="http://schemas.openxmlformats.org/drawingml/2006/main">
              <a:ext uri="{FF2B5EF4-FFF2-40B4-BE49-F238E27FC236}">
                <a16:creationId xmlns:a16="http://schemas.microsoft.com/office/drawing/2014/main" id="{7382CE82-BB07-4BAC-9E6E-75A36FDB518B}"/>
              </a:ext>
            </a:extLst>
          </p:cNvPr>
          <p:cNvSpPr>
            <a:spLocks xmlns:a="http://schemas.openxmlformats.org/drawingml/2006/main" noGrp="1"/>
          </p:cNvSpPr>
          <p:nvPr/>
        </p:nvSpPr>
        <p:spPr>
          <a:xfrm xmlns:a="http://schemas.openxmlformats.org/drawingml/2006/main">
            <a:off x="6067425" y="30670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58" name="extra-native-model-membrane-dash-338">
            <a:extLst xmlns:a="http://schemas.openxmlformats.org/drawingml/2006/main">
              <a:ext uri="{FF2B5EF4-FFF2-40B4-BE49-F238E27FC236}">
                <a16:creationId xmlns:a16="http://schemas.microsoft.com/office/drawing/2014/main" id="{428F1C8F-CB5C-4E3E-99CF-D0078566A81D}"/>
              </a:ext>
            </a:extLst>
          </p:cNvPr>
          <p:cNvSpPr>
            <a:spLocks xmlns:a="http://schemas.openxmlformats.org/drawingml/2006/main" noGrp="1"/>
          </p:cNvSpPr>
          <p:nvPr/>
        </p:nvSpPr>
        <p:spPr>
          <a:xfrm xmlns:a="http://schemas.openxmlformats.org/drawingml/2006/main">
            <a:off x="6067425" y="32194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59" name="extra-native-model-membrane-dash-354">
            <a:extLst xmlns:a="http://schemas.openxmlformats.org/drawingml/2006/main">
              <a:ext uri="{FF2B5EF4-FFF2-40B4-BE49-F238E27FC236}">
                <a16:creationId xmlns:a16="http://schemas.microsoft.com/office/drawing/2014/main" id="{9B12C38D-EEEF-4545-A60B-CCDCD59A5304}"/>
              </a:ext>
            </a:extLst>
          </p:cNvPr>
          <p:cNvSpPr>
            <a:spLocks xmlns:a="http://schemas.openxmlformats.org/drawingml/2006/main" noGrp="1"/>
          </p:cNvSpPr>
          <p:nvPr/>
        </p:nvSpPr>
        <p:spPr>
          <a:xfrm xmlns:a="http://schemas.openxmlformats.org/drawingml/2006/main">
            <a:off x="6067425" y="33718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60" name="extra-native-model-membrane-dash-370">
            <a:extLst xmlns:a="http://schemas.openxmlformats.org/drawingml/2006/main">
              <a:ext uri="{FF2B5EF4-FFF2-40B4-BE49-F238E27FC236}">
                <a16:creationId xmlns:a16="http://schemas.microsoft.com/office/drawing/2014/main" id="{1B33C463-458D-4918-A228-82DAD63ADD7A}"/>
              </a:ext>
            </a:extLst>
          </p:cNvPr>
          <p:cNvSpPr>
            <a:spLocks xmlns:a="http://schemas.openxmlformats.org/drawingml/2006/main" noGrp="1"/>
          </p:cNvSpPr>
          <p:nvPr/>
        </p:nvSpPr>
        <p:spPr>
          <a:xfrm xmlns:a="http://schemas.openxmlformats.org/drawingml/2006/main">
            <a:off x="6067425" y="35242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61" name="extra-native-model-membrane-dash-386">
            <a:extLst xmlns:a="http://schemas.openxmlformats.org/drawingml/2006/main">
              <a:ext uri="{FF2B5EF4-FFF2-40B4-BE49-F238E27FC236}">
                <a16:creationId xmlns:a16="http://schemas.microsoft.com/office/drawing/2014/main" id="{8A41BD3D-6CDA-406D-96C6-86897F9DA15C}"/>
              </a:ext>
            </a:extLst>
          </p:cNvPr>
          <p:cNvSpPr>
            <a:spLocks xmlns:a="http://schemas.openxmlformats.org/drawingml/2006/main" noGrp="1"/>
          </p:cNvSpPr>
          <p:nvPr/>
        </p:nvSpPr>
        <p:spPr>
          <a:xfrm xmlns:a="http://schemas.openxmlformats.org/drawingml/2006/main">
            <a:off x="6067425" y="36766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62" name="extra-native-model-membrane-dash-402">
            <a:extLst xmlns:a="http://schemas.openxmlformats.org/drawingml/2006/main">
              <a:ext uri="{FF2B5EF4-FFF2-40B4-BE49-F238E27FC236}">
                <a16:creationId xmlns:a16="http://schemas.microsoft.com/office/drawing/2014/main" id="{BABC2647-FDFA-4ED7-8A4B-1E73169A5720}"/>
              </a:ext>
            </a:extLst>
          </p:cNvPr>
          <p:cNvSpPr>
            <a:spLocks xmlns:a="http://schemas.openxmlformats.org/drawingml/2006/main" noGrp="1"/>
          </p:cNvSpPr>
          <p:nvPr/>
        </p:nvSpPr>
        <p:spPr>
          <a:xfrm xmlns:a="http://schemas.openxmlformats.org/drawingml/2006/main">
            <a:off x="6067425" y="38290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63" name="extra-native-model-membrane-dash-418">
            <a:extLst xmlns:a="http://schemas.openxmlformats.org/drawingml/2006/main">
              <a:ext uri="{FF2B5EF4-FFF2-40B4-BE49-F238E27FC236}">
                <a16:creationId xmlns:a16="http://schemas.microsoft.com/office/drawing/2014/main" id="{14225891-1CD1-4A08-ABFA-019151932B5D}"/>
              </a:ext>
            </a:extLst>
          </p:cNvPr>
          <p:cNvSpPr>
            <a:spLocks xmlns:a="http://schemas.openxmlformats.org/drawingml/2006/main" noGrp="1"/>
          </p:cNvSpPr>
          <p:nvPr/>
        </p:nvSpPr>
        <p:spPr>
          <a:xfrm xmlns:a="http://schemas.openxmlformats.org/drawingml/2006/main">
            <a:off x="6067425" y="39814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64" name="extra-native-model-membrane-dash-434">
            <a:extLst xmlns:a="http://schemas.openxmlformats.org/drawingml/2006/main">
              <a:ext uri="{FF2B5EF4-FFF2-40B4-BE49-F238E27FC236}">
                <a16:creationId xmlns:a16="http://schemas.microsoft.com/office/drawing/2014/main" id="{F77CE6A6-86A2-4E07-8BCE-56A98CD55FFD}"/>
              </a:ext>
            </a:extLst>
          </p:cNvPr>
          <p:cNvSpPr>
            <a:spLocks xmlns:a="http://schemas.openxmlformats.org/drawingml/2006/main" noGrp="1"/>
          </p:cNvSpPr>
          <p:nvPr/>
        </p:nvSpPr>
        <p:spPr>
          <a:xfrm xmlns:a="http://schemas.openxmlformats.org/drawingml/2006/main">
            <a:off x="6067425" y="41338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65" name="extra-native-model-membrane-dash-450">
            <a:extLst xmlns:a="http://schemas.openxmlformats.org/drawingml/2006/main">
              <a:ext uri="{FF2B5EF4-FFF2-40B4-BE49-F238E27FC236}">
                <a16:creationId xmlns:a16="http://schemas.microsoft.com/office/drawing/2014/main" id="{6610F744-906A-4599-940B-99E3EE743409}"/>
              </a:ext>
            </a:extLst>
          </p:cNvPr>
          <p:cNvSpPr>
            <a:spLocks xmlns:a="http://schemas.openxmlformats.org/drawingml/2006/main" noGrp="1"/>
          </p:cNvSpPr>
          <p:nvPr/>
        </p:nvSpPr>
        <p:spPr>
          <a:xfrm xmlns:a="http://schemas.openxmlformats.org/drawingml/2006/main">
            <a:off x="6067425" y="4286250"/>
            <a:ext cx="28575" cy="76200"/>
          </a:xfrm>
          <a:prstGeom xmlns:a="http://schemas.openxmlformats.org/drawingml/2006/main" prst="rect">
            <a:avLst/>
          </a:prstGeom>
          <a:solidFill xmlns:a="http://schemas.openxmlformats.org/drawingml/2006/main">
            <a:srgbClr val="101C38"/>
          </a:solidFill>
          <a:ln xmlns:a="http://schemas.openxmlformats.org/drawingml/2006/main" w="0">
            <a:noFill/>
            <a:prstDash val="solid"/>
          </a:ln>
        </p:spPr>
        <p:txBody xmlns:a="http://schemas.openxmlformats.org/drawingml/2006/main">
          <a:bodyPr/>
          <a:p/>
        </p:txBody>
      </p:sp>
      <p:sp>
        <p:nvSpPr>
          <p:cNvPr id="66" name="extra-native-model-net-arrow">
            <a:extLst xmlns:a="http://schemas.openxmlformats.org/drawingml/2006/main">
              <a:ext uri="{FF2B5EF4-FFF2-40B4-BE49-F238E27FC236}">
                <a16:creationId xmlns:a16="http://schemas.microsoft.com/office/drawing/2014/main" id="{CFC35A2B-1243-4987-91DD-A2B8ABC89312}"/>
              </a:ext>
            </a:extLst>
          </p:cNvPr>
          <p:cNvSpPr>
            <a:spLocks xmlns:a="http://schemas.openxmlformats.org/drawingml/2006/main" noGrp="1"/>
          </p:cNvSpPr>
          <p:nvPr/>
        </p:nvSpPr>
        <p:spPr>
          <a:xfrm xmlns:a="http://schemas.openxmlformats.org/drawingml/2006/main">
            <a:off x="5229225" y="3305175"/>
            <a:ext cx="1695450" cy="161925"/>
          </a:xfrm>
          <a:prstGeom xmlns:a="http://schemas.openxmlformats.org/drawingml/2006/main" prst="rightArrow">
            <a:avLst/>
          </a:prstGeom>
          <a:solidFill xmlns:a="http://schemas.openxmlformats.org/drawingml/2006/main">
            <a:srgbClr val="7A5C9E"/>
          </a:solidFill>
          <a:ln xmlns:a="http://schemas.openxmlformats.org/drawingml/2006/main" w="0">
            <a:noFill/>
            <a:prstDash val="solid"/>
          </a:ln>
        </p:spPr>
        <p:txBody xmlns:a="http://schemas.openxmlformats.org/drawingml/2006/main">
          <a:bodyPr/>
          <a:p/>
        </p:txBody>
      </p:sp>
      <p:sp>
        <p:nvSpPr>
          <p:cNvPr id="67" name="extra-native-model-reverse-arrow">
            <a:extLst xmlns:a="http://schemas.openxmlformats.org/drawingml/2006/main">
              <a:ext uri="{FF2B5EF4-FFF2-40B4-BE49-F238E27FC236}">
                <a16:creationId xmlns:a16="http://schemas.microsoft.com/office/drawing/2014/main" id="{F62CBDC7-D97F-4A6A-A8B8-421D41BF05CF}"/>
              </a:ext>
            </a:extLst>
          </p:cNvPr>
          <p:cNvSpPr>
            <a:spLocks xmlns:a="http://schemas.openxmlformats.org/drawingml/2006/main" noGrp="1"/>
          </p:cNvSpPr>
          <p:nvPr/>
        </p:nvSpPr>
        <p:spPr>
          <a:xfrm xmlns:a="http://schemas.openxmlformats.org/drawingml/2006/main">
            <a:off x="5229225" y="3867150"/>
            <a:ext cx="1695450" cy="114300"/>
          </a:xfrm>
          <a:prstGeom xmlns:a="http://schemas.openxmlformats.org/drawingml/2006/main" prst="leftArrow">
            <a:avLst/>
          </a:prstGeom>
          <a:solidFill xmlns:a="http://schemas.openxmlformats.org/drawingml/2006/main">
            <a:srgbClr val="8E9EB8"/>
          </a:solidFill>
          <a:ln xmlns:a="http://schemas.openxmlformats.org/drawingml/2006/main" w="0">
            <a:noFill/>
            <a:prstDash val="solid"/>
          </a:ln>
        </p:spPr>
        <p:txBody xmlns:a="http://schemas.openxmlformats.org/drawingml/2006/main">
          <a:bodyPr/>
          <a:p/>
        </p:txBody>
      </p:sp>
      <p:sp>
        <p:nvSpPr>
          <p:cNvPr id="68" name="extra-native-model-net-label">
            <a:extLst xmlns:a="http://schemas.openxmlformats.org/drawingml/2006/main">
              <a:ext uri="{FF2B5EF4-FFF2-40B4-BE49-F238E27FC236}">
                <a16:creationId xmlns:a16="http://schemas.microsoft.com/office/drawing/2014/main" id="{A890AF9E-9A04-47D3-9AFC-6499DF2E141C}"/>
              </a:ext>
            </a:extLst>
          </p:cNvPr>
          <p:cNvSpPr>
            <a:spLocks xmlns:a="http://schemas.openxmlformats.org/drawingml/2006/main" noGrp="1"/>
          </p:cNvSpPr>
          <p:nvPr/>
        </p:nvSpPr>
        <p:spPr>
          <a:xfrm xmlns:a="http://schemas.openxmlformats.org/drawingml/2006/main">
            <a:off x="5181600" y="2543175"/>
            <a:ext cx="179070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500" b="1">
                <a:solidFill>
                  <a:srgbClr val="7A5C9E"/>
                </a:solidFill>
                <a:latin typeface="Arial"/>
                <a:ea typeface="Arial"/>
                <a:cs typeface="Arial"/>
              </a:defRPr>
            </a:pPr>
            <a:r>
              <a:rPr sz="1500" b="1">
                <a:solidFill>
                  <a:srgbClr val="7A5C9E"/>
                </a:solidFill>
                <a:latin typeface="Arial"/>
                <a:ea typeface="Arial"/>
                <a:cs typeface="Arial"/>
              </a:rPr>
              <a:t>NET MOVEMENT</a:t>
            </a:r>
          </a:p>
        </p:txBody>
      </p:sp>
      <p:sp>
        <p:nvSpPr>
          <p:cNvPr id="69" name="extra-native-model-steeper-gradient-frame">
            <a:extLst xmlns:a="http://schemas.openxmlformats.org/drawingml/2006/main">
              <a:ext uri="{FF2B5EF4-FFF2-40B4-BE49-F238E27FC236}">
                <a16:creationId xmlns:a16="http://schemas.microsoft.com/office/drawing/2014/main" id="{2785AD0B-9D32-4C95-90C2-C01D2B1DB236}"/>
              </a:ext>
            </a:extLst>
          </p:cNvPr>
          <p:cNvSpPr>
            <a:spLocks xmlns:a="http://schemas.openxmlformats.org/drawingml/2006/main" noGrp="1"/>
          </p:cNvSpPr>
          <p:nvPr/>
        </p:nvSpPr>
        <p:spPr>
          <a:xfrm xmlns:a="http://schemas.openxmlformats.org/drawingml/2006/main">
            <a:off x="2362200" y="4810125"/>
            <a:ext cx="2266950" cy="342900"/>
          </a:xfrm>
          <a:prstGeom xmlns:a="http://schemas.openxmlformats.org/drawingml/2006/main" prst="roundRect">
            <a:avLst>
              <a:gd name="adj" fmla="val 22222"/>
            </a:avLst>
          </a:prstGeom>
          <a:solidFill xmlns:a="http://schemas.openxmlformats.org/drawingml/2006/main">
            <a:srgbClr val="FFFFFF"/>
          </a:solidFill>
          <a:ln xmlns:a="http://schemas.openxmlformats.org/drawingml/2006/main" w="19050">
            <a:solidFill>
              <a:srgbClr val="7A5C9E"/>
            </a:solidFill>
            <a:prstDash val="solid"/>
          </a:ln>
        </p:spPr>
        <p:txBody xmlns:a="http://schemas.openxmlformats.org/drawingml/2006/main">
          <a:bodyPr/>
          <a:p/>
        </p:txBody>
      </p:sp>
      <p:sp>
        <p:nvSpPr>
          <p:cNvPr id="70" name="extra-native-model-steeper-gradient-label">
            <a:extLst xmlns:a="http://schemas.openxmlformats.org/drawingml/2006/main">
              <a:ext uri="{FF2B5EF4-FFF2-40B4-BE49-F238E27FC236}">
                <a16:creationId xmlns:a16="http://schemas.microsoft.com/office/drawing/2014/main" id="{B81FED6A-282E-4E91-8BFF-13853900E5FB}"/>
              </a:ext>
            </a:extLst>
          </p:cNvPr>
          <p:cNvSpPr>
            <a:spLocks xmlns:a="http://schemas.openxmlformats.org/drawingml/2006/main" noGrp="1"/>
          </p:cNvSpPr>
          <p:nvPr/>
        </p:nvSpPr>
        <p:spPr>
          <a:xfrm xmlns:a="http://schemas.openxmlformats.org/drawingml/2006/main">
            <a:off x="2438400" y="4829175"/>
            <a:ext cx="21145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350" b="1">
                <a:solidFill>
                  <a:srgbClr val="7A5C9E"/>
                </a:solidFill>
                <a:latin typeface="Arial"/>
                <a:ea typeface="Arial"/>
                <a:cs typeface="Arial"/>
              </a:defRPr>
            </a:pPr>
            <a:r>
              <a:rPr sz="1350" b="1">
                <a:solidFill>
                  <a:srgbClr val="7A5C9E"/>
                </a:solidFill>
                <a:latin typeface="Arial"/>
                <a:ea typeface="Arial"/>
                <a:cs typeface="Arial"/>
              </a:rPr>
              <a:t>↑ STEEPER GRADIENT</a:t>
            </a:r>
          </a:p>
        </p:txBody>
      </p:sp>
      <p:sp>
        <p:nvSpPr>
          <p:cNvPr id="71" name="extra-native-model-higher-temperature-frame">
            <a:extLst xmlns:a="http://schemas.openxmlformats.org/drawingml/2006/main">
              <a:ext uri="{FF2B5EF4-FFF2-40B4-BE49-F238E27FC236}">
                <a16:creationId xmlns:a16="http://schemas.microsoft.com/office/drawing/2014/main" id="{E50197D7-3145-4F73-9F35-6C65CEE185B6}"/>
              </a:ext>
            </a:extLst>
          </p:cNvPr>
          <p:cNvSpPr>
            <a:spLocks xmlns:a="http://schemas.openxmlformats.org/drawingml/2006/main" noGrp="1"/>
          </p:cNvSpPr>
          <p:nvPr/>
        </p:nvSpPr>
        <p:spPr>
          <a:xfrm xmlns:a="http://schemas.openxmlformats.org/drawingml/2006/main">
            <a:off x="5038725" y="4810125"/>
            <a:ext cx="2276475" cy="342900"/>
          </a:xfrm>
          <a:prstGeom xmlns:a="http://schemas.openxmlformats.org/drawingml/2006/main" prst="roundRect">
            <a:avLst>
              <a:gd name="adj" fmla="val 22222"/>
            </a:avLst>
          </a:prstGeom>
          <a:solidFill xmlns:a="http://schemas.openxmlformats.org/drawingml/2006/main">
            <a:srgbClr val="FFFFFF"/>
          </a:solidFill>
          <a:ln xmlns:a="http://schemas.openxmlformats.org/drawingml/2006/main" w="19050">
            <a:solidFill>
              <a:srgbClr val="CA772D"/>
            </a:solidFill>
            <a:prstDash val="solid"/>
          </a:ln>
        </p:spPr>
        <p:txBody xmlns:a="http://schemas.openxmlformats.org/drawingml/2006/main">
          <a:bodyPr/>
          <a:p/>
        </p:txBody>
      </p:sp>
      <p:sp>
        <p:nvSpPr>
          <p:cNvPr id="72" name="extra-native-model-higher-temperature-label">
            <a:extLst xmlns:a="http://schemas.openxmlformats.org/drawingml/2006/main">
              <a:ext uri="{FF2B5EF4-FFF2-40B4-BE49-F238E27FC236}">
                <a16:creationId xmlns:a16="http://schemas.microsoft.com/office/drawing/2014/main" id="{81D09C92-F81D-441C-A304-66CADE7D6706}"/>
              </a:ext>
            </a:extLst>
          </p:cNvPr>
          <p:cNvSpPr>
            <a:spLocks xmlns:a="http://schemas.openxmlformats.org/drawingml/2006/main" noGrp="1"/>
          </p:cNvSpPr>
          <p:nvPr/>
        </p:nvSpPr>
        <p:spPr>
          <a:xfrm xmlns:a="http://schemas.openxmlformats.org/drawingml/2006/main">
            <a:off x="5114925" y="4829175"/>
            <a:ext cx="21240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275" b="1">
                <a:solidFill>
                  <a:srgbClr val="CA772D"/>
                </a:solidFill>
                <a:latin typeface="Arial"/>
                <a:ea typeface="Arial"/>
                <a:cs typeface="Arial"/>
              </a:defRPr>
            </a:pPr>
            <a:r>
              <a:rPr sz="1275" b="1">
                <a:solidFill>
                  <a:srgbClr val="CA772D"/>
                </a:solidFill>
                <a:latin typeface="Arial"/>
                <a:ea typeface="Arial"/>
                <a:cs typeface="Arial"/>
              </a:rPr>
              <a:t>↑ HIGHER TEMPERATURE</a:t>
            </a:r>
          </a:p>
        </p:txBody>
      </p:sp>
      <p:sp>
        <p:nvSpPr>
          <p:cNvPr id="73" name="extra-native-model-surface-area-frame">
            <a:extLst xmlns:a="http://schemas.openxmlformats.org/drawingml/2006/main">
              <a:ext uri="{FF2B5EF4-FFF2-40B4-BE49-F238E27FC236}">
                <a16:creationId xmlns:a16="http://schemas.microsoft.com/office/drawing/2014/main" id="{B7295B33-206A-42F6-9D81-8B53366C4FC1}"/>
              </a:ext>
            </a:extLst>
          </p:cNvPr>
          <p:cNvSpPr>
            <a:spLocks xmlns:a="http://schemas.openxmlformats.org/drawingml/2006/main" noGrp="1"/>
          </p:cNvSpPr>
          <p:nvPr/>
        </p:nvSpPr>
        <p:spPr>
          <a:xfrm xmlns:a="http://schemas.openxmlformats.org/drawingml/2006/main">
            <a:off x="7724775" y="4810125"/>
            <a:ext cx="2266950" cy="342900"/>
          </a:xfrm>
          <a:prstGeom xmlns:a="http://schemas.openxmlformats.org/drawingml/2006/main" prst="roundRect">
            <a:avLst>
              <a:gd name="adj" fmla="val 22222"/>
            </a:avLst>
          </a:prstGeom>
          <a:solidFill xmlns:a="http://schemas.openxmlformats.org/drawingml/2006/main">
            <a:srgbClr val="FFFFFF"/>
          </a:solidFill>
          <a:ln xmlns:a="http://schemas.openxmlformats.org/drawingml/2006/main" w="19050">
            <a:solidFill>
              <a:srgbClr val="287360"/>
            </a:solidFill>
            <a:prstDash val="solid"/>
          </a:ln>
        </p:spPr>
        <p:txBody xmlns:a="http://schemas.openxmlformats.org/drawingml/2006/main">
          <a:bodyPr/>
          <a:p/>
        </p:txBody>
      </p:sp>
      <p:sp>
        <p:nvSpPr>
          <p:cNvPr id="74" name="extra-native-model-surface-area-label">
            <a:extLst xmlns:a="http://schemas.openxmlformats.org/drawingml/2006/main">
              <a:ext uri="{FF2B5EF4-FFF2-40B4-BE49-F238E27FC236}">
                <a16:creationId xmlns:a16="http://schemas.microsoft.com/office/drawing/2014/main" id="{5076F943-E5B1-40BB-A3F0-0F698B4CFB35}"/>
              </a:ext>
            </a:extLst>
          </p:cNvPr>
          <p:cNvSpPr>
            <a:spLocks xmlns:a="http://schemas.openxmlformats.org/drawingml/2006/main" noGrp="1"/>
          </p:cNvSpPr>
          <p:nvPr/>
        </p:nvSpPr>
        <p:spPr>
          <a:xfrm xmlns:a="http://schemas.openxmlformats.org/drawingml/2006/main">
            <a:off x="7800975" y="4829175"/>
            <a:ext cx="21145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ctr">
              <a:defRPr sz="1350" b="1">
                <a:solidFill>
                  <a:srgbClr val="287360"/>
                </a:solidFill>
                <a:latin typeface="Arial"/>
                <a:ea typeface="Arial"/>
                <a:cs typeface="Arial"/>
              </a:defRPr>
            </a:pPr>
            <a:r>
              <a:rPr sz="1350" b="1">
                <a:solidFill>
                  <a:srgbClr val="287360"/>
                </a:solidFill>
                <a:latin typeface="Arial"/>
                <a:ea typeface="Arial"/>
                <a:cs typeface="Arial"/>
              </a:rPr>
              <a:t>↑ MORE SURFACE AREA</a:t>
            </a:r>
          </a:p>
        </p:txBody>
      </p:sp>
    </p:spTree>
    <p:extLst>
      <p:ext uri="{BB962C8B-B14F-4D97-AF65-F5344CB8AC3E}">
        <p14:creationId xmlns:p14="http://schemas.microsoft.com/office/powerpoint/2010/main" val="1428910076"/>
      </p:ext>
    </p:extLst>
  </p:cSld>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0EAF6"/>
        </a:solidFill>
      </p:bgPr>
    </p:bg>
    <p:spTree>
      <p:nvGrpSpPr>
        <p:cNvPr id="2" name=""/>
        <p:cNvGrpSpPr/>
        <p:nvPr/>
      </p:nvGrpSpPr>
      <p:grpSpPr/>
      <p:sp>
        <p:nvSpPr>
          <p:cNvPr id="3" name="house-card"/>
          <p:cNvSpPr>
            <a:spLocks noGrp="1"/>
          </p:cNvSpPr>
          <p:nvPr/>
        </p:nvSpPr>
        <p:spPr>
          <a:xfrm>
            <a:off x="266700" y="190500"/>
            <a:ext cx="11658600" cy="6048375"/>
          </a:xfrm>
          <a:prstGeom prst="roundRect">
            <a:avLst>
              <a:gd name="adj" fmla="val 3150"/>
            </a:avLst>
          </a:prstGeom>
          <a:solidFill>
            <a:srgbClr val="FFFFFF"/>
          </a:solidFill>
          <a:ln w="9525">
            <a:solidFill>
              <a:srgbClr val="D9D0E2"/>
            </a:solidFill>
            <a:prstDash val="solid"/>
          </a:ln>
        </p:spPr>
        <p:txBody>
          <a:bodyPr/>
          <a:p/>
        </p:txBody>
      </p:sp>
      <p:sp>
        <p:nvSpPr>
          <p:cNvPr id="4" name="phase-rule"/>
          <p:cNvSpPr>
            <a:spLocks noGrp="1"/>
          </p:cNvSpPr>
          <p:nvPr/>
        </p:nvSpPr>
        <p:spPr>
          <a:xfrm>
            <a:off x="428625" y="190500"/>
            <a:ext cx="11334750" cy="66675"/>
          </a:xfrm>
          <a:prstGeom prst="rect">
            <a:avLst/>
          </a:prstGeom>
          <a:solidFill>
            <a:srgbClr val="97670C"/>
          </a:solidFill>
          <a:ln w="0">
            <a:noFill/>
          </a:ln>
        </p:spPr>
        <p:txBody>
          <a:bodyPr/>
          <a:p/>
        </p:txBody>
      </p:sp>
      <p:sp>
        <p:nvSpPr>
          <p:cNvPr id="5" name="copy-1"/>
          <p:cNvSpPr>
            <a:spLocks noGrp="1"/>
          </p:cNvSpPr>
          <p:nvPr/>
        </p:nvSpPr>
        <p:spPr>
          <a:xfrm>
            <a:off x="609600" y="428625"/>
            <a:ext cx="8096250" cy="238125"/>
          </a:xfrm>
          <a:prstGeom prst="rect">
            <a:avLst/>
          </a:prstGeom>
          <a:noFill/>
          <a:ln w="0">
            <a:noFill/>
          </a:ln>
        </p:spPr>
        <p:txBody>
          <a:bodyPr wrap="square" lIns="0" tIns="0" rIns="0" bIns="0" anchor="t">
            <a:noAutofit/>
          </a:bodyPr>
          <a:lstStyle/>
          <a:p>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6" name="copy-2"/>
          <p:cNvSpPr>
            <a:spLocks noGrp="1"/>
          </p:cNvSpPr>
          <p:nvPr/>
        </p:nvSpPr>
        <p:spPr>
          <a:xfrm>
            <a:off x="8382000" y="428625"/>
            <a:ext cx="3238500" cy="238125"/>
          </a:xfrm>
          <a:prstGeom prst="rect">
            <a:avLst/>
          </a:prstGeom>
          <a:noFill/>
          <a:ln w="0">
            <a:noFill/>
          </a:ln>
        </p:spPr>
        <p:txBody>
          <a:bodyPr wrap="square" lIns="0" tIns="0" rIns="0" bIns="0" anchor="t">
            <a:noAutofit/>
          </a:bodyPr>
          <a:lstStyle/>
          <a:p>
            <a:pPr algn="l">
              <a:lnSpc>
                <a:spcPct val="110000"/>
              </a:lnSpc>
              <a:buNone/>
              <a:defRPr sz="1425" b="1">
                <a:solidFill>
                  <a:srgbClr val="97670C"/>
                </a:solidFill>
                <a:latin typeface="Arial"/>
                <a:ea typeface="Arial"/>
                <a:cs typeface="Arial"/>
              </a:defRPr>
            </a:pPr>
            <a:r>
              <a:rPr sz="1425" b="1">
                <a:solidFill>
                  <a:srgbClr val="97670C"/>
                </a:solidFill>
                <a:latin typeface="Arial"/>
                <a:ea typeface="Arial"/>
                <a:cs typeface="Arial"/>
              </a:rPr>
              <a:t>Arrival  ·  4 min</a:t>
            </a:r>
          </a:p>
        </p:txBody>
      </p:sp>
      <p:sp>
        <p:nvSpPr>
          <p:cNvPr id="7" name="copy-3"/>
          <p:cNvSpPr>
            <a:spLocks noGrp="1"/>
          </p:cNvSpPr>
          <p:nvPr/>
        </p:nvSpPr>
        <p:spPr>
          <a:xfrm>
            <a:off x="609600" y="866775"/>
            <a:ext cx="10953750" cy="619125"/>
          </a:xfrm>
          <a:prstGeom prst="rect">
            <a:avLst/>
          </a:prstGeom>
          <a:noFill/>
          <a:ln w="0">
            <a:noFill/>
          </a:ln>
        </p:spPr>
        <p:txBody>
          <a:bodyPr wrap="square" lIns="0" tIns="0" rIns="0" bIns="0" anchor="t">
            <a:noAutofit/>
          </a:bodyPr>
          <a:lstStyle/>
          <a:p>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Arrival · Standard route</a:t>
            </a:r>
          </a:p>
        </p:txBody>
      </p:sp>
      <p:sp>
        <p:nvSpPr>
          <p:cNvPr id="8" name="heading-rule"/>
          <p:cNvSpPr>
            <a:spLocks noGrp="1"/>
          </p:cNvSpPr>
          <p:nvPr/>
        </p:nvSpPr>
        <p:spPr>
          <a:xfrm>
            <a:off x="609600" y="1543050"/>
            <a:ext cx="10953750" cy="19050"/>
          </a:xfrm>
          <a:prstGeom prst="rect">
            <a:avLst/>
          </a:prstGeom>
          <a:solidFill>
            <a:srgbClr val="D9D0E2"/>
          </a:solidFill>
          <a:ln w="0">
            <a:noFill/>
          </a:ln>
        </p:spPr>
        <p:txBody>
          <a:bodyPr/>
          <a:p/>
        </p:txBody>
      </p:sp>
      <p:sp>
        <p:nvSpPr>
          <p:cNvPr id="9" name="goto:0">
            <a:hlinkClick r:id="rId2" action="ppaction://hlinksldjump"/>
          </p:cNvPr>
          <p:cNvSpPr>
            <a:spLocks noGrp="1"/>
          </p:cNvSpPr>
          <p:nvPr/>
        </p:nvSpPr>
        <p:spPr>
          <a:xfrm>
            <a:off x="285750" y="6381750"/>
            <a:ext cx="1238250" cy="361950"/>
          </a:xfrm>
          <a:prstGeom prst="roundRect">
            <a:avLst>
              <a:gd name="adj" fmla="val 18421"/>
            </a:avLst>
          </a:prstGeom>
          <a:solidFill>
            <a:srgbClr val="5E417D"/>
          </a:solidFill>
          <a:ln w="9525">
            <a:solidFill>
              <a:srgbClr val="5E417D"/>
            </a:solidFill>
            <a:prstDash val="solid"/>
          </a:ln>
        </p:spPr>
        <p:txBody>
          <a:bodyPr lIns="57150" tIns="38100" rIns="57150" bIns="38100" anchor="ctr">
            <a:noAutofit/>
          </a:bodyPr>
          <a:lstStyle/>
          <a:p>
            <a:pPr algn="ctr">
              <a:buNone/>
              <a:defRPr sz="1275" b="1">
                <a:solidFill>
                  <a:srgbClr val="FFFFFF"/>
                </a:solidFill>
                <a:latin typeface="Arial"/>
                <a:ea typeface="Arial"/>
                <a:cs typeface="Arial"/>
              </a:defRPr>
            </a:pPr>
            <a:r>
              <a:rPr sz="1275" b="1">
                <a:solidFill>
                  <a:srgbClr val="FFFFFF"/>
                </a:solidFill>
                <a:latin typeface="Arial"/>
                <a:ea typeface="Arial"/>
                <a:cs typeface="Arial"/>
              </a:rPr>
              <a:t>Arrival</a:t>
            </a:r>
          </a:p>
        </p:txBody>
      </p:sp>
      <p:sp>
        <p:nvSpPr>
          <p:cNvPr id="10" name="goto:1">
            <a:hlinkClick r:id="rId3" action="ppaction://hlinksldjump"/>
          </p:cNvPr>
          <p:cNvSpPr>
            <a:spLocks noGrp="1"/>
          </p:cNvSpPr>
          <p:nvPr/>
        </p:nvSpPr>
        <p:spPr>
          <a:xfrm>
            <a:off x="16002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11" name="goto:2">
            <a:hlinkClick r:id="rId4" action="ppaction://hlinksldjump"/>
          </p:cNvPr>
          <p:cNvSpPr>
            <a:spLocks noGrp="1"/>
          </p:cNvSpPr>
          <p:nvPr/>
        </p:nvSpPr>
        <p:spPr>
          <a:xfrm>
            <a:off x="29146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2" name="goto:3">
            <a:hlinkClick r:id="rId5" action="ppaction://hlinksldjump"/>
          </p:cNvPr>
          <p:cNvSpPr>
            <a:spLocks noGrp="1"/>
          </p:cNvSpPr>
          <p:nvPr/>
        </p:nvSpPr>
        <p:spPr>
          <a:xfrm>
            <a:off x="42291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3" name="goto:4">
            <a:hlinkClick r:id="rId6" action="ppaction://hlinksldjump"/>
          </p:cNvPr>
          <p:cNvSpPr>
            <a:spLocks noGrp="1"/>
          </p:cNvSpPr>
          <p:nvPr/>
        </p:nvSpPr>
        <p:spPr>
          <a:xfrm>
            <a:off x="55435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4" name="goto:5">
            <a:hlinkClick r:id="rId7" action="ppaction://hlinksldjump"/>
          </p:cNvPr>
          <p:cNvSpPr>
            <a:spLocks noGrp="1"/>
          </p:cNvSpPr>
          <p:nvPr/>
        </p:nvSpPr>
        <p:spPr>
          <a:xfrm>
            <a:off x="68580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5" name="goto:6">
            <a:hlinkClick r:id="rId8" action="ppaction://hlinksldjump"/>
          </p:cNvPr>
          <p:cNvSpPr>
            <a:spLocks noGrp="1"/>
          </p:cNvSpPr>
          <p:nvPr/>
        </p:nvSpPr>
        <p:spPr>
          <a:xfrm>
            <a:off x="81724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6" name="goto:7">
            <a:hlinkClick r:id="rId9" action="ppaction://hlinksldjump"/>
          </p:cNvPr>
          <p:cNvSpPr>
            <a:spLocks noGrp="1"/>
          </p:cNvSpPr>
          <p:nvPr/>
        </p:nvSpPr>
        <p:spPr>
          <a:xfrm>
            <a:off x="94869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7" name="goto:12">
            <a:hlinkClick r:id="rId10" action="ppaction://hlinksldjump"/>
          </p:cNvPr>
          <p:cNvSpPr>
            <a:spLocks noGrp="1"/>
          </p:cNvSpPr>
          <p:nvPr/>
        </p:nvSpPr>
        <p:spPr>
          <a:xfrm>
            <a:off x="10877550" y="6381750"/>
            <a:ext cx="10477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8" name="strip"/>
          <p:cNvSpPr>
            <a:spLocks noGrp="1"/>
          </p:cNvSpPr>
          <p:nvPr/>
        </p:nvSpPr>
        <p:spPr>
          <a:xfrm>
            <a:off x="666597" y="1737360"/>
            <a:ext cx="10972800" cy="329184"/>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FOUR QUICK QUESTIONS   /   POINT, SAY, SIGN, DRAW OR WRITE   /   YOU MAY PASS</a:t>
            </a:r>
          </a:p>
        </p:txBody>
      </p:sp>
      <p:sp>
        <p:nvSpPr>
          <p:cNvPr id="19" name="cue-0"/>
          <p:cNvSpPr>
            <a:spLocks noGrp="1"/>
          </p:cNvSpPr>
          <p:nvPr/>
        </p:nvSpPr>
        <p:spPr>
          <a:xfrm>
            <a:off x="666597" y="2194560"/>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1</a:t>
            </a:r>
          </a:p>
        </p:txBody>
      </p:sp>
      <p:sp>
        <p:nvSpPr>
          <p:cNvPr id="20" name="question-0"/>
          <p:cNvSpPr>
            <a:spLocks noGrp="1"/>
          </p:cNvSpPr>
          <p:nvPr/>
        </p:nvSpPr>
        <p:spPr>
          <a:xfrm>
            <a:off x="1161288" y="2194560"/>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Someone opens a bottle of perfume at the front. Can people at the back smell it after a while? Yes / No.</a:t>
            </a:r>
          </a:p>
        </p:txBody>
      </p:sp>
      <p:sp>
        <p:nvSpPr>
          <p:cNvPr id="21" name="cue-1"/>
          <p:cNvSpPr>
            <a:spLocks noGrp="1"/>
          </p:cNvSpPr>
          <p:nvPr/>
        </p:nvSpPr>
        <p:spPr>
          <a:xfrm>
            <a:off x="666597" y="2962656"/>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2</a:t>
            </a:r>
          </a:p>
        </p:txBody>
      </p:sp>
      <p:sp>
        <p:nvSpPr>
          <p:cNvPr id="22" name="question-1"/>
          <p:cNvSpPr>
            <a:spLocks noGrp="1"/>
          </p:cNvSpPr>
          <p:nvPr/>
        </p:nvSpPr>
        <p:spPr>
          <a:xfrm>
            <a:off x="1161288" y="2962656"/>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Two glasses of squash: one strong, one weak. Which one has more squash particles in the same amount of water? Strong / Weak.</a:t>
            </a:r>
          </a:p>
        </p:txBody>
      </p:sp>
      <p:sp>
        <p:nvSpPr>
          <p:cNvPr id="23" name="cue-2"/>
          <p:cNvSpPr>
            <a:spLocks noGrp="1"/>
          </p:cNvSpPr>
          <p:nvPr/>
        </p:nvSpPr>
        <p:spPr>
          <a:xfrm>
            <a:off x="666597" y="3730752"/>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3</a:t>
            </a:r>
          </a:p>
        </p:txBody>
      </p:sp>
      <p:sp>
        <p:nvSpPr>
          <p:cNvPr id="24" name="question-2"/>
          <p:cNvSpPr>
            <a:spLocks noGrp="1"/>
          </p:cNvSpPr>
          <p:nvPr/>
        </p:nvSpPr>
        <p:spPr>
          <a:xfrm>
            <a:off x="1161288" y="3730752"/>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In a gas, are the particles close together or far apart? Close / Far apart.</a:t>
            </a:r>
          </a:p>
        </p:txBody>
      </p:sp>
      <p:sp>
        <p:nvSpPr>
          <p:cNvPr id="25" name="cue-3"/>
          <p:cNvSpPr>
            <a:spLocks noGrp="1"/>
          </p:cNvSpPr>
          <p:nvPr/>
        </p:nvSpPr>
        <p:spPr>
          <a:xfrm>
            <a:off x="666597" y="4498848"/>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4</a:t>
            </a:r>
          </a:p>
        </p:txBody>
      </p:sp>
      <p:sp>
        <p:nvSpPr>
          <p:cNvPr id="26" name="question-3"/>
          <p:cNvSpPr>
            <a:spLocks noGrp="1"/>
          </p:cNvSpPr>
          <p:nvPr/>
        </p:nvSpPr>
        <p:spPr>
          <a:xfrm>
            <a:off x="1161288" y="4498848"/>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When you breathe in, where does oxygen get into your blood? Lungs / Stomach.</a:t>
            </a:r>
          </a:p>
        </p:txBody>
      </p:sp>
      <p:sp>
        <p:nvSpPr>
          <p:cNvPr id="27" name="access"/>
          <p:cNvSpPr>
            <a:spLocks noGrp="1"/>
          </p:cNvSpPr>
          <p:nvPr/>
        </p:nvSpPr>
        <p:spPr>
          <a:xfrm>
            <a:off x="666597" y="5303520"/>
            <a:ext cx="10881360" cy="868680"/>
          </a:xfrm>
          <a:prstGeom prst="rect">
            <a:avLst/>
          </a:prstGeom>
          <a:noFill/>
          <a:ln w="0">
            <a:noFill/>
          </a:ln>
        </p:spPr>
        <p:txBody>
          <a:bodyPr wrap="square" lIns="0" tIns="0" rIns="0" bIns="0" anchor="t">
            <a:noAutofit/>
          </a:bodyPr>
          <a:lstStyle/>
          <a:p>
            <a:pPr algn="l">
              <a:lnSpc>
                <a:spcPct val="110000"/>
              </a:lnSpc>
              <a:buNone/>
              <a:defRPr sz="1200" b="1">
                <a:solidFill>
                  <a:srgbClr val="1F2937"/>
                </a:solidFill>
                <a:latin typeface="Arial"/>
                <a:ea typeface="Arial"/>
                <a:cs typeface="Arial"/>
              </a:defRPr>
            </a:pPr>
            <a:r>
              <a:rPr sz="1200" b="1">
                <a:solidFill>
                  <a:srgbClr val="1F2937"/>
                </a:solidFill>
                <a:latin typeface="Arial"/>
                <a:ea typeface="Arial"/>
                <a:cs typeface="Arial"/>
              </a:rPr>
              <a:t>Nothing here assumes you have met diffusion before. The questions use everyday ideas about smells, drinks and breathing; an adult can read them to you or write your words. Choose one route. Point, say, sign, draw, type or write. You may pass or say not sure. Use the screen or paper; you do not need to do both.</a:t>
            </a:r>
          </a:p>
        </p:txBody>
      </p:sp>
      <p:sp>
        <p:nvSpPr>
          <p:cNvPr id="28" name="strip"/>
          <p:cNvSpPr>
            <a:spLocks noGrp="1"/>
          </p:cNvSpPr>
          <p:nvPr/>
        </p:nvSpPr>
        <p:spPr>
          <a:xfrm>
            <a:off x="666597" y="1737360"/>
            <a:ext cx="10972800" cy="329184"/>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FOUR QUICK QUESTIONS   /   POINT, SAY, SIGN, DRAW OR WRITE   /   YOU MAY PASS</a:t>
            </a:r>
          </a:p>
        </p:txBody>
      </p:sp>
      <p:sp>
        <p:nvSpPr>
          <p:cNvPr id="29" name="cue-0"/>
          <p:cNvSpPr>
            <a:spLocks noGrp="1"/>
          </p:cNvSpPr>
          <p:nvPr/>
        </p:nvSpPr>
        <p:spPr>
          <a:xfrm>
            <a:off x="666597" y="2194560"/>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1</a:t>
            </a:r>
          </a:p>
        </p:txBody>
      </p:sp>
      <p:sp>
        <p:nvSpPr>
          <p:cNvPr id="30" name="question-0"/>
          <p:cNvSpPr>
            <a:spLocks noGrp="1"/>
          </p:cNvSpPr>
          <p:nvPr/>
        </p:nvSpPr>
        <p:spPr>
          <a:xfrm>
            <a:off x="1161288" y="2194560"/>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A smell spreads across a still room. What is actually moving from the bottle to your nose?</a:t>
            </a:r>
          </a:p>
        </p:txBody>
      </p:sp>
      <p:sp>
        <p:nvSpPr>
          <p:cNvPr id="31" name="cue-1"/>
          <p:cNvSpPr>
            <a:spLocks noGrp="1"/>
          </p:cNvSpPr>
          <p:nvPr/>
        </p:nvSpPr>
        <p:spPr>
          <a:xfrm>
            <a:off x="666597" y="2962656"/>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2</a:t>
            </a:r>
          </a:p>
        </p:txBody>
      </p:sp>
      <p:sp>
        <p:nvSpPr>
          <p:cNvPr id="32" name="question-1"/>
          <p:cNvSpPr>
            <a:spLocks noGrp="1"/>
          </p:cNvSpPr>
          <p:nvPr/>
        </p:nvSpPr>
        <p:spPr>
          <a:xfrm>
            <a:off x="1161288" y="2962656"/>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What does the word concentration mean when we talk about a solution or a gas?</a:t>
            </a:r>
          </a:p>
        </p:txBody>
      </p:sp>
      <p:sp>
        <p:nvSpPr>
          <p:cNvPr id="33" name="cue-2"/>
          <p:cNvSpPr>
            <a:spLocks noGrp="1"/>
          </p:cNvSpPr>
          <p:nvPr/>
        </p:nvSpPr>
        <p:spPr>
          <a:xfrm>
            <a:off x="666597" y="3730752"/>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3</a:t>
            </a:r>
          </a:p>
        </p:txBody>
      </p:sp>
      <p:sp>
        <p:nvSpPr>
          <p:cNvPr id="34" name="question-2"/>
          <p:cNvSpPr>
            <a:spLocks noGrp="1"/>
          </p:cNvSpPr>
          <p:nvPr/>
        </p:nvSpPr>
        <p:spPr>
          <a:xfrm>
            <a:off x="1161288" y="3730752"/>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Particles move in solids, liquids and gases. In which state do they move most freely?</a:t>
            </a:r>
          </a:p>
        </p:txBody>
      </p:sp>
      <p:sp>
        <p:nvSpPr>
          <p:cNvPr id="35" name="cue-3"/>
          <p:cNvSpPr>
            <a:spLocks noGrp="1"/>
          </p:cNvSpPr>
          <p:nvPr/>
        </p:nvSpPr>
        <p:spPr>
          <a:xfrm>
            <a:off x="666597" y="4498848"/>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4</a:t>
            </a:r>
          </a:p>
        </p:txBody>
      </p:sp>
      <p:sp>
        <p:nvSpPr>
          <p:cNvPr id="36" name="question-3"/>
          <p:cNvSpPr>
            <a:spLocks noGrp="1"/>
          </p:cNvSpPr>
          <p:nvPr/>
        </p:nvSpPr>
        <p:spPr>
          <a:xfrm>
            <a:off x="1161288" y="4498848"/>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Name the gas that our blood collects in the lungs and the gas it gives up there.</a:t>
            </a:r>
          </a:p>
        </p:txBody>
      </p:sp>
      <p:sp>
        <p:nvSpPr>
          <p:cNvPr id="37" name="access"/>
          <p:cNvSpPr>
            <a:spLocks noGrp="1"/>
          </p:cNvSpPr>
          <p:nvPr/>
        </p:nvSpPr>
        <p:spPr>
          <a:xfrm>
            <a:off x="666597" y="5303520"/>
            <a:ext cx="10881360" cy="868680"/>
          </a:xfrm>
          <a:prstGeom prst="rect">
            <a:avLst/>
          </a:prstGeom>
          <a:noFill/>
          <a:ln w="0">
            <a:noFill/>
          </a:ln>
        </p:spPr>
        <p:txBody>
          <a:bodyPr wrap="square" lIns="0" tIns="0" rIns="0" bIns="0" anchor="t">
            <a:noAutofit/>
          </a:bodyPr>
          <a:lstStyle/>
          <a:p>
            <a:pPr algn="l">
              <a:lnSpc>
                <a:spcPct val="110000"/>
              </a:lnSpc>
              <a:buNone/>
              <a:defRPr sz="1200" b="1">
                <a:solidFill>
                  <a:srgbClr val="1F2937"/>
                </a:solidFill>
                <a:latin typeface="Arial"/>
                <a:ea typeface="Arial"/>
                <a:cs typeface="Arial"/>
              </a:defRPr>
            </a:pPr>
            <a:r>
              <a:rPr sz="1200" b="1">
                <a:solidFill>
                  <a:srgbClr val="1F2937"/>
                </a:solidFill>
                <a:latin typeface="Arial"/>
                <a:ea typeface="Arial"/>
                <a:cs typeface="Arial"/>
              </a:rPr>
              <a:t>Nothing here assumes you have met diffusion before. The questions use everyday ideas about smells, drinks and breathing; an adult can read them to you or write your words. Choose one route. Point, say, sign, draw, type or write. You may pass or say not sure. Use the screen or paper; you do not need to do both.</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0EAF6"/>
        </a:solidFill>
      </p:bgPr>
    </p:bg>
    <p:spTree>
      <p:nvGrpSpPr>
        <p:cNvPr id="2" name=""/>
        <p:cNvGrpSpPr/>
        <p:nvPr/>
      </p:nvGrpSpPr>
      <p:grpSpPr/>
      <p:sp>
        <p:nvSpPr>
          <p:cNvPr id="3" name="house-card"/>
          <p:cNvSpPr>
            <a:spLocks noGrp="1"/>
          </p:cNvSpPr>
          <p:nvPr/>
        </p:nvSpPr>
        <p:spPr>
          <a:xfrm>
            <a:off x="266700" y="190500"/>
            <a:ext cx="11658600" cy="6048375"/>
          </a:xfrm>
          <a:prstGeom prst="roundRect">
            <a:avLst>
              <a:gd name="adj" fmla="val 3150"/>
            </a:avLst>
          </a:prstGeom>
          <a:solidFill>
            <a:srgbClr val="FFFFFF"/>
          </a:solidFill>
          <a:ln w="9525">
            <a:solidFill>
              <a:srgbClr val="D9D0E2"/>
            </a:solidFill>
            <a:prstDash val="solid"/>
          </a:ln>
        </p:spPr>
        <p:txBody>
          <a:bodyPr/>
          <a:p/>
        </p:txBody>
      </p:sp>
      <p:sp>
        <p:nvSpPr>
          <p:cNvPr id="4" name="phase-rule"/>
          <p:cNvSpPr>
            <a:spLocks noGrp="1"/>
          </p:cNvSpPr>
          <p:nvPr/>
        </p:nvSpPr>
        <p:spPr>
          <a:xfrm>
            <a:off x="428625" y="190500"/>
            <a:ext cx="11334750" cy="66675"/>
          </a:xfrm>
          <a:prstGeom prst="rect">
            <a:avLst/>
          </a:prstGeom>
          <a:solidFill>
            <a:srgbClr val="97670C"/>
          </a:solidFill>
          <a:ln w="0">
            <a:noFill/>
          </a:ln>
        </p:spPr>
        <p:txBody>
          <a:bodyPr/>
          <a:p/>
        </p:txBody>
      </p:sp>
      <p:sp>
        <p:nvSpPr>
          <p:cNvPr id="5" name="copy-1"/>
          <p:cNvSpPr>
            <a:spLocks noGrp="1"/>
          </p:cNvSpPr>
          <p:nvPr/>
        </p:nvSpPr>
        <p:spPr>
          <a:xfrm>
            <a:off x="609600" y="428625"/>
            <a:ext cx="8096250" cy="238125"/>
          </a:xfrm>
          <a:prstGeom prst="rect">
            <a:avLst/>
          </a:prstGeom>
          <a:noFill/>
          <a:ln w="0">
            <a:noFill/>
          </a:ln>
        </p:spPr>
        <p:txBody>
          <a:bodyPr wrap="square" lIns="0" tIns="0" rIns="0" bIns="0" anchor="t">
            <a:noAutofit/>
          </a:bodyPr>
          <a:lstStyle/>
          <a:p>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6" name="copy-2"/>
          <p:cNvSpPr>
            <a:spLocks noGrp="1"/>
          </p:cNvSpPr>
          <p:nvPr/>
        </p:nvSpPr>
        <p:spPr>
          <a:xfrm>
            <a:off x="8382000" y="428625"/>
            <a:ext cx="3238500" cy="238125"/>
          </a:xfrm>
          <a:prstGeom prst="rect">
            <a:avLst/>
          </a:prstGeom>
          <a:noFill/>
          <a:ln w="0">
            <a:noFill/>
          </a:ln>
        </p:spPr>
        <p:txBody>
          <a:bodyPr wrap="square" lIns="0" tIns="0" rIns="0" bIns="0" anchor="t">
            <a:noAutofit/>
          </a:bodyPr>
          <a:lstStyle/>
          <a:p>
            <a:pPr algn="l">
              <a:lnSpc>
                <a:spcPct val="110000"/>
              </a:lnSpc>
              <a:buNone/>
              <a:defRPr sz="1425" b="1">
                <a:solidFill>
                  <a:srgbClr val="97670C"/>
                </a:solidFill>
                <a:latin typeface="Arial"/>
                <a:ea typeface="Arial"/>
                <a:cs typeface="Arial"/>
              </a:defRPr>
            </a:pPr>
            <a:r>
              <a:rPr sz="1425" b="1">
                <a:solidFill>
                  <a:srgbClr val="97670C"/>
                </a:solidFill>
                <a:latin typeface="Arial"/>
                <a:ea typeface="Arial"/>
                <a:cs typeface="Arial"/>
              </a:rPr>
              <a:t>Arrival  ·  4 min</a:t>
            </a:r>
          </a:p>
        </p:txBody>
      </p:sp>
      <p:sp>
        <p:nvSpPr>
          <p:cNvPr id="7" name="copy-3"/>
          <p:cNvSpPr>
            <a:spLocks noGrp="1"/>
          </p:cNvSpPr>
          <p:nvPr/>
        </p:nvSpPr>
        <p:spPr>
          <a:xfrm>
            <a:off x="609600" y="866775"/>
            <a:ext cx="10953750" cy="619125"/>
          </a:xfrm>
          <a:prstGeom prst="rect">
            <a:avLst/>
          </a:prstGeom>
          <a:noFill/>
          <a:ln w="0">
            <a:noFill/>
          </a:ln>
        </p:spPr>
        <p:txBody>
          <a:bodyPr wrap="square" lIns="0" tIns="0" rIns="0" bIns="0" anchor="t">
            <a:noAutofit/>
          </a:bodyPr>
          <a:lstStyle/>
          <a:p>
            <a:pPr algn="l">
              <a:lnSpc>
                <a:spcPct val="110000"/>
              </a:lnSpc>
              <a:buNone/>
              <a:defRPr sz="3750" b="1">
                <a:solidFill>
                  <a:srgbClr val="101C38"/>
                </a:solidFill>
                <a:latin typeface="Arial"/>
                <a:ea typeface="Arial"/>
                <a:cs typeface="Arial"/>
              </a:defRPr>
            </a:pPr>
            <a:r>
              <a:rPr sz="3750" b="1">
                <a:solidFill>
                  <a:srgbClr val="101C38"/>
                </a:solidFill>
                <a:latin typeface="Arial"/>
                <a:ea typeface="Arial"/>
                <a:cs typeface="Arial"/>
              </a:rPr>
              <a:t>Arrival · Stretch route</a:t>
            </a:r>
          </a:p>
        </p:txBody>
      </p:sp>
      <p:sp>
        <p:nvSpPr>
          <p:cNvPr id="8" name="heading-rule"/>
          <p:cNvSpPr>
            <a:spLocks noGrp="1"/>
          </p:cNvSpPr>
          <p:nvPr/>
        </p:nvSpPr>
        <p:spPr>
          <a:xfrm>
            <a:off x="609600" y="1543050"/>
            <a:ext cx="10953750" cy="19050"/>
          </a:xfrm>
          <a:prstGeom prst="rect">
            <a:avLst/>
          </a:prstGeom>
          <a:solidFill>
            <a:srgbClr val="D9D0E2"/>
          </a:solidFill>
          <a:ln w="0">
            <a:noFill/>
          </a:ln>
        </p:spPr>
        <p:txBody>
          <a:bodyPr/>
          <a:p/>
        </p:txBody>
      </p:sp>
      <p:sp>
        <p:nvSpPr>
          <p:cNvPr id="9" name="goto:0">
            <a:hlinkClick r:id="rId2" action="ppaction://hlinksldjump"/>
          </p:cNvPr>
          <p:cNvSpPr>
            <a:spLocks noGrp="1"/>
          </p:cNvSpPr>
          <p:nvPr/>
        </p:nvSpPr>
        <p:spPr>
          <a:xfrm>
            <a:off x="285750" y="6381750"/>
            <a:ext cx="1238250" cy="361950"/>
          </a:xfrm>
          <a:prstGeom prst="roundRect">
            <a:avLst>
              <a:gd name="adj" fmla="val 18421"/>
            </a:avLst>
          </a:prstGeom>
          <a:solidFill>
            <a:srgbClr val="5E417D"/>
          </a:solidFill>
          <a:ln w="9525">
            <a:solidFill>
              <a:srgbClr val="5E417D"/>
            </a:solidFill>
            <a:prstDash val="solid"/>
          </a:ln>
        </p:spPr>
        <p:txBody>
          <a:bodyPr lIns="57150" tIns="38100" rIns="57150" bIns="38100" anchor="ctr">
            <a:noAutofit/>
          </a:bodyPr>
          <a:lstStyle/>
          <a:p>
            <a:pPr algn="ctr">
              <a:buNone/>
              <a:defRPr sz="1275" b="1">
                <a:solidFill>
                  <a:srgbClr val="FFFFFF"/>
                </a:solidFill>
                <a:latin typeface="Arial"/>
                <a:ea typeface="Arial"/>
                <a:cs typeface="Arial"/>
              </a:defRPr>
            </a:pPr>
            <a:r>
              <a:rPr sz="1275" b="1">
                <a:solidFill>
                  <a:srgbClr val="FFFFFF"/>
                </a:solidFill>
                <a:latin typeface="Arial"/>
                <a:ea typeface="Arial"/>
                <a:cs typeface="Arial"/>
              </a:rPr>
              <a:t>Arrival</a:t>
            </a:r>
          </a:p>
        </p:txBody>
      </p:sp>
      <p:sp>
        <p:nvSpPr>
          <p:cNvPr id="10" name="goto:1">
            <a:hlinkClick r:id="rId3" action="ppaction://hlinksldjump"/>
          </p:cNvPr>
          <p:cNvSpPr>
            <a:spLocks noGrp="1"/>
          </p:cNvSpPr>
          <p:nvPr/>
        </p:nvSpPr>
        <p:spPr>
          <a:xfrm>
            <a:off x="16002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11" name="goto:2">
            <a:hlinkClick r:id="rId4" action="ppaction://hlinksldjump"/>
          </p:cNvPr>
          <p:cNvSpPr>
            <a:spLocks noGrp="1"/>
          </p:cNvSpPr>
          <p:nvPr/>
        </p:nvSpPr>
        <p:spPr>
          <a:xfrm>
            <a:off x="29146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2" name="goto:3">
            <a:hlinkClick r:id="rId5" action="ppaction://hlinksldjump"/>
          </p:cNvPr>
          <p:cNvSpPr>
            <a:spLocks noGrp="1"/>
          </p:cNvSpPr>
          <p:nvPr/>
        </p:nvSpPr>
        <p:spPr>
          <a:xfrm>
            <a:off x="42291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3" name="goto:4">
            <a:hlinkClick r:id="rId6" action="ppaction://hlinksldjump"/>
          </p:cNvPr>
          <p:cNvSpPr>
            <a:spLocks noGrp="1"/>
          </p:cNvSpPr>
          <p:nvPr/>
        </p:nvSpPr>
        <p:spPr>
          <a:xfrm>
            <a:off x="55435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4" name="goto:5">
            <a:hlinkClick r:id="rId7" action="ppaction://hlinksldjump"/>
          </p:cNvPr>
          <p:cNvSpPr>
            <a:spLocks noGrp="1"/>
          </p:cNvSpPr>
          <p:nvPr/>
        </p:nvSpPr>
        <p:spPr>
          <a:xfrm>
            <a:off x="68580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5" name="goto:6">
            <a:hlinkClick r:id="rId8" action="ppaction://hlinksldjump"/>
          </p:cNvPr>
          <p:cNvSpPr>
            <a:spLocks noGrp="1"/>
          </p:cNvSpPr>
          <p:nvPr/>
        </p:nvSpPr>
        <p:spPr>
          <a:xfrm>
            <a:off x="81724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6" name="goto:7">
            <a:hlinkClick r:id="rId9" action="ppaction://hlinksldjump"/>
          </p:cNvPr>
          <p:cNvSpPr>
            <a:spLocks noGrp="1"/>
          </p:cNvSpPr>
          <p:nvPr/>
        </p:nvSpPr>
        <p:spPr>
          <a:xfrm>
            <a:off x="94869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7" name="goto:12">
            <a:hlinkClick r:id="rId10" action="ppaction://hlinksldjump"/>
          </p:cNvPr>
          <p:cNvSpPr>
            <a:spLocks noGrp="1"/>
          </p:cNvSpPr>
          <p:nvPr/>
        </p:nvSpPr>
        <p:spPr>
          <a:xfrm>
            <a:off x="10877550" y="6381750"/>
            <a:ext cx="10477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Resources</a:t>
            </a:r>
          </a:p>
        </p:txBody>
      </p:sp>
      <p:sp>
        <p:nvSpPr>
          <p:cNvPr id="18" name="strip"/>
          <p:cNvSpPr>
            <a:spLocks noGrp="1"/>
          </p:cNvSpPr>
          <p:nvPr/>
        </p:nvSpPr>
        <p:spPr>
          <a:xfrm>
            <a:off x="666597" y="1737360"/>
            <a:ext cx="10972800" cy="329184"/>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FOUR QUICK QUESTIONS   /   POINT, SAY, SIGN, DRAW OR WRITE   /   YOU MAY PASS</a:t>
            </a:r>
          </a:p>
        </p:txBody>
      </p:sp>
      <p:sp>
        <p:nvSpPr>
          <p:cNvPr id="19" name="cue-0"/>
          <p:cNvSpPr>
            <a:spLocks noGrp="1"/>
          </p:cNvSpPr>
          <p:nvPr/>
        </p:nvSpPr>
        <p:spPr>
          <a:xfrm>
            <a:off x="666597" y="2194560"/>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1</a:t>
            </a:r>
          </a:p>
        </p:txBody>
      </p:sp>
      <p:sp>
        <p:nvSpPr>
          <p:cNvPr id="20" name="question-0"/>
          <p:cNvSpPr>
            <a:spLocks noGrp="1"/>
          </p:cNvSpPr>
          <p:nvPr/>
        </p:nvSpPr>
        <p:spPr>
          <a:xfrm>
            <a:off x="1161288" y="2194560"/>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Someone opens a bottle of perfume at the front. Can people at the back smell it after a while? Yes / No.</a:t>
            </a:r>
          </a:p>
        </p:txBody>
      </p:sp>
      <p:sp>
        <p:nvSpPr>
          <p:cNvPr id="21" name="cue-1"/>
          <p:cNvSpPr>
            <a:spLocks noGrp="1"/>
          </p:cNvSpPr>
          <p:nvPr/>
        </p:nvSpPr>
        <p:spPr>
          <a:xfrm>
            <a:off x="666597" y="2962656"/>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2</a:t>
            </a:r>
          </a:p>
        </p:txBody>
      </p:sp>
      <p:sp>
        <p:nvSpPr>
          <p:cNvPr id="22" name="question-1"/>
          <p:cNvSpPr>
            <a:spLocks noGrp="1"/>
          </p:cNvSpPr>
          <p:nvPr/>
        </p:nvSpPr>
        <p:spPr>
          <a:xfrm>
            <a:off x="1161288" y="2962656"/>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Two glasses of squash: one strong, one weak. Which one has more squash particles in the same amount of water? Strong / Weak.</a:t>
            </a:r>
          </a:p>
        </p:txBody>
      </p:sp>
      <p:sp>
        <p:nvSpPr>
          <p:cNvPr id="23" name="cue-2"/>
          <p:cNvSpPr>
            <a:spLocks noGrp="1"/>
          </p:cNvSpPr>
          <p:nvPr/>
        </p:nvSpPr>
        <p:spPr>
          <a:xfrm>
            <a:off x="666597" y="3730752"/>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3</a:t>
            </a:r>
          </a:p>
        </p:txBody>
      </p:sp>
      <p:sp>
        <p:nvSpPr>
          <p:cNvPr id="24" name="question-2"/>
          <p:cNvSpPr>
            <a:spLocks noGrp="1"/>
          </p:cNvSpPr>
          <p:nvPr/>
        </p:nvSpPr>
        <p:spPr>
          <a:xfrm>
            <a:off x="1161288" y="3730752"/>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In a gas, are the particles close together or far apart? Close / Far apart.</a:t>
            </a:r>
          </a:p>
        </p:txBody>
      </p:sp>
      <p:sp>
        <p:nvSpPr>
          <p:cNvPr id="25" name="cue-3"/>
          <p:cNvSpPr>
            <a:spLocks noGrp="1"/>
          </p:cNvSpPr>
          <p:nvPr/>
        </p:nvSpPr>
        <p:spPr>
          <a:xfrm>
            <a:off x="666597" y="4498848"/>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4</a:t>
            </a:r>
          </a:p>
        </p:txBody>
      </p:sp>
      <p:sp>
        <p:nvSpPr>
          <p:cNvPr id="26" name="question-3"/>
          <p:cNvSpPr>
            <a:spLocks noGrp="1"/>
          </p:cNvSpPr>
          <p:nvPr/>
        </p:nvSpPr>
        <p:spPr>
          <a:xfrm>
            <a:off x="1161288" y="4498848"/>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When you breathe in, where does oxygen get into your blood? Lungs / Stomach.</a:t>
            </a:r>
          </a:p>
        </p:txBody>
      </p:sp>
      <p:sp>
        <p:nvSpPr>
          <p:cNvPr id="27" name="access"/>
          <p:cNvSpPr>
            <a:spLocks noGrp="1"/>
          </p:cNvSpPr>
          <p:nvPr/>
        </p:nvSpPr>
        <p:spPr>
          <a:xfrm>
            <a:off x="666597" y="5303520"/>
            <a:ext cx="10881360" cy="868680"/>
          </a:xfrm>
          <a:prstGeom prst="rect">
            <a:avLst/>
          </a:prstGeom>
          <a:noFill/>
          <a:ln w="0">
            <a:noFill/>
          </a:ln>
        </p:spPr>
        <p:txBody>
          <a:bodyPr wrap="square" lIns="0" tIns="0" rIns="0" bIns="0" anchor="t">
            <a:noAutofit/>
          </a:bodyPr>
          <a:lstStyle/>
          <a:p>
            <a:pPr algn="l">
              <a:lnSpc>
                <a:spcPct val="110000"/>
              </a:lnSpc>
              <a:buNone/>
              <a:defRPr sz="1200" b="1">
                <a:solidFill>
                  <a:srgbClr val="1F2937"/>
                </a:solidFill>
                <a:latin typeface="Arial"/>
                <a:ea typeface="Arial"/>
                <a:cs typeface="Arial"/>
              </a:defRPr>
            </a:pPr>
            <a:r>
              <a:rPr sz="1200" b="1">
                <a:solidFill>
                  <a:srgbClr val="1F2937"/>
                </a:solidFill>
                <a:latin typeface="Arial"/>
                <a:ea typeface="Arial"/>
                <a:cs typeface="Arial"/>
              </a:rPr>
              <a:t>Nothing here assumes you have met diffusion before. The questions use everyday ideas about smells, drinks and breathing; an adult can read them to you or write your words. Choose one route. Point, say, sign, draw, type or write. You may pass or say not sure. Use the screen or paper; you do not need to do both.</a:t>
            </a:r>
          </a:p>
        </p:txBody>
      </p:sp>
      <p:sp>
        <p:nvSpPr>
          <p:cNvPr id="28" name="strip"/>
          <p:cNvSpPr>
            <a:spLocks noGrp="1"/>
          </p:cNvSpPr>
          <p:nvPr/>
        </p:nvSpPr>
        <p:spPr>
          <a:xfrm>
            <a:off x="666597" y="1737360"/>
            <a:ext cx="10972800" cy="329184"/>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FOUR QUICK QUESTIONS   /   POINT, SAY, SIGN, DRAW OR WRITE   /   YOU MAY PASS</a:t>
            </a:r>
          </a:p>
        </p:txBody>
      </p:sp>
      <p:sp>
        <p:nvSpPr>
          <p:cNvPr id="29" name="cue-0"/>
          <p:cNvSpPr>
            <a:spLocks noGrp="1"/>
          </p:cNvSpPr>
          <p:nvPr/>
        </p:nvSpPr>
        <p:spPr>
          <a:xfrm>
            <a:off x="666597" y="2194560"/>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1</a:t>
            </a:r>
          </a:p>
        </p:txBody>
      </p:sp>
      <p:sp>
        <p:nvSpPr>
          <p:cNvPr id="30" name="question-0"/>
          <p:cNvSpPr>
            <a:spLocks noGrp="1"/>
          </p:cNvSpPr>
          <p:nvPr/>
        </p:nvSpPr>
        <p:spPr>
          <a:xfrm>
            <a:off x="1161288" y="2194560"/>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A smell reaches the back of a still room. Explain what makes the particles spread when nothing is pushing them.</a:t>
            </a:r>
          </a:p>
        </p:txBody>
      </p:sp>
      <p:sp>
        <p:nvSpPr>
          <p:cNvPr id="31" name="cue-1"/>
          <p:cNvSpPr>
            <a:spLocks noGrp="1"/>
          </p:cNvSpPr>
          <p:nvPr/>
        </p:nvSpPr>
        <p:spPr>
          <a:xfrm>
            <a:off x="666597" y="2962656"/>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2</a:t>
            </a:r>
          </a:p>
        </p:txBody>
      </p:sp>
      <p:sp>
        <p:nvSpPr>
          <p:cNvPr id="32" name="question-1"/>
          <p:cNvSpPr>
            <a:spLocks noGrp="1"/>
          </p:cNvSpPr>
          <p:nvPr/>
        </p:nvSpPr>
        <p:spPr>
          <a:xfrm>
            <a:off x="1161288" y="2962656"/>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Two areas have different concentrations of the same substance. What name do we give to that difference?</a:t>
            </a:r>
          </a:p>
        </p:txBody>
      </p:sp>
      <p:sp>
        <p:nvSpPr>
          <p:cNvPr id="33" name="cue-2"/>
          <p:cNvSpPr>
            <a:spLocks noGrp="1"/>
          </p:cNvSpPr>
          <p:nvPr/>
        </p:nvSpPr>
        <p:spPr>
          <a:xfrm>
            <a:off x="666597" y="3730752"/>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3</a:t>
            </a:r>
          </a:p>
        </p:txBody>
      </p:sp>
      <p:sp>
        <p:nvSpPr>
          <p:cNvPr id="34" name="question-2"/>
          <p:cNvSpPr>
            <a:spLocks noGrp="1"/>
          </p:cNvSpPr>
          <p:nvPr/>
        </p:nvSpPr>
        <p:spPr>
          <a:xfrm>
            <a:off x="1161288" y="3730752"/>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Why do particles in a warm gas spread out faster than particles in a cold gas?</a:t>
            </a:r>
          </a:p>
        </p:txBody>
      </p:sp>
      <p:sp>
        <p:nvSpPr>
          <p:cNvPr id="35" name="cue-3"/>
          <p:cNvSpPr>
            <a:spLocks noGrp="1"/>
          </p:cNvSpPr>
          <p:nvPr/>
        </p:nvSpPr>
        <p:spPr>
          <a:xfrm>
            <a:off x="666597" y="4498848"/>
            <a:ext cx="429768" cy="384048"/>
          </a:xfrm>
          <a:prstGeom prst="rect">
            <a:avLst/>
          </a:prstGeom>
          <a:noFill/>
          <a:ln w="0">
            <a:noFill/>
          </a:ln>
        </p:spPr>
        <p:txBody>
          <a:bodyPr wrap="square" lIns="0" tIns="0" rIns="0" bIns="0" anchor="t">
            <a:noAutofit/>
          </a:bodyPr>
          <a:lstStyle/>
          <a:p>
            <a:pPr algn="l">
              <a:lnSpc>
                <a:spcPct val="110000"/>
              </a:lnSpc>
              <a:buNone/>
              <a:defRPr sz="1950" b="1">
                <a:solidFill>
                  <a:srgbClr val="97670C"/>
                </a:solidFill>
                <a:latin typeface="Arial"/>
                <a:ea typeface="Arial"/>
                <a:cs typeface="Arial"/>
              </a:defRPr>
            </a:pPr>
            <a:r>
              <a:rPr sz="1950" b="1">
                <a:solidFill>
                  <a:srgbClr val="97670C"/>
                </a:solidFill>
                <a:latin typeface="Arial"/>
                <a:ea typeface="Arial"/>
                <a:cs typeface="Arial"/>
              </a:rPr>
              <a:t>4</a:t>
            </a:r>
          </a:p>
        </p:txBody>
      </p:sp>
      <p:sp>
        <p:nvSpPr>
          <p:cNvPr id="36" name="question-3"/>
          <p:cNvSpPr>
            <a:spLocks noGrp="1"/>
          </p:cNvSpPr>
          <p:nvPr/>
        </p:nvSpPr>
        <p:spPr>
          <a:xfrm>
            <a:off x="1161288" y="4498848"/>
            <a:ext cx="10424160" cy="713232"/>
          </a:xfrm>
          <a:prstGeom prst="rect">
            <a:avLst/>
          </a:prstGeom>
          <a:noFill/>
          <a:ln w="0">
            <a:noFill/>
          </a:ln>
        </p:spPr>
        <p:txBody>
          <a:bodyPr wrap="square" lIns="0" tIns="0" rIns="0" bIns="0" anchor="t">
            <a:noAutofit/>
          </a:bodyPr>
          <a:lstStyle/>
          <a:p>
            <a:pPr algn="l">
              <a:lnSpc>
                <a:spcPct val="110000"/>
              </a:lnSpc>
              <a:buNone/>
              <a:defRPr sz="1800" b="0">
                <a:solidFill>
                  <a:srgbClr val="1F2937"/>
                </a:solidFill>
                <a:latin typeface="Arial"/>
                <a:ea typeface="Arial"/>
                <a:cs typeface="Arial"/>
              </a:defRPr>
            </a:pPr>
            <a:r>
              <a:rPr sz="1800" b="0">
                <a:solidFill>
                  <a:srgbClr val="1F2937"/>
                </a:solidFill>
                <a:latin typeface="Arial"/>
                <a:ea typeface="Arial"/>
                <a:cs typeface="Arial"/>
              </a:rPr>
              <a:t>Oxygen passes from the air sacs of the lungs into the blood. Suggest why it goes that way and not the other.</a:t>
            </a:r>
          </a:p>
        </p:txBody>
      </p:sp>
      <p:sp>
        <p:nvSpPr>
          <p:cNvPr id="37" name="access"/>
          <p:cNvSpPr>
            <a:spLocks noGrp="1"/>
          </p:cNvSpPr>
          <p:nvPr/>
        </p:nvSpPr>
        <p:spPr>
          <a:xfrm>
            <a:off x="666597" y="5303520"/>
            <a:ext cx="10881360" cy="868680"/>
          </a:xfrm>
          <a:prstGeom prst="rect">
            <a:avLst/>
          </a:prstGeom>
          <a:noFill/>
          <a:ln w="0">
            <a:noFill/>
          </a:ln>
        </p:spPr>
        <p:txBody>
          <a:bodyPr wrap="square" lIns="0" tIns="0" rIns="0" bIns="0" anchor="t">
            <a:noAutofit/>
          </a:bodyPr>
          <a:lstStyle/>
          <a:p>
            <a:pPr algn="l">
              <a:lnSpc>
                <a:spcPct val="110000"/>
              </a:lnSpc>
              <a:buNone/>
              <a:defRPr sz="1200" b="1">
                <a:solidFill>
                  <a:srgbClr val="1F2937"/>
                </a:solidFill>
                <a:latin typeface="Arial"/>
                <a:ea typeface="Arial"/>
                <a:cs typeface="Arial"/>
              </a:defRPr>
            </a:pPr>
            <a:r>
              <a:rPr sz="1200" b="1">
                <a:solidFill>
                  <a:srgbClr val="1F2937"/>
                </a:solidFill>
                <a:latin typeface="Arial"/>
                <a:ea typeface="Arial"/>
                <a:cs typeface="Arial"/>
              </a:rPr>
              <a:t>Nothing here assumes you have met diffusion before. The questions use everyday ideas about smells, drinks and breathing; an adult can read them to you or write your words. Choose one route. Point, say, sign, draw, type or write. You may pass or say not sure. Use the screen or paper; you do not need to do both.</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0EAF6"/>
        </a:solidFill>
      </p:bgPr>
    </p:bg>
    <p:spTree>
      <p:nvGrpSpPr>
        <p:cNvPr id="2" name=""/>
        <p:cNvGrpSpPr/>
        <p:nvPr/>
      </p:nvGrpSpPr>
      <p:grpSpPr/>
      <p:sp>
        <p:nvSpPr>
          <p:cNvPr id="3" name="house-card"/>
          <p:cNvSpPr>
            <a:spLocks noGrp="1"/>
          </p:cNvSpPr>
          <p:nvPr/>
        </p:nvSpPr>
        <p:spPr>
          <a:xfrm>
            <a:off x="266700" y="190500"/>
            <a:ext cx="11658600" cy="6048375"/>
          </a:xfrm>
          <a:prstGeom prst="roundRect">
            <a:avLst>
              <a:gd name="adj" fmla="val 3150"/>
            </a:avLst>
          </a:prstGeom>
          <a:solidFill>
            <a:srgbClr val="FFFFFF"/>
          </a:solidFill>
          <a:ln w="9525">
            <a:solidFill>
              <a:srgbClr val="D9D0E2"/>
            </a:solidFill>
            <a:prstDash val="solid"/>
          </a:ln>
        </p:spPr>
        <p:txBody>
          <a:bodyPr/>
          <a:p/>
        </p:txBody>
      </p:sp>
      <p:sp>
        <p:nvSpPr>
          <p:cNvPr id="4" name="phase-rule"/>
          <p:cNvSpPr>
            <a:spLocks noGrp="1"/>
          </p:cNvSpPr>
          <p:nvPr/>
        </p:nvSpPr>
        <p:spPr>
          <a:xfrm>
            <a:off x="428625" y="190500"/>
            <a:ext cx="11334750" cy="66675"/>
          </a:xfrm>
          <a:prstGeom prst="rect">
            <a:avLst/>
          </a:prstGeom>
          <a:solidFill>
            <a:srgbClr val="7A5C9E"/>
          </a:solidFill>
          <a:ln w="0">
            <a:noFill/>
          </a:ln>
        </p:spPr>
        <p:txBody>
          <a:bodyPr/>
          <a:p/>
        </p:txBody>
      </p:sp>
      <p:sp>
        <p:nvSpPr>
          <p:cNvPr id="5" name="copy-62"/>
          <p:cNvSpPr>
            <a:spLocks noGrp="1"/>
          </p:cNvSpPr>
          <p:nvPr/>
        </p:nvSpPr>
        <p:spPr>
          <a:xfrm>
            <a:off x="609600" y="428625"/>
            <a:ext cx="8096250" cy="238125"/>
          </a:xfrm>
          <a:prstGeom prst="rect">
            <a:avLst/>
          </a:prstGeom>
          <a:noFill/>
          <a:ln w="0">
            <a:noFill/>
          </a:ln>
        </p:spPr>
        <p:txBody>
          <a:bodyPr wrap="square" lIns="0" tIns="0" rIns="0" bIns="0" anchor="t">
            <a:noAutofit/>
          </a:bodyPr>
          <a:lstStyle/>
          <a:p>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6" name="copy-63"/>
          <p:cNvSpPr>
            <a:spLocks noGrp="1"/>
          </p:cNvSpPr>
          <p:nvPr/>
        </p:nvSpPr>
        <p:spPr>
          <a:xfrm>
            <a:off x="8382000" y="428625"/>
            <a:ext cx="3238500" cy="238125"/>
          </a:xfrm>
          <a:prstGeom prst="rect">
            <a:avLst/>
          </a:prstGeom>
          <a:noFill/>
          <a:ln w="0">
            <a:noFill/>
          </a:ln>
        </p:spPr>
        <p:txBody>
          <a:bodyPr wrap="square" lIns="0" tIns="0" rIns="0" bIns="0" anchor="t">
            <a:noAutofit/>
          </a:bodyPr>
          <a:lstStyle/>
          <a:p>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Knowledge organiser</a:t>
            </a:r>
          </a:p>
        </p:txBody>
      </p:sp>
      <p:sp>
        <p:nvSpPr>
          <p:cNvPr id="7" name="copy-64"/>
          <p:cNvSpPr>
            <a:spLocks noGrp="1"/>
          </p:cNvSpPr>
          <p:nvPr/>
        </p:nvSpPr>
        <p:spPr>
          <a:xfrm>
            <a:off x="609600" y="866775"/>
            <a:ext cx="10953750" cy="619125"/>
          </a:xfrm>
          <a:prstGeom prst="rect">
            <a:avLst/>
          </a:prstGeom>
          <a:noFill/>
          <a:ln w="0">
            <a:noFill/>
          </a:ln>
        </p:spPr>
        <p:txBody>
          <a:bodyPr wrap="square" lIns="0" tIns="0" rIns="0" bIns="0" anchor="t">
            <a:noAutofit/>
          </a:bodyPr>
          <a:lstStyle/>
          <a:p>
            <a:pPr algn="l">
              <a:lnSpc>
                <a:spcPct val="110000"/>
              </a:lnSpc>
              <a:buNone/>
              <a:defRPr sz="3450" b="1">
                <a:solidFill>
                  <a:srgbClr val="101C38"/>
                </a:solidFill>
                <a:latin typeface="Arial"/>
                <a:ea typeface="Arial"/>
                <a:cs typeface="Arial"/>
              </a:defRPr>
            </a:pPr>
            <a:r>
              <a:rPr sz="3450" b="1">
                <a:solidFill>
                  <a:srgbClr val="101C38"/>
                </a:solidFill>
                <a:latin typeface="Arial"/>
                <a:ea typeface="Arial"/>
                <a:cs typeface="Arial"/>
              </a:rPr>
              <a:t>Diffusion knowledge organiser (1 of 2)</a:t>
            </a:r>
          </a:p>
        </p:txBody>
      </p:sp>
      <p:sp>
        <p:nvSpPr>
          <p:cNvPr id="8" name="heading-rule"/>
          <p:cNvSpPr>
            <a:spLocks noGrp="1"/>
          </p:cNvSpPr>
          <p:nvPr/>
        </p:nvSpPr>
        <p:spPr>
          <a:xfrm>
            <a:off x="609600" y="1543050"/>
            <a:ext cx="10953750" cy="19050"/>
          </a:xfrm>
          <a:prstGeom prst="rect">
            <a:avLst/>
          </a:prstGeom>
          <a:solidFill>
            <a:srgbClr val="D9D0E2"/>
          </a:solidFill>
          <a:ln w="0">
            <a:noFill/>
          </a:ln>
        </p:spPr>
        <p:txBody>
          <a:bodyPr/>
          <a:p/>
        </p:txBody>
      </p:sp>
      <p:sp>
        <p:nvSpPr>
          <p:cNvPr id="9" name="goto:0">
            <a:hlinkClick r:id="rId2" action="ppaction://hlinksldjump"/>
          </p:cNvPr>
          <p:cNvSpPr>
            <a:spLocks noGrp="1"/>
          </p:cNvSpPr>
          <p:nvPr/>
        </p:nvSpPr>
        <p:spPr>
          <a:xfrm>
            <a:off x="2857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10" name="goto:1">
            <a:hlinkClick r:id="rId3" action="ppaction://hlinksldjump"/>
          </p:cNvPr>
          <p:cNvSpPr>
            <a:spLocks noGrp="1"/>
          </p:cNvSpPr>
          <p:nvPr/>
        </p:nvSpPr>
        <p:spPr>
          <a:xfrm>
            <a:off x="16002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11" name="goto:2">
            <a:hlinkClick r:id="rId4" action="ppaction://hlinksldjump"/>
          </p:cNvPr>
          <p:cNvSpPr>
            <a:spLocks noGrp="1"/>
          </p:cNvSpPr>
          <p:nvPr/>
        </p:nvSpPr>
        <p:spPr>
          <a:xfrm>
            <a:off x="29146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2" name="goto:3">
            <a:hlinkClick r:id="rId5" action="ppaction://hlinksldjump"/>
          </p:cNvPr>
          <p:cNvSpPr>
            <a:spLocks noGrp="1"/>
          </p:cNvSpPr>
          <p:nvPr/>
        </p:nvSpPr>
        <p:spPr>
          <a:xfrm>
            <a:off x="42291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3" name="goto:4">
            <a:hlinkClick r:id="rId6" action="ppaction://hlinksldjump"/>
          </p:cNvPr>
          <p:cNvSpPr>
            <a:spLocks noGrp="1"/>
          </p:cNvSpPr>
          <p:nvPr/>
        </p:nvSpPr>
        <p:spPr>
          <a:xfrm>
            <a:off x="55435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4" name="goto:5">
            <a:hlinkClick r:id="rId7" action="ppaction://hlinksldjump"/>
          </p:cNvPr>
          <p:cNvSpPr>
            <a:spLocks noGrp="1"/>
          </p:cNvSpPr>
          <p:nvPr/>
        </p:nvSpPr>
        <p:spPr>
          <a:xfrm>
            <a:off x="68580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5" name="goto:6">
            <a:hlinkClick r:id="rId8" action="ppaction://hlinksldjump"/>
          </p:cNvPr>
          <p:cNvSpPr>
            <a:spLocks noGrp="1"/>
          </p:cNvSpPr>
          <p:nvPr/>
        </p:nvSpPr>
        <p:spPr>
          <a:xfrm>
            <a:off x="81724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6" name="goto:7">
            <a:hlinkClick r:id="rId9" action="ppaction://hlinksldjump"/>
          </p:cNvPr>
          <p:cNvSpPr>
            <a:spLocks noGrp="1"/>
          </p:cNvSpPr>
          <p:nvPr/>
        </p:nvSpPr>
        <p:spPr>
          <a:xfrm>
            <a:off x="94869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7" name="goto:12">
            <a:hlinkClick r:id="rId10" action="ppaction://hlinksldjump"/>
          </p:cNvPr>
          <p:cNvSpPr>
            <a:spLocks noGrp="1"/>
          </p:cNvSpPr>
          <p:nvPr/>
        </p:nvSpPr>
        <p:spPr>
          <a:xfrm>
            <a:off x="10877550" y="6381750"/>
            <a:ext cx="10477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FFFFFF"/>
                </a:solidFill>
                <a:latin typeface="Arial"/>
                <a:ea typeface="Arial"/>
                <a:cs typeface="Arial"/>
              </a:defRPr>
            </a:pPr>
            <a:r>
              <a:rPr sz="1275" b="1">
                <a:solidFill>
                  <a:srgbClr val="5E417D"/>
                </a:solidFill>
                <a:latin typeface="Arial"/>
                <a:ea typeface="Arial"/>
                <a:cs typeface="Arial"/>
              </a:rPr>
              <a:t>Resources</a:t>
            </a:r>
          </a:p>
        </p:txBody>
      </p:sp>
      <p:sp>
        <p:nvSpPr>
          <p:cNvPr id="18" name="objective"/>
          <p:cNvSpPr>
            <a:spLocks noGrp="1"/>
          </p:cNvSpPr>
          <p:nvPr/>
        </p:nvSpPr>
        <p:spPr>
          <a:xfrm>
            <a:off x="666597" y="1691640"/>
            <a:ext cx="10881360" cy="411480"/>
          </a:xfrm>
          <a:prstGeom prst="rect">
            <a:avLst/>
          </a:prstGeom>
          <a:noFill/>
          <a:ln w="0">
            <a:noFill/>
          </a:ln>
        </p:spPr>
        <p:txBody>
          <a:bodyPr wrap="square" lIns="0" tIns="0" rIns="0" bIns="0" anchor="t">
            <a:noAutofit/>
          </a:bodyPr>
          <a:lstStyle/>
          <a:p>
            <a:pPr algn="l">
              <a:lnSpc>
                <a:spcPct val="110000"/>
              </a:lnSpc>
              <a:buNone/>
              <a:defRPr sz="1600" b="1">
                <a:solidFill>
                  <a:srgbClr val="1F2937"/>
                </a:solidFill>
                <a:latin typeface="Arial"/>
                <a:ea typeface="Arial"/>
                <a:cs typeface="Arial"/>
              </a:defRPr>
            </a:pPr>
            <a:r>
              <a:rPr sz="1600" b="1">
                <a:solidFill>
                  <a:srgbClr val="1F2937"/>
                </a:solidFill>
                <a:latin typeface="Arial"/>
                <a:ea typeface="Arial"/>
                <a:cs typeface="Arial"/>
              </a:rPr>
              <a:t>Objective: Explain diffusion and the factors that affect its rate.</a:t>
            </a:r>
          </a:p>
        </p:txBody>
      </p:sp>
      <p:sp>
        <p:nvSpPr>
          <p:cNvPr id="19" name="words-header"/>
          <p:cNvSpPr>
            <a:spLocks noGrp="1"/>
          </p:cNvSpPr>
          <p:nvPr/>
        </p:nvSpPr>
        <p:spPr>
          <a:xfrm>
            <a:off x="666597" y="2176272"/>
            <a:ext cx="6766560" cy="310896"/>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KEY WORDS</a:t>
            </a:r>
          </a:p>
        </p:txBody>
      </p:sp>
      <p:sp>
        <p:nvSpPr>
          <p:cNvPr id="20" name="words"/>
          <p:cNvSpPr>
            <a:spLocks noGrp="1"/>
          </p:cNvSpPr>
          <p:nvPr/>
        </p:nvSpPr>
        <p:spPr>
          <a:xfrm>
            <a:off x="666597" y="2514600"/>
            <a:ext cx="6766560" cy="3566160"/>
          </a:xfrm>
          <a:prstGeom prst="rect">
            <a:avLst/>
          </a:prstGeom>
          <a:noFill/>
          <a:ln w="0">
            <a:noFill/>
          </a:ln>
        </p:spPr>
        <p:txBody>
          <a:bodyPr wrap="square" lIns="0" tIns="0" rIns="0" bIns="0" anchor="t">
            <a:noAutofit/>
          </a:bodyPr>
          <a:lstStyle/>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Diffusion (Tier 3) — The net movement of particles from a higher concentration to a lower concentration.</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Concentration (Tier 2) — How many particles of a substance there are in a given volume.</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Concentration gradient (Tier 3) — The difference in concentration between two places. Particles diffuse down it.</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Net movement (Tier 3) — The overall movement once movement in both directions has been counted.</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Passive (Tier 3) — Needing no energy from the cell; diffusion is passive.</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Surface area (Tier 2) — The total area available for particles to cross.</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Membrane (Tier 3) — A thin layer that particles must cross, such as a cell membrane.</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Alveolus (Tier 3) — One of the tiny air sacs in the lungs where oxygen enters the blood. Plural: alveoli.</a:t>
            </a:r>
          </a:p>
          <a:p>
            <a:pPr algn="l">
              <a:lnSpc>
                <a:spcPct val="110000"/>
              </a:lnSpc>
              <a:buNone/>
              <a:defRPr sz="1350" b="0">
                <a:solidFill>
                  <a:srgbClr val="1F2937"/>
                </a:solidFill>
                <a:latin typeface="Arial"/>
                <a:ea typeface="Arial"/>
                <a:cs typeface="Arial"/>
              </a:defRPr>
            </a:pPr>
            <a:r>
              <a:rPr sz="1350" b="0">
                <a:solidFill>
                  <a:srgbClr val="1F2937"/>
                </a:solidFill>
                <a:latin typeface="Arial"/>
                <a:ea typeface="Arial"/>
                <a:cs typeface="Arial"/>
              </a:rPr>
              <a:t>Rate (Tier 2) — How fast something happens; here, how quickly particles move across.</a:t>
            </a:r>
          </a:p>
        </p:txBody>
      </p:sp>
      <p:sp>
        <p:nvSpPr>
          <p:cNvPr id="21" name="success-header"/>
          <p:cNvSpPr>
            <a:spLocks noGrp="1"/>
          </p:cNvSpPr>
          <p:nvPr/>
        </p:nvSpPr>
        <p:spPr>
          <a:xfrm>
            <a:off x="7635240" y="2176272"/>
            <a:ext cx="3931920" cy="310896"/>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SUCCESS CRITERIA</a:t>
            </a:r>
          </a:p>
        </p:txBody>
      </p:sp>
      <p:sp>
        <p:nvSpPr>
          <p:cNvPr id="22" name="success"/>
          <p:cNvSpPr>
            <a:spLocks noGrp="1"/>
          </p:cNvSpPr>
          <p:nvPr/>
        </p:nvSpPr>
        <p:spPr>
          <a:xfrm>
            <a:off x="7635240" y="2514600"/>
            <a:ext cx="3931920" cy="3566160"/>
          </a:xfrm>
          <a:prstGeom prst="rect">
            <a:avLst/>
          </a:prstGeom>
          <a:noFill/>
          <a:ln w="0">
            <a:noFill/>
          </a:ln>
        </p:spPr>
        <p:txBody>
          <a:bodyPr wrap="square" lIns="0" tIns="0" rIns="0" bIns="0" anchor="t">
            <a:noAutofit/>
          </a:bodyPr>
          <a:lstStyle/>
          <a:p>
            <a:pPr algn="l">
              <a:lnSpc>
                <a:spcPct val="110000"/>
              </a:lnSpc>
              <a:buNone/>
              <a:defRPr sz="1300" b="0">
                <a:solidFill>
                  <a:srgbClr val="1F2937"/>
                </a:solidFill>
                <a:latin typeface="Arial"/>
                <a:ea typeface="Arial"/>
                <a:cs typeface="Arial"/>
              </a:defRPr>
            </a:pPr>
            <a:r>
              <a:rPr sz="1300" b="0">
                <a:solidFill>
                  <a:srgbClr val="1F2937"/>
                </a:solidFill>
                <a:latin typeface="Arial"/>
                <a:ea typeface="Arial"/>
                <a:cs typeface="Arial"/>
              </a:rPr>
              <a:t>1. Define diffusion using net movement and concentration gradient.</a:t>
            </a:r>
          </a:p>
          <a:p>
            <a:pPr algn="l">
              <a:lnSpc>
                <a:spcPct val="110000"/>
              </a:lnSpc>
              <a:buNone/>
              <a:defRPr sz="1300" b="0">
                <a:solidFill>
                  <a:srgbClr val="1F2937"/>
                </a:solidFill>
                <a:latin typeface="Arial"/>
                <a:ea typeface="Arial"/>
                <a:cs typeface="Arial"/>
              </a:defRPr>
            </a:pPr>
            <a:r>
              <a:rPr sz="1300" b="0">
                <a:solidFill>
                  <a:srgbClr val="1F2937"/>
                </a:solidFill>
                <a:latin typeface="Arial"/>
                <a:ea typeface="Arial"/>
                <a:cs typeface="Arial"/>
              </a:rPr>
              <a:t>2. Name three factors that change the rate of diffusion and say which way each one changes it.</a:t>
            </a:r>
          </a:p>
          <a:p>
            <a:pPr algn="l">
              <a:lnSpc>
                <a:spcPct val="110000"/>
              </a:lnSpc>
              <a:buNone/>
              <a:defRPr sz="1300" b="0">
                <a:solidFill>
                  <a:srgbClr val="1F2937"/>
                </a:solidFill>
                <a:latin typeface="Arial"/>
                <a:ea typeface="Arial"/>
                <a:cs typeface="Arial"/>
              </a:defRPr>
            </a:pPr>
            <a:r>
              <a:rPr sz="1300" b="0">
                <a:solidFill>
                  <a:srgbClr val="1F2937"/>
                </a:solidFill>
                <a:latin typeface="Arial"/>
                <a:ea typeface="Arial"/>
                <a:cs typeface="Arial"/>
              </a:rPr>
              <a:t>3. Apply diffusion to a real example in the body and to the model shown, keeping the two apart.</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0EAF6"/>
        </a:solidFill>
      </p:bgPr>
    </p:bg>
    <p:spTree>
      <p:nvGrpSpPr>
        <p:cNvPr id="2" name=""/>
        <p:cNvGrpSpPr/>
        <p:nvPr/>
      </p:nvGrpSpPr>
      <p:grpSpPr/>
      <p:sp>
        <p:nvSpPr>
          <p:cNvPr id="3" name="house-card"/>
          <p:cNvSpPr>
            <a:spLocks noGrp="1"/>
          </p:cNvSpPr>
          <p:nvPr/>
        </p:nvSpPr>
        <p:spPr>
          <a:xfrm>
            <a:off x="266700" y="190500"/>
            <a:ext cx="11658600" cy="6048375"/>
          </a:xfrm>
          <a:prstGeom prst="roundRect">
            <a:avLst>
              <a:gd name="adj" fmla="val 3150"/>
            </a:avLst>
          </a:prstGeom>
          <a:solidFill>
            <a:srgbClr val="FFFFFF"/>
          </a:solidFill>
          <a:ln w="9525">
            <a:solidFill>
              <a:srgbClr val="D9D0E2"/>
            </a:solidFill>
            <a:prstDash val="solid"/>
          </a:ln>
        </p:spPr>
        <p:txBody>
          <a:bodyPr/>
          <a:p/>
        </p:txBody>
      </p:sp>
      <p:sp>
        <p:nvSpPr>
          <p:cNvPr id="4" name="phase-rule"/>
          <p:cNvSpPr>
            <a:spLocks noGrp="1"/>
          </p:cNvSpPr>
          <p:nvPr/>
        </p:nvSpPr>
        <p:spPr>
          <a:xfrm>
            <a:off x="428625" y="190500"/>
            <a:ext cx="11334750" cy="66675"/>
          </a:xfrm>
          <a:prstGeom prst="rect">
            <a:avLst/>
          </a:prstGeom>
          <a:solidFill>
            <a:srgbClr val="7A5C9E"/>
          </a:solidFill>
          <a:ln w="0">
            <a:noFill/>
          </a:ln>
        </p:spPr>
        <p:txBody>
          <a:bodyPr/>
          <a:p/>
        </p:txBody>
      </p:sp>
      <p:sp>
        <p:nvSpPr>
          <p:cNvPr id="5" name="copy-62"/>
          <p:cNvSpPr>
            <a:spLocks noGrp="1"/>
          </p:cNvSpPr>
          <p:nvPr/>
        </p:nvSpPr>
        <p:spPr>
          <a:xfrm>
            <a:off x="609600" y="428625"/>
            <a:ext cx="8096250" cy="238125"/>
          </a:xfrm>
          <a:prstGeom prst="rect">
            <a:avLst/>
          </a:prstGeom>
          <a:noFill/>
          <a:ln w="0">
            <a:noFill/>
          </a:ln>
        </p:spPr>
        <p:txBody>
          <a:bodyPr wrap="square" lIns="0" tIns="0" rIns="0" bIns="0" anchor="t">
            <a:noAutofit/>
          </a:bodyPr>
          <a:lstStyle/>
          <a:p>
            <a:pPr algn="l">
              <a:lnSpc>
                <a:spcPct val="110000"/>
              </a:lnSpc>
              <a:buNone/>
              <a:defRPr sz="1425" b="1">
                <a:solidFill>
                  <a:srgbClr val="5E417D"/>
                </a:solidFill>
                <a:latin typeface="Arial"/>
                <a:ea typeface="Arial"/>
                <a:cs typeface="Arial"/>
              </a:defRPr>
            </a:pPr>
            <a:r>
              <a:rPr sz="1425" b="1">
                <a:solidFill>
                  <a:srgbClr val="5E417D"/>
                </a:solidFill>
                <a:latin typeface="Arial"/>
                <a:ea typeface="Arial"/>
                <a:cs typeface="Arial"/>
              </a:rPr>
              <a:t>LAUNCH SCIENCE  /  W4L1</a:t>
            </a:r>
          </a:p>
        </p:txBody>
      </p:sp>
      <p:sp>
        <p:nvSpPr>
          <p:cNvPr id="6" name="copy-63"/>
          <p:cNvSpPr>
            <a:spLocks noGrp="1"/>
          </p:cNvSpPr>
          <p:nvPr/>
        </p:nvSpPr>
        <p:spPr>
          <a:xfrm>
            <a:off x="8382000" y="428625"/>
            <a:ext cx="3238500" cy="238125"/>
          </a:xfrm>
          <a:prstGeom prst="rect">
            <a:avLst/>
          </a:prstGeom>
          <a:noFill/>
          <a:ln w="0">
            <a:noFill/>
          </a:ln>
        </p:spPr>
        <p:txBody>
          <a:bodyPr wrap="square" lIns="0" tIns="0" rIns="0" bIns="0" anchor="t">
            <a:noAutofit/>
          </a:bodyPr>
          <a:lstStyle/>
          <a:p>
            <a:pPr algn="l">
              <a:lnSpc>
                <a:spcPct val="110000"/>
              </a:lnSpc>
              <a:buNone/>
              <a:defRPr sz="1425" b="1">
                <a:solidFill>
                  <a:srgbClr val="7A5C9E"/>
                </a:solidFill>
                <a:latin typeface="Arial"/>
                <a:ea typeface="Arial"/>
                <a:cs typeface="Arial"/>
              </a:defRPr>
            </a:pPr>
            <a:r>
              <a:rPr sz="1425" b="1">
                <a:solidFill>
                  <a:srgbClr val="7A5C9E"/>
                </a:solidFill>
                <a:latin typeface="Arial"/>
                <a:ea typeface="Arial"/>
                <a:cs typeface="Arial"/>
              </a:rPr>
              <a:t>Knowledge organiser</a:t>
            </a:r>
          </a:p>
        </p:txBody>
      </p:sp>
      <p:sp>
        <p:nvSpPr>
          <p:cNvPr id="7" name="copy-64"/>
          <p:cNvSpPr>
            <a:spLocks noGrp="1"/>
          </p:cNvSpPr>
          <p:nvPr/>
        </p:nvSpPr>
        <p:spPr>
          <a:xfrm>
            <a:off x="609600" y="866775"/>
            <a:ext cx="10953750" cy="619125"/>
          </a:xfrm>
          <a:prstGeom prst="rect">
            <a:avLst/>
          </a:prstGeom>
          <a:noFill/>
          <a:ln w="0">
            <a:noFill/>
          </a:ln>
        </p:spPr>
        <p:txBody>
          <a:bodyPr wrap="square" lIns="0" tIns="0" rIns="0" bIns="0" anchor="t">
            <a:noAutofit/>
          </a:bodyPr>
          <a:lstStyle/>
          <a:p>
            <a:pPr algn="l">
              <a:lnSpc>
                <a:spcPct val="110000"/>
              </a:lnSpc>
              <a:buNone/>
              <a:defRPr sz="3450" b="1">
                <a:solidFill>
                  <a:srgbClr val="101C38"/>
                </a:solidFill>
                <a:latin typeface="Arial"/>
                <a:ea typeface="Arial"/>
                <a:cs typeface="Arial"/>
              </a:defRPr>
            </a:pPr>
            <a:r>
              <a:rPr sz="3450" b="1">
                <a:solidFill>
                  <a:srgbClr val="101C38"/>
                </a:solidFill>
                <a:latin typeface="Arial"/>
                <a:ea typeface="Arial"/>
                <a:cs typeface="Arial"/>
              </a:rPr>
              <a:t>Diffusion knowledge organiser (2 of 2)</a:t>
            </a:r>
          </a:p>
        </p:txBody>
      </p:sp>
      <p:sp>
        <p:nvSpPr>
          <p:cNvPr id="8" name="heading-rule"/>
          <p:cNvSpPr>
            <a:spLocks noGrp="1"/>
          </p:cNvSpPr>
          <p:nvPr/>
        </p:nvSpPr>
        <p:spPr>
          <a:xfrm>
            <a:off x="609600" y="1543050"/>
            <a:ext cx="10953750" cy="19050"/>
          </a:xfrm>
          <a:prstGeom prst="rect">
            <a:avLst/>
          </a:prstGeom>
          <a:solidFill>
            <a:srgbClr val="D9D0E2"/>
          </a:solidFill>
          <a:ln w="0">
            <a:noFill/>
          </a:ln>
        </p:spPr>
        <p:txBody>
          <a:bodyPr/>
          <a:p/>
        </p:txBody>
      </p:sp>
      <p:sp>
        <p:nvSpPr>
          <p:cNvPr id="9" name="goto:0">
            <a:hlinkClick r:id="rId2" action="ppaction://hlinksldjump"/>
          </p:cNvPr>
          <p:cNvSpPr>
            <a:spLocks noGrp="1"/>
          </p:cNvSpPr>
          <p:nvPr/>
        </p:nvSpPr>
        <p:spPr>
          <a:xfrm>
            <a:off x="2857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Arrival</a:t>
            </a:r>
          </a:p>
        </p:txBody>
      </p:sp>
      <p:sp>
        <p:nvSpPr>
          <p:cNvPr id="10" name="goto:1">
            <a:hlinkClick r:id="rId3" action="ppaction://hlinksldjump"/>
          </p:cNvPr>
          <p:cNvSpPr>
            <a:spLocks noGrp="1"/>
          </p:cNvSpPr>
          <p:nvPr/>
        </p:nvSpPr>
        <p:spPr>
          <a:xfrm>
            <a:off x="16002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Starter</a:t>
            </a:r>
          </a:p>
        </p:txBody>
      </p:sp>
      <p:sp>
        <p:nvSpPr>
          <p:cNvPr id="11" name="goto:2">
            <a:hlinkClick r:id="rId4" action="ppaction://hlinksldjump"/>
          </p:cNvPr>
          <p:cNvSpPr>
            <a:spLocks noGrp="1"/>
          </p:cNvSpPr>
          <p:nvPr/>
        </p:nvSpPr>
        <p:spPr>
          <a:xfrm>
            <a:off x="29146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a:t>
            </a:r>
          </a:p>
        </p:txBody>
      </p:sp>
      <p:sp>
        <p:nvSpPr>
          <p:cNvPr id="12" name="goto:3">
            <a:hlinkClick r:id="rId5" action="ppaction://hlinksldjump"/>
          </p:cNvPr>
          <p:cNvSpPr>
            <a:spLocks noGrp="1"/>
          </p:cNvSpPr>
          <p:nvPr/>
        </p:nvSpPr>
        <p:spPr>
          <a:xfrm>
            <a:off x="42291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a:t>
            </a:r>
          </a:p>
        </p:txBody>
      </p:sp>
      <p:sp>
        <p:nvSpPr>
          <p:cNvPr id="13" name="goto:4">
            <a:hlinkClick r:id="rId6" action="ppaction://hlinksldjump"/>
          </p:cNvPr>
          <p:cNvSpPr>
            <a:spLocks noGrp="1"/>
          </p:cNvSpPr>
          <p:nvPr/>
        </p:nvSpPr>
        <p:spPr>
          <a:xfrm>
            <a:off x="55435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 Do 2</a:t>
            </a:r>
          </a:p>
        </p:txBody>
      </p:sp>
      <p:sp>
        <p:nvSpPr>
          <p:cNvPr id="14" name="goto:5">
            <a:hlinkClick r:id="rId7" action="ppaction://hlinksldjump"/>
          </p:cNvPr>
          <p:cNvSpPr>
            <a:spLocks noGrp="1"/>
          </p:cNvSpPr>
          <p:nvPr/>
        </p:nvSpPr>
        <p:spPr>
          <a:xfrm>
            <a:off x="68580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We Do 2</a:t>
            </a:r>
          </a:p>
        </p:txBody>
      </p:sp>
      <p:sp>
        <p:nvSpPr>
          <p:cNvPr id="15" name="goto:6">
            <a:hlinkClick r:id="rId8" action="ppaction://hlinksldjump"/>
          </p:cNvPr>
          <p:cNvSpPr>
            <a:spLocks noGrp="1"/>
          </p:cNvSpPr>
          <p:nvPr/>
        </p:nvSpPr>
        <p:spPr>
          <a:xfrm>
            <a:off x="817245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Independent</a:t>
            </a:r>
          </a:p>
        </p:txBody>
      </p:sp>
      <p:sp>
        <p:nvSpPr>
          <p:cNvPr id="16" name="goto:7">
            <a:hlinkClick r:id="rId9" action="ppaction://hlinksldjump"/>
          </p:cNvPr>
          <p:cNvSpPr>
            <a:spLocks noGrp="1"/>
          </p:cNvSpPr>
          <p:nvPr/>
        </p:nvSpPr>
        <p:spPr>
          <a:xfrm>
            <a:off x="9486900" y="6381750"/>
            <a:ext cx="12382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5E417D"/>
                </a:solidFill>
                <a:latin typeface="Arial"/>
                <a:ea typeface="Arial"/>
                <a:cs typeface="Arial"/>
              </a:defRPr>
            </a:pPr>
            <a:r>
              <a:rPr sz="1275" b="1">
                <a:solidFill>
                  <a:srgbClr val="5E417D"/>
                </a:solidFill>
                <a:latin typeface="Arial"/>
                <a:ea typeface="Arial"/>
                <a:cs typeface="Arial"/>
              </a:rPr>
              <a:t>Exit</a:t>
            </a:r>
          </a:p>
        </p:txBody>
      </p:sp>
      <p:sp>
        <p:nvSpPr>
          <p:cNvPr id="17" name="goto:12">
            <a:hlinkClick r:id="rId10" action="ppaction://hlinksldjump"/>
          </p:cNvPr>
          <p:cNvSpPr>
            <a:spLocks noGrp="1"/>
          </p:cNvSpPr>
          <p:nvPr/>
        </p:nvSpPr>
        <p:spPr>
          <a:xfrm>
            <a:off x="10877550" y="6381750"/>
            <a:ext cx="1047750" cy="361950"/>
          </a:xfrm>
          <a:prstGeom prst="roundRect">
            <a:avLst>
              <a:gd name="adj" fmla="val 18421"/>
            </a:avLst>
          </a:prstGeom>
          <a:solidFill>
            <a:srgbClr val="E7DFEE"/>
          </a:solidFill>
          <a:ln w="9525">
            <a:solidFill>
              <a:srgbClr val="D9D0E2"/>
            </a:solidFill>
            <a:prstDash val="solid"/>
          </a:ln>
        </p:spPr>
        <p:txBody>
          <a:bodyPr lIns="57150" tIns="38100" rIns="57150" bIns="38100" anchor="ctr">
            <a:noAutofit/>
          </a:bodyPr>
          <a:lstStyle/>
          <a:p>
            <a:pPr algn="ctr">
              <a:buNone/>
              <a:defRPr sz="1275" b="1">
                <a:solidFill>
                  <a:srgbClr val="FFFFFF"/>
                </a:solidFill>
                <a:latin typeface="Arial"/>
                <a:ea typeface="Arial"/>
                <a:cs typeface="Arial"/>
              </a:defRPr>
            </a:pPr>
            <a:r>
              <a:rPr sz="1275" b="1">
                <a:solidFill>
                  <a:srgbClr val="5E417D"/>
                </a:solidFill>
                <a:latin typeface="Arial"/>
                <a:ea typeface="Arial"/>
                <a:cs typeface="Arial"/>
              </a:rPr>
              <a:t>Resources</a:t>
            </a:r>
          </a:p>
        </p:txBody>
      </p:sp>
      <p:sp>
        <p:nvSpPr>
          <p:cNvPr id="18" name="ideas-header"/>
          <p:cNvSpPr>
            <a:spLocks noGrp="1"/>
          </p:cNvSpPr>
          <p:nvPr/>
        </p:nvSpPr>
        <p:spPr>
          <a:xfrm>
            <a:off x="666597" y="1691640"/>
            <a:ext cx="10881360" cy="310896"/>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KEY IDEAS</a:t>
            </a:r>
          </a:p>
        </p:txBody>
      </p:sp>
      <p:sp>
        <p:nvSpPr>
          <p:cNvPr id="19" name="ideas"/>
          <p:cNvSpPr>
            <a:spLocks noGrp="1"/>
          </p:cNvSpPr>
          <p:nvPr/>
        </p:nvSpPr>
        <p:spPr>
          <a:xfrm>
            <a:off x="666597" y="2029968"/>
            <a:ext cx="10881360" cy="2148840"/>
          </a:xfrm>
          <a:prstGeom prst="rect">
            <a:avLst/>
          </a:prstGeom>
          <a:noFill/>
          <a:ln w="0">
            <a:noFill/>
          </a:ln>
        </p:spPr>
        <p:txBody>
          <a:bodyPr wrap="square" lIns="0" tIns="0" rIns="0" bIns="0" anchor="t">
            <a:noAutofit/>
          </a:bodyPr>
          <a:lstStyle/>
          <a:p>
            <a:pPr algn="l">
              <a:lnSpc>
                <a:spcPct val="110000"/>
              </a:lnSpc>
              <a:buNone/>
              <a:defRPr sz="1450" b="0">
                <a:solidFill>
                  <a:srgbClr val="1F2937"/>
                </a:solidFill>
                <a:latin typeface="Arial"/>
                <a:ea typeface="Arial"/>
                <a:cs typeface="Arial"/>
              </a:defRPr>
            </a:pPr>
            <a:r>
              <a:rPr sz="1450" b="0">
                <a:solidFill>
                  <a:srgbClr val="1F2937"/>
                </a:solidFill>
                <a:latin typeface="Arial"/>
                <a:ea typeface="Arial"/>
                <a:cs typeface="Arial"/>
              </a:rPr>
              <a:t>Particles move randomly all the time. Diffusion is the net result of that random movement, not a push.</a:t>
            </a:r>
          </a:p>
          <a:p>
            <a:pPr algn="l">
              <a:lnSpc>
                <a:spcPct val="110000"/>
              </a:lnSpc>
              <a:buNone/>
              <a:defRPr sz="1450" b="0">
                <a:solidFill>
                  <a:srgbClr val="1F2937"/>
                </a:solidFill>
                <a:latin typeface="Arial"/>
                <a:ea typeface="Arial"/>
                <a:cs typeface="Arial"/>
              </a:defRPr>
            </a:pPr>
            <a:r>
              <a:rPr sz="1450" b="0">
                <a:solidFill>
                  <a:srgbClr val="1F2937"/>
                </a:solidFill>
                <a:latin typeface="Arial"/>
                <a:ea typeface="Arial"/>
                <a:cs typeface="Arial"/>
              </a:rPr>
              <a:t>Three factors raise the rate of diffusion: a steeper concentration gradient, a higher temperature and a larger surface area. A shorter distance to cross also raises it.</a:t>
            </a:r>
          </a:p>
          <a:p>
            <a:pPr algn="l">
              <a:lnSpc>
                <a:spcPct val="110000"/>
              </a:lnSpc>
              <a:buNone/>
              <a:defRPr sz="1450" b="0">
                <a:solidFill>
                  <a:srgbClr val="1F2937"/>
                </a:solidFill>
                <a:latin typeface="Arial"/>
                <a:ea typeface="Arial"/>
                <a:cs typeface="Arial"/>
              </a:defRPr>
            </a:pPr>
            <a:r>
              <a:rPr sz="1450" b="0">
                <a:solidFill>
                  <a:srgbClr val="1F2937"/>
                </a:solidFill>
                <a:latin typeface="Arial"/>
                <a:ea typeface="Arial"/>
                <a:cs typeface="Arial"/>
              </a:rPr>
              <a:t>Diffusion needs no energy from the cell. Movement against a gradient using energy is active transport, a different process.</a:t>
            </a:r>
          </a:p>
          <a:p>
            <a:pPr algn="l">
              <a:lnSpc>
                <a:spcPct val="110000"/>
              </a:lnSpc>
              <a:buNone/>
              <a:defRPr sz="1450" b="0">
                <a:solidFill>
                  <a:srgbClr val="1F2937"/>
                </a:solidFill>
                <a:latin typeface="Arial"/>
                <a:ea typeface="Arial"/>
                <a:cs typeface="Arial"/>
              </a:defRPr>
            </a:pPr>
            <a:r>
              <a:rPr sz="1450" b="0">
                <a:solidFill>
                  <a:srgbClr val="1F2937"/>
                </a:solidFill>
                <a:latin typeface="Arial"/>
                <a:ea typeface="Arial"/>
                <a:cs typeface="Arial"/>
              </a:rPr>
              <a:t>In the lungs, oxygen diffuses from the air in an alveolus into the blood; carbon dioxide diffuses the other way. The alveolus wall is one cell thick.</a:t>
            </a:r>
          </a:p>
        </p:txBody>
      </p:sp>
      <p:sp>
        <p:nvSpPr>
          <p:cNvPr id="20" name="model-header"/>
          <p:cNvSpPr>
            <a:spLocks noGrp="1"/>
          </p:cNvSpPr>
          <p:nvPr/>
        </p:nvSpPr>
        <p:spPr>
          <a:xfrm>
            <a:off x="666597" y="4206240"/>
            <a:ext cx="10881360" cy="310896"/>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THE MODEL</a:t>
            </a:r>
          </a:p>
        </p:txBody>
      </p:sp>
      <p:sp>
        <p:nvSpPr>
          <p:cNvPr id="21" name="model"/>
          <p:cNvSpPr>
            <a:spLocks noGrp="1"/>
          </p:cNvSpPr>
          <p:nvPr/>
        </p:nvSpPr>
        <p:spPr>
          <a:xfrm>
            <a:off x="666597" y="4526280"/>
            <a:ext cx="10881360" cy="566928"/>
          </a:xfrm>
          <a:prstGeom prst="rect">
            <a:avLst/>
          </a:prstGeom>
          <a:noFill/>
          <a:ln w="0">
            <a:noFill/>
          </a:ln>
        </p:spPr>
        <p:txBody>
          <a:bodyPr wrap="square" lIns="0" tIns="0" rIns="0" bIns="0" anchor="t">
            <a:noAutofit/>
          </a:bodyPr>
          <a:lstStyle/>
          <a:p>
            <a:pPr algn="l">
              <a:lnSpc>
                <a:spcPct val="110000"/>
              </a:lnSpc>
              <a:buNone/>
              <a:defRPr sz="1200" b="0">
                <a:solidFill>
                  <a:srgbClr val="1F2937"/>
                </a:solidFill>
                <a:latin typeface="Arial"/>
                <a:ea typeface="Arial"/>
                <a:cs typeface="Arial"/>
              </a:defRPr>
            </a:pPr>
            <a:r>
              <a:rPr sz="1200" b="0">
                <a:solidFill>
                  <a:srgbClr val="1F2937"/>
                </a:solidFill>
                <a:latin typeface="Arial"/>
                <a:ea typeface="Arial"/>
                <a:cs typeface="Arial"/>
              </a:rPr>
              <a:t>A particle model of diffusion across a membrane. Particles are drawn far larger and fewer than the real thing, and the membrane is drawn as a line. This is an explanatory model, not a measurement of any real gas.</a:t>
            </a:r>
          </a:p>
        </p:txBody>
      </p:sp>
      <p:sp>
        <p:nvSpPr>
          <p:cNvPr id="22" name="examples-header"/>
          <p:cNvSpPr>
            <a:spLocks noGrp="1"/>
          </p:cNvSpPr>
          <p:nvPr/>
        </p:nvSpPr>
        <p:spPr>
          <a:xfrm>
            <a:off x="666597" y="5120640"/>
            <a:ext cx="10881360" cy="310896"/>
          </a:xfrm>
          <a:prstGeom prst="rect">
            <a:avLst/>
          </a:prstGeom>
          <a:noFill/>
          <a:ln w="0">
            <a:noFill/>
          </a:ln>
        </p:spPr>
        <p:txBody>
          <a:bodyPr wrap="square" lIns="0" tIns="0" rIns="0" bIns="0" anchor="t">
            <a:noAutofit/>
          </a:bodyPr>
          <a:lstStyle/>
          <a:p>
            <a:pPr algn="l">
              <a:lnSpc>
                <a:spcPct val="110000"/>
              </a:lnSpc>
              <a:buNone/>
              <a:defRPr sz="1200" b="1">
                <a:solidFill>
                  <a:srgbClr val="526170"/>
                </a:solidFill>
                <a:latin typeface="Arial"/>
                <a:ea typeface="Arial"/>
                <a:cs typeface="Arial"/>
              </a:defRPr>
            </a:pPr>
            <a:r>
              <a:rPr sz="1200" b="1">
                <a:solidFill>
                  <a:srgbClr val="526170"/>
                </a:solidFill>
                <a:latin typeface="Arial"/>
                <a:ea typeface="Arial"/>
                <a:cs typeface="Arial"/>
              </a:rPr>
              <a:t>DIFFUSION OR NOT?</a:t>
            </a:r>
          </a:p>
        </p:txBody>
      </p:sp>
      <p:sp>
        <p:nvSpPr>
          <p:cNvPr id="23" name="examples"/>
          <p:cNvSpPr>
            <a:spLocks noGrp="1"/>
          </p:cNvSpPr>
          <p:nvPr/>
        </p:nvSpPr>
        <p:spPr>
          <a:xfrm>
            <a:off x="666597" y="5440680"/>
            <a:ext cx="10881360" cy="868680"/>
          </a:xfrm>
          <a:prstGeom prst="rect">
            <a:avLst/>
          </a:prstGeom>
          <a:noFill/>
          <a:ln w="0">
            <a:noFill/>
          </a:ln>
        </p:spPr>
        <p:txBody>
          <a:bodyPr wrap="square" lIns="0" tIns="0" rIns="0" bIns="0" anchor="t">
            <a:noAutofit/>
          </a:bodyPr>
          <a:lstStyle/>
          <a:p>
            <a:pPr algn="l">
              <a:lnSpc>
                <a:spcPct val="110000"/>
              </a:lnSpc>
              <a:buNone/>
              <a:defRPr sz="1150" b="0">
                <a:solidFill>
                  <a:srgbClr val="1F2937"/>
                </a:solidFill>
                <a:latin typeface="Arial"/>
                <a:ea typeface="Arial"/>
                <a:cs typeface="Arial"/>
              </a:defRPr>
            </a:pPr>
            <a:r>
              <a:rPr sz="1150" b="0">
                <a:solidFill>
                  <a:srgbClr val="1F2937"/>
                </a:solidFill>
                <a:latin typeface="Arial"/>
                <a:ea typeface="Arial"/>
                <a:cs typeface="Arial"/>
              </a:rPr>
              <a:t>Diffusion: oxygen into the blood at the alveoli; carbon dioxide out of a respiring cell; a smell spreading across a room.</a:t>
            </a:r>
          </a:p>
          <a:p>
            <a:pPr algn="l">
              <a:lnSpc>
                <a:spcPct val="110000"/>
              </a:lnSpc>
              <a:buNone/>
              <a:defRPr sz="1150" b="0">
                <a:solidFill>
                  <a:srgbClr val="1F2937"/>
                </a:solidFill>
                <a:latin typeface="Arial"/>
                <a:ea typeface="Arial"/>
                <a:cs typeface="Arial"/>
              </a:defRPr>
            </a:pPr>
            <a:r>
              <a:rPr sz="1150" b="0">
                <a:solidFill>
                  <a:srgbClr val="1F2937"/>
                </a:solidFill>
                <a:latin typeface="Arial"/>
                <a:ea typeface="Arial"/>
                <a:cs typeface="Arial"/>
              </a:rPr>
              <a:t>Not diffusion: glucose pumped into a root hair against its gradient (active transport); water across a partially permeable membrane (osmosis, a special case treated in the next lesson but one).</a:t>
            </a: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2026-09-06T23:22:58.8840000Z</dcterms:created>
  <dcterms:modified xsi:type="dcterms:W3CDTF">2026-09-06T23:22:58.8840000Z</dcterms:modified>
</coreProperties>
</file>