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19072b522c394088" Type="http://schemas.openxmlformats.org/package/2006/relationships/metadata/core-properties" Target="docProps/core.xml"/><Relationship Id="R72c3be74f6f044e7" Type="http://schemas.openxmlformats.org/officeDocument/2006/relationships/extended-properties" Target="docProps/app.xml"/><Relationship Id="Rbbf4b00d184546a0" Type="http://schemas.openxmlformats.org/officeDocument/2006/relationships/officeDocument" Target="ppt/presentation.xml"/></Relationships>
</file>

<file path=ppt/presentation.xml><?xml version="1.0" encoding="utf-8"?>
<p:presentation xmlns:p="http://schemas.openxmlformats.org/presentationml/2006/main">
  <p:sldMasterIdLst>
    <p:sldMasterId xmlns:r="http://schemas.openxmlformats.org/officeDocument/2006/relationships" id="2147483648" r:id="Rb511ca208e464264"/>
  </p:sldMasterIdLst>
  <p:notesMasterIdLst>
    <p:notesMasterId xmlns:r="http://schemas.openxmlformats.org/officeDocument/2006/relationships" r:id="Rc3eb23744b30400f"/>
  </p:notesMasterIdLst>
  <p:sldIdLst>
    <p:sldId xmlns:r="http://schemas.openxmlformats.org/officeDocument/2006/relationships" id="256" r:id="R5958ec6c60ba48c2"/>
    <p:sldId xmlns:r="http://schemas.openxmlformats.org/officeDocument/2006/relationships" id="257" r:id="Rf943ec80eb5442f5"/>
    <p:sldId xmlns:r="http://schemas.openxmlformats.org/officeDocument/2006/relationships" id="258" r:id="Rcfa7d242677c4ba2"/>
    <p:sldId xmlns:r="http://schemas.openxmlformats.org/officeDocument/2006/relationships" id="259" r:id="Re75de32dac2b47aa"/>
    <p:sldId xmlns:r="http://schemas.openxmlformats.org/officeDocument/2006/relationships" id="260" r:id="R54ff8c5d4d26427a"/>
    <p:sldId xmlns:r="http://schemas.openxmlformats.org/officeDocument/2006/relationships" id="261" r:id="R4e03bfab22e84b01"/>
    <p:sldId xmlns:r="http://schemas.openxmlformats.org/officeDocument/2006/relationships" id="262" r:id="R7f35bcb30f45487f"/>
    <p:sldId xmlns:r="http://schemas.openxmlformats.org/officeDocument/2006/relationships" id="263" r:id="R68c5d38080d04606"/>
    <p:sldId xmlns:r="http://schemas.openxmlformats.org/officeDocument/2006/relationships" id="264" r:id="R319e75ac2f44459b"/>
    <p:sldId xmlns:r="http://schemas.openxmlformats.org/officeDocument/2006/relationships" id="265" r:id="Re79bbebc4ca64a7c"/>
    <p:sldId xmlns:r="http://schemas.openxmlformats.org/officeDocument/2006/relationships" id="266" r:id="Reffeb0dd17e94110"/>
    <p:sldId xmlns:r="http://schemas.openxmlformats.org/officeDocument/2006/relationships" id="267" r:id="R4adf97c1489f4bff"/>
    <p:sldId xmlns:r="http://schemas.openxmlformats.org/officeDocument/2006/relationships" id="268" r:id="R719a0ce56fef4772"/>
    <p:sldId xmlns:r="http://schemas.openxmlformats.org/officeDocument/2006/relationships" id="269" r:id="Rab725446c4ef42d4"/>
    <p:sldId xmlns:r="http://schemas.openxmlformats.org/officeDocument/2006/relationships" id="270" r:id="R04569614216343a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4569614216343ae" Type="http://schemas.openxmlformats.org/officeDocument/2006/relationships/slide" Target="slides/slide15.xml"/><Relationship Id="R148c727b648244d4" Type="http://schemas.openxmlformats.org/officeDocument/2006/relationships/presProps" Target="presProps.xml"/><Relationship Id="R319e75ac2f44459b" Type="http://schemas.openxmlformats.org/officeDocument/2006/relationships/slide" Target="slides/slide9.xml"/><Relationship Id="R453e03f729cb456c" Type="http://schemas.openxmlformats.org/officeDocument/2006/relationships/theme" Target="theme/theme1.xml"/><Relationship Id="R4adf97c1489f4bff" Type="http://schemas.openxmlformats.org/officeDocument/2006/relationships/slide" Target="slides/slide12.xml"/><Relationship Id="R4e03bfab22e84b01" Type="http://schemas.openxmlformats.org/officeDocument/2006/relationships/slide" Target="slides/slide6.xml"/><Relationship Id="R54ff8c5d4d26427a" Type="http://schemas.openxmlformats.org/officeDocument/2006/relationships/slide" Target="slides/slide5.xml"/><Relationship Id="R5958ec6c60ba48c2" Type="http://schemas.openxmlformats.org/officeDocument/2006/relationships/slide" Target="slides/slide1.xml"/><Relationship Id="R68c5d38080d04606" Type="http://schemas.openxmlformats.org/officeDocument/2006/relationships/slide" Target="slides/slide8.xml"/><Relationship Id="R719a0ce56fef4772" Type="http://schemas.openxmlformats.org/officeDocument/2006/relationships/slide" Target="slides/slide13.xml"/><Relationship Id="R7f35bcb30f45487f" Type="http://schemas.openxmlformats.org/officeDocument/2006/relationships/slide" Target="slides/slide7.xml"/><Relationship Id="Rab725446c4ef42d4" Type="http://schemas.openxmlformats.org/officeDocument/2006/relationships/slide" Target="slides/slide14.xml"/><Relationship Id="Rb34009c367064af8" Type="http://schemas.openxmlformats.org/officeDocument/2006/relationships/tableStyles" Target="tableStyles.xml"/><Relationship Id="Rb511ca208e464264" Type="http://schemas.openxmlformats.org/officeDocument/2006/relationships/slideMaster" Target="slideMasters/slideMaster1.xml"/><Relationship Id="Rc3eb23744b30400f" Type="http://schemas.openxmlformats.org/officeDocument/2006/relationships/notesMaster" Target="notesMasters/notesMaster1.xml"/><Relationship Id="Rcfa7d242677c4ba2" Type="http://schemas.openxmlformats.org/officeDocument/2006/relationships/slide" Target="slides/slide3.xml"/><Relationship Id="Re75de32dac2b47aa" Type="http://schemas.openxmlformats.org/officeDocument/2006/relationships/slide" Target="slides/slide4.xml"/><Relationship Id="Re79bbebc4ca64a7c" Type="http://schemas.openxmlformats.org/officeDocument/2006/relationships/slide" Target="slides/slide10.xml"/><Relationship Id="Reffeb0dd17e94110" Type="http://schemas.openxmlformats.org/officeDocument/2006/relationships/slide" Target="slides/slide11.xml"/><Relationship Id="Rf943ec80eb5442f5"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18501c38c47047df"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a9f2c3a979ff410d" Type="http://schemas.openxmlformats.org/officeDocument/2006/relationships/notesMaster" Target="../notesMasters/notesMaster1.xml"/><Relationship Id="Rc99117857333456d"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f406e98f9a6d4d2e" Type="http://schemas.openxmlformats.org/officeDocument/2006/relationships/notesMaster" Target="../notesMasters/notesMaster1.xml"/><Relationship Id="Rf5cccc96b8914ec9"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38f7a2a00c1e47c8" Type="http://schemas.openxmlformats.org/officeDocument/2006/relationships/notesMaster" Target="../notesMasters/notesMaster1.xml"/><Relationship Id="Rab07f5fd0b6d4006"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4ad0a665f3154523" Type="http://schemas.openxmlformats.org/officeDocument/2006/relationships/notesMaster" Target="../notesMasters/notesMaster1.xml"/><Relationship Id="Rcc38d36964be4bd9"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b58dc084d1c044a4" Type="http://schemas.openxmlformats.org/officeDocument/2006/relationships/slide" Target="../slides/slide5.xml"/><Relationship Id="Rc457e047b57143cd"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1960d3a1721c4a17" Type="http://schemas.openxmlformats.org/officeDocument/2006/relationships/slide" Target="../slides/slide6.xml"/><Relationship Id="R4f4da58920d34b94"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76a692b25b2b4b8f" Type="http://schemas.openxmlformats.org/officeDocument/2006/relationships/slide" Target="../slides/slide7.xml"/><Relationship Id="Rb45f5d60c48247c0"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a9a8caed4eb946b8" Type="http://schemas.openxmlformats.org/officeDocument/2006/relationships/notesMaster" Target="../notesMasters/notesMaster1.xml"/><Relationship Id="Rff3003dfaff7484f"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2c0a99dd9c774837" Type="http://schemas.openxmlformats.org/officeDocument/2006/relationships/slide" Target="../slides/slide9.xml"/><Relationship Id="R7cc8a695921c4e1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72d610012cca4464" Type="http://schemas.openxmlformats.org/officeDocument/2006/relationships/notesMaster" Target="../notesMasters/notesMaster1.xml"/><Relationship Id="Rceffa867f22e40b6"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82b539ac17a44fc6" Type="http://schemas.openxmlformats.org/officeDocument/2006/relationships/slide" Target="../slides/slide11.xml"/><Relationship Id="Ra2b729a9aad74200"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64e8e3bcbb114289" Type="http://schemas.openxmlformats.org/officeDocument/2006/relationships/slide" Target="../slides/slide12.xml"/><Relationship Id="R6a7d06e00eec4310"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ac6c59b3212b4fdb" Type="http://schemas.openxmlformats.org/officeDocument/2006/relationships/notesMaster" Target="../notesMasters/notesMaster1.xml"/><Relationship Id="Rd99ce2b0be1c4e5e"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24dbba165adb42b1" Type="http://schemas.openxmlformats.org/officeDocument/2006/relationships/slide" Target="../slides/slide14.xml"/><Relationship Id="R4c0a7400f7b34a26"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57dd9746bece4d98" Type="http://schemas.openxmlformats.org/officeDocument/2006/relationships/slide" Target="../slides/slide15.xml"/><Relationship Id="R619ed24dea554aff" Type="http://schemas.openxmlformats.org/officeDocument/2006/relationships/notesMaster" Target="../notesMasters/notesMaster1.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Work — workshop reference — 0 minutes within the source's 40-minute lesson.</a:t>
            </a:r>
          </a:p>
          <a:p xmlns:a="http://schemas.openxmlformats.org/drawingml/2006/main">
            <a:r>
              <a:t>Reference screen only: no extra starter time. Lesson B begins with the source’s 32-minute Independent Work workshop. Retain the Lesson A prediction; use slide 2 immediately. Lesson B stays 32 + 4 + 4 minutes: workshop, Review the evidence, Exit Ticket.</a:t>
            </a:r>
          </a:p>
          <a:p xmlns:a="http://schemas.openxmlformats.org/drawingml/2006/main"/>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Git blob: 170d772a5e9d23909e95a534c5c1e16ee7df67c8.</a:t>
            </a:r>
          </a:p>
          <a:p xmlns:a="http://schemas.openxmlformats.org/drawingml/2006/main">
            <a:r>
              <a:t>SHA256: 56c1655062d8f483a390cb7671603b576c992bca156ea4cdc586d6bcf908a2d5.</a:t>
            </a:r>
          </a:p>
          <a:p xmlns:a="http://schemas.openxmlformats.org/drawingml/2006/main">
            <a:r>
              <a:t>[/Sources]</a:t>
            </a:r>
          </a:p>
          <a:p xmlns:a="http://schemas.openxmlformats.org/drawingml/2006/main"/>
          <a:p xmlns:a="http://schemas.openxmlformats.org/drawingml/2006/main">
            <a:r>
              <a:t>[Sources]</a:t>
            </a:r>
          </a:p>
          <a:p xmlns:a="http://schemas.openxmlformats.org/drawingml/2006/main">
            <a:r>
              <a:t>Generated contextual illustration for this visual edition; not measured or recorded experimental evidence.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Work — retrieve and prepare — 2 minutes within the source's 40-minute lesson.</a:t>
            </a:r>
          </a:p>
          <a:p xmlns:a="http://schemas.openxmlformats.org/drawingml/2006/main">
            <a:r>
              <a:t>First half of source four-minute preparation phase. Supported: point or direct an adult; standard: explain prediction; stretch: name a control or an uncertainty. Prediction can be wrong and still useful. Agree clear start/stop signals and sensory adjustments.</a:t>
            </a:r>
          </a:p>
          <a:p xmlns:a="http://schemas.openxmlformats.org/drawingml/2006/main">
            <a:r>
              <a:t/>
            </a:r>
          </a:p>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Git blob: 170d772a5e9d23909e95a534c5c1e16ee7df67c8.</a:t>
            </a:r>
          </a:p>
          <a:p xmlns:a="http://schemas.openxmlformats.org/drawingml/2006/main">
            <a:r>
              <a:t>SHA256: 56c1655062d8f483a390cb7671603b576c992bca156ea4cdc586d6bcf908a2d5.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Work — retrieve and prepare — 2 minutes within the source's 40-minute lesson.</a:t>
            </a:r>
          </a:p>
          <a:p xmlns:a="http://schemas.openxmlformats.org/drawingml/2006/main">
            <a:r>
              <a:t>Completes source four-minute preparation. Equipment: adult-secured low ramp, one small sliding block, three level surface samples, ruler/tape, tray or padded stop. No oil, loose powders or pupils sliding on floors. Adult-operated apparatus or no-equipment data route are available.</a:t>
            </a:r>
          </a:p>
          <a:p xmlns:a="http://schemas.openxmlformats.org/drawingml/2006/main">
            <a:r>
              <a:t/>
            </a:r>
          </a:p>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Git blob: 170d772a5e9d23909e95a534c5c1e16ee7df67c8.</a:t>
            </a:r>
          </a:p>
          <a:p xmlns:a="http://schemas.openxmlformats.org/drawingml/2006/main">
            <a:r>
              <a:t>SHA256: 56c1655062d8f483a390cb7671603b576c992bca156ea4cdc586d6bcf908a2d5.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Work — test and record — 2 minutes within the source's 40-minute lesson.</a:t>
            </a:r>
          </a:p>
          <a:p xmlns:a="http://schemas.openxmlformats.org/drawingml/2006/main">
            <a:r>
              <a:t>First two minutes of the source 20-minute test phase. Diagram is a measurement schematic, not measured data: arrow starts under fixed zero and ends under front/right edge of stopped block. Choose the front edge and use it every time. Check ruler zero rather than its physical end. Do not label a block that never reaches the run-out as a made-up distance: write 'did not slide' and describe what happened.</a:t>
            </a:r>
          </a:p>
          <a:p xmlns:a="http://schemas.openxmlformats.org/drawingml/2006/main">
            <a:r>
              <a:t/>
            </a:r>
          </a:p>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Git blob: 170d772a5e9d23909e95a534c5c1e16ee7df67c8.</a:t>
            </a:r>
          </a:p>
          <a:p xmlns:a="http://schemas.openxmlformats.org/drawingml/2006/main">
            <a:r>
              <a:t>SHA256: 56c1655062d8f483a390cb7671603b576c992bca156ea4cdc586d6bcf908a2d5.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Work — test and record — 6 minutes within the source's 40-minute lesson.</a:t>
            </a:r>
          </a:p>
          <a:p xmlns:a="http://schemas.openxmlformats.org/drawingml/2006/main">
            <a:r>
              <a:t>Six minutes within source 20-minute test phase. Adult/director checks start and zero. Record surface, Trial 1/cm, Trial 2/cm and what stayed the same. Supported pupils can point, dictate or enter selected values. If using source model data, identify card 42 and 44 cm as invented teaching data, not observed results.</a:t>
            </a:r>
          </a:p>
          <a:p xmlns:a="http://schemas.openxmlformats.org/drawingml/2006/main">
            <a:r>
              <a:t/>
            </a:r>
          </a:p>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Git blob: 170d772a5e9d23909e95a534c5c1e16ee7df67c8.</a:t>
            </a:r>
          </a:p>
          <a:p xmlns:a="http://schemas.openxmlformats.org/drawingml/2006/main">
            <a:r>
              <a:t>SHA256: 56c1655062d8f483a390cb7671603b576c992bca156ea4cdc586d6bcf908a2d5.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Work — test and record — 6 minutes within the source's 40-minute lesson.</a:t>
            </a:r>
          </a:p>
          <a:p xmlns:a="http://schemas.openxmlformats.org/drawingml/2006/main">
            <a:r>
              <a:t>Next six minutes of the source 20-minute test. Check that sample thickness has not changed the ramp join; adult adjusts safely before release. Do not restart the test with a different block. For no-equipment route, source model fabric values are 25 and 27 cm, clearly labelled invented.</a:t>
            </a:r>
          </a:p>
          <a:p xmlns:a="http://schemas.openxmlformats.org/drawingml/2006/main">
            <a:r>
              <a:t/>
            </a:r>
          </a:p>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Git blob: 170d772a5e9d23909e95a534c5c1e16ee7df67c8.</a:t>
            </a:r>
          </a:p>
          <a:p xmlns:a="http://schemas.openxmlformats.org/drawingml/2006/main">
            <a:r>
              <a:t>SHA256: 56c1655062d8f483a390cb7671603b576c992bca156ea4cdc586d6bcf908a2d5.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Work — test and record — 6 minutes within the source's 40-minute lesson.</a:t>
            </a:r>
          </a:p>
          <a:p xmlns:a="http://schemas.openxmlformats.org/drawingml/2006/main">
            <a:r>
              <a:t>Final six minutes of source 20-minute test. No rush to operate unsafe kit. Adult-recorded data are acceptable but identify who operated and who interpreted. No-equipment model rubber-mat values: 15 and 18 cm. Their difference alone does not prove an error. Do not invent the second run if it was not performed.</a:t>
            </a:r>
          </a:p>
          <a:p xmlns:a="http://schemas.openxmlformats.org/drawingml/2006/main">
            <a:r>
              <a:t/>
            </a:r>
          </a:p>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Git blob: 170d772a5e9d23909e95a534c5c1e16ee7df67c8.</a:t>
            </a:r>
          </a:p>
          <a:p xmlns:a="http://schemas.openxmlformats.org/drawingml/2006/main">
            <a:r>
              <a:t>SHA256: 56c1655062d8f483a390cb7671603b576c992bca156ea4cdc586d6bcf908a2d5.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Work — alternative reference — 0 minutes within the source's 40-minute lesson.</a:t>
            </a:r>
          </a:p>
          <a:p xmlns:a="http://schemas.openxmlformats.org/drawingml/2006/main">
            <a:r>
              <a:t>Alternative reference within the same test time; not an additional activity. Exact model data provided in current source. Model answer: rubber mat has the shortest distances in both trials, supporting greater resistance to sliding in this stated setup if the controls were kept. Cannot claim a pupil experiment occurred or that rubber always has the greatest friction. For real experiments, keep actual results even if unlike these values.</a:t>
            </a:r>
          </a:p>
          <a:p xmlns:a="http://schemas.openxmlformats.org/drawingml/2006/main">
            <a:r>
              <a:t/>
            </a:r>
          </a:p>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Git blob: 170d772a5e9d23909e95a534c5c1e16ee7df67c8.</a:t>
            </a:r>
          </a:p>
          <a:p xmlns:a="http://schemas.openxmlformats.org/drawingml/2006/main">
            <a:r>
              <a:t>SHA256: 56c1655062d8f483a390cb7671603b576c992bca156ea4cdc586d6bcf908a2d5.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Work — evidence check — 2 minutes within the source's 40-minute lesson.</a:t>
            </a:r>
          </a:p>
          <a:p xmlns:a="http://schemas.openxmlformats.org/drawingml/2006/main">
            <a:r>
              <a:t>Source's planned two-minute check. Pens down if writing, but speech/signing allowed. A changed push, slope or zero weakens the comparison. Variation need not mean a mistake. Ask 'What did we notice about the method?' before proposing a repeat. No photography or public sharing required.</a:t>
            </a:r>
          </a:p>
          <a:p xmlns:a="http://schemas.openxmlformats.org/drawingml/2006/main">
            <a:r>
              <a:t/>
            </a:r>
          </a:p>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Git blob: 170d772a5e9d23909e95a534c5c1e16ee7df67c8.</a:t>
            </a:r>
          </a:p>
          <a:p xmlns:a="http://schemas.openxmlformats.org/drawingml/2006/main">
            <a:r>
              <a:t>SHA256: 56c1655062d8f483a390cb7671603b576c992bca156ea4cdc586d6bcf908a2d5.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Work — improve and conclude — 2 minutes within the source's 40-minute lesson.</a:t>
            </a:r>
          </a:p>
          <a:p xmlns:a="http://schemas.openxmlformats.org/drawingml/2006/main">
            <a:r>
              <a:t>First two minutes of source final six-minute phase. A valid reason is 'the block was pushed' or 'the sample moved'; not 'I wanted the result to match'. If no concern or safe time remains, compare controls and evidence instead. Do not erase or selectively keep data.</a:t>
            </a:r>
          </a:p>
          <a:p xmlns:a="http://schemas.openxmlformats.org/drawingml/2006/main">
            <a:r>
              <a:t/>
            </a:r>
          </a:p>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Git blob: 170d772a5e9d23909e95a534c5c1e16ee7df67c8.</a:t>
            </a:r>
          </a:p>
          <a:p xmlns:a="http://schemas.openxmlformats.org/drawingml/2006/main">
            <a:r>
              <a:t>SHA256: 56c1655062d8f483a390cb7671603b576c992bca156ea4cdc586d6bcf908a2d5.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Work — improve and conclude — 3 minutes within the source's 40-minute lesson.</a:t>
            </a:r>
          </a:p>
          <a:p xmlns:a="http://schemas.openxmlformats.org/drawingml/2006/main">
            <a:r>
              <a:t>Three minutes within final six-minute phase. Accept pointing to the relevant pair and dictating conclusion. Model-data answer: rubber mat 15/18 cm shorter than card 42/44 cm and fabric 25/27 cm; evidence supports more resistance to sliding for this block and setup. Do not force real results into that order. Stretch: qualify conclusion and explain one measurement/control improvement.</a:t>
            </a:r>
          </a:p>
          <a:p xmlns:a="http://schemas.openxmlformats.org/drawingml/2006/main">
            <a:r>
              <a:t/>
            </a:r>
          </a:p>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Git blob: 170d772a5e9d23909e95a534c5c1e16ee7df67c8.</a:t>
            </a:r>
          </a:p>
          <a:p xmlns:a="http://schemas.openxmlformats.org/drawingml/2006/main">
            <a:r>
              <a:t>SHA256: 56c1655062d8f483a390cb7671603b576c992bca156ea4cdc586d6bcf908a2d5.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Work — improve and conclude — 1 minutes within the source's 40-minute lesson.</a:t>
            </a:r>
          </a:p>
          <a:p xmlns:a="http://schemas.openxmlformats.org/drawingml/2006/main">
            <a:r>
              <a:t>Final minute of source six-minute improvement/conclusion/tidy phase. Keep prediction, results, conclusion and control check together. Distinguish participation, observation and independent interpretation in teacher record. No photo/export requirement.</a:t>
            </a:r>
          </a:p>
          <a:p xmlns:a="http://schemas.openxmlformats.org/drawingml/2006/main">
            <a:r>
              <a:t/>
            </a:r>
          </a:p>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Git blob: 170d772a5e9d23909e95a534c5c1e16ee7df67c8.</a:t>
            </a:r>
          </a:p>
          <a:p xmlns:a="http://schemas.openxmlformats.org/drawingml/2006/main">
            <a:r>
              <a:t>SHA256: 56c1655062d8f483a390cb7671603b576c992bca156ea4cdc586d6bcf908a2d5.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Review the evidence — 4 minutes within the source’s 40-minute lesson. Exact four-minute stage between the 32-minute workshop and the 4-minute exit; no separate feedback form or standalone participation stage.</a:t>
            </a:r>
          </a:p>
          <a:p xmlns:a="http://schemas.openxmlformats.org/drawingml/2006/main">
            <a:r>
              <a:t>Revisit one conclusion against the existing results or clearly labelled model data. Hear, read or watch the pupil response; adapt the explanation or scaffold and explain any limit. Preserve original values and label retries. Passing is allowed. No automatic R.</a:t>
            </a:r>
          </a:p>
          <a:p xmlns:a="http://schemas.openxmlformats.org/drawingml/2006/main">
            <a:r>
              <a:t>Lesson B: review the evidence — After the 32-minute workshop, use four minutes to revisit one conclusion and its supporting results with the adult, then four minutes for the exit. Use the existing record or an equivalent response; do not require a separate loop sheet. Explain any limit on a requested change and check whether the response helped.</a:t>
            </a:r>
          </a:p>
          <a:p xmlns:a="http://schemas.openxmlformats.org/drawingml/2006/main">
            <a:r>
              <a:t>Listen and act — Space makes participation possible; Voice is the pupil's response in their own modality; Audience requires the adult to engage with it; Influence is the resulting adjustment to explanation, task, scaffold or subsequent teaching. One optional displayed prompt does not limit genuine feedback exchanges.</a:t>
            </a:r>
          </a:p>
          <a:p xmlns:a="http://schemas.openxmlformats.org/drawingml/2006/main">
            <a:r>
              <a:t>Use marking codes honestly — Use R only after a pupil response and genuine adult engagement. A click, download, opened explanation or completed exit does not automatically establish Audience, Influence, R or an assessment outcome. Record only the evidence and help actually provided; do not require a duplicate written record for every task. Use agreed policy codes appropriately. Extended writing or assessment may need one or two precise next steps and response time.</a:t>
            </a:r>
          </a:p>
          <a:p xmlns:a="http://schemas.openxmlformats.org/drawingml/2006/main">
            <a:r>
              <a:t>Policy and timing — Feedback &amp; Marking Policy 2025/2026 (Pilot), Issue 1, May 2026; master order §25.3. Lesson A remains 40 minutes. Lesson B remains 32 + 4 + 4 minutes. No extra pupil form, signature, standalone participation stage or progression gate is required.</a:t>
            </a:r>
          </a:p>
          <a:p xmlns:a="http://schemas.openxmlformats.org/drawingml/2006/main"/>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Historical conversion source Git blob: 170d772a5e9d23909e95a534c5c1e16ee7df67c8. Revision 15 September 2026: the four-minute review stage matches the canonical lesson’s Review the evidence and optional help prompt; no separate feedback form or standalone participation stage.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Exit Ticket — 3 minutes within the source's 40-minute lesson.</a:t>
            </a:r>
          </a:p>
          <a:p xmlns:a="http://schemas.openxmlformats.org/drawingml/2006/main">
            <a:r>
              <a:t>First three minutes of four-minute source exit. Choose a response route appropriate to the learner; not three compulsory questions. Supported: brakes, shoes, tyres or handles. Standard: brake pads rub a disc/wheel; energy transfers to heat and wheel slows, with tyre-road grip also needed. Stretch: contrast intended functions, not a claim that friction always acts opposite overall movement.</a:t>
            </a:r>
          </a:p>
          <a:p xmlns:a="http://schemas.openxmlformats.org/drawingml/2006/main">
            <a:r>
              <a:t/>
            </a:r>
          </a:p>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Git blob: 170d772a5e9d23909e95a534c5c1e16ee7df67c8.</a:t>
            </a:r>
          </a:p>
          <a:p xmlns:a="http://schemas.openxmlformats.org/drawingml/2006/main">
            <a:r>
              <a:t>SHA256: 56c1655062d8f483a390cb7671603b576c992bca156ea4cdc586d6bcf908a2d5.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Exit Ticket — 1 minutes within the source's 40-minute lesson.</a:t>
            </a:r>
          </a:p>
          <a:p xmlns:a="http://schemas.openxmlformats.org/drawingml/2006/main">
            <a:r>
              <a:t>Reveal after response, final exit minute. Accept equivalent scientifically sound answers. Record whether pupil named a surface pair, helpful/unhelpful effect and evidence from the comparison. Clarify that friction opposes relative sliding or attempted sliding at a contact; static grip can help a person walk forwards. Next lesson: Levers, pulleys and gears.</a:t>
            </a:r>
          </a:p>
          <a:p xmlns:a="http://schemas.openxmlformats.org/drawingml/2006/main"/>
          <a:p xmlns:a="http://schemas.openxmlformats.org/drawingml/2006/main">
            <a:r>
              <a:t>[Sources]</a:t>
            </a:r>
          </a:p>
          <a:p xmlns:a="http://schemas.openxmlformats.org/drawingml/2006/main">
            <a:r>
              <a:t>https://github.com/MattRoper1977/Lessons/blob/main/Science_Teesside/Grow/SCI_G_W3_Friction.html</a:t>
            </a:r>
          </a:p>
          <a:p xmlns:a="http://schemas.openxmlformats.org/drawingml/2006/main">
            <a:r>
              <a:t>Git blob: 170d772a5e9d23909e95a534c5c1e16ee7df67c8.</a:t>
            </a:r>
          </a:p>
          <a:p xmlns:a="http://schemas.openxmlformats.org/drawingml/2006/main">
            <a:r>
              <a:t>SHA256: 56c1655062d8f483a390cb7671603b576c992bca156ea4cdc586d6bcf908a2d5.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bbd32bb5d6834645" Type="http://schemas.openxmlformats.org/officeDocument/2006/relationships/slideMaster" Target="../slideMasters/slideMaster1.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794a8b302012426e" Type="http://schemas.openxmlformats.org/officeDocument/2006/relationships/theme" Target="theme/theme2.xml"/><Relationship Id="Rea0a67184fb641c6" Type="http://schemas.openxmlformats.org/officeDocument/2006/relationships/slideLayout" Target="../slideLayouts/slideLayout1.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a0a67184fb641c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15a9ce68d70540ba" Type="http://schemas.openxmlformats.org/officeDocument/2006/relationships/image" Target="../media/image.png"/><Relationship Id="Rbbd0d8ae73904c09" Type="http://schemas.openxmlformats.org/officeDocument/2006/relationships/slideLayout" Target="../slideLayouts/slideLayout1.xml"/><Relationship Id="Rc903bb922476432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dc775eb4636c49a4" Type="http://schemas.openxmlformats.org/officeDocument/2006/relationships/notesSlide" Target="../notesSlides/notesSlide2.xml"/><Relationship Id="Rf08cbfe3d416494f"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03d655fbd0b74822" Type="http://schemas.openxmlformats.org/officeDocument/2006/relationships/notesSlide" Target="../notesSlides/notesSlide3.xml"/><Relationship Id="R770f745d27234f2d"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33df6620be0f4e11" Type="http://schemas.openxmlformats.org/officeDocument/2006/relationships/notesSlide" Target="../notesSlides/notesSlide4.xml"/><Relationship Id="Rd30cc272407e4993"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50969a939ceb4e73" Type="http://schemas.openxmlformats.org/officeDocument/2006/relationships/slideLayout" Target="../slideLayouts/slideLayout1.xml"/><Relationship Id="Ra7b42e279ff9441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04eb1b66c6594f73" Type="http://schemas.openxmlformats.org/officeDocument/2006/relationships/notesSlide" Target="../notesSlides/notesSlide6.xml"/><Relationship Id="R3bfdf8a9ae2c4f0b"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8d4baa933bc94085" Type="http://schemas.openxmlformats.org/officeDocument/2006/relationships/notesSlide" Target="../notesSlides/notesSlide7.xml"/><Relationship Id="R96b29f32c0db4346"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6c24ae7fa97d4396" Type="http://schemas.openxmlformats.org/officeDocument/2006/relationships/notesSlide" Target="../notesSlides/notesSlide8.xml"/><Relationship Id="Re2929c334f514998"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81758c31854c4a7c" Type="http://schemas.openxmlformats.org/officeDocument/2006/relationships/notesSlide" Target="../notesSlides/notesSlide9.xml"/><Relationship Id="Rc5826d74f46747ca"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1fde2d2536c84d61" Type="http://schemas.openxmlformats.org/officeDocument/2006/relationships/slideLayout" Target="../slideLayouts/slideLayout1.xml"/><Relationship Id="Rcf4a11456c2943e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8d4267e0d73f4a60" Type="http://schemas.openxmlformats.org/officeDocument/2006/relationships/slideLayout" Target="../slideLayouts/slideLayout1.xml"/><Relationship Id="Rd2227ccd85a244b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23031a1de77d4916" Type="http://schemas.openxmlformats.org/officeDocument/2006/relationships/notesSlide" Target="../notesSlides/notesSlide12.xml"/><Relationship Id="Rbcb2991f6f2e4683"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1828b72c28d54df9" Type="http://schemas.openxmlformats.org/officeDocument/2006/relationships/slideLayout" Target="../slideLayouts/slideLayout1.xml"/><Relationship Id="R968506e6eb32493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2a066912e5204e58" Type="http://schemas.openxmlformats.org/officeDocument/2006/relationships/slideLayout" Target="../slideLayouts/slideLayout1.xml"/><Relationship Id="Ra986d5ede2c241d1"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853225d9cc0e46ba" Type="http://schemas.openxmlformats.org/officeDocument/2006/relationships/slideLayout" Target="../slideLayouts/slideLayout1.xml"/><Relationship Id="Rf240bb31323642ec" Type="http://schemas.openxmlformats.org/officeDocument/2006/relationships/notesSlide" Target="../notesSlides/notesSlide15.xml"/></Relationships>
</file>

<file path=ppt/slides/slide1.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9" name="top-rule">
            <a:extLst xmlns:a="http://schemas.openxmlformats.org/drawingml/2006/main">
              <a:ext uri="{FF2B5EF4-FFF2-40B4-BE49-F238E27FC236}">
                <a16:creationId xmlns:a16="http://schemas.microsoft.com/office/drawing/2014/main" id="{3517FA88-A7F6-4B4A-910A-1AF8989E1564}"/>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5761C1A4-485D-4698-B611-3A12A16B4AEC}"/>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A4A79400-DD14-435A-9C66-C4754D73B29E}"/>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Friction: test the surfaces</a:t>
            </a:r>
          </a:p>
        </p:txBody>
      </p:sp>
      <p:sp>
        <p:nvSpPr>
          <p:cNvPr id="4" name="footer-line">
            <a:extLst xmlns:a="http://schemas.openxmlformats.org/drawingml/2006/main">
              <a:ext uri="{FF2B5EF4-FFF2-40B4-BE49-F238E27FC236}">
                <a16:creationId xmlns:a16="http://schemas.microsoft.com/office/drawing/2014/main" id="{79DCEDC7-86FF-4C10-8E6C-DBC49F3315DB}"/>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A1073816-76BA-41F6-B833-CB24073D37AB}"/>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B</a:t>
            </a:r>
          </a:p>
        </p:txBody>
      </p:sp>
      <p:sp>
        <p:nvSpPr>
          <p:cNvPr id="6" name="page">
            <a:extLst xmlns:a="http://schemas.openxmlformats.org/drawingml/2006/main">
              <a:ext uri="{FF2B5EF4-FFF2-40B4-BE49-F238E27FC236}">
                <a16:creationId xmlns:a16="http://schemas.microsoft.com/office/drawing/2014/main" id="{5BC3FCD1-C502-4AE9-A773-BE9635EC433E}"/>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01</a:t>
            </a:r>
          </a:p>
        </p:txBody>
      </p:sp>
      <p:sp>
        <p:nvSpPr>
          <p:cNvPr id="7" name="subtitle">
            <a:extLst xmlns:a="http://schemas.openxmlformats.org/drawingml/2006/main">
              <a:ext uri="{FF2B5EF4-FFF2-40B4-BE49-F238E27FC236}">
                <a16:creationId xmlns:a16="http://schemas.microsoft.com/office/drawing/2014/main" id="{44323F67-3F93-48BE-AB55-C78D1A0F92B8}"/>
              </a:ext>
            </a:extLst>
          </p:cNvPr>
          <p:cNvSpPr>
            <a:spLocks xmlns:a="http://schemas.openxmlformats.org/drawingml/2006/main" noGrp="1"/>
          </p:cNvSpPr>
          <p:nvPr/>
        </p:nvSpPr>
        <p:spPr>
          <a:xfrm xmlns:a="http://schemas.openxmlformats.org/drawingml/2006/main">
            <a:off x="609600" y="2447925"/>
            <a:ext cx="5429250" cy="1638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00" b="1">
                <a:solidFill>
                  <a:srgbClr val="28685E"/>
                </a:solidFill>
                <a:latin typeface="Calibri"/>
                <a:ea typeface="Calibri"/>
                <a:cs typeface="Calibri"/>
              </a:defRPr>
            </a:pPr>
            <a:r>
              <a:rPr sz="3600" b="1">
                <a:solidFill>
                  <a:srgbClr val="28685E"/>
                </a:solidFill>
                <a:latin typeface="Calibri"/>
                <a:ea typeface="Calibri"/>
                <a:cs typeface="Calibri"/>
              </a:rPr>
              <a:t>One block. Three surfaces. Evidence.</a:t>
            </a:r>
          </a:p>
        </p:txBody>
      </p:sp>
      <p:sp>
        <p:nvSpPr>
          <p:cNvPr id="8" name="body">
            <a:extLst xmlns:a="http://schemas.openxmlformats.org/drawingml/2006/main">
              <a:ext uri="{FF2B5EF4-FFF2-40B4-BE49-F238E27FC236}">
                <a16:creationId xmlns:a16="http://schemas.microsoft.com/office/drawing/2014/main" id="{C227C0DA-17E5-47DC-BB1E-3AEB3BDDE51B}"/>
              </a:ext>
            </a:extLst>
          </p:cNvPr>
          <p:cNvSpPr>
            <a:spLocks xmlns:a="http://schemas.openxmlformats.org/drawingml/2006/main" noGrp="1"/>
          </p:cNvSpPr>
          <p:nvPr/>
        </p:nvSpPr>
        <p:spPr>
          <a:xfrm xmlns:a="http://schemas.openxmlformats.org/drawingml/2006/main">
            <a:off x="609600" y="4286250"/>
            <a:ext cx="5314950" cy="1466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Use repeated results to explain what happened in this setup.</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5a9ce68d70540ba"/>
          <a:srcRect xmlns:a="http://schemas.openxmlformats.org/drawingml/2006/main" l="0" t="14154" r="0" b="14154"/>
          <a:stretch xmlns:a="http://schemas.openxmlformats.org/drawingml/2006/main">
            <a:fillRect l="0" t="0" r="0" b="0"/>
          </a:stretch>
        </p:blipFill>
        <p:spPr>
          <a:xfrm xmlns:a="http://schemas.openxmlformats.org/drawingml/2006/main">
            <a:off x="6400800" y="2200275"/>
            <a:ext cx="5181600" cy="3714750"/>
          </a:xfrm>
          <a:prstGeom xmlns:a="http://schemas.openxmlformats.org/drawingml/2006/main" prst="rect">
            <a:avLst/>
          </a:prstGeom>
        </p:spPr>
      </p:pic>
    </p:spTree>
    <p:extLst>
      <p:ext uri="{BB962C8B-B14F-4D97-AF65-F5344CB8AC3E}">
        <p14:creationId xmlns:p14="http://schemas.microsoft.com/office/powerpoint/2010/main" val="846600911"/>
      </p:ext>
    </p:extLst>
  </p:cSld>
</p:sld>
</file>

<file path=ppt/slides/slide2.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0" name="top-rule">
            <a:extLst xmlns:a="http://schemas.openxmlformats.org/drawingml/2006/main">
              <a:ext uri="{FF2B5EF4-FFF2-40B4-BE49-F238E27FC236}">
                <a16:creationId xmlns:a16="http://schemas.microsoft.com/office/drawing/2014/main" id="{A44BF08A-CE93-4504-934A-3E52D131E835}"/>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62B5FA5B-DD0C-41C7-8547-70D0A4685EFC}"/>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BCE05621-554F-4404-BDB3-8B562C18B8C9}"/>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Return to your prediction</a:t>
            </a:r>
          </a:p>
        </p:txBody>
      </p:sp>
      <p:sp>
        <p:nvSpPr>
          <p:cNvPr id="4" name="footer-line">
            <a:extLst xmlns:a="http://schemas.openxmlformats.org/drawingml/2006/main">
              <a:ext uri="{FF2B5EF4-FFF2-40B4-BE49-F238E27FC236}">
                <a16:creationId xmlns:a16="http://schemas.microsoft.com/office/drawing/2014/main" id="{CCFB77FC-F6D1-47B5-828A-69990AADD6A1}"/>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DD0594A3-728B-4790-853E-2D8BA4EA9949}"/>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B</a:t>
            </a:r>
          </a:p>
        </p:txBody>
      </p:sp>
      <p:sp>
        <p:nvSpPr>
          <p:cNvPr id="6" name="page">
            <a:extLst xmlns:a="http://schemas.openxmlformats.org/drawingml/2006/main">
              <a:ext uri="{FF2B5EF4-FFF2-40B4-BE49-F238E27FC236}">
                <a16:creationId xmlns:a16="http://schemas.microsoft.com/office/drawing/2014/main" id="{CF1BE2F1-7831-4E18-895C-28AD5354437B}"/>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02</a:t>
            </a:r>
          </a:p>
        </p:txBody>
      </p:sp>
      <p:sp>
        <p:nvSpPr>
          <p:cNvPr id="7" name="line-0">
            <a:extLst xmlns:a="http://schemas.openxmlformats.org/drawingml/2006/main">
              <a:ext uri="{FF2B5EF4-FFF2-40B4-BE49-F238E27FC236}">
                <a16:creationId xmlns:a16="http://schemas.microsoft.com/office/drawing/2014/main" id="{7266C735-CA3B-49EC-9A58-F0513F302D4E}"/>
              </a:ext>
            </a:extLst>
          </p:cNvPr>
          <p:cNvSpPr>
            <a:spLocks xmlns:a="http://schemas.openxmlformats.org/drawingml/2006/main" noGrp="1"/>
          </p:cNvSpPr>
          <p:nvPr/>
        </p:nvSpPr>
        <p:spPr>
          <a:xfrm xmlns:a="http://schemas.openxmlformats.org/drawingml/2006/main">
            <a:off x="1000125" y="2333625"/>
            <a:ext cx="10382250"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Find your Lesson A prediction. Do not erase it.</a:t>
            </a:r>
          </a:p>
        </p:txBody>
      </p:sp>
      <p:sp>
        <p:nvSpPr>
          <p:cNvPr id="8" name="line-1">
            <a:extLst xmlns:a="http://schemas.openxmlformats.org/drawingml/2006/main">
              <a:ext uri="{FF2B5EF4-FFF2-40B4-BE49-F238E27FC236}">
                <a16:creationId xmlns:a16="http://schemas.microsoft.com/office/drawing/2014/main" id="{8910055D-33A7-4CD3-8B3F-5034AC5589D6}"/>
              </a:ext>
            </a:extLst>
          </p:cNvPr>
          <p:cNvSpPr>
            <a:spLocks xmlns:a="http://schemas.openxmlformats.org/drawingml/2006/main" noGrp="1"/>
          </p:cNvSpPr>
          <p:nvPr/>
        </p:nvSpPr>
        <p:spPr>
          <a:xfrm xmlns:a="http://schemas.openxmlformats.org/drawingml/2006/main">
            <a:off x="1000125" y="3467100"/>
            <a:ext cx="10382250"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Which surface do you think will stop the block sooner?</a:t>
            </a:r>
          </a:p>
        </p:txBody>
      </p:sp>
      <p:sp>
        <p:nvSpPr>
          <p:cNvPr id="9" name="line-2">
            <a:extLst xmlns:a="http://schemas.openxmlformats.org/drawingml/2006/main">
              <a:ext uri="{FF2B5EF4-FFF2-40B4-BE49-F238E27FC236}">
                <a16:creationId xmlns:a16="http://schemas.microsoft.com/office/drawing/2014/main" id="{3D3D24C7-39A1-4227-83F0-DD7445B51EE5}"/>
              </a:ext>
            </a:extLst>
          </p:cNvPr>
          <p:cNvSpPr>
            <a:spLocks xmlns:a="http://schemas.openxmlformats.org/drawingml/2006/main" noGrp="1"/>
          </p:cNvSpPr>
          <p:nvPr/>
        </p:nvSpPr>
        <p:spPr>
          <a:xfrm xmlns:a="http://schemas.openxmlformats.org/drawingml/2006/main">
            <a:off x="1000125" y="4600575"/>
            <a:ext cx="10382250"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Choose a role: tester, observer, director or recorder.</a:t>
            </a:r>
          </a:p>
        </p:txBody>
      </p:sp>
      <p:sp>
        <p:nvSpPr>
          <p:cNvPr id="11" name="cue-0">
            <a:extLst xmlns:a="http://schemas.openxmlformats.org/drawingml/2006/main">
              <a:ext uri="{FF2B5EF4-FFF2-40B4-BE49-F238E27FC236}">
                <a16:creationId xmlns:a16="http://schemas.microsoft.com/office/drawing/2014/main" id="{69E760CF-2614-413B-B656-487358412B00}"/>
              </a:ext>
            </a:extLst>
          </p:cNvPr>
          <p:cNvSpPr>
            <a:spLocks xmlns:a="http://schemas.openxmlformats.org/drawingml/2006/main" noGrp="1"/>
          </p:cNvSpPr>
          <p:nvPr/>
        </p:nvSpPr>
        <p:spPr>
          <a:xfrm xmlns:a="http://schemas.openxmlformats.org/drawingml/2006/main">
            <a:off x="609600" y="236220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01</a:t>
            </a:r>
          </a:p>
        </p:txBody>
      </p:sp>
      <p:sp>
        <p:nvSpPr>
          <p:cNvPr id="12" name="row-rule-0">
            <a:extLst xmlns:a="http://schemas.openxmlformats.org/drawingml/2006/main">
              <a:ext uri="{FF2B5EF4-FFF2-40B4-BE49-F238E27FC236}">
                <a16:creationId xmlns:a16="http://schemas.microsoft.com/office/drawing/2014/main" id="{63C7A163-68CC-45CC-9A79-FE80421CA450}"/>
              </a:ext>
            </a:extLst>
          </p:cNvPr>
          <p:cNvSpPr>
            <a:spLocks xmlns:a="http://schemas.openxmlformats.org/drawingml/2006/main" noGrp="1"/>
          </p:cNvSpPr>
          <p:nvPr/>
        </p:nvSpPr>
        <p:spPr>
          <a:xfrm xmlns:a="http://schemas.openxmlformats.org/drawingml/2006/main">
            <a:off x="1000125" y="3419475"/>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3" name="cue-1">
            <a:extLst xmlns:a="http://schemas.openxmlformats.org/drawingml/2006/main">
              <a:ext uri="{FF2B5EF4-FFF2-40B4-BE49-F238E27FC236}">
                <a16:creationId xmlns:a16="http://schemas.microsoft.com/office/drawing/2014/main" id="{2E6F660F-AA56-41CB-8C4E-D9B88ABD745A}"/>
              </a:ext>
            </a:extLst>
          </p:cNvPr>
          <p:cNvSpPr>
            <a:spLocks xmlns:a="http://schemas.openxmlformats.org/drawingml/2006/main" noGrp="1"/>
          </p:cNvSpPr>
          <p:nvPr/>
        </p:nvSpPr>
        <p:spPr>
          <a:xfrm xmlns:a="http://schemas.openxmlformats.org/drawingml/2006/main">
            <a:off x="609600" y="3495675"/>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02</a:t>
            </a:r>
          </a:p>
        </p:txBody>
      </p:sp>
      <p:sp>
        <p:nvSpPr>
          <p:cNvPr id="14" name="row-rule-1">
            <a:extLst xmlns:a="http://schemas.openxmlformats.org/drawingml/2006/main">
              <a:ext uri="{FF2B5EF4-FFF2-40B4-BE49-F238E27FC236}">
                <a16:creationId xmlns:a16="http://schemas.microsoft.com/office/drawing/2014/main" id="{F0E6BCA0-0609-4F23-9475-B7A918DEC894}"/>
              </a:ext>
            </a:extLst>
          </p:cNvPr>
          <p:cNvSpPr>
            <a:spLocks xmlns:a="http://schemas.openxmlformats.org/drawingml/2006/main" noGrp="1"/>
          </p:cNvSpPr>
          <p:nvPr/>
        </p:nvSpPr>
        <p:spPr>
          <a:xfrm xmlns:a="http://schemas.openxmlformats.org/drawingml/2006/main">
            <a:off x="1000125" y="4552950"/>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5" name="cue-2">
            <a:extLst xmlns:a="http://schemas.openxmlformats.org/drawingml/2006/main">
              <a:ext uri="{FF2B5EF4-FFF2-40B4-BE49-F238E27FC236}">
                <a16:creationId xmlns:a16="http://schemas.microsoft.com/office/drawing/2014/main" id="{2991C6A5-B695-4D54-8A6F-851EF1D10B5A}"/>
              </a:ext>
            </a:extLst>
          </p:cNvPr>
          <p:cNvSpPr>
            <a:spLocks xmlns:a="http://schemas.openxmlformats.org/drawingml/2006/main" noGrp="1"/>
          </p:cNvSpPr>
          <p:nvPr/>
        </p:nvSpPr>
        <p:spPr>
          <a:xfrm xmlns:a="http://schemas.openxmlformats.org/drawingml/2006/main">
            <a:off x="609600" y="462915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03</a:t>
            </a:r>
          </a:p>
        </p:txBody>
      </p:sp>
    </p:spTree>
    <p:extLst>
      <p:ext uri="{BB962C8B-B14F-4D97-AF65-F5344CB8AC3E}">
        <p14:creationId xmlns:p14="http://schemas.microsoft.com/office/powerpoint/2010/main" val="436118525"/>
      </p:ext>
    </p:extLst>
  </p:cSld>
</p:sld>
</file>

<file path=ppt/slides/slide3.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1" name="top-rule">
            <a:extLst xmlns:a="http://schemas.openxmlformats.org/drawingml/2006/main">
              <a:ext uri="{FF2B5EF4-FFF2-40B4-BE49-F238E27FC236}">
                <a16:creationId xmlns:a16="http://schemas.microsoft.com/office/drawing/2014/main" id="{19146F33-B4EC-495B-B920-24613BFEFE95}"/>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7CD2234D-FD36-42AC-97B4-CF0DF35B211E}"/>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4DBB6211-5D51-4273-97CD-8E75C3489C64}"/>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Set up a safe comparison</a:t>
            </a:r>
          </a:p>
        </p:txBody>
      </p:sp>
      <p:sp>
        <p:nvSpPr>
          <p:cNvPr id="4" name="footer-line">
            <a:extLst xmlns:a="http://schemas.openxmlformats.org/drawingml/2006/main">
              <a:ext uri="{FF2B5EF4-FFF2-40B4-BE49-F238E27FC236}">
                <a16:creationId xmlns:a16="http://schemas.microsoft.com/office/drawing/2014/main" id="{F1F7798B-D497-4C18-A3F6-B1769241E065}"/>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26F56632-F4F5-49FD-87E4-88924B9069DA}"/>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B</a:t>
            </a:r>
          </a:p>
        </p:txBody>
      </p:sp>
      <p:sp>
        <p:nvSpPr>
          <p:cNvPr id="6" name="page">
            <a:extLst xmlns:a="http://schemas.openxmlformats.org/drawingml/2006/main">
              <a:ext uri="{FF2B5EF4-FFF2-40B4-BE49-F238E27FC236}">
                <a16:creationId xmlns:a16="http://schemas.microsoft.com/office/drawing/2014/main" id="{B3A6A3D1-DEA9-4F25-96BF-AF9CEF02C9CE}"/>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03</a:t>
            </a:r>
          </a:p>
        </p:txBody>
      </p:sp>
      <p:sp>
        <p:nvSpPr>
          <p:cNvPr id="7" name="line-0">
            <a:extLst xmlns:a="http://schemas.openxmlformats.org/drawingml/2006/main">
              <a:ext uri="{FF2B5EF4-FFF2-40B4-BE49-F238E27FC236}">
                <a16:creationId xmlns:a16="http://schemas.microsoft.com/office/drawing/2014/main" id="{7D8830C8-135F-4159-AF5C-47420A9B7FBF}"/>
              </a:ext>
            </a:extLst>
          </p:cNvPr>
          <p:cNvSpPr>
            <a:spLocks xmlns:a="http://schemas.openxmlformats.org/drawingml/2006/main" noGrp="1"/>
          </p:cNvSpPr>
          <p:nvPr/>
        </p:nvSpPr>
        <p:spPr>
          <a:xfrm xmlns:a="http://schemas.openxmlformats.org/drawingml/2006/main">
            <a:off x="1000125" y="2333625"/>
            <a:ext cx="10382250" cy="79295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Adult checks the low ramp and padded stop.</a:t>
            </a:r>
          </a:p>
        </p:txBody>
      </p:sp>
      <p:sp>
        <p:nvSpPr>
          <p:cNvPr id="8" name="line-1">
            <a:extLst xmlns:a="http://schemas.openxmlformats.org/drawingml/2006/main">
              <a:ext uri="{FF2B5EF4-FFF2-40B4-BE49-F238E27FC236}">
                <a16:creationId xmlns:a16="http://schemas.microsoft.com/office/drawing/2014/main" id="{66D16B24-23C8-434C-A413-9DF4BBE8DD0C}"/>
              </a:ext>
            </a:extLst>
          </p:cNvPr>
          <p:cNvSpPr>
            <a:spLocks xmlns:a="http://schemas.openxmlformats.org/drawingml/2006/main" noGrp="1"/>
          </p:cNvSpPr>
          <p:nvPr/>
        </p:nvSpPr>
        <p:spPr>
          <a:xfrm xmlns:a="http://schemas.openxmlformats.org/drawingml/2006/main">
            <a:off x="1000125" y="3183731"/>
            <a:ext cx="10382250" cy="79295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Use the same block, release mark and ramp height.</a:t>
            </a:r>
          </a:p>
        </p:txBody>
      </p:sp>
      <p:sp>
        <p:nvSpPr>
          <p:cNvPr id="9" name="line-2">
            <a:extLst xmlns:a="http://schemas.openxmlformats.org/drawingml/2006/main">
              <a:ext uri="{FF2B5EF4-FFF2-40B4-BE49-F238E27FC236}">
                <a16:creationId xmlns:a16="http://schemas.microsoft.com/office/drawing/2014/main" id="{52C76445-68C1-46B3-AAF5-D53A0CB7BB34}"/>
              </a:ext>
            </a:extLst>
          </p:cNvPr>
          <p:cNvSpPr>
            <a:spLocks xmlns:a="http://schemas.openxmlformats.org/drawingml/2006/main" noGrp="1"/>
          </p:cNvSpPr>
          <p:nvPr/>
        </p:nvSpPr>
        <p:spPr>
          <a:xfrm xmlns:a="http://schemas.openxmlformats.org/drawingml/2006/main">
            <a:off x="1000125" y="4033838"/>
            <a:ext cx="10382250" cy="79295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Keep each surface level and the ramp join fixed.</a:t>
            </a:r>
          </a:p>
        </p:txBody>
      </p:sp>
      <p:sp>
        <p:nvSpPr>
          <p:cNvPr id="10" name="line-3">
            <a:extLst xmlns:a="http://schemas.openxmlformats.org/drawingml/2006/main">
              <a:ext uri="{FF2B5EF4-FFF2-40B4-BE49-F238E27FC236}">
                <a16:creationId xmlns:a16="http://schemas.microsoft.com/office/drawing/2014/main" id="{00E622B0-3D63-4B2A-A3A0-488E0210BCBF}"/>
              </a:ext>
            </a:extLst>
          </p:cNvPr>
          <p:cNvSpPr>
            <a:spLocks xmlns:a="http://schemas.openxmlformats.org/drawingml/2006/main" noGrp="1"/>
          </p:cNvSpPr>
          <p:nvPr/>
        </p:nvSpPr>
        <p:spPr>
          <a:xfrm xmlns:a="http://schemas.openxmlformats.org/drawingml/2006/main">
            <a:off x="1000125" y="4883944"/>
            <a:ext cx="10382250" cy="79295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Hands clear. Release gently; never add a push.</a:t>
            </a:r>
          </a:p>
        </p:txBody>
      </p:sp>
      <p:sp>
        <p:nvSpPr>
          <p:cNvPr id="12" name="cue-0">
            <a:extLst xmlns:a="http://schemas.openxmlformats.org/drawingml/2006/main">
              <a:ext uri="{FF2B5EF4-FFF2-40B4-BE49-F238E27FC236}">
                <a16:creationId xmlns:a16="http://schemas.microsoft.com/office/drawing/2014/main" id="{9DB3ACFA-46FF-4425-AAB4-78F1DC0BE122}"/>
              </a:ext>
            </a:extLst>
          </p:cNvPr>
          <p:cNvSpPr>
            <a:spLocks xmlns:a="http://schemas.openxmlformats.org/drawingml/2006/main" noGrp="1"/>
          </p:cNvSpPr>
          <p:nvPr/>
        </p:nvSpPr>
        <p:spPr>
          <a:xfrm xmlns:a="http://schemas.openxmlformats.org/drawingml/2006/main">
            <a:off x="609600" y="236220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01</a:t>
            </a:r>
          </a:p>
        </p:txBody>
      </p:sp>
      <p:sp>
        <p:nvSpPr>
          <p:cNvPr id="13" name="row-rule-0">
            <a:extLst xmlns:a="http://schemas.openxmlformats.org/drawingml/2006/main">
              <a:ext uri="{FF2B5EF4-FFF2-40B4-BE49-F238E27FC236}">
                <a16:creationId xmlns:a16="http://schemas.microsoft.com/office/drawing/2014/main" id="{F7A75937-391A-43FC-BD2A-D601599409DA}"/>
              </a:ext>
            </a:extLst>
          </p:cNvPr>
          <p:cNvSpPr>
            <a:spLocks xmlns:a="http://schemas.openxmlformats.org/drawingml/2006/main" noGrp="1"/>
          </p:cNvSpPr>
          <p:nvPr/>
        </p:nvSpPr>
        <p:spPr>
          <a:xfrm xmlns:a="http://schemas.openxmlformats.org/drawingml/2006/main">
            <a:off x="1000125" y="3136106"/>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4" name="cue-1">
            <a:extLst xmlns:a="http://schemas.openxmlformats.org/drawingml/2006/main">
              <a:ext uri="{FF2B5EF4-FFF2-40B4-BE49-F238E27FC236}">
                <a16:creationId xmlns:a16="http://schemas.microsoft.com/office/drawing/2014/main" id="{860FC682-CDFC-4FD5-98F8-9C4D087604AF}"/>
              </a:ext>
            </a:extLst>
          </p:cNvPr>
          <p:cNvSpPr>
            <a:spLocks xmlns:a="http://schemas.openxmlformats.org/drawingml/2006/main" noGrp="1"/>
          </p:cNvSpPr>
          <p:nvPr/>
        </p:nvSpPr>
        <p:spPr>
          <a:xfrm xmlns:a="http://schemas.openxmlformats.org/drawingml/2006/main">
            <a:off x="609600" y="3212306"/>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02</a:t>
            </a:r>
          </a:p>
        </p:txBody>
      </p:sp>
      <p:sp>
        <p:nvSpPr>
          <p:cNvPr id="15" name="row-rule-1">
            <a:extLst xmlns:a="http://schemas.openxmlformats.org/drawingml/2006/main">
              <a:ext uri="{FF2B5EF4-FFF2-40B4-BE49-F238E27FC236}">
                <a16:creationId xmlns:a16="http://schemas.microsoft.com/office/drawing/2014/main" id="{FC1C330A-9756-4928-9028-32F64B85C508}"/>
              </a:ext>
            </a:extLst>
          </p:cNvPr>
          <p:cNvSpPr>
            <a:spLocks xmlns:a="http://schemas.openxmlformats.org/drawingml/2006/main" noGrp="1"/>
          </p:cNvSpPr>
          <p:nvPr/>
        </p:nvSpPr>
        <p:spPr>
          <a:xfrm xmlns:a="http://schemas.openxmlformats.org/drawingml/2006/main">
            <a:off x="1000125" y="3986213"/>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6" name="cue-2">
            <a:extLst xmlns:a="http://schemas.openxmlformats.org/drawingml/2006/main">
              <a:ext uri="{FF2B5EF4-FFF2-40B4-BE49-F238E27FC236}">
                <a16:creationId xmlns:a16="http://schemas.microsoft.com/office/drawing/2014/main" id="{390D26C2-D07D-4DCD-9075-C1A204037B1F}"/>
              </a:ext>
            </a:extLst>
          </p:cNvPr>
          <p:cNvSpPr>
            <a:spLocks xmlns:a="http://schemas.openxmlformats.org/drawingml/2006/main" noGrp="1"/>
          </p:cNvSpPr>
          <p:nvPr/>
        </p:nvSpPr>
        <p:spPr>
          <a:xfrm xmlns:a="http://schemas.openxmlformats.org/drawingml/2006/main">
            <a:off x="609600" y="4062413"/>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03</a:t>
            </a:r>
          </a:p>
        </p:txBody>
      </p:sp>
      <p:sp>
        <p:nvSpPr>
          <p:cNvPr id="17" name="row-rule-2">
            <a:extLst xmlns:a="http://schemas.openxmlformats.org/drawingml/2006/main">
              <a:ext uri="{FF2B5EF4-FFF2-40B4-BE49-F238E27FC236}">
                <a16:creationId xmlns:a16="http://schemas.microsoft.com/office/drawing/2014/main" id="{4B91109B-E3A6-497C-AFB7-E44A1EEA8B07}"/>
              </a:ext>
            </a:extLst>
          </p:cNvPr>
          <p:cNvSpPr>
            <a:spLocks xmlns:a="http://schemas.openxmlformats.org/drawingml/2006/main" noGrp="1"/>
          </p:cNvSpPr>
          <p:nvPr/>
        </p:nvSpPr>
        <p:spPr>
          <a:xfrm xmlns:a="http://schemas.openxmlformats.org/drawingml/2006/main">
            <a:off x="1000125" y="4836319"/>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8" name="cue-3">
            <a:extLst xmlns:a="http://schemas.openxmlformats.org/drawingml/2006/main">
              <a:ext uri="{FF2B5EF4-FFF2-40B4-BE49-F238E27FC236}">
                <a16:creationId xmlns:a16="http://schemas.microsoft.com/office/drawing/2014/main" id="{CBF65EC2-5620-4F73-A182-E6744142BAA3}"/>
              </a:ext>
            </a:extLst>
          </p:cNvPr>
          <p:cNvSpPr>
            <a:spLocks xmlns:a="http://schemas.openxmlformats.org/drawingml/2006/main" noGrp="1"/>
          </p:cNvSpPr>
          <p:nvPr/>
        </p:nvSpPr>
        <p:spPr>
          <a:xfrm xmlns:a="http://schemas.openxmlformats.org/drawingml/2006/main">
            <a:off x="609600" y="4912519"/>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04</a:t>
            </a:r>
          </a:p>
        </p:txBody>
      </p:sp>
    </p:spTree>
    <p:extLst>
      <p:ext uri="{BB962C8B-B14F-4D97-AF65-F5344CB8AC3E}">
        <p14:creationId xmlns:p14="http://schemas.microsoft.com/office/powerpoint/2010/main" val="149618246"/>
      </p:ext>
    </p:extLst>
  </p:cSld>
</p:sld>
</file>

<file path=ppt/slides/slide4.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6" name="top-rule">
            <a:extLst xmlns:a="http://schemas.openxmlformats.org/drawingml/2006/main">
              <a:ext uri="{FF2B5EF4-FFF2-40B4-BE49-F238E27FC236}">
                <a16:creationId xmlns:a16="http://schemas.microsoft.com/office/drawing/2014/main" id="{E940B9D6-9B99-4A42-B758-922D6BA423CF}"/>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2D67424B-CCF6-4903-B241-41310E7715AB}"/>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D6A62064-FF11-4969-8585-AC4F0B7EC4FC}"/>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Where will you measure from?</a:t>
            </a:r>
          </a:p>
        </p:txBody>
      </p:sp>
      <p:sp>
        <p:nvSpPr>
          <p:cNvPr id="4" name="footer-line">
            <a:extLst xmlns:a="http://schemas.openxmlformats.org/drawingml/2006/main">
              <a:ext uri="{FF2B5EF4-FFF2-40B4-BE49-F238E27FC236}">
                <a16:creationId xmlns:a16="http://schemas.microsoft.com/office/drawing/2014/main" id="{1D123902-63C3-40E9-96BF-A0341243430E}"/>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9641E979-C215-4728-B72A-6B159F16E1A8}"/>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B</a:t>
            </a:r>
          </a:p>
        </p:txBody>
      </p:sp>
      <p:sp>
        <p:nvSpPr>
          <p:cNvPr id="6" name="page">
            <a:extLst xmlns:a="http://schemas.openxmlformats.org/drawingml/2006/main">
              <a:ext uri="{FF2B5EF4-FFF2-40B4-BE49-F238E27FC236}">
                <a16:creationId xmlns:a16="http://schemas.microsoft.com/office/drawing/2014/main" id="{0DB191D9-979C-465B-AAAA-D309E8CD04F3}"/>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04</a:t>
            </a:r>
          </a:p>
        </p:txBody>
      </p:sp>
      <p:sp>
        <p:nvSpPr>
          <p:cNvPr id="7" name="diagram-shape-0">
            <a:extLst xmlns:a="http://schemas.openxmlformats.org/drawingml/2006/main">
              <a:ext uri="{FF2B5EF4-FFF2-40B4-BE49-F238E27FC236}">
                <a16:creationId xmlns:a16="http://schemas.microsoft.com/office/drawing/2014/main" id="{E55179E6-E76E-42A9-8375-1C96CE2BC3A3}"/>
              </a:ext>
            </a:extLst>
          </p:cNvPr>
          <p:cNvSpPr>
            <a:spLocks xmlns:a="http://schemas.openxmlformats.org/drawingml/2006/main" noGrp="1"/>
          </p:cNvSpPr>
          <p:nvPr/>
        </p:nvSpPr>
        <p:spPr>
          <a:xfrm xmlns:a="http://schemas.openxmlformats.org/drawingml/2006/main">
            <a:off x="1504950" y="4143375"/>
            <a:ext cx="3857625" cy="266700"/>
          </a:xfrm>
          <a:prstGeom xmlns:a="http://schemas.openxmlformats.org/drawingml/2006/main" prst="rightArrow">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8" name="diagram-shape-1">
            <a:extLst xmlns:a="http://schemas.openxmlformats.org/drawingml/2006/main">
              <a:ext uri="{FF2B5EF4-FFF2-40B4-BE49-F238E27FC236}">
                <a16:creationId xmlns:a16="http://schemas.microsoft.com/office/drawing/2014/main" id="{9FFB5588-AB36-4435-826B-DE1FE01D6FAD}"/>
              </a:ext>
            </a:extLst>
          </p:cNvPr>
          <p:cNvSpPr>
            <a:spLocks xmlns:a="http://schemas.openxmlformats.org/drawingml/2006/main" noGrp="1"/>
          </p:cNvSpPr>
          <p:nvPr/>
        </p:nvSpPr>
        <p:spPr>
          <a:xfrm xmlns:a="http://schemas.openxmlformats.org/drawingml/2006/main">
            <a:off x="1143000" y="3571875"/>
            <a:ext cx="4476750" cy="142875"/>
          </a:xfrm>
          <a:prstGeom xmlns:a="http://schemas.openxmlformats.org/drawingml/2006/main" prst="rect">
            <a:avLst/>
          </a:prstGeom>
          <a:solidFill xmlns:a="http://schemas.openxmlformats.org/drawingml/2006/main">
            <a:srgbClr val="50616B"/>
          </a:solidFill>
          <a:ln xmlns:a="http://schemas.openxmlformats.org/drawingml/2006/main" w="0">
            <a:noFill/>
            <a:prstDash val="solid"/>
          </a:ln>
        </p:spPr>
        <p:txBody xmlns:a="http://schemas.openxmlformats.org/drawingml/2006/main">
          <a:bodyPr/>
          <a:p/>
        </p:txBody>
      </p:sp>
      <p:sp>
        <p:nvSpPr>
          <p:cNvPr id="9" name="diagram-shape-2">
            <a:extLst xmlns:a="http://schemas.openxmlformats.org/drawingml/2006/main">
              <a:ext uri="{FF2B5EF4-FFF2-40B4-BE49-F238E27FC236}">
                <a16:creationId xmlns:a16="http://schemas.microsoft.com/office/drawing/2014/main" id="{EAEDE14B-1A6A-4E8E-9428-92BFD9FB1161}"/>
              </a:ext>
            </a:extLst>
          </p:cNvPr>
          <p:cNvSpPr>
            <a:spLocks xmlns:a="http://schemas.openxmlformats.org/drawingml/2006/main" noGrp="1"/>
          </p:cNvSpPr>
          <p:nvPr/>
        </p:nvSpPr>
        <p:spPr>
          <a:xfrm xmlns:a="http://schemas.openxmlformats.org/drawingml/2006/main">
            <a:off x="4714875" y="3028950"/>
            <a:ext cx="647700" cy="542925"/>
          </a:xfrm>
          <a:prstGeom xmlns:a="http://schemas.openxmlformats.org/drawingml/2006/main" prst="rect">
            <a:avLst/>
          </a:prstGeom>
          <a:solidFill xmlns:a="http://schemas.openxmlformats.org/drawingml/2006/main">
            <a:srgbClr val="DCE7DD"/>
          </a:solidFill>
          <a:ln xmlns:a="http://schemas.openxmlformats.org/drawingml/2006/main" w="19050">
            <a:solidFill>
              <a:srgbClr val="152B3A"/>
            </a:solidFill>
            <a:prstDash val="solid"/>
          </a:ln>
        </p:spPr>
        <p:txBody xmlns:a="http://schemas.openxmlformats.org/drawingml/2006/main">
          <a:bodyPr/>
          <a:p/>
        </p:txBody>
      </p:sp>
      <p:sp>
        <p:nvSpPr>
          <p:cNvPr id="10" name="diagram-shape-3">
            <a:extLst xmlns:a="http://schemas.openxmlformats.org/drawingml/2006/main">
              <a:ext uri="{FF2B5EF4-FFF2-40B4-BE49-F238E27FC236}">
                <a16:creationId xmlns:a16="http://schemas.microsoft.com/office/drawing/2014/main" id="{DA168F53-05C1-4BE9-A19E-746C2AB5CE82}"/>
              </a:ext>
            </a:extLst>
          </p:cNvPr>
          <p:cNvSpPr>
            <a:spLocks xmlns:a="http://schemas.openxmlformats.org/drawingml/2006/main" noGrp="1"/>
          </p:cNvSpPr>
          <p:nvPr/>
        </p:nvSpPr>
        <p:spPr>
          <a:xfrm xmlns:a="http://schemas.openxmlformats.org/drawingml/2006/main">
            <a:off x="1485900" y="3352800"/>
            <a:ext cx="47625" cy="457200"/>
          </a:xfrm>
          <a:prstGeom xmlns:a="http://schemas.openxmlformats.org/drawingml/2006/main" prst="rect">
            <a:avLst/>
          </a:prstGeom>
          <a:solidFill xmlns:a="http://schemas.openxmlformats.org/drawingml/2006/main">
            <a:srgbClr val="A65D25"/>
          </a:solidFill>
          <a:ln xmlns:a="http://schemas.openxmlformats.org/drawingml/2006/main" w="0">
            <a:noFill/>
            <a:prstDash val="solid"/>
          </a:ln>
        </p:spPr>
        <p:txBody xmlns:a="http://schemas.openxmlformats.org/drawingml/2006/main">
          <a:bodyPr/>
          <a:p/>
        </p:txBody>
      </p:sp>
      <p:sp>
        <p:nvSpPr>
          <p:cNvPr id="11" name="diagram-label-4">
            <a:extLst xmlns:a="http://schemas.openxmlformats.org/drawingml/2006/main">
              <a:ext uri="{FF2B5EF4-FFF2-40B4-BE49-F238E27FC236}">
                <a16:creationId xmlns:a16="http://schemas.microsoft.com/office/drawing/2014/main" id="{2D454C5A-0753-435E-BCEB-04AF3209A94F}"/>
              </a:ext>
            </a:extLst>
          </p:cNvPr>
          <p:cNvSpPr>
            <a:spLocks xmlns:a="http://schemas.openxmlformats.org/drawingml/2006/main" noGrp="1"/>
          </p:cNvSpPr>
          <p:nvPr/>
        </p:nvSpPr>
        <p:spPr>
          <a:xfrm xmlns:a="http://schemas.openxmlformats.org/drawingml/2006/main">
            <a:off x="819150" y="2686050"/>
            <a:ext cx="1714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buNone/>
              <a:defRPr sz="1875" b="1">
                <a:solidFill>
                  <a:srgbClr val="152B3A"/>
                </a:solidFill>
              </a:defRPr>
            </a:pPr>
            <a:r>
              <a:rPr sz="1875" b="1">
                <a:solidFill>
                  <a:srgbClr val="152B3A"/>
                </a:solidFill>
              </a:rPr>
              <a:t>fixed zero</a:t>
            </a:r>
          </a:p>
        </p:txBody>
      </p:sp>
      <p:sp>
        <p:nvSpPr>
          <p:cNvPr id="12" name="diagram-label-5">
            <a:extLst xmlns:a="http://schemas.openxmlformats.org/drawingml/2006/main">
              <a:ext uri="{FF2B5EF4-FFF2-40B4-BE49-F238E27FC236}">
                <a16:creationId xmlns:a16="http://schemas.microsoft.com/office/drawing/2014/main" id="{54B7DB6D-E57A-4CE1-901A-70F6ED517F88}"/>
              </a:ext>
            </a:extLst>
          </p:cNvPr>
          <p:cNvSpPr>
            <a:spLocks xmlns:a="http://schemas.openxmlformats.org/drawingml/2006/main" noGrp="1"/>
          </p:cNvSpPr>
          <p:nvPr/>
        </p:nvSpPr>
        <p:spPr>
          <a:xfrm xmlns:a="http://schemas.openxmlformats.org/drawingml/2006/main">
            <a:off x="3619500" y="2476500"/>
            <a:ext cx="21431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buNone/>
              <a:defRPr sz="1875" b="1">
                <a:solidFill>
                  <a:srgbClr val="152B3A"/>
                </a:solidFill>
              </a:defRPr>
            </a:pPr>
            <a:r>
              <a:rPr sz="1875" b="1">
                <a:solidFill>
                  <a:srgbClr val="152B3A"/>
                </a:solidFill>
              </a:rPr>
              <a:t>stopped block</a:t>
            </a:r>
          </a:p>
        </p:txBody>
      </p:sp>
      <p:sp>
        <p:nvSpPr>
          <p:cNvPr id="13" name="diagram-label-6">
            <a:extLst xmlns:a="http://schemas.openxmlformats.org/drawingml/2006/main">
              <a:ext uri="{FF2B5EF4-FFF2-40B4-BE49-F238E27FC236}">
                <a16:creationId xmlns:a16="http://schemas.microsoft.com/office/drawing/2014/main" id="{EE9D8380-3D93-4DE7-B3FB-20269FFEFE04}"/>
              </a:ext>
            </a:extLst>
          </p:cNvPr>
          <p:cNvSpPr>
            <a:spLocks xmlns:a="http://schemas.openxmlformats.org/drawingml/2006/main" noGrp="1"/>
          </p:cNvSpPr>
          <p:nvPr/>
        </p:nvSpPr>
        <p:spPr>
          <a:xfrm xmlns:a="http://schemas.openxmlformats.org/drawingml/2006/main">
            <a:off x="1676400" y="4686300"/>
            <a:ext cx="3905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lstStyle xmlns:a="http://schemas.openxmlformats.org/drawingml/2006/main"/>
          <a:p xmlns:a="http://schemas.openxmlformats.org/drawingml/2006/main">
            <a:pPr>
              <a:buNone/>
              <a:defRPr sz="1875" b="1">
                <a:solidFill>
                  <a:srgbClr val="152B3A"/>
                </a:solidFill>
              </a:defRPr>
            </a:pPr>
            <a:r>
              <a:rPr sz="1875" b="1">
                <a:solidFill>
                  <a:srgbClr val="152B3A"/>
                </a:solidFill>
              </a:rPr>
              <a:t>same front edge each time</a:t>
            </a:r>
          </a:p>
        </p:txBody>
      </p:sp>
      <p:sp>
        <p:nvSpPr>
          <p:cNvPr id="14" name="diagram-body">
            <a:extLst xmlns:a="http://schemas.openxmlformats.org/drawingml/2006/main">
              <a:ext uri="{FF2B5EF4-FFF2-40B4-BE49-F238E27FC236}">
                <a16:creationId xmlns:a16="http://schemas.microsoft.com/office/drawing/2014/main" id="{27F05569-C144-493A-8D83-A4C5E0C596CA}"/>
              </a:ext>
            </a:extLst>
          </p:cNvPr>
          <p:cNvSpPr>
            <a:spLocks xmlns:a="http://schemas.openxmlformats.org/drawingml/2006/main" noGrp="1"/>
          </p:cNvSpPr>
          <p:nvPr/>
        </p:nvSpPr>
        <p:spPr>
          <a:xfrm xmlns:a="http://schemas.openxmlformats.org/drawingml/2006/main">
            <a:off x="6667500" y="2476500"/>
            <a:ext cx="4914900" cy="2095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1">
                <a:solidFill>
                  <a:srgbClr val="152B3A"/>
                </a:solidFill>
                <a:latin typeface="Calibri"/>
                <a:ea typeface="Calibri"/>
                <a:cs typeface="Calibri"/>
              </a:defRPr>
            </a:pPr>
            <a:r>
              <a:rPr sz="2625" b="1">
                <a:solidFill>
                  <a:srgbClr val="152B3A"/>
                </a:solidFill>
                <a:latin typeface="Calibri"/>
                <a:ea typeface="Calibri"/>
                <a:cs typeface="Calibri"/>
              </a:rPr>
              <a:t>Measure from the same ramp-foot zero to the same front edge of the stopped block.</a:t>
            </a:r>
          </a:p>
        </p:txBody>
      </p:sp>
      <p:sp>
        <p:nvSpPr>
          <p:cNvPr id="15" name="diagram-callout">
            <a:extLst xmlns:a="http://schemas.openxmlformats.org/drawingml/2006/main">
              <a:ext uri="{FF2B5EF4-FFF2-40B4-BE49-F238E27FC236}">
                <a16:creationId xmlns:a16="http://schemas.microsoft.com/office/drawing/2014/main" id="{CC395EAB-DBF0-4F56-B220-903BA0AD740A}"/>
              </a:ext>
            </a:extLst>
          </p:cNvPr>
          <p:cNvSpPr>
            <a:spLocks xmlns:a="http://schemas.openxmlformats.org/drawingml/2006/main" noGrp="1"/>
          </p:cNvSpPr>
          <p:nvPr/>
        </p:nvSpPr>
        <p:spPr>
          <a:xfrm xmlns:a="http://schemas.openxmlformats.org/drawingml/2006/main">
            <a:off x="6667500" y="4781550"/>
            <a:ext cx="4914900"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175" b="0">
                <a:solidFill>
                  <a:srgbClr val="28685E"/>
                </a:solidFill>
                <a:latin typeface="Calibri"/>
                <a:ea typeface="Calibri"/>
                <a:cs typeface="Calibri"/>
              </a:defRPr>
            </a:pPr>
            <a:r>
              <a:rPr sz="2175" b="0">
                <a:solidFill>
                  <a:srgbClr val="28685E"/>
                </a:solidFill>
                <a:latin typeface="Calibri"/>
                <a:ea typeface="Calibri"/>
                <a:cs typeface="Calibri"/>
              </a:rPr>
              <a:t>Record centimetres: cm.</a:t>
            </a:r>
          </a:p>
        </p:txBody>
      </p:sp>
    </p:spTree>
    <p:extLst>
      <p:ext uri="{BB962C8B-B14F-4D97-AF65-F5344CB8AC3E}">
        <p14:creationId xmlns:p14="http://schemas.microsoft.com/office/powerpoint/2010/main" val="1579374237"/>
      </p:ext>
    </p:extLst>
  </p:cSld>
</p:sld>
</file>

<file path=ppt/slides/slide5.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2" name="top-rule">
            <a:extLst xmlns:a="http://schemas.openxmlformats.org/drawingml/2006/main">
              <a:ext uri="{FF2B5EF4-FFF2-40B4-BE49-F238E27FC236}">
                <a16:creationId xmlns:a16="http://schemas.microsoft.com/office/drawing/2014/main" id="{E26AB8C0-714C-4BAF-A049-45EA44DD52B1}"/>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3DE4D5ED-25BF-477A-8AAE-4F7782AD3184}"/>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4AFBC247-23EA-4E4F-B3B8-DDCFD30E491F}"/>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Surface 1: release, record, repeat</a:t>
            </a:r>
          </a:p>
        </p:txBody>
      </p:sp>
      <p:sp>
        <p:nvSpPr>
          <p:cNvPr id="4" name="footer-line">
            <a:extLst xmlns:a="http://schemas.openxmlformats.org/drawingml/2006/main">
              <a:ext uri="{FF2B5EF4-FFF2-40B4-BE49-F238E27FC236}">
                <a16:creationId xmlns:a16="http://schemas.microsoft.com/office/drawing/2014/main" id="{2FE6EDE1-AAF5-4242-BB8E-A34985019E7A}"/>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B46A2105-1666-4F05-AF2B-C4BC0B45536B}"/>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B</a:t>
            </a:r>
          </a:p>
        </p:txBody>
      </p:sp>
      <p:sp>
        <p:nvSpPr>
          <p:cNvPr id="6" name="page">
            <a:extLst xmlns:a="http://schemas.openxmlformats.org/drawingml/2006/main">
              <a:ext uri="{FF2B5EF4-FFF2-40B4-BE49-F238E27FC236}">
                <a16:creationId xmlns:a16="http://schemas.microsoft.com/office/drawing/2014/main" id="{A5F6FB63-01CE-44E1-895A-F6C402F13E1D}"/>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05</a:t>
            </a:r>
          </a:p>
        </p:txBody>
      </p:sp>
      <p:sp>
        <p:nvSpPr>
          <p:cNvPr id="7" name="line-0">
            <a:extLst xmlns:a="http://schemas.openxmlformats.org/drawingml/2006/main">
              <a:ext uri="{FF2B5EF4-FFF2-40B4-BE49-F238E27FC236}">
                <a16:creationId xmlns:a16="http://schemas.microsoft.com/office/drawing/2014/main" id="{518ED43C-B444-4E00-B1B5-BE25ABB3A85C}"/>
              </a:ext>
            </a:extLst>
          </p:cNvPr>
          <p:cNvSpPr>
            <a:spLocks xmlns:a="http://schemas.openxmlformats.org/drawingml/2006/main" noGrp="1"/>
          </p:cNvSpPr>
          <p:nvPr/>
        </p:nvSpPr>
        <p:spPr>
          <a:xfrm xmlns:a="http://schemas.openxmlformats.org/drawingml/2006/main">
            <a:off x="1000125" y="2333625"/>
            <a:ext cx="10382250" cy="62293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Name the surface in your results table.</a:t>
            </a:r>
          </a:p>
        </p:txBody>
      </p:sp>
      <p:sp>
        <p:nvSpPr>
          <p:cNvPr id="8" name="line-1">
            <a:extLst xmlns:a="http://schemas.openxmlformats.org/drawingml/2006/main">
              <a:ext uri="{FF2B5EF4-FFF2-40B4-BE49-F238E27FC236}">
                <a16:creationId xmlns:a16="http://schemas.microsoft.com/office/drawing/2014/main" id="{48C80159-D3B2-48EF-AD2E-71FAB8860F55}"/>
              </a:ext>
            </a:extLst>
          </p:cNvPr>
          <p:cNvSpPr>
            <a:spLocks xmlns:a="http://schemas.openxmlformats.org/drawingml/2006/main" noGrp="1"/>
          </p:cNvSpPr>
          <p:nvPr/>
        </p:nvSpPr>
        <p:spPr>
          <a:xfrm xmlns:a="http://schemas.openxmlformats.org/drawingml/2006/main">
            <a:off x="1000125" y="3013710"/>
            <a:ext cx="10382250" cy="62293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Release from the mark without a push.</a:t>
            </a:r>
          </a:p>
        </p:txBody>
      </p:sp>
      <p:sp>
        <p:nvSpPr>
          <p:cNvPr id="9" name="line-2">
            <a:extLst xmlns:a="http://schemas.openxmlformats.org/drawingml/2006/main">
              <a:ext uri="{FF2B5EF4-FFF2-40B4-BE49-F238E27FC236}">
                <a16:creationId xmlns:a16="http://schemas.microsoft.com/office/drawing/2014/main" id="{F52E79CA-361C-4C9B-924D-0F8FC4402E2E}"/>
              </a:ext>
            </a:extLst>
          </p:cNvPr>
          <p:cNvSpPr>
            <a:spLocks xmlns:a="http://schemas.openxmlformats.org/drawingml/2006/main" noGrp="1"/>
          </p:cNvSpPr>
          <p:nvPr/>
        </p:nvSpPr>
        <p:spPr>
          <a:xfrm xmlns:a="http://schemas.openxmlformats.org/drawingml/2006/main">
            <a:off x="1000125" y="3693795"/>
            <a:ext cx="10382250" cy="62293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Measure the stopping distance in cm.</a:t>
            </a:r>
          </a:p>
        </p:txBody>
      </p:sp>
      <p:sp>
        <p:nvSpPr>
          <p:cNvPr id="10" name="line-3">
            <a:extLst xmlns:a="http://schemas.openxmlformats.org/drawingml/2006/main">
              <a:ext uri="{FF2B5EF4-FFF2-40B4-BE49-F238E27FC236}">
                <a16:creationId xmlns:a16="http://schemas.microsoft.com/office/drawing/2014/main" id="{E10FB9DB-A48F-4941-967D-159FC2AFCB94}"/>
              </a:ext>
            </a:extLst>
          </p:cNvPr>
          <p:cNvSpPr>
            <a:spLocks xmlns:a="http://schemas.openxmlformats.org/drawingml/2006/main" noGrp="1"/>
          </p:cNvSpPr>
          <p:nvPr/>
        </p:nvSpPr>
        <p:spPr>
          <a:xfrm xmlns:a="http://schemas.openxmlformats.org/drawingml/2006/main">
            <a:off x="1000125" y="4373880"/>
            <a:ext cx="10382250" cy="62293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Reset everything and run Trial 2.</a:t>
            </a:r>
          </a:p>
        </p:txBody>
      </p:sp>
      <p:sp>
        <p:nvSpPr>
          <p:cNvPr id="11" name="line-4">
            <a:extLst xmlns:a="http://schemas.openxmlformats.org/drawingml/2006/main">
              <a:ext uri="{FF2B5EF4-FFF2-40B4-BE49-F238E27FC236}">
                <a16:creationId xmlns:a16="http://schemas.microsoft.com/office/drawing/2014/main" id="{EF8A10FF-B9C3-4535-BBE2-B1BA5E7B0C1F}"/>
              </a:ext>
            </a:extLst>
          </p:cNvPr>
          <p:cNvSpPr>
            <a:spLocks xmlns:a="http://schemas.openxmlformats.org/drawingml/2006/main" noGrp="1"/>
          </p:cNvSpPr>
          <p:nvPr/>
        </p:nvSpPr>
        <p:spPr>
          <a:xfrm xmlns:a="http://schemas.openxmlformats.org/drawingml/2006/main">
            <a:off x="1000125" y="5053965"/>
            <a:ext cx="10382250" cy="62293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Keep both results, even if they differ.</a:t>
            </a:r>
          </a:p>
        </p:txBody>
      </p:sp>
      <p:sp>
        <p:nvSpPr>
          <p:cNvPr id="13" name="cue-0">
            <a:extLst xmlns:a="http://schemas.openxmlformats.org/drawingml/2006/main">
              <a:ext uri="{FF2B5EF4-FFF2-40B4-BE49-F238E27FC236}">
                <a16:creationId xmlns:a16="http://schemas.microsoft.com/office/drawing/2014/main" id="{EFAE3625-D64C-4357-B5E0-5CF4DADD1B5C}"/>
              </a:ext>
            </a:extLst>
          </p:cNvPr>
          <p:cNvSpPr>
            <a:spLocks xmlns:a="http://schemas.openxmlformats.org/drawingml/2006/main" noGrp="1"/>
          </p:cNvSpPr>
          <p:nvPr/>
        </p:nvSpPr>
        <p:spPr>
          <a:xfrm xmlns:a="http://schemas.openxmlformats.org/drawingml/2006/main">
            <a:off x="609600" y="236220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01</a:t>
            </a:r>
          </a:p>
        </p:txBody>
      </p:sp>
      <p:sp>
        <p:nvSpPr>
          <p:cNvPr id="14" name="row-rule-0">
            <a:extLst xmlns:a="http://schemas.openxmlformats.org/drawingml/2006/main">
              <a:ext uri="{FF2B5EF4-FFF2-40B4-BE49-F238E27FC236}">
                <a16:creationId xmlns:a16="http://schemas.microsoft.com/office/drawing/2014/main" id="{C6B2E546-089C-483A-AD27-FE5BC0555C3F}"/>
              </a:ext>
            </a:extLst>
          </p:cNvPr>
          <p:cNvSpPr>
            <a:spLocks xmlns:a="http://schemas.openxmlformats.org/drawingml/2006/main" noGrp="1"/>
          </p:cNvSpPr>
          <p:nvPr/>
        </p:nvSpPr>
        <p:spPr>
          <a:xfrm xmlns:a="http://schemas.openxmlformats.org/drawingml/2006/main">
            <a:off x="1000125" y="2966085"/>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5" name="cue-1">
            <a:extLst xmlns:a="http://schemas.openxmlformats.org/drawingml/2006/main">
              <a:ext uri="{FF2B5EF4-FFF2-40B4-BE49-F238E27FC236}">
                <a16:creationId xmlns:a16="http://schemas.microsoft.com/office/drawing/2014/main" id="{806FCEEA-B095-4AFC-8A46-1DC289A7FB10}"/>
              </a:ext>
            </a:extLst>
          </p:cNvPr>
          <p:cNvSpPr>
            <a:spLocks xmlns:a="http://schemas.openxmlformats.org/drawingml/2006/main" noGrp="1"/>
          </p:cNvSpPr>
          <p:nvPr/>
        </p:nvSpPr>
        <p:spPr>
          <a:xfrm xmlns:a="http://schemas.openxmlformats.org/drawingml/2006/main">
            <a:off x="609600" y="3042285"/>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02</a:t>
            </a:r>
          </a:p>
        </p:txBody>
      </p:sp>
      <p:sp>
        <p:nvSpPr>
          <p:cNvPr id="16" name="row-rule-1">
            <a:extLst xmlns:a="http://schemas.openxmlformats.org/drawingml/2006/main">
              <a:ext uri="{FF2B5EF4-FFF2-40B4-BE49-F238E27FC236}">
                <a16:creationId xmlns:a16="http://schemas.microsoft.com/office/drawing/2014/main" id="{263542E8-31D3-4E70-8BB2-CC3DF859F203}"/>
              </a:ext>
            </a:extLst>
          </p:cNvPr>
          <p:cNvSpPr>
            <a:spLocks xmlns:a="http://schemas.openxmlformats.org/drawingml/2006/main" noGrp="1"/>
          </p:cNvSpPr>
          <p:nvPr/>
        </p:nvSpPr>
        <p:spPr>
          <a:xfrm xmlns:a="http://schemas.openxmlformats.org/drawingml/2006/main">
            <a:off x="1000125" y="3646170"/>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7" name="cue-2">
            <a:extLst xmlns:a="http://schemas.openxmlformats.org/drawingml/2006/main">
              <a:ext uri="{FF2B5EF4-FFF2-40B4-BE49-F238E27FC236}">
                <a16:creationId xmlns:a16="http://schemas.microsoft.com/office/drawing/2014/main" id="{395560F3-BA49-4FE0-AF66-AD8E6758F93D}"/>
              </a:ext>
            </a:extLst>
          </p:cNvPr>
          <p:cNvSpPr>
            <a:spLocks xmlns:a="http://schemas.openxmlformats.org/drawingml/2006/main" noGrp="1"/>
          </p:cNvSpPr>
          <p:nvPr/>
        </p:nvSpPr>
        <p:spPr>
          <a:xfrm xmlns:a="http://schemas.openxmlformats.org/drawingml/2006/main">
            <a:off x="609600" y="372237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03</a:t>
            </a:r>
          </a:p>
        </p:txBody>
      </p:sp>
      <p:sp>
        <p:nvSpPr>
          <p:cNvPr id="18" name="row-rule-2">
            <a:extLst xmlns:a="http://schemas.openxmlformats.org/drawingml/2006/main">
              <a:ext uri="{FF2B5EF4-FFF2-40B4-BE49-F238E27FC236}">
                <a16:creationId xmlns:a16="http://schemas.microsoft.com/office/drawing/2014/main" id="{F6B06096-B714-41C2-9FDE-0CCA0A47ABBC}"/>
              </a:ext>
            </a:extLst>
          </p:cNvPr>
          <p:cNvSpPr>
            <a:spLocks xmlns:a="http://schemas.openxmlformats.org/drawingml/2006/main" noGrp="1"/>
          </p:cNvSpPr>
          <p:nvPr/>
        </p:nvSpPr>
        <p:spPr>
          <a:xfrm xmlns:a="http://schemas.openxmlformats.org/drawingml/2006/main">
            <a:off x="1000125" y="4326255"/>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9" name="cue-3">
            <a:extLst xmlns:a="http://schemas.openxmlformats.org/drawingml/2006/main">
              <a:ext uri="{FF2B5EF4-FFF2-40B4-BE49-F238E27FC236}">
                <a16:creationId xmlns:a16="http://schemas.microsoft.com/office/drawing/2014/main" id="{57CF7DF3-36F8-4571-9E82-2EA6CA34D49B}"/>
              </a:ext>
            </a:extLst>
          </p:cNvPr>
          <p:cNvSpPr>
            <a:spLocks xmlns:a="http://schemas.openxmlformats.org/drawingml/2006/main" noGrp="1"/>
          </p:cNvSpPr>
          <p:nvPr/>
        </p:nvSpPr>
        <p:spPr>
          <a:xfrm xmlns:a="http://schemas.openxmlformats.org/drawingml/2006/main">
            <a:off x="609600" y="4402455"/>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04</a:t>
            </a:r>
          </a:p>
        </p:txBody>
      </p:sp>
      <p:sp>
        <p:nvSpPr>
          <p:cNvPr id="20" name="row-rule-3">
            <a:extLst xmlns:a="http://schemas.openxmlformats.org/drawingml/2006/main">
              <a:ext uri="{FF2B5EF4-FFF2-40B4-BE49-F238E27FC236}">
                <a16:creationId xmlns:a16="http://schemas.microsoft.com/office/drawing/2014/main" id="{DC167450-9D7A-4E93-B258-2ADF815DB366}"/>
              </a:ext>
            </a:extLst>
          </p:cNvPr>
          <p:cNvSpPr>
            <a:spLocks xmlns:a="http://schemas.openxmlformats.org/drawingml/2006/main" noGrp="1"/>
          </p:cNvSpPr>
          <p:nvPr/>
        </p:nvSpPr>
        <p:spPr>
          <a:xfrm xmlns:a="http://schemas.openxmlformats.org/drawingml/2006/main">
            <a:off x="1000125" y="5006340"/>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21" name="cue-4">
            <a:extLst xmlns:a="http://schemas.openxmlformats.org/drawingml/2006/main">
              <a:ext uri="{FF2B5EF4-FFF2-40B4-BE49-F238E27FC236}">
                <a16:creationId xmlns:a16="http://schemas.microsoft.com/office/drawing/2014/main" id="{8FEE54CC-8506-42C2-A3C3-5A987B33BDD1}"/>
              </a:ext>
            </a:extLst>
          </p:cNvPr>
          <p:cNvSpPr>
            <a:spLocks xmlns:a="http://schemas.openxmlformats.org/drawingml/2006/main" noGrp="1"/>
          </p:cNvSpPr>
          <p:nvPr/>
        </p:nvSpPr>
        <p:spPr>
          <a:xfrm xmlns:a="http://schemas.openxmlformats.org/drawingml/2006/main">
            <a:off x="609600" y="508254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05</a:t>
            </a:r>
          </a:p>
        </p:txBody>
      </p:sp>
    </p:spTree>
    <p:extLst>
      <p:ext uri="{BB962C8B-B14F-4D97-AF65-F5344CB8AC3E}">
        <p14:creationId xmlns:p14="http://schemas.microsoft.com/office/powerpoint/2010/main" val="344109700"/>
      </p:ext>
    </p:extLst>
  </p:cSld>
</p:sld>
</file>

<file path=ppt/slides/slide6.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1" name="top-rule">
            <a:extLst xmlns:a="http://schemas.openxmlformats.org/drawingml/2006/main">
              <a:ext uri="{FF2B5EF4-FFF2-40B4-BE49-F238E27FC236}">
                <a16:creationId xmlns:a16="http://schemas.microsoft.com/office/drawing/2014/main" id="{94941C99-9613-49F7-927E-FBD527452961}"/>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6EAB903F-3BF6-4E09-9753-0D68B9D002E3}"/>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7E18EC85-9027-4165-9DCD-9C774C86C71C}"/>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Surface 2: change only the sample</a:t>
            </a:r>
          </a:p>
        </p:txBody>
      </p:sp>
      <p:sp>
        <p:nvSpPr>
          <p:cNvPr id="4" name="footer-line">
            <a:extLst xmlns:a="http://schemas.openxmlformats.org/drawingml/2006/main">
              <a:ext uri="{FF2B5EF4-FFF2-40B4-BE49-F238E27FC236}">
                <a16:creationId xmlns:a16="http://schemas.microsoft.com/office/drawing/2014/main" id="{29E61567-341D-46DA-A297-B9800FFD0E71}"/>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EDB5E976-1814-4760-B637-0F5D916470FF}"/>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B</a:t>
            </a:r>
          </a:p>
        </p:txBody>
      </p:sp>
      <p:sp>
        <p:nvSpPr>
          <p:cNvPr id="6" name="page">
            <a:extLst xmlns:a="http://schemas.openxmlformats.org/drawingml/2006/main">
              <a:ext uri="{FF2B5EF4-FFF2-40B4-BE49-F238E27FC236}">
                <a16:creationId xmlns:a16="http://schemas.microsoft.com/office/drawing/2014/main" id="{F76A3D47-2C04-4A92-8755-966A6FE6C5B0}"/>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06</a:t>
            </a:r>
          </a:p>
        </p:txBody>
      </p:sp>
      <p:sp>
        <p:nvSpPr>
          <p:cNvPr id="7" name="line-0">
            <a:extLst xmlns:a="http://schemas.openxmlformats.org/drawingml/2006/main">
              <a:ext uri="{FF2B5EF4-FFF2-40B4-BE49-F238E27FC236}">
                <a16:creationId xmlns:a16="http://schemas.microsoft.com/office/drawing/2014/main" id="{243F9FEB-B7C6-4A79-9722-5130DD01D6AC}"/>
              </a:ext>
            </a:extLst>
          </p:cNvPr>
          <p:cNvSpPr>
            <a:spLocks xmlns:a="http://schemas.openxmlformats.org/drawingml/2006/main" noGrp="1"/>
          </p:cNvSpPr>
          <p:nvPr/>
        </p:nvSpPr>
        <p:spPr>
          <a:xfrm xmlns:a="http://schemas.openxmlformats.org/drawingml/2006/main">
            <a:off x="1000125" y="2333625"/>
            <a:ext cx="10382250" cy="79295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Replace the level surface sample.</a:t>
            </a:r>
          </a:p>
        </p:txBody>
      </p:sp>
      <p:sp>
        <p:nvSpPr>
          <p:cNvPr id="8" name="line-1">
            <a:extLst xmlns:a="http://schemas.openxmlformats.org/drawingml/2006/main">
              <a:ext uri="{FF2B5EF4-FFF2-40B4-BE49-F238E27FC236}">
                <a16:creationId xmlns:a16="http://schemas.microsoft.com/office/drawing/2014/main" id="{A912DF55-22E3-4B6A-84AB-081C457CDBA8}"/>
              </a:ext>
            </a:extLst>
          </p:cNvPr>
          <p:cNvSpPr>
            <a:spLocks xmlns:a="http://schemas.openxmlformats.org/drawingml/2006/main" noGrp="1"/>
          </p:cNvSpPr>
          <p:nvPr/>
        </p:nvSpPr>
        <p:spPr>
          <a:xfrm xmlns:a="http://schemas.openxmlformats.org/drawingml/2006/main">
            <a:off x="1000125" y="3183731"/>
            <a:ext cx="10382250" cy="79295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Keep the block, ramp, release and join the same.</a:t>
            </a:r>
          </a:p>
        </p:txBody>
      </p:sp>
      <p:sp>
        <p:nvSpPr>
          <p:cNvPr id="9" name="line-2">
            <a:extLst xmlns:a="http://schemas.openxmlformats.org/drawingml/2006/main">
              <a:ext uri="{FF2B5EF4-FFF2-40B4-BE49-F238E27FC236}">
                <a16:creationId xmlns:a16="http://schemas.microsoft.com/office/drawing/2014/main" id="{73115013-1A7D-4D7A-8F1D-3B20CCD4DB6B}"/>
              </a:ext>
            </a:extLst>
          </p:cNvPr>
          <p:cNvSpPr>
            <a:spLocks xmlns:a="http://schemas.openxmlformats.org/drawingml/2006/main" noGrp="1"/>
          </p:cNvSpPr>
          <p:nvPr/>
        </p:nvSpPr>
        <p:spPr>
          <a:xfrm xmlns:a="http://schemas.openxmlformats.org/drawingml/2006/main">
            <a:off x="1000125" y="4033838"/>
            <a:ext cx="10382250" cy="79295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Measure Trial 1 and Trial 2 from the same zero.</a:t>
            </a:r>
          </a:p>
        </p:txBody>
      </p:sp>
      <p:sp>
        <p:nvSpPr>
          <p:cNvPr id="10" name="line-3">
            <a:extLst xmlns:a="http://schemas.openxmlformats.org/drawingml/2006/main">
              <a:ext uri="{FF2B5EF4-FFF2-40B4-BE49-F238E27FC236}">
                <a16:creationId xmlns:a16="http://schemas.microsoft.com/office/drawing/2014/main" id="{9E0D29DA-42D5-4AEB-87C8-F971507DE8A9}"/>
              </a:ext>
            </a:extLst>
          </p:cNvPr>
          <p:cNvSpPr>
            <a:spLocks xmlns:a="http://schemas.openxmlformats.org/drawingml/2006/main" noGrp="1"/>
          </p:cNvSpPr>
          <p:nvPr/>
        </p:nvSpPr>
        <p:spPr>
          <a:xfrm xmlns:a="http://schemas.openxmlformats.org/drawingml/2006/main">
            <a:off x="1000125" y="4883944"/>
            <a:ext cx="10382250" cy="79295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Write a note if the method changed.</a:t>
            </a:r>
          </a:p>
        </p:txBody>
      </p:sp>
      <p:sp>
        <p:nvSpPr>
          <p:cNvPr id="12" name="cue-0">
            <a:extLst xmlns:a="http://schemas.openxmlformats.org/drawingml/2006/main">
              <a:ext uri="{FF2B5EF4-FFF2-40B4-BE49-F238E27FC236}">
                <a16:creationId xmlns:a16="http://schemas.microsoft.com/office/drawing/2014/main" id="{502B345E-6762-4642-92C5-E1F5B6DBDA05}"/>
              </a:ext>
            </a:extLst>
          </p:cNvPr>
          <p:cNvSpPr>
            <a:spLocks xmlns:a="http://schemas.openxmlformats.org/drawingml/2006/main" noGrp="1"/>
          </p:cNvSpPr>
          <p:nvPr/>
        </p:nvSpPr>
        <p:spPr>
          <a:xfrm xmlns:a="http://schemas.openxmlformats.org/drawingml/2006/main">
            <a:off x="609600" y="236220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01</a:t>
            </a:r>
          </a:p>
        </p:txBody>
      </p:sp>
      <p:sp>
        <p:nvSpPr>
          <p:cNvPr id="13" name="row-rule-0">
            <a:extLst xmlns:a="http://schemas.openxmlformats.org/drawingml/2006/main">
              <a:ext uri="{FF2B5EF4-FFF2-40B4-BE49-F238E27FC236}">
                <a16:creationId xmlns:a16="http://schemas.microsoft.com/office/drawing/2014/main" id="{0D2A5A3A-2C26-44FC-9724-F83495B19CDF}"/>
              </a:ext>
            </a:extLst>
          </p:cNvPr>
          <p:cNvSpPr>
            <a:spLocks xmlns:a="http://schemas.openxmlformats.org/drawingml/2006/main" noGrp="1"/>
          </p:cNvSpPr>
          <p:nvPr/>
        </p:nvSpPr>
        <p:spPr>
          <a:xfrm xmlns:a="http://schemas.openxmlformats.org/drawingml/2006/main">
            <a:off x="1000125" y="3136106"/>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4" name="cue-1">
            <a:extLst xmlns:a="http://schemas.openxmlformats.org/drawingml/2006/main">
              <a:ext uri="{FF2B5EF4-FFF2-40B4-BE49-F238E27FC236}">
                <a16:creationId xmlns:a16="http://schemas.microsoft.com/office/drawing/2014/main" id="{87997C22-8E88-4C81-9283-E1157FFE8007}"/>
              </a:ext>
            </a:extLst>
          </p:cNvPr>
          <p:cNvSpPr>
            <a:spLocks xmlns:a="http://schemas.openxmlformats.org/drawingml/2006/main" noGrp="1"/>
          </p:cNvSpPr>
          <p:nvPr/>
        </p:nvSpPr>
        <p:spPr>
          <a:xfrm xmlns:a="http://schemas.openxmlformats.org/drawingml/2006/main">
            <a:off x="609600" y="3212306"/>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02</a:t>
            </a:r>
          </a:p>
        </p:txBody>
      </p:sp>
      <p:sp>
        <p:nvSpPr>
          <p:cNvPr id="15" name="row-rule-1">
            <a:extLst xmlns:a="http://schemas.openxmlformats.org/drawingml/2006/main">
              <a:ext uri="{FF2B5EF4-FFF2-40B4-BE49-F238E27FC236}">
                <a16:creationId xmlns:a16="http://schemas.microsoft.com/office/drawing/2014/main" id="{0CB06A8D-9C1F-4317-B156-D0A1A3789624}"/>
              </a:ext>
            </a:extLst>
          </p:cNvPr>
          <p:cNvSpPr>
            <a:spLocks xmlns:a="http://schemas.openxmlformats.org/drawingml/2006/main" noGrp="1"/>
          </p:cNvSpPr>
          <p:nvPr/>
        </p:nvSpPr>
        <p:spPr>
          <a:xfrm xmlns:a="http://schemas.openxmlformats.org/drawingml/2006/main">
            <a:off x="1000125" y="3986213"/>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6" name="cue-2">
            <a:extLst xmlns:a="http://schemas.openxmlformats.org/drawingml/2006/main">
              <a:ext uri="{FF2B5EF4-FFF2-40B4-BE49-F238E27FC236}">
                <a16:creationId xmlns:a16="http://schemas.microsoft.com/office/drawing/2014/main" id="{8F3E9497-D29E-4FDD-87F8-CD9FC3FC518A}"/>
              </a:ext>
            </a:extLst>
          </p:cNvPr>
          <p:cNvSpPr>
            <a:spLocks xmlns:a="http://schemas.openxmlformats.org/drawingml/2006/main" noGrp="1"/>
          </p:cNvSpPr>
          <p:nvPr/>
        </p:nvSpPr>
        <p:spPr>
          <a:xfrm xmlns:a="http://schemas.openxmlformats.org/drawingml/2006/main">
            <a:off x="609600" y="4062413"/>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03</a:t>
            </a:r>
          </a:p>
        </p:txBody>
      </p:sp>
      <p:sp>
        <p:nvSpPr>
          <p:cNvPr id="17" name="row-rule-2">
            <a:extLst xmlns:a="http://schemas.openxmlformats.org/drawingml/2006/main">
              <a:ext uri="{FF2B5EF4-FFF2-40B4-BE49-F238E27FC236}">
                <a16:creationId xmlns:a16="http://schemas.microsoft.com/office/drawing/2014/main" id="{6D1B820A-95BC-4B3B-84A5-3B4775E6F978}"/>
              </a:ext>
            </a:extLst>
          </p:cNvPr>
          <p:cNvSpPr>
            <a:spLocks xmlns:a="http://schemas.openxmlformats.org/drawingml/2006/main" noGrp="1"/>
          </p:cNvSpPr>
          <p:nvPr/>
        </p:nvSpPr>
        <p:spPr>
          <a:xfrm xmlns:a="http://schemas.openxmlformats.org/drawingml/2006/main">
            <a:off x="1000125" y="4836319"/>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8" name="cue-3">
            <a:extLst xmlns:a="http://schemas.openxmlformats.org/drawingml/2006/main">
              <a:ext uri="{FF2B5EF4-FFF2-40B4-BE49-F238E27FC236}">
                <a16:creationId xmlns:a16="http://schemas.microsoft.com/office/drawing/2014/main" id="{16DE8C9A-0A5A-4C7F-BCDD-04F625262DF0}"/>
              </a:ext>
            </a:extLst>
          </p:cNvPr>
          <p:cNvSpPr>
            <a:spLocks xmlns:a="http://schemas.openxmlformats.org/drawingml/2006/main" noGrp="1"/>
          </p:cNvSpPr>
          <p:nvPr/>
        </p:nvSpPr>
        <p:spPr>
          <a:xfrm xmlns:a="http://schemas.openxmlformats.org/drawingml/2006/main">
            <a:off x="609600" y="4912519"/>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04</a:t>
            </a:r>
          </a:p>
        </p:txBody>
      </p:sp>
    </p:spTree>
    <p:extLst>
      <p:ext uri="{BB962C8B-B14F-4D97-AF65-F5344CB8AC3E}">
        <p14:creationId xmlns:p14="http://schemas.microsoft.com/office/powerpoint/2010/main" val="1669125714"/>
      </p:ext>
    </p:extLst>
  </p:cSld>
</p:sld>
</file>

<file path=ppt/slides/slide7.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1" name="top-rule">
            <a:extLst xmlns:a="http://schemas.openxmlformats.org/drawingml/2006/main">
              <a:ext uri="{FF2B5EF4-FFF2-40B4-BE49-F238E27FC236}">
                <a16:creationId xmlns:a16="http://schemas.microsoft.com/office/drawing/2014/main" id="{7A468000-D085-4A3D-BDEF-B0E1D4047C33}"/>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6B9F214F-3595-4E50-948E-D472ED8DDC2D}"/>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144B21E8-0C2F-4D17-9EDD-3D3015BCE2C3}"/>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Surface 3: finish the comparison</a:t>
            </a:r>
          </a:p>
        </p:txBody>
      </p:sp>
      <p:sp>
        <p:nvSpPr>
          <p:cNvPr id="4" name="footer-line">
            <a:extLst xmlns:a="http://schemas.openxmlformats.org/drawingml/2006/main">
              <a:ext uri="{FF2B5EF4-FFF2-40B4-BE49-F238E27FC236}">
                <a16:creationId xmlns:a16="http://schemas.microsoft.com/office/drawing/2014/main" id="{C1F5D485-B4E2-458C-A7CE-82EA4E6CB657}"/>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5EC1C71D-EAE0-4271-AF78-8D8B8E970E9C}"/>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B</a:t>
            </a:r>
          </a:p>
        </p:txBody>
      </p:sp>
      <p:sp>
        <p:nvSpPr>
          <p:cNvPr id="6" name="page">
            <a:extLst xmlns:a="http://schemas.openxmlformats.org/drawingml/2006/main">
              <a:ext uri="{FF2B5EF4-FFF2-40B4-BE49-F238E27FC236}">
                <a16:creationId xmlns:a16="http://schemas.microsoft.com/office/drawing/2014/main" id="{F296822F-76B9-4AA7-8900-291A0AB51112}"/>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07</a:t>
            </a:r>
          </a:p>
        </p:txBody>
      </p:sp>
      <p:sp>
        <p:nvSpPr>
          <p:cNvPr id="7" name="line-0">
            <a:extLst xmlns:a="http://schemas.openxmlformats.org/drawingml/2006/main">
              <a:ext uri="{FF2B5EF4-FFF2-40B4-BE49-F238E27FC236}">
                <a16:creationId xmlns:a16="http://schemas.microsoft.com/office/drawing/2014/main" id="{20470093-DCB4-4BBC-9841-BBE6B7B087D9}"/>
              </a:ext>
            </a:extLst>
          </p:cNvPr>
          <p:cNvSpPr>
            <a:spLocks xmlns:a="http://schemas.openxmlformats.org/drawingml/2006/main" noGrp="1"/>
          </p:cNvSpPr>
          <p:nvPr/>
        </p:nvSpPr>
        <p:spPr>
          <a:xfrm xmlns:a="http://schemas.openxmlformats.org/drawingml/2006/main">
            <a:off x="1000125" y="2333625"/>
            <a:ext cx="10382250" cy="79295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Check the controls before the first release.</a:t>
            </a:r>
          </a:p>
        </p:txBody>
      </p:sp>
      <p:sp>
        <p:nvSpPr>
          <p:cNvPr id="8" name="line-1">
            <a:extLst xmlns:a="http://schemas.openxmlformats.org/drawingml/2006/main">
              <a:ext uri="{FF2B5EF4-FFF2-40B4-BE49-F238E27FC236}">
                <a16:creationId xmlns:a16="http://schemas.microsoft.com/office/drawing/2014/main" id="{7A1672C6-66B5-4D56-AE6D-C43C735E0977}"/>
              </a:ext>
            </a:extLst>
          </p:cNvPr>
          <p:cNvSpPr>
            <a:spLocks xmlns:a="http://schemas.openxmlformats.org/drawingml/2006/main" noGrp="1"/>
          </p:cNvSpPr>
          <p:nvPr/>
        </p:nvSpPr>
        <p:spPr>
          <a:xfrm xmlns:a="http://schemas.openxmlformats.org/drawingml/2006/main">
            <a:off x="1000125" y="3183731"/>
            <a:ext cx="10382250" cy="79295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Record two trials if time and access allow.</a:t>
            </a:r>
          </a:p>
        </p:txBody>
      </p:sp>
      <p:sp>
        <p:nvSpPr>
          <p:cNvPr id="9" name="line-2">
            <a:extLst xmlns:a="http://schemas.openxmlformats.org/drawingml/2006/main">
              <a:ext uri="{FF2B5EF4-FFF2-40B4-BE49-F238E27FC236}">
                <a16:creationId xmlns:a16="http://schemas.microsoft.com/office/drawing/2014/main" id="{22DC9372-17BF-4132-A405-5DA300C61E33}"/>
              </a:ext>
            </a:extLst>
          </p:cNvPr>
          <p:cNvSpPr>
            <a:spLocks xmlns:a="http://schemas.openxmlformats.org/drawingml/2006/main" noGrp="1"/>
          </p:cNvSpPr>
          <p:nvPr/>
        </p:nvSpPr>
        <p:spPr>
          <a:xfrm xmlns:a="http://schemas.openxmlformats.org/drawingml/2006/main">
            <a:off x="1000125" y="4033838"/>
            <a:ext cx="10382250" cy="79295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Which results are close? Which need checking?</a:t>
            </a:r>
          </a:p>
        </p:txBody>
      </p:sp>
      <p:sp>
        <p:nvSpPr>
          <p:cNvPr id="10" name="line-3">
            <a:extLst xmlns:a="http://schemas.openxmlformats.org/drawingml/2006/main">
              <a:ext uri="{FF2B5EF4-FFF2-40B4-BE49-F238E27FC236}">
                <a16:creationId xmlns:a16="http://schemas.microsoft.com/office/drawing/2014/main" id="{EF5585A4-2B8A-447E-B899-55ECB6BC9073}"/>
              </a:ext>
            </a:extLst>
          </p:cNvPr>
          <p:cNvSpPr>
            <a:spLocks xmlns:a="http://schemas.openxmlformats.org/drawingml/2006/main" noGrp="1"/>
          </p:cNvSpPr>
          <p:nvPr/>
        </p:nvSpPr>
        <p:spPr>
          <a:xfrm xmlns:a="http://schemas.openxmlformats.org/drawingml/2006/main">
            <a:off x="1000125" y="4883944"/>
            <a:ext cx="10382250" cy="79295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Record unfinished trials honestly.</a:t>
            </a:r>
          </a:p>
        </p:txBody>
      </p:sp>
      <p:sp>
        <p:nvSpPr>
          <p:cNvPr id="12" name="cue-0">
            <a:extLst xmlns:a="http://schemas.openxmlformats.org/drawingml/2006/main">
              <a:ext uri="{FF2B5EF4-FFF2-40B4-BE49-F238E27FC236}">
                <a16:creationId xmlns:a16="http://schemas.microsoft.com/office/drawing/2014/main" id="{D36875FE-9816-40DF-9926-932B120A6B0A}"/>
              </a:ext>
            </a:extLst>
          </p:cNvPr>
          <p:cNvSpPr>
            <a:spLocks xmlns:a="http://schemas.openxmlformats.org/drawingml/2006/main" noGrp="1"/>
          </p:cNvSpPr>
          <p:nvPr/>
        </p:nvSpPr>
        <p:spPr>
          <a:xfrm xmlns:a="http://schemas.openxmlformats.org/drawingml/2006/main">
            <a:off x="609600" y="236220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01</a:t>
            </a:r>
          </a:p>
        </p:txBody>
      </p:sp>
      <p:sp>
        <p:nvSpPr>
          <p:cNvPr id="13" name="row-rule-0">
            <a:extLst xmlns:a="http://schemas.openxmlformats.org/drawingml/2006/main">
              <a:ext uri="{FF2B5EF4-FFF2-40B4-BE49-F238E27FC236}">
                <a16:creationId xmlns:a16="http://schemas.microsoft.com/office/drawing/2014/main" id="{3A9BE641-0D52-4FDF-834A-FC4A8ACEDFA5}"/>
              </a:ext>
            </a:extLst>
          </p:cNvPr>
          <p:cNvSpPr>
            <a:spLocks xmlns:a="http://schemas.openxmlformats.org/drawingml/2006/main" noGrp="1"/>
          </p:cNvSpPr>
          <p:nvPr/>
        </p:nvSpPr>
        <p:spPr>
          <a:xfrm xmlns:a="http://schemas.openxmlformats.org/drawingml/2006/main">
            <a:off x="1000125" y="3136106"/>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4" name="cue-1">
            <a:extLst xmlns:a="http://schemas.openxmlformats.org/drawingml/2006/main">
              <a:ext uri="{FF2B5EF4-FFF2-40B4-BE49-F238E27FC236}">
                <a16:creationId xmlns:a16="http://schemas.microsoft.com/office/drawing/2014/main" id="{54DF1976-E4E7-42B2-80A3-D22ACD18AA01}"/>
              </a:ext>
            </a:extLst>
          </p:cNvPr>
          <p:cNvSpPr>
            <a:spLocks xmlns:a="http://schemas.openxmlformats.org/drawingml/2006/main" noGrp="1"/>
          </p:cNvSpPr>
          <p:nvPr/>
        </p:nvSpPr>
        <p:spPr>
          <a:xfrm xmlns:a="http://schemas.openxmlformats.org/drawingml/2006/main">
            <a:off x="609600" y="3212306"/>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02</a:t>
            </a:r>
          </a:p>
        </p:txBody>
      </p:sp>
      <p:sp>
        <p:nvSpPr>
          <p:cNvPr id="15" name="row-rule-1">
            <a:extLst xmlns:a="http://schemas.openxmlformats.org/drawingml/2006/main">
              <a:ext uri="{FF2B5EF4-FFF2-40B4-BE49-F238E27FC236}">
                <a16:creationId xmlns:a16="http://schemas.microsoft.com/office/drawing/2014/main" id="{D8A1EFAD-E3B9-4773-A255-C9A8819ECEAC}"/>
              </a:ext>
            </a:extLst>
          </p:cNvPr>
          <p:cNvSpPr>
            <a:spLocks xmlns:a="http://schemas.openxmlformats.org/drawingml/2006/main" noGrp="1"/>
          </p:cNvSpPr>
          <p:nvPr/>
        </p:nvSpPr>
        <p:spPr>
          <a:xfrm xmlns:a="http://schemas.openxmlformats.org/drawingml/2006/main">
            <a:off x="1000125" y="3986213"/>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6" name="cue-2">
            <a:extLst xmlns:a="http://schemas.openxmlformats.org/drawingml/2006/main">
              <a:ext uri="{FF2B5EF4-FFF2-40B4-BE49-F238E27FC236}">
                <a16:creationId xmlns:a16="http://schemas.microsoft.com/office/drawing/2014/main" id="{34E273DF-4717-446F-BB47-DC1EC975F39A}"/>
              </a:ext>
            </a:extLst>
          </p:cNvPr>
          <p:cNvSpPr>
            <a:spLocks xmlns:a="http://schemas.openxmlformats.org/drawingml/2006/main" noGrp="1"/>
          </p:cNvSpPr>
          <p:nvPr/>
        </p:nvSpPr>
        <p:spPr>
          <a:xfrm xmlns:a="http://schemas.openxmlformats.org/drawingml/2006/main">
            <a:off x="609600" y="4062413"/>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03</a:t>
            </a:r>
          </a:p>
        </p:txBody>
      </p:sp>
      <p:sp>
        <p:nvSpPr>
          <p:cNvPr id="17" name="row-rule-2">
            <a:extLst xmlns:a="http://schemas.openxmlformats.org/drawingml/2006/main">
              <a:ext uri="{FF2B5EF4-FFF2-40B4-BE49-F238E27FC236}">
                <a16:creationId xmlns:a16="http://schemas.microsoft.com/office/drawing/2014/main" id="{8A92A290-1B09-4670-B903-672A4611ABE1}"/>
              </a:ext>
            </a:extLst>
          </p:cNvPr>
          <p:cNvSpPr>
            <a:spLocks xmlns:a="http://schemas.openxmlformats.org/drawingml/2006/main" noGrp="1"/>
          </p:cNvSpPr>
          <p:nvPr/>
        </p:nvSpPr>
        <p:spPr>
          <a:xfrm xmlns:a="http://schemas.openxmlformats.org/drawingml/2006/main">
            <a:off x="1000125" y="4836319"/>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8" name="cue-3">
            <a:extLst xmlns:a="http://schemas.openxmlformats.org/drawingml/2006/main">
              <a:ext uri="{FF2B5EF4-FFF2-40B4-BE49-F238E27FC236}">
                <a16:creationId xmlns:a16="http://schemas.microsoft.com/office/drawing/2014/main" id="{6A7B6C8F-B4BD-4275-BCB2-AB470A8B95CA}"/>
              </a:ext>
            </a:extLst>
          </p:cNvPr>
          <p:cNvSpPr>
            <a:spLocks xmlns:a="http://schemas.openxmlformats.org/drawingml/2006/main" noGrp="1"/>
          </p:cNvSpPr>
          <p:nvPr/>
        </p:nvSpPr>
        <p:spPr>
          <a:xfrm xmlns:a="http://schemas.openxmlformats.org/drawingml/2006/main">
            <a:off x="609600" y="4912519"/>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04</a:t>
            </a:r>
          </a:p>
        </p:txBody>
      </p:sp>
    </p:spTree>
    <p:extLst>
      <p:ext uri="{BB962C8B-B14F-4D97-AF65-F5344CB8AC3E}">
        <p14:creationId xmlns:p14="http://schemas.microsoft.com/office/powerpoint/2010/main" val="147615742"/>
      </p:ext>
    </p:extLst>
  </p:cSld>
</p:sld>
</file>

<file path=ppt/slides/slide8.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1" name="top-rule">
            <a:extLst xmlns:a="http://schemas.openxmlformats.org/drawingml/2006/main">
              <a:ext uri="{FF2B5EF4-FFF2-40B4-BE49-F238E27FC236}">
                <a16:creationId xmlns:a16="http://schemas.microsoft.com/office/drawing/2014/main" id="{5E5D7506-0927-4994-90E9-B1B8709BF28F}"/>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40F6144E-741C-4807-884F-82CA8CA71E63}"/>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CA7ED69F-F668-4A41-B31F-AEE7DDE49A6B}"/>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No equipment? Use model data</a:t>
            </a:r>
          </a:p>
        </p:txBody>
      </p:sp>
      <p:sp>
        <p:nvSpPr>
          <p:cNvPr id="4" name="footer-line">
            <a:extLst xmlns:a="http://schemas.openxmlformats.org/drawingml/2006/main">
              <a:ext uri="{FF2B5EF4-FFF2-40B4-BE49-F238E27FC236}">
                <a16:creationId xmlns:a16="http://schemas.microsoft.com/office/drawing/2014/main" id="{819811A1-00A7-46D6-8B55-C25BBF8588EE}"/>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74A6DA6C-04FE-4B16-A227-026E94D5DB25}"/>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B</a:t>
            </a:r>
          </a:p>
        </p:txBody>
      </p:sp>
      <p:sp>
        <p:nvSpPr>
          <p:cNvPr id="6" name="page">
            <a:extLst xmlns:a="http://schemas.openxmlformats.org/drawingml/2006/main">
              <a:ext uri="{FF2B5EF4-FFF2-40B4-BE49-F238E27FC236}">
                <a16:creationId xmlns:a16="http://schemas.microsoft.com/office/drawing/2014/main" id="{71FC2F45-AD91-4A78-B9BB-43F448E7A403}"/>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08</a:t>
            </a:r>
          </a:p>
        </p:txBody>
      </p:sp>
      <p:sp>
        <p:nvSpPr>
          <p:cNvPr id="7" name="left-heading">
            <a:extLst xmlns:a="http://schemas.openxmlformats.org/drawingml/2006/main">
              <a:ext uri="{FF2B5EF4-FFF2-40B4-BE49-F238E27FC236}">
                <a16:creationId xmlns:a16="http://schemas.microsoft.com/office/drawing/2014/main" id="{6821C968-D8B8-407B-8887-63C572B9A893}"/>
              </a:ext>
            </a:extLst>
          </p:cNvPr>
          <p:cNvSpPr>
            <a:spLocks xmlns:a="http://schemas.openxmlformats.org/drawingml/2006/main" noGrp="1"/>
          </p:cNvSpPr>
          <p:nvPr/>
        </p:nvSpPr>
        <p:spPr>
          <a:xfrm xmlns:a="http://schemas.openxmlformats.org/drawingml/2006/main">
            <a:off x="609600" y="2219325"/>
            <a:ext cx="5257800" cy="762000"/>
          </a:xfrm>
          <a:prstGeom xmlns:a="http://schemas.openxmlformats.org/drawingml/2006/main" prst="rect">
            <a:avLst/>
          </a:prstGeom>
          <a:solidFill xmlns:a="http://schemas.openxmlformats.org/drawingml/2006/main">
            <a:srgbClr val="E7EFE9"/>
          </a:solidFill>
          <a:ln xmlns:a="http://schemas.openxmlformats.org/drawingml/2006/main" w="0">
            <a:noFill/>
            <a:prstDash val="solid"/>
          </a:ln>
        </p:spPr>
        <p:txBody>
          <a:bodyPr xmlns:a="http://schemas.openxmlformats.org/drawingml/2006/main" lIns="228600" tIns="114300" rIns="228600" bIns="114300" anchor="ctr">
            <a:noAutofit/>
          </a:bodyPr>
          <a:lstStyle xmlns:a="http://schemas.openxmlformats.org/drawingml/2006/main"/>
          <a:p xmlns:a="http://schemas.openxmlformats.org/drawingml/2006/main">
            <a:pPr algn="l">
              <a:buNone/>
              <a:defRPr sz="1875" b="1">
                <a:solidFill>
                  <a:srgbClr val="28685E"/>
                </a:solidFill>
                <a:latin typeface="Calibri"/>
                <a:ea typeface="Calibri"/>
                <a:cs typeface="Calibri"/>
              </a:defRPr>
            </a:pPr>
            <a:r>
              <a:rPr sz="1875" b="1">
                <a:solidFill>
                  <a:srgbClr val="28685E"/>
                </a:solidFill>
                <a:latin typeface="Calibri"/>
                <a:ea typeface="Calibri"/>
                <a:cs typeface="Calibri"/>
              </a:rPr>
              <a:t>INVENTED TEACHING DATA</a:t>
            </a:r>
          </a:p>
        </p:txBody>
      </p:sp>
      <p:sp>
        <p:nvSpPr>
          <p:cNvPr id="8" name="right-heading">
            <a:extLst xmlns:a="http://schemas.openxmlformats.org/drawingml/2006/main">
              <a:ext uri="{FF2B5EF4-FFF2-40B4-BE49-F238E27FC236}">
                <a16:creationId xmlns:a16="http://schemas.microsoft.com/office/drawing/2014/main" id="{57EF0A03-223D-425E-B74E-520C44F84630}"/>
              </a:ext>
            </a:extLst>
          </p:cNvPr>
          <p:cNvSpPr>
            <a:spLocks xmlns:a="http://schemas.openxmlformats.org/drawingml/2006/main" noGrp="1"/>
          </p:cNvSpPr>
          <p:nvPr/>
        </p:nvSpPr>
        <p:spPr>
          <a:xfrm xmlns:a="http://schemas.openxmlformats.org/drawingml/2006/main">
            <a:off x="6381750" y="2219325"/>
            <a:ext cx="5200650" cy="762000"/>
          </a:xfrm>
          <a:prstGeom xmlns:a="http://schemas.openxmlformats.org/drawingml/2006/main" prst="rect">
            <a:avLst/>
          </a:prstGeom>
          <a:solidFill xmlns:a="http://schemas.openxmlformats.org/drawingml/2006/main">
            <a:srgbClr val="F0EBE3"/>
          </a:solidFill>
          <a:ln xmlns:a="http://schemas.openxmlformats.org/drawingml/2006/main" w="0">
            <a:noFill/>
            <a:prstDash val="solid"/>
          </a:ln>
        </p:spPr>
        <p:txBody>
          <a:bodyPr xmlns:a="http://schemas.openxmlformats.org/drawingml/2006/main" lIns="228600" tIns="114300" rIns="228600" bIns="114300" anchor="ctr">
            <a:noAutofit/>
          </a:bodyPr>
          <a:lstStyle xmlns:a="http://schemas.openxmlformats.org/drawingml/2006/main"/>
          <a:p xmlns:a="http://schemas.openxmlformats.org/drawingml/2006/main">
            <a:pPr algn="l">
              <a:buNone/>
              <a:defRPr sz="1875" b="1">
                <a:solidFill>
                  <a:srgbClr val="A95D21"/>
                </a:solidFill>
                <a:latin typeface="Calibri"/>
                <a:ea typeface="Calibri"/>
                <a:cs typeface="Calibri"/>
              </a:defRPr>
            </a:pPr>
            <a:r>
              <a:rPr sz="1875" b="1">
                <a:solidFill>
                  <a:srgbClr val="A95D21"/>
                </a:solidFill>
                <a:latin typeface="Calibri"/>
                <a:ea typeface="Calibri"/>
                <a:cs typeface="Calibri"/>
              </a:rPr>
              <a:t>DISCUSS THE EVIDENCE</a:t>
            </a:r>
          </a:p>
        </p:txBody>
      </p:sp>
      <p:sp>
        <p:nvSpPr>
          <p:cNvPr id="9" name="left">
            <a:extLst xmlns:a="http://schemas.openxmlformats.org/drawingml/2006/main">
              <a:ext uri="{FF2B5EF4-FFF2-40B4-BE49-F238E27FC236}">
                <a16:creationId xmlns:a16="http://schemas.microsoft.com/office/drawing/2014/main" id="{07228E81-B2E1-4D89-9C4F-74771C7493D6}"/>
              </a:ext>
            </a:extLst>
          </p:cNvPr>
          <p:cNvSpPr>
            <a:spLocks xmlns:a="http://schemas.openxmlformats.org/drawingml/2006/main" noGrp="1"/>
          </p:cNvSpPr>
          <p:nvPr/>
        </p:nvSpPr>
        <p:spPr>
          <a:xfrm xmlns:a="http://schemas.openxmlformats.org/drawingml/2006/main">
            <a:off x="609600" y="2981325"/>
            <a:ext cx="5257800" cy="2714625"/>
          </a:xfrm>
          <a:prstGeom xmlns:a="http://schemas.openxmlformats.org/drawingml/2006/main" prst="rect">
            <a:avLst/>
          </a:prstGeom>
          <a:solidFill xmlns:a="http://schemas.openxmlformats.org/drawingml/2006/main">
            <a:srgbClr val="E7EFE9"/>
          </a:solidFill>
          <a:ln xmlns:a="http://schemas.openxmlformats.org/drawingml/2006/main" w="0">
            <a:noFill/>
            <a:prstDash val="solid"/>
          </a:ln>
        </p:spPr>
        <p:txBody>
          <a:bodyPr xmlns:a="http://schemas.openxmlformats.org/drawingml/2006/main" lIns="228600" tIns="114300" rIns="228600" bIns="11430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Card: 42 cm, 44 cm</a:t>
            </a:r>
          </a:p>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Fabric: 25 cm, 27 cm</a:t>
            </a:r>
          </a:p>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Rubber mat: 15 cm, 18 cm</a:t>
            </a:r>
          </a:p>
        </p:txBody>
      </p:sp>
      <p:sp>
        <p:nvSpPr>
          <p:cNvPr id="10" name="right">
            <a:extLst xmlns:a="http://schemas.openxmlformats.org/drawingml/2006/main">
              <a:ext uri="{FF2B5EF4-FFF2-40B4-BE49-F238E27FC236}">
                <a16:creationId xmlns:a16="http://schemas.microsoft.com/office/drawing/2014/main" id="{8658B8B7-8FF9-4009-B5CA-2FD7FF4ABD8C}"/>
              </a:ext>
            </a:extLst>
          </p:cNvPr>
          <p:cNvSpPr>
            <a:spLocks xmlns:a="http://schemas.openxmlformats.org/drawingml/2006/main" noGrp="1"/>
          </p:cNvSpPr>
          <p:nvPr/>
        </p:nvSpPr>
        <p:spPr>
          <a:xfrm xmlns:a="http://schemas.openxmlformats.org/drawingml/2006/main">
            <a:off x="6381750" y="2981325"/>
            <a:ext cx="5200650" cy="2714625"/>
          </a:xfrm>
          <a:prstGeom xmlns:a="http://schemas.openxmlformats.org/drawingml/2006/main" prst="rect">
            <a:avLst/>
          </a:prstGeom>
          <a:solidFill xmlns:a="http://schemas.openxmlformats.org/drawingml/2006/main">
            <a:srgbClr val="F0EBE3"/>
          </a:solidFill>
          <a:ln xmlns:a="http://schemas.openxmlformats.org/drawingml/2006/main" w="0">
            <a:noFill/>
            <a:prstDash val="solid"/>
          </a:ln>
        </p:spPr>
        <p:txBody>
          <a:bodyPr xmlns:a="http://schemas.openxmlformats.org/drawingml/2006/main" lIns="228600" tIns="114300" rIns="228600" bIns="11430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Which stopped the block sooner?</a:t>
            </a:r>
          </a:p>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What had to stay the same?</a:t>
            </a:r>
          </a:p>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What can these values not prove?</a:t>
            </a:r>
          </a:p>
        </p:txBody>
      </p:sp>
    </p:spTree>
    <p:extLst>
      <p:ext uri="{BB962C8B-B14F-4D97-AF65-F5344CB8AC3E}">
        <p14:creationId xmlns:p14="http://schemas.microsoft.com/office/powerpoint/2010/main" val="871627696"/>
      </p:ext>
    </p:extLst>
  </p:cSld>
</p:sld>
</file>

<file path=ppt/slides/slide9.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0" name="top-rule">
            <a:extLst xmlns:a="http://schemas.openxmlformats.org/drawingml/2006/main">
              <a:ext uri="{FF2B5EF4-FFF2-40B4-BE49-F238E27FC236}">
                <a16:creationId xmlns:a16="http://schemas.microsoft.com/office/drawing/2014/main" id="{A015B8F5-0499-40CC-8C2F-2C0516C06C7D}"/>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11BEC72F-DD70-478B-B4B8-9BEA2AAB832F}"/>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8B6CFA4B-F0B6-43CE-B5AF-A495628EC7CE}"/>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Pause and check the method</a:t>
            </a:r>
          </a:p>
        </p:txBody>
      </p:sp>
      <p:sp>
        <p:nvSpPr>
          <p:cNvPr id="4" name="footer-line">
            <a:extLst xmlns:a="http://schemas.openxmlformats.org/drawingml/2006/main">
              <a:ext uri="{FF2B5EF4-FFF2-40B4-BE49-F238E27FC236}">
                <a16:creationId xmlns:a16="http://schemas.microsoft.com/office/drawing/2014/main" id="{77C59471-7911-4689-AF54-22C631201585}"/>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9E772396-B1D9-42D9-953B-E6E3EAC7A4CB}"/>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B</a:t>
            </a:r>
          </a:p>
        </p:txBody>
      </p:sp>
      <p:sp>
        <p:nvSpPr>
          <p:cNvPr id="6" name="page">
            <a:extLst xmlns:a="http://schemas.openxmlformats.org/drawingml/2006/main">
              <a:ext uri="{FF2B5EF4-FFF2-40B4-BE49-F238E27FC236}">
                <a16:creationId xmlns:a16="http://schemas.microsoft.com/office/drawing/2014/main" id="{0F6F1DB6-7E73-46AA-A0AC-FD3878E6681D}"/>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09</a:t>
            </a:r>
          </a:p>
        </p:txBody>
      </p:sp>
      <p:sp>
        <p:nvSpPr>
          <p:cNvPr id="7" name="line-0">
            <a:extLst xmlns:a="http://schemas.openxmlformats.org/drawingml/2006/main">
              <a:ext uri="{FF2B5EF4-FFF2-40B4-BE49-F238E27FC236}">
                <a16:creationId xmlns:a16="http://schemas.microsoft.com/office/drawing/2014/main" id="{28010456-C014-41B7-BF6A-7490BAEA2D35}"/>
              </a:ext>
            </a:extLst>
          </p:cNvPr>
          <p:cNvSpPr>
            <a:spLocks xmlns:a="http://schemas.openxmlformats.org/drawingml/2006/main" noGrp="1"/>
          </p:cNvSpPr>
          <p:nvPr/>
        </p:nvSpPr>
        <p:spPr>
          <a:xfrm xmlns:a="http://schemas.openxmlformats.org/drawingml/2006/main">
            <a:off x="1000125" y="2333625"/>
            <a:ext cx="10382250"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Pause the equipment and compare your repeats.</a:t>
            </a:r>
          </a:p>
        </p:txBody>
      </p:sp>
      <p:sp>
        <p:nvSpPr>
          <p:cNvPr id="8" name="line-1">
            <a:extLst xmlns:a="http://schemas.openxmlformats.org/drawingml/2006/main">
              <a:ext uri="{FF2B5EF4-FFF2-40B4-BE49-F238E27FC236}">
                <a16:creationId xmlns:a16="http://schemas.microsoft.com/office/drawing/2014/main" id="{49A42B59-68A4-4661-9B11-92B9D34232D7}"/>
              </a:ext>
            </a:extLst>
          </p:cNvPr>
          <p:cNvSpPr>
            <a:spLocks xmlns:a="http://schemas.openxmlformats.org/drawingml/2006/main" noGrp="1"/>
          </p:cNvSpPr>
          <p:nvPr/>
        </p:nvSpPr>
        <p:spPr>
          <a:xfrm xmlns:a="http://schemas.openxmlformats.org/drawingml/2006/main">
            <a:off x="1000125" y="3467100"/>
            <a:ext cx="10382250"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Check one control: release, slope or measuring zero.</a:t>
            </a:r>
          </a:p>
        </p:txBody>
      </p:sp>
      <p:sp>
        <p:nvSpPr>
          <p:cNvPr id="9" name="line-2">
            <a:extLst xmlns:a="http://schemas.openxmlformats.org/drawingml/2006/main">
              <a:ext uri="{FF2B5EF4-FFF2-40B4-BE49-F238E27FC236}">
                <a16:creationId xmlns:a16="http://schemas.microsoft.com/office/drawing/2014/main" id="{A8CAB19A-B36A-46CB-891D-260325010F68}"/>
              </a:ext>
            </a:extLst>
          </p:cNvPr>
          <p:cNvSpPr>
            <a:spLocks xmlns:a="http://schemas.openxmlformats.org/drawingml/2006/main" noGrp="1"/>
          </p:cNvSpPr>
          <p:nvPr/>
        </p:nvSpPr>
        <p:spPr>
          <a:xfrm xmlns:a="http://schemas.openxmlformats.org/drawingml/2006/main">
            <a:off x="1000125" y="4600575"/>
            <a:ext cx="10382250"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Mark an uncertain run. Keep the original value.</a:t>
            </a:r>
          </a:p>
        </p:txBody>
      </p:sp>
      <p:sp>
        <p:nvSpPr>
          <p:cNvPr id="11" name="cue-0">
            <a:extLst xmlns:a="http://schemas.openxmlformats.org/drawingml/2006/main">
              <a:ext uri="{FF2B5EF4-FFF2-40B4-BE49-F238E27FC236}">
                <a16:creationId xmlns:a16="http://schemas.microsoft.com/office/drawing/2014/main" id="{7A30D449-3F02-4001-B126-BCBB18E84A55}"/>
              </a:ext>
            </a:extLst>
          </p:cNvPr>
          <p:cNvSpPr>
            <a:spLocks xmlns:a="http://schemas.openxmlformats.org/drawingml/2006/main" noGrp="1"/>
          </p:cNvSpPr>
          <p:nvPr/>
        </p:nvSpPr>
        <p:spPr>
          <a:xfrm xmlns:a="http://schemas.openxmlformats.org/drawingml/2006/main">
            <a:off x="609600" y="236220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01</a:t>
            </a:r>
          </a:p>
        </p:txBody>
      </p:sp>
      <p:sp>
        <p:nvSpPr>
          <p:cNvPr id="12" name="row-rule-0">
            <a:extLst xmlns:a="http://schemas.openxmlformats.org/drawingml/2006/main">
              <a:ext uri="{FF2B5EF4-FFF2-40B4-BE49-F238E27FC236}">
                <a16:creationId xmlns:a16="http://schemas.microsoft.com/office/drawing/2014/main" id="{984DF050-D984-43E0-AC0E-8E4372CF92BC}"/>
              </a:ext>
            </a:extLst>
          </p:cNvPr>
          <p:cNvSpPr>
            <a:spLocks xmlns:a="http://schemas.openxmlformats.org/drawingml/2006/main" noGrp="1"/>
          </p:cNvSpPr>
          <p:nvPr/>
        </p:nvSpPr>
        <p:spPr>
          <a:xfrm xmlns:a="http://schemas.openxmlformats.org/drawingml/2006/main">
            <a:off x="1000125" y="3419475"/>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3" name="cue-1">
            <a:extLst xmlns:a="http://schemas.openxmlformats.org/drawingml/2006/main">
              <a:ext uri="{FF2B5EF4-FFF2-40B4-BE49-F238E27FC236}">
                <a16:creationId xmlns:a16="http://schemas.microsoft.com/office/drawing/2014/main" id="{0868DC3A-3EEE-425B-A539-4D4968229F62}"/>
              </a:ext>
            </a:extLst>
          </p:cNvPr>
          <p:cNvSpPr>
            <a:spLocks xmlns:a="http://schemas.openxmlformats.org/drawingml/2006/main" noGrp="1"/>
          </p:cNvSpPr>
          <p:nvPr/>
        </p:nvSpPr>
        <p:spPr>
          <a:xfrm xmlns:a="http://schemas.openxmlformats.org/drawingml/2006/main">
            <a:off x="609600" y="3495675"/>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02</a:t>
            </a:r>
          </a:p>
        </p:txBody>
      </p:sp>
      <p:sp>
        <p:nvSpPr>
          <p:cNvPr id="14" name="row-rule-1">
            <a:extLst xmlns:a="http://schemas.openxmlformats.org/drawingml/2006/main">
              <a:ext uri="{FF2B5EF4-FFF2-40B4-BE49-F238E27FC236}">
                <a16:creationId xmlns:a16="http://schemas.microsoft.com/office/drawing/2014/main" id="{0A474430-2550-4378-9822-8D5960F4CBD2}"/>
              </a:ext>
            </a:extLst>
          </p:cNvPr>
          <p:cNvSpPr>
            <a:spLocks xmlns:a="http://schemas.openxmlformats.org/drawingml/2006/main" noGrp="1"/>
          </p:cNvSpPr>
          <p:nvPr/>
        </p:nvSpPr>
        <p:spPr>
          <a:xfrm xmlns:a="http://schemas.openxmlformats.org/drawingml/2006/main">
            <a:off x="1000125" y="4552950"/>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5" name="cue-2">
            <a:extLst xmlns:a="http://schemas.openxmlformats.org/drawingml/2006/main">
              <a:ext uri="{FF2B5EF4-FFF2-40B4-BE49-F238E27FC236}">
                <a16:creationId xmlns:a16="http://schemas.microsoft.com/office/drawing/2014/main" id="{986C5570-FAFD-479C-B228-CF1403535D42}"/>
              </a:ext>
            </a:extLst>
          </p:cNvPr>
          <p:cNvSpPr>
            <a:spLocks xmlns:a="http://schemas.openxmlformats.org/drawingml/2006/main" noGrp="1"/>
          </p:cNvSpPr>
          <p:nvPr/>
        </p:nvSpPr>
        <p:spPr>
          <a:xfrm xmlns:a="http://schemas.openxmlformats.org/drawingml/2006/main">
            <a:off x="609600" y="462915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03</a:t>
            </a:r>
          </a:p>
        </p:txBody>
      </p:sp>
    </p:spTree>
    <p:extLst>
      <p:ext uri="{BB962C8B-B14F-4D97-AF65-F5344CB8AC3E}">
        <p14:creationId xmlns:p14="http://schemas.microsoft.com/office/powerpoint/2010/main" val="1363404500"/>
      </p:ext>
    </p:extLst>
  </p:cSld>
</p:sld>
</file>

<file path=ppt/slides/slide10.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1" name="top-rule">
            <a:extLst xmlns:a="http://schemas.openxmlformats.org/drawingml/2006/main">
              <a:ext uri="{FF2B5EF4-FFF2-40B4-BE49-F238E27FC236}">
                <a16:creationId xmlns:a16="http://schemas.microsoft.com/office/drawing/2014/main" id="{1E19EB08-BDA6-4418-AD4D-3BB3B4F11899}"/>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EACDFD70-0483-433B-AC0B-47404F92B0C4}"/>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BB520B43-33B9-415F-A45F-244411EEF490}"/>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Repeat one doubtful run</a:t>
            </a:r>
          </a:p>
        </p:txBody>
      </p:sp>
      <p:sp>
        <p:nvSpPr>
          <p:cNvPr id="4" name="footer-line">
            <a:extLst xmlns:a="http://schemas.openxmlformats.org/drawingml/2006/main">
              <a:ext uri="{FF2B5EF4-FFF2-40B4-BE49-F238E27FC236}">
                <a16:creationId xmlns:a16="http://schemas.microsoft.com/office/drawing/2014/main" id="{9E06E658-C776-40D5-92E1-B2F36DAAB7C8}"/>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1487208A-36BE-4705-949C-9E13E5EAC1E2}"/>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B</a:t>
            </a:r>
          </a:p>
        </p:txBody>
      </p:sp>
      <p:sp>
        <p:nvSpPr>
          <p:cNvPr id="6" name="page">
            <a:extLst xmlns:a="http://schemas.openxmlformats.org/drawingml/2006/main">
              <a:ext uri="{FF2B5EF4-FFF2-40B4-BE49-F238E27FC236}">
                <a16:creationId xmlns:a16="http://schemas.microsoft.com/office/drawing/2014/main" id="{83468EC5-E0C1-4B6E-AAA9-34515CDB7578}"/>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10</a:t>
            </a:r>
          </a:p>
        </p:txBody>
      </p:sp>
      <p:sp>
        <p:nvSpPr>
          <p:cNvPr id="7" name="line-0">
            <a:extLst xmlns:a="http://schemas.openxmlformats.org/drawingml/2006/main">
              <a:ext uri="{FF2B5EF4-FFF2-40B4-BE49-F238E27FC236}">
                <a16:creationId xmlns:a16="http://schemas.microsoft.com/office/drawing/2014/main" id="{0B3ADAA8-8317-44EF-A5A6-750C251E5E5E}"/>
              </a:ext>
            </a:extLst>
          </p:cNvPr>
          <p:cNvSpPr>
            <a:spLocks xmlns:a="http://schemas.openxmlformats.org/drawingml/2006/main" noGrp="1"/>
          </p:cNvSpPr>
          <p:nvPr/>
        </p:nvSpPr>
        <p:spPr>
          <a:xfrm xmlns:a="http://schemas.openxmlformats.org/drawingml/2006/main">
            <a:off x="1000125" y="2333625"/>
            <a:ext cx="10382250" cy="79295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Choose one specific method concern.</a:t>
            </a:r>
          </a:p>
        </p:txBody>
      </p:sp>
      <p:sp>
        <p:nvSpPr>
          <p:cNvPr id="8" name="line-1">
            <a:extLst xmlns:a="http://schemas.openxmlformats.org/drawingml/2006/main">
              <a:ext uri="{FF2B5EF4-FFF2-40B4-BE49-F238E27FC236}">
                <a16:creationId xmlns:a16="http://schemas.microsoft.com/office/drawing/2014/main" id="{D611BB88-7016-45AE-9719-B409675435CB}"/>
              </a:ext>
            </a:extLst>
          </p:cNvPr>
          <p:cNvSpPr>
            <a:spLocks xmlns:a="http://schemas.openxmlformats.org/drawingml/2006/main" noGrp="1"/>
          </p:cNvSpPr>
          <p:nvPr/>
        </p:nvSpPr>
        <p:spPr>
          <a:xfrm xmlns:a="http://schemas.openxmlformats.org/drawingml/2006/main">
            <a:off x="1000125" y="3183731"/>
            <a:ext cx="10382250" cy="79295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Correct that concern with the adult.</a:t>
            </a:r>
          </a:p>
        </p:txBody>
      </p:sp>
      <p:sp>
        <p:nvSpPr>
          <p:cNvPr id="9" name="line-2">
            <a:extLst xmlns:a="http://schemas.openxmlformats.org/drawingml/2006/main">
              <a:ext uri="{FF2B5EF4-FFF2-40B4-BE49-F238E27FC236}">
                <a16:creationId xmlns:a16="http://schemas.microsoft.com/office/drawing/2014/main" id="{02B65A3A-7BC3-4814-B4B4-7A7097B892DE}"/>
              </a:ext>
            </a:extLst>
          </p:cNvPr>
          <p:cNvSpPr>
            <a:spLocks xmlns:a="http://schemas.openxmlformats.org/drawingml/2006/main" noGrp="1"/>
          </p:cNvSpPr>
          <p:nvPr/>
        </p:nvSpPr>
        <p:spPr>
          <a:xfrm xmlns:a="http://schemas.openxmlformats.org/drawingml/2006/main">
            <a:off x="1000125" y="4033838"/>
            <a:ext cx="10382250" cy="79295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If time allows, repeat and label the new result.</a:t>
            </a:r>
          </a:p>
        </p:txBody>
      </p:sp>
      <p:sp>
        <p:nvSpPr>
          <p:cNvPr id="10" name="line-3">
            <a:extLst xmlns:a="http://schemas.openxmlformats.org/drawingml/2006/main">
              <a:ext uri="{FF2B5EF4-FFF2-40B4-BE49-F238E27FC236}">
                <a16:creationId xmlns:a16="http://schemas.microsoft.com/office/drawing/2014/main" id="{433353D3-41D1-46AD-B291-0023F35FF1DD}"/>
              </a:ext>
            </a:extLst>
          </p:cNvPr>
          <p:cNvSpPr>
            <a:spLocks xmlns:a="http://schemas.openxmlformats.org/drawingml/2006/main" noGrp="1"/>
          </p:cNvSpPr>
          <p:nvPr/>
        </p:nvSpPr>
        <p:spPr>
          <a:xfrm xmlns:a="http://schemas.openxmlformats.org/drawingml/2006/main">
            <a:off x="1000125" y="4883944"/>
            <a:ext cx="10382250" cy="79295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400" b="0">
                <a:solidFill>
                  <a:srgbClr val="152B3A"/>
                </a:solidFill>
                <a:latin typeface="Calibri"/>
                <a:ea typeface="Calibri"/>
                <a:cs typeface="Calibri"/>
              </a:defRPr>
            </a:pPr>
            <a:r>
              <a:rPr sz="2400" b="0">
                <a:solidFill>
                  <a:srgbClr val="152B3A"/>
                </a:solidFill>
                <a:latin typeface="Calibri"/>
                <a:ea typeface="Calibri"/>
                <a:cs typeface="Calibri"/>
              </a:rPr>
              <a:t>Keep the first result and the reason for retrying.</a:t>
            </a:r>
          </a:p>
        </p:txBody>
      </p:sp>
      <p:sp>
        <p:nvSpPr>
          <p:cNvPr id="12" name="cue-0">
            <a:extLst xmlns:a="http://schemas.openxmlformats.org/drawingml/2006/main">
              <a:ext uri="{FF2B5EF4-FFF2-40B4-BE49-F238E27FC236}">
                <a16:creationId xmlns:a16="http://schemas.microsoft.com/office/drawing/2014/main" id="{C0C4DA98-4356-4DC1-9531-C39F08045326}"/>
              </a:ext>
            </a:extLst>
          </p:cNvPr>
          <p:cNvSpPr>
            <a:spLocks xmlns:a="http://schemas.openxmlformats.org/drawingml/2006/main" noGrp="1"/>
          </p:cNvSpPr>
          <p:nvPr/>
        </p:nvSpPr>
        <p:spPr>
          <a:xfrm xmlns:a="http://schemas.openxmlformats.org/drawingml/2006/main">
            <a:off x="609600" y="236220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01</a:t>
            </a:r>
          </a:p>
        </p:txBody>
      </p:sp>
      <p:sp>
        <p:nvSpPr>
          <p:cNvPr id="13" name="row-rule-0">
            <a:extLst xmlns:a="http://schemas.openxmlformats.org/drawingml/2006/main">
              <a:ext uri="{FF2B5EF4-FFF2-40B4-BE49-F238E27FC236}">
                <a16:creationId xmlns:a16="http://schemas.microsoft.com/office/drawing/2014/main" id="{45D095E9-9495-4617-BED9-6D6B2CFF8B71}"/>
              </a:ext>
            </a:extLst>
          </p:cNvPr>
          <p:cNvSpPr>
            <a:spLocks xmlns:a="http://schemas.openxmlformats.org/drawingml/2006/main" noGrp="1"/>
          </p:cNvSpPr>
          <p:nvPr/>
        </p:nvSpPr>
        <p:spPr>
          <a:xfrm xmlns:a="http://schemas.openxmlformats.org/drawingml/2006/main">
            <a:off x="1000125" y="3136106"/>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4" name="cue-1">
            <a:extLst xmlns:a="http://schemas.openxmlformats.org/drawingml/2006/main">
              <a:ext uri="{FF2B5EF4-FFF2-40B4-BE49-F238E27FC236}">
                <a16:creationId xmlns:a16="http://schemas.microsoft.com/office/drawing/2014/main" id="{946DF7F9-5DED-44DF-AE4A-AB229E32F182}"/>
              </a:ext>
            </a:extLst>
          </p:cNvPr>
          <p:cNvSpPr>
            <a:spLocks xmlns:a="http://schemas.openxmlformats.org/drawingml/2006/main" noGrp="1"/>
          </p:cNvSpPr>
          <p:nvPr/>
        </p:nvSpPr>
        <p:spPr>
          <a:xfrm xmlns:a="http://schemas.openxmlformats.org/drawingml/2006/main">
            <a:off x="609600" y="3212306"/>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02</a:t>
            </a:r>
          </a:p>
        </p:txBody>
      </p:sp>
      <p:sp>
        <p:nvSpPr>
          <p:cNvPr id="15" name="row-rule-1">
            <a:extLst xmlns:a="http://schemas.openxmlformats.org/drawingml/2006/main">
              <a:ext uri="{FF2B5EF4-FFF2-40B4-BE49-F238E27FC236}">
                <a16:creationId xmlns:a16="http://schemas.microsoft.com/office/drawing/2014/main" id="{A1D0D9BF-37D5-4A76-A820-D1FAC5F0BE07}"/>
              </a:ext>
            </a:extLst>
          </p:cNvPr>
          <p:cNvSpPr>
            <a:spLocks xmlns:a="http://schemas.openxmlformats.org/drawingml/2006/main" noGrp="1"/>
          </p:cNvSpPr>
          <p:nvPr/>
        </p:nvSpPr>
        <p:spPr>
          <a:xfrm xmlns:a="http://schemas.openxmlformats.org/drawingml/2006/main">
            <a:off x="1000125" y="3986213"/>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6" name="cue-2">
            <a:extLst xmlns:a="http://schemas.openxmlformats.org/drawingml/2006/main">
              <a:ext uri="{FF2B5EF4-FFF2-40B4-BE49-F238E27FC236}">
                <a16:creationId xmlns:a16="http://schemas.microsoft.com/office/drawing/2014/main" id="{DAD4521C-0939-4EDC-A69E-AE9538D9FDA1}"/>
              </a:ext>
            </a:extLst>
          </p:cNvPr>
          <p:cNvSpPr>
            <a:spLocks xmlns:a="http://schemas.openxmlformats.org/drawingml/2006/main" noGrp="1"/>
          </p:cNvSpPr>
          <p:nvPr/>
        </p:nvSpPr>
        <p:spPr>
          <a:xfrm xmlns:a="http://schemas.openxmlformats.org/drawingml/2006/main">
            <a:off x="609600" y="4062413"/>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03</a:t>
            </a:r>
          </a:p>
        </p:txBody>
      </p:sp>
      <p:sp>
        <p:nvSpPr>
          <p:cNvPr id="17" name="row-rule-2">
            <a:extLst xmlns:a="http://schemas.openxmlformats.org/drawingml/2006/main">
              <a:ext uri="{FF2B5EF4-FFF2-40B4-BE49-F238E27FC236}">
                <a16:creationId xmlns:a16="http://schemas.microsoft.com/office/drawing/2014/main" id="{8E43A110-0084-4201-8C35-EAECCD280866}"/>
              </a:ext>
            </a:extLst>
          </p:cNvPr>
          <p:cNvSpPr>
            <a:spLocks xmlns:a="http://schemas.openxmlformats.org/drawingml/2006/main" noGrp="1"/>
          </p:cNvSpPr>
          <p:nvPr/>
        </p:nvSpPr>
        <p:spPr>
          <a:xfrm xmlns:a="http://schemas.openxmlformats.org/drawingml/2006/main">
            <a:off x="1000125" y="4836319"/>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8" name="cue-3">
            <a:extLst xmlns:a="http://schemas.openxmlformats.org/drawingml/2006/main">
              <a:ext uri="{FF2B5EF4-FFF2-40B4-BE49-F238E27FC236}">
                <a16:creationId xmlns:a16="http://schemas.microsoft.com/office/drawing/2014/main" id="{F4603C21-5600-4E02-BB44-7CEC19644878}"/>
              </a:ext>
            </a:extLst>
          </p:cNvPr>
          <p:cNvSpPr>
            <a:spLocks xmlns:a="http://schemas.openxmlformats.org/drawingml/2006/main" noGrp="1"/>
          </p:cNvSpPr>
          <p:nvPr/>
        </p:nvSpPr>
        <p:spPr>
          <a:xfrm xmlns:a="http://schemas.openxmlformats.org/drawingml/2006/main">
            <a:off x="609600" y="4912519"/>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04</a:t>
            </a:r>
          </a:p>
        </p:txBody>
      </p:sp>
    </p:spTree>
    <p:extLst>
      <p:ext uri="{BB962C8B-B14F-4D97-AF65-F5344CB8AC3E}">
        <p14:creationId xmlns:p14="http://schemas.microsoft.com/office/powerpoint/2010/main" val="2080350769"/>
      </p:ext>
    </p:extLst>
  </p:cSld>
</p:sld>
</file>

<file path=ppt/slides/slide11.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9" name="top-rule">
            <a:extLst xmlns:a="http://schemas.openxmlformats.org/drawingml/2006/main">
              <a:ext uri="{FF2B5EF4-FFF2-40B4-BE49-F238E27FC236}">
                <a16:creationId xmlns:a16="http://schemas.microsoft.com/office/drawing/2014/main" id="{868E4DBE-58A7-4A9D-B40A-D156C0D548FE}"/>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1AC24346-81B3-49FC-8BB7-29536633F9BF}"/>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2DDFE597-4ED2-46B2-B24C-DCCADA9CFD24}"/>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Use numbers in your conclusion</a:t>
            </a:r>
          </a:p>
        </p:txBody>
      </p:sp>
      <p:sp>
        <p:nvSpPr>
          <p:cNvPr id="4" name="footer-line">
            <a:extLst xmlns:a="http://schemas.openxmlformats.org/drawingml/2006/main">
              <a:ext uri="{FF2B5EF4-FFF2-40B4-BE49-F238E27FC236}">
                <a16:creationId xmlns:a16="http://schemas.microsoft.com/office/drawing/2014/main" id="{0C3A2A7C-0648-422E-8DE6-78C0895946A1}"/>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64398A32-EAB1-4655-9BB4-8D5955957215}"/>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B</a:t>
            </a:r>
          </a:p>
        </p:txBody>
      </p:sp>
      <p:sp>
        <p:nvSpPr>
          <p:cNvPr id="6" name="page">
            <a:extLst xmlns:a="http://schemas.openxmlformats.org/drawingml/2006/main">
              <a:ext uri="{FF2B5EF4-FFF2-40B4-BE49-F238E27FC236}">
                <a16:creationId xmlns:a16="http://schemas.microsoft.com/office/drawing/2014/main" id="{02F4BC36-203B-40FB-95E8-62835EBD368B}"/>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11</a:t>
            </a:r>
          </a:p>
        </p:txBody>
      </p:sp>
      <p:sp>
        <p:nvSpPr>
          <p:cNvPr id="7" name="statement">
            <a:extLst xmlns:a="http://schemas.openxmlformats.org/drawingml/2006/main">
              <a:ext uri="{FF2B5EF4-FFF2-40B4-BE49-F238E27FC236}">
                <a16:creationId xmlns:a16="http://schemas.microsoft.com/office/drawing/2014/main" id="{79B81597-859D-4916-A37E-F340468B3846}"/>
              </a:ext>
            </a:extLst>
          </p:cNvPr>
          <p:cNvSpPr>
            <a:spLocks xmlns:a="http://schemas.openxmlformats.org/drawingml/2006/main" noGrp="1"/>
          </p:cNvSpPr>
          <p:nvPr/>
        </p:nvSpPr>
        <p:spPr>
          <a:xfrm xmlns:a="http://schemas.openxmlformats.org/drawingml/2006/main">
            <a:off x="457200" y="2190750"/>
            <a:ext cx="11277600" cy="2143125"/>
          </a:xfrm>
          <a:prstGeom xmlns:a="http://schemas.openxmlformats.org/drawingml/2006/main" prst="rect">
            <a:avLst/>
          </a:prstGeom>
          <a:solidFill xmlns:a="http://schemas.openxmlformats.org/drawingml/2006/main">
            <a:srgbClr val="E7EFE9"/>
          </a:solidFill>
          <a:ln xmlns:a="http://schemas.openxmlformats.org/drawingml/2006/main" w="0">
            <a:noFill/>
            <a:prstDash val="solid"/>
          </a:ln>
        </p:spPr>
        <p:txBody>
          <a:bodyPr xmlns:a="http://schemas.openxmlformats.org/drawingml/2006/main" lIns="152400" tIns="114300" rIns="152400" bIns="114300" anchor="ctr">
            <a:noAutofit/>
          </a:bodyPr>
          <a:lstStyle xmlns:a="http://schemas.openxmlformats.org/drawingml/2006/main"/>
          <a:p xmlns:a="http://schemas.openxmlformats.org/drawingml/2006/main">
            <a:pPr algn="l">
              <a:buNone/>
              <a:defRPr sz="3075" b="1">
                <a:solidFill>
                  <a:srgbClr val="28685E"/>
                </a:solidFill>
                <a:latin typeface="Calibri"/>
                <a:ea typeface="Calibri"/>
                <a:cs typeface="Calibri"/>
              </a:defRPr>
            </a:pPr>
            <a:r>
              <a:rPr sz="3075" b="1">
                <a:solidFill>
                  <a:srgbClr val="28685E"/>
                </a:solidFill>
                <a:latin typeface="Calibri"/>
                <a:ea typeface="Calibri"/>
                <a:cs typeface="Calibri"/>
              </a:rPr>
              <a:t>In our setup, ___ stopped the block</a:t>
            </a:r>
          </a:p>
          <a:p xmlns:a="http://schemas.openxmlformats.org/drawingml/2006/main">
            <a:pPr algn="l">
              <a:buNone/>
              <a:defRPr sz="3075" b="1">
                <a:solidFill>
                  <a:srgbClr val="28685E"/>
                </a:solidFill>
                <a:latin typeface="Calibri"/>
                <a:ea typeface="Calibri"/>
                <a:cs typeface="Calibri"/>
              </a:defRPr>
            </a:pPr>
            <a:r>
              <a:rPr sz="3075" b="1">
                <a:solidFill>
                  <a:srgbClr val="28685E"/>
                </a:solidFill>
                <a:latin typeface="Calibri"/>
                <a:ea typeface="Calibri"/>
                <a:cs typeface="Calibri"/>
              </a:rPr>
              <a:t>over a shorter distance: ___ cm and ___ cm.</a:t>
            </a:r>
          </a:p>
        </p:txBody>
      </p:sp>
      <p:sp>
        <p:nvSpPr>
          <p:cNvPr id="8" name="callout">
            <a:extLst xmlns:a="http://schemas.openxmlformats.org/drawingml/2006/main">
              <a:ext uri="{FF2B5EF4-FFF2-40B4-BE49-F238E27FC236}">
                <a16:creationId xmlns:a16="http://schemas.microsoft.com/office/drawing/2014/main" id="{6556B10A-B875-4A8C-95FB-8FA49FA68C1B}"/>
              </a:ext>
            </a:extLst>
          </p:cNvPr>
          <p:cNvSpPr>
            <a:spLocks xmlns:a="http://schemas.openxmlformats.org/drawingml/2006/main" noGrp="1"/>
          </p:cNvSpPr>
          <p:nvPr/>
        </p:nvSpPr>
        <p:spPr>
          <a:xfrm xmlns:a="http://schemas.openxmlformats.org/drawingml/2006/main">
            <a:off x="609600" y="4438650"/>
            <a:ext cx="10972800" cy="1257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550" b="0">
                <a:solidFill>
                  <a:srgbClr val="152B3A"/>
                </a:solidFill>
                <a:latin typeface="Calibri"/>
                <a:ea typeface="Calibri"/>
                <a:cs typeface="Calibri"/>
              </a:defRPr>
            </a:pPr>
            <a:r>
              <a:rPr sz="2550" b="0">
                <a:solidFill>
                  <a:srgbClr val="152B3A"/>
                </a:solidFill>
                <a:latin typeface="Calibri"/>
                <a:ea typeface="Calibri"/>
                <a:cs typeface="Calibri"/>
              </a:rPr>
              <a:t>This supports ___ because ___. A control or uncertainty to check is ___.</a:t>
            </a:r>
          </a:p>
        </p:txBody>
      </p:sp>
    </p:spTree>
    <p:extLst>
      <p:ext uri="{BB962C8B-B14F-4D97-AF65-F5344CB8AC3E}">
        <p14:creationId xmlns:p14="http://schemas.microsoft.com/office/powerpoint/2010/main" val="84946271"/>
      </p:ext>
    </p:extLst>
  </p:cSld>
</p:sld>
</file>

<file path=ppt/slides/slide12.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0" name="top-rule">
            <a:extLst xmlns:a="http://schemas.openxmlformats.org/drawingml/2006/main">
              <a:ext uri="{FF2B5EF4-FFF2-40B4-BE49-F238E27FC236}">
                <a16:creationId xmlns:a16="http://schemas.microsoft.com/office/drawing/2014/main" id="{F079C574-8633-40FC-91ED-7768BE5E2749}"/>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8D5F6A21-AFCA-4C94-9289-56168932ED83}"/>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8E19F832-E383-4621-A083-C9235F1BF3F8}"/>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Leave a clear record</a:t>
            </a:r>
          </a:p>
        </p:txBody>
      </p:sp>
      <p:sp>
        <p:nvSpPr>
          <p:cNvPr id="4" name="footer-line">
            <a:extLst xmlns:a="http://schemas.openxmlformats.org/drawingml/2006/main">
              <a:ext uri="{FF2B5EF4-FFF2-40B4-BE49-F238E27FC236}">
                <a16:creationId xmlns:a16="http://schemas.microsoft.com/office/drawing/2014/main" id="{E9F3E702-B3B1-473D-9438-63E2D41A7524}"/>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94F5AB91-85CB-4638-A766-6567BCE26D74}"/>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B</a:t>
            </a:r>
          </a:p>
        </p:txBody>
      </p:sp>
      <p:sp>
        <p:nvSpPr>
          <p:cNvPr id="6" name="page">
            <a:extLst xmlns:a="http://schemas.openxmlformats.org/drawingml/2006/main">
              <a:ext uri="{FF2B5EF4-FFF2-40B4-BE49-F238E27FC236}">
                <a16:creationId xmlns:a16="http://schemas.microsoft.com/office/drawing/2014/main" id="{A261332C-9192-41E1-BFF9-908A5A340169}"/>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12</a:t>
            </a:r>
          </a:p>
        </p:txBody>
      </p:sp>
      <p:sp>
        <p:nvSpPr>
          <p:cNvPr id="7" name="line-0">
            <a:extLst xmlns:a="http://schemas.openxmlformats.org/drawingml/2006/main">
              <a:ext uri="{FF2B5EF4-FFF2-40B4-BE49-F238E27FC236}">
                <a16:creationId xmlns:a16="http://schemas.microsoft.com/office/drawing/2014/main" id="{97FFB312-4334-4D77-9D6A-BC90C2335855}"/>
              </a:ext>
            </a:extLst>
          </p:cNvPr>
          <p:cNvSpPr>
            <a:spLocks xmlns:a="http://schemas.openxmlformats.org/drawingml/2006/main" noGrp="1"/>
          </p:cNvSpPr>
          <p:nvPr/>
        </p:nvSpPr>
        <p:spPr>
          <a:xfrm xmlns:a="http://schemas.openxmlformats.org/drawingml/2006/main">
            <a:off x="1000125" y="2333625"/>
            <a:ext cx="10382250"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Name and date your record; keep the prediction.</a:t>
            </a:r>
          </a:p>
        </p:txBody>
      </p:sp>
      <p:sp>
        <p:nvSpPr>
          <p:cNvPr id="8" name="line-1">
            <a:extLst xmlns:a="http://schemas.openxmlformats.org/drawingml/2006/main">
              <a:ext uri="{FF2B5EF4-FFF2-40B4-BE49-F238E27FC236}">
                <a16:creationId xmlns:a16="http://schemas.microsoft.com/office/drawing/2014/main" id="{F1237750-2638-46EC-B7CA-54F73371F8B0}"/>
              </a:ext>
            </a:extLst>
          </p:cNvPr>
          <p:cNvSpPr>
            <a:spLocks xmlns:a="http://schemas.openxmlformats.org/drawingml/2006/main" noGrp="1"/>
          </p:cNvSpPr>
          <p:nvPr/>
        </p:nvSpPr>
        <p:spPr>
          <a:xfrm xmlns:a="http://schemas.openxmlformats.org/drawingml/2006/main">
            <a:off x="1000125" y="3467100"/>
            <a:ext cx="10382250"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Label any model data or unfinished trials.</a:t>
            </a:r>
          </a:p>
        </p:txBody>
      </p:sp>
      <p:sp>
        <p:nvSpPr>
          <p:cNvPr id="9" name="line-2">
            <a:extLst xmlns:a="http://schemas.openxmlformats.org/drawingml/2006/main">
              <a:ext uri="{FF2B5EF4-FFF2-40B4-BE49-F238E27FC236}">
                <a16:creationId xmlns:a16="http://schemas.microsoft.com/office/drawing/2014/main" id="{E6AEFCE0-38F0-4318-AF08-6C81E6352FCE}"/>
              </a:ext>
            </a:extLst>
          </p:cNvPr>
          <p:cNvSpPr>
            <a:spLocks xmlns:a="http://schemas.openxmlformats.org/drawingml/2006/main" noGrp="1"/>
          </p:cNvSpPr>
          <p:nvPr/>
        </p:nvSpPr>
        <p:spPr>
          <a:xfrm xmlns:a="http://schemas.openxmlformats.org/drawingml/2006/main">
            <a:off x="1000125" y="4600575"/>
            <a:ext cx="10382250"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Return samples, block and measuring tools safely.</a:t>
            </a:r>
          </a:p>
        </p:txBody>
      </p:sp>
      <p:sp>
        <p:nvSpPr>
          <p:cNvPr id="11" name="cue-0">
            <a:extLst xmlns:a="http://schemas.openxmlformats.org/drawingml/2006/main">
              <a:ext uri="{FF2B5EF4-FFF2-40B4-BE49-F238E27FC236}">
                <a16:creationId xmlns:a16="http://schemas.microsoft.com/office/drawing/2014/main" id="{599D9711-9748-4B21-9BB2-48694074736B}"/>
              </a:ext>
            </a:extLst>
          </p:cNvPr>
          <p:cNvSpPr>
            <a:spLocks xmlns:a="http://schemas.openxmlformats.org/drawingml/2006/main" noGrp="1"/>
          </p:cNvSpPr>
          <p:nvPr/>
        </p:nvSpPr>
        <p:spPr>
          <a:xfrm xmlns:a="http://schemas.openxmlformats.org/drawingml/2006/main">
            <a:off x="609600" y="236220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01</a:t>
            </a:r>
          </a:p>
        </p:txBody>
      </p:sp>
      <p:sp>
        <p:nvSpPr>
          <p:cNvPr id="12" name="row-rule-0">
            <a:extLst xmlns:a="http://schemas.openxmlformats.org/drawingml/2006/main">
              <a:ext uri="{FF2B5EF4-FFF2-40B4-BE49-F238E27FC236}">
                <a16:creationId xmlns:a16="http://schemas.microsoft.com/office/drawing/2014/main" id="{241DDEED-68DC-4A41-98A1-EAE5A68C3F87}"/>
              </a:ext>
            </a:extLst>
          </p:cNvPr>
          <p:cNvSpPr>
            <a:spLocks xmlns:a="http://schemas.openxmlformats.org/drawingml/2006/main" noGrp="1"/>
          </p:cNvSpPr>
          <p:nvPr/>
        </p:nvSpPr>
        <p:spPr>
          <a:xfrm xmlns:a="http://schemas.openxmlformats.org/drawingml/2006/main">
            <a:off x="1000125" y="3419475"/>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3" name="cue-1">
            <a:extLst xmlns:a="http://schemas.openxmlformats.org/drawingml/2006/main">
              <a:ext uri="{FF2B5EF4-FFF2-40B4-BE49-F238E27FC236}">
                <a16:creationId xmlns:a16="http://schemas.microsoft.com/office/drawing/2014/main" id="{88EBED2F-EF07-405A-9042-9A0A485B4D76}"/>
              </a:ext>
            </a:extLst>
          </p:cNvPr>
          <p:cNvSpPr>
            <a:spLocks xmlns:a="http://schemas.openxmlformats.org/drawingml/2006/main" noGrp="1"/>
          </p:cNvSpPr>
          <p:nvPr/>
        </p:nvSpPr>
        <p:spPr>
          <a:xfrm xmlns:a="http://schemas.openxmlformats.org/drawingml/2006/main">
            <a:off x="609600" y="3495675"/>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02</a:t>
            </a:r>
          </a:p>
        </p:txBody>
      </p:sp>
      <p:sp>
        <p:nvSpPr>
          <p:cNvPr id="14" name="row-rule-1">
            <a:extLst xmlns:a="http://schemas.openxmlformats.org/drawingml/2006/main">
              <a:ext uri="{FF2B5EF4-FFF2-40B4-BE49-F238E27FC236}">
                <a16:creationId xmlns:a16="http://schemas.microsoft.com/office/drawing/2014/main" id="{2023DBEF-ACE8-484A-A9B7-0C83B37AF567}"/>
              </a:ext>
            </a:extLst>
          </p:cNvPr>
          <p:cNvSpPr>
            <a:spLocks xmlns:a="http://schemas.openxmlformats.org/drawingml/2006/main" noGrp="1"/>
          </p:cNvSpPr>
          <p:nvPr/>
        </p:nvSpPr>
        <p:spPr>
          <a:xfrm xmlns:a="http://schemas.openxmlformats.org/drawingml/2006/main">
            <a:off x="1000125" y="4552950"/>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5" name="cue-2">
            <a:extLst xmlns:a="http://schemas.openxmlformats.org/drawingml/2006/main">
              <a:ext uri="{FF2B5EF4-FFF2-40B4-BE49-F238E27FC236}">
                <a16:creationId xmlns:a16="http://schemas.microsoft.com/office/drawing/2014/main" id="{EFB080A9-5401-4500-8462-E9CCDA2C3845}"/>
              </a:ext>
            </a:extLst>
          </p:cNvPr>
          <p:cNvSpPr>
            <a:spLocks xmlns:a="http://schemas.openxmlformats.org/drawingml/2006/main" noGrp="1"/>
          </p:cNvSpPr>
          <p:nvPr/>
        </p:nvSpPr>
        <p:spPr>
          <a:xfrm xmlns:a="http://schemas.openxmlformats.org/drawingml/2006/main">
            <a:off x="609600" y="462915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03</a:t>
            </a:r>
          </a:p>
        </p:txBody>
      </p:sp>
    </p:spTree>
    <p:extLst>
      <p:ext uri="{BB962C8B-B14F-4D97-AF65-F5344CB8AC3E}">
        <p14:creationId xmlns:p14="http://schemas.microsoft.com/office/powerpoint/2010/main" val="1013727620"/>
      </p:ext>
    </p:extLst>
  </p:cSld>
</p:sld>
</file>

<file path=ppt/slides/slide13.xml><?xml version="1.0" encoding="utf-8"?>
<p:sld xmlns:p="http://schemas.openxmlformats.org/presentationml/2006/main">
  <p:cSld>
    <p:bg>
      <p:bgPr>
        <a:solidFill xmlns:a="http://schemas.openxmlformats.org/drawingml/2006/main">
          <a:srgbClr val="FAF9F5"/>
        </a:solidFill>
      </p:bgPr>
    </p:bg>
    <p:spTree>
      <p:nvGrpSpPr>
        <p:cNvPr id="2" name=""/>
        <p:cNvGrpSpPr/>
        <p:nvPr/>
      </p:nvGrpSpPr>
      <p:grpSpPr>
        <a:xfrm xmlns:a="http://schemas.openxmlformats.org/drawingml/2006/main"/>
      </p:grpSpPr>
      <p:sp>
        <p:nvSpPr>
          <p:cNvPr id="3" name="top-rule">
            <a:extLst xmlns:a="http://schemas.openxmlformats.org/drawingml/2006/main">
              <a:ext uri="{FF2B5EF4-FFF2-40B4-BE49-F238E27FC236}">
                <a16:creationId xmlns:a16="http://schemas.microsoft.com/office/drawing/2014/main" id="{49640CAB-E5CD-4236-AFA7-9E45E578E7C6}"/>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4" name="brand">
            <a:extLst xmlns:a="http://schemas.openxmlformats.org/drawingml/2006/main">
              <a:ext uri="{FF2B5EF4-FFF2-40B4-BE49-F238E27FC236}">
                <a16:creationId xmlns:a16="http://schemas.microsoft.com/office/drawing/2014/main" id="{12D9CE57-F1C0-4820-9109-CB60B0CC04AA}"/>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5" name="title">
            <a:extLst xmlns:a="http://schemas.openxmlformats.org/drawingml/2006/main">
              <a:ext uri="{FF2B5EF4-FFF2-40B4-BE49-F238E27FC236}">
                <a16:creationId xmlns:a16="http://schemas.microsoft.com/office/drawing/2014/main" id="{0B8F7F10-77A5-4C42-9A6B-A3CA96BA08AE}"/>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Review the evidence</a:t>
            </a:r>
          </a:p>
        </p:txBody>
      </p:sp>
      <p:sp>
        <p:nvSpPr>
          <p:cNvPr id="6" name="footer-line">
            <a:extLst xmlns:a="http://schemas.openxmlformats.org/drawingml/2006/main">
              <a:ext uri="{FF2B5EF4-FFF2-40B4-BE49-F238E27FC236}">
                <a16:creationId xmlns:a16="http://schemas.microsoft.com/office/drawing/2014/main" id="{E4214430-E665-4402-808E-8A4F59D71AA4}"/>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7" name="footer">
            <a:extLst xmlns:a="http://schemas.openxmlformats.org/drawingml/2006/main">
              <a:ext uri="{FF2B5EF4-FFF2-40B4-BE49-F238E27FC236}">
                <a16:creationId xmlns:a16="http://schemas.microsoft.com/office/drawing/2014/main" id="{EE0A833C-A68B-4F01-B371-F72EABF4236E}"/>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B</a:t>
            </a:r>
          </a:p>
        </p:txBody>
      </p:sp>
      <p:sp>
        <p:nvSpPr>
          <p:cNvPr id="8" name="page">
            <a:extLst xmlns:a="http://schemas.openxmlformats.org/drawingml/2006/main">
              <a:ext uri="{FF2B5EF4-FFF2-40B4-BE49-F238E27FC236}">
                <a16:creationId xmlns:a16="http://schemas.microsoft.com/office/drawing/2014/main" id="{784B2860-16AF-45BC-9372-47681FD3E2FE}"/>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13</a:t>
            </a:r>
          </a:p>
        </p:txBody>
      </p:sp>
      <p:sp>
        <p:nvSpPr>
          <p:cNvPr id="9" name="intro"/>
          <p:cNvSpPr>
            <a:spLocks xmlns:a="http://schemas.openxmlformats.org/drawingml/2006/main" noGrp="1"/>
          </p:cNvSpPr>
          <p:nvPr/>
        </p:nvSpPr>
        <p:spPr>
          <a:xfrm xmlns:a="http://schemas.openxmlformats.org/drawingml/2006/main">
            <a:off x="609904" y="2103120"/>
            <a:ext cx="10972800" cy="566928"/>
          </a:xfrm>
          <a:prstGeom xmlns:a="http://schemas.openxmlformats.org/drawingml/2006/main" prst="rect">
            <a:avLst/>
          </a:prstGeom>
          <a:solidFill xmlns:a="http://schemas.openxmlformats.org/drawingml/2006/main">
            <a:srgbClr val="E7EFE9"/>
          </a:solidFill>
          <a:ln xmlns:a="http://schemas.openxmlformats.org/drawingml/2006/main" w="0">
            <a:noFill/>
            <a:prstDash val="solid"/>
          </a:ln>
        </p:spPr>
        <p:txBody>
          <a:bodyPr xmlns:a="http://schemas.openxmlformats.org/drawingml/2006/main" lIns="228600" tIns="114300" rIns="228600" bIns="114300" anchor="ctr">
            <a:noAutofit/>
          </a:bodyPr>
          <a:lstStyle xmlns:a="http://schemas.openxmlformats.org/drawingml/2006/main"/>
          <a:p xmlns:a="http://schemas.openxmlformats.org/drawingml/2006/main">
            <a:pPr algn="l">
              <a:buNone/>
              <a:defRPr sz="1500" b="1">
                <a:solidFill>
                  <a:srgbClr val="28685E"/>
                </a:solidFill>
                <a:latin typeface="Calibri"/>
                <a:ea typeface="Calibri"/>
                <a:cs typeface="Calibri"/>
              </a:defRPr>
            </a:pPr>
            <a:r>
              <a:rPr sz="1500" b="1">
                <a:solidFill>
                  <a:srgbClr val="28685E"/>
                </a:solidFill>
                <a:latin typeface="Calibri"/>
                <a:ea typeface="Calibri"/>
                <a:cs typeface="Calibri"/>
              </a:rPr>
              <a:t>Use your existing results or the clearly labelled model data. Point, speak, sign, draw or use your current work; no extra feedback form is needed.</a:t>
            </a:r>
          </a:p>
        </p:txBody>
      </p:sp>
      <p:sp>
        <p:nvSpPr>
          <p:cNvPr id="10" name="cue-0"/>
          <p:cNvSpPr>
            <a:spLocks xmlns:a="http://schemas.openxmlformats.org/drawingml/2006/main" noGrp="1"/>
          </p:cNvSpPr>
          <p:nvPr/>
        </p:nvSpPr>
        <p:spPr>
          <a:xfrm xmlns:a="http://schemas.openxmlformats.org/drawingml/2006/main">
            <a:off x="609904" y="2971800"/>
            <a:ext cx="32004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01</a:t>
            </a:r>
          </a:p>
        </p:txBody>
      </p:sp>
      <p:sp>
        <p:nvSpPr>
          <p:cNvPr id="11" name="line-0"/>
          <p:cNvSpPr>
            <a:spLocks xmlns:a="http://schemas.openxmlformats.org/drawingml/2006/main" noGrp="1"/>
          </p:cNvSpPr>
          <p:nvPr/>
        </p:nvSpPr>
        <p:spPr>
          <a:xfrm xmlns:a="http://schemas.openxmlformats.org/drawingml/2006/main">
            <a:off x="996696" y="2788920"/>
            <a:ext cx="10378440" cy="7315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700" b="0">
                <a:solidFill>
                  <a:srgbClr val="152B3A"/>
                </a:solidFill>
                <a:latin typeface="Calibri"/>
                <a:ea typeface="Calibri"/>
                <a:cs typeface="Calibri"/>
              </a:defRPr>
            </a:pPr>
            <a:r>
              <a:rPr sz="1700" b="0">
                <a:solidFill>
                  <a:srgbClr val="152B3A"/>
                </a:solidFill>
                <a:latin typeface="Calibri"/>
                <a:ea typeface="Calibri"/>
                <a:cs typeface="Calibri"/>
              </a:rPr>
              <a:t>Choose one conclusion. Show the adult which results support it. Name the surfaces and whether the evidence is measured or model data.</a:t>
            </a:r>
          </a:p>
        </p:txBody>
      </p:sp>
      <p:sp>
        <p:nvSpPr>
          <p:cNvPr id="12" name="row-rule-0"/>
          <p:cNvSpPr>
            <a:spLocks xmlns:a="http://schemas.openxmlformats.org/drawingml/2006/main" noGrp="1"/>
          </p:cNvSpPr>
          <p:nvPr/>
        </p:nvSpPr>
        <p:spPr>
          <a:xfrm xmlns:a="http://schemas.openxmlformats.org/drawingml/2006/main">
            <a:off x="996696" y="3547872"/>
            <a:ext cx="10332720"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3" name="cue-1"/>
          <p:cNvSpPr>
            <a:spLocks xmlns:a="http://schemas.openxmlformats.org/drawingml/2006/main" noGrp="1"/>
          </p:cNvSpPr>
          <p:nvPr/>
        </p:nvSpPr>
        <p:spPr>
          <a:xfrm xmlns:a="http://schemas.openxmlformats.org/drawingml/2006/main">
            <a:off x="609904" y="3794759"/>
            <a:ext cx="32004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02</a:t>
            </a:r>
          </a:p>
        </p:txBody>
      </p:sp>
      <p:sp>
        <p:nvSpPr>
          <p:cNvPr id="14" name="line-1"/>
          <p:cNvSpPr>
            <a:spLocks xmlns:a="http://schemas.openxmlformats.org/drawingml/2006/main" noGrp="1"/>
          </p:cNvSpPr>
          <p:nvPr/>
        </p:nvSpPr>
        <p:spPr>
          <a:xfrm xmlns:a="http://schemas.openxmlformats.org/drawingml/2006/main">
            <a:off x="996696" y="3611879"/>
            <a:ext cx="10378440" cy="7315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700" b="0">
                <a:solidFill>
                  <a:srgbClr val="152B3A"/>
                </a:solidFill>
                <a:latin typeface="Calibri"/>
                <a:ea typeface="Calibri"/>
                <a:cs typeface="Calibri"/>
              </a:defRPr>
            </a:pPr>
            <a:r>
              <a:rPr sz="1700" b="0">
                <a:solidFill>
                  <a:srgbClr val="152B3A"/>
                </a:solidFill>
                <a:latin typeface="Calibri"/>
                <a:ea typeface="Calibri"/>
                <a:cs typeface="Calibri"/>
              </a:rPr>
              <a:t>Consider the feedback. Does the conclusion fit both trials? Check one control or uncertainty; a surprising result is not automatically wrong.</a:t>
            </a:r>
          </a:p>
        </p:txBody>
      </p:sp>
      <p:sp>
        <p:nvSpPr>
          <p:cNvPr id="15" name="row-rule-1"/>
          <p:cNvSpPr>
            <a:spLocks xmlns:a="http://schemas.openxmlformats.org/drawingml/2006/main" noGrp="1"/>
          </p:cNvSpPr>
          <p:nvPr/>
        </p:nvSpPr>
        <p:spPr>
          <a:xfrm xmlns:a="http://schemas.openxmlformats.org/drawingml/2006/main">
            <a:off x="996696" y="4370831"/>
            <a:ext cx="10332720"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6" name="cue-2"/>
          <p:cNvSpPr>
            <a:spLocks xmlns:a="http://schemas.openxmlformats.org/drawingml/2006/main" noGrp="1"/>
          </p:cNvSpPr>
          <p:nvPr/>
        </p:nvSpPr>
        <p:spPr>
          <a:xfrm xmlns:a="http://schemas.openxmlformats.org/drawingml/2006/main">
            <a:off x="609904" y="4617720"/>
            <a:ext cx="320040" cy="3200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03</a:t>
            </a:r>
          </a:p>
        </p:txBody>
      </p:sp>
      <p:sp>
        <p:nvSpPr>
          <p:cNvPr id="17" name="line-2"/>
          <p:cNvSpPr>
            <a:spLocks xmlns:a="http://schemas.openxmlformats.org/drawingml/2006/main" noGrp="1"/>
          </p:cNvSpPr>
          <p:nvPr/>
        </p:nvSpPr>
        <p:spPr>
          <a:xfrm xmlns:a="http://schemas.openxmlformats.org/drawingml/2006/main">
            <a:off x="996696" y="4434840"/>
            <a:ext cx="10378440" cy="7315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700" b="0">
                <a:solidFill>
                  <a:srgbClr val="152B3A"/>
                </a:solidFill>
                <a:latin typeface="Calibri"/>
                <a:ea typeface="Calibri"/>
                <a:cs typeface="Calibri"/>
              </a:defRPr>
            </a:pPr>
            <a:r>
              <a:rPr sz="1700" b="0">
                <a:solidFill>
                  <a:srgbClr val="152B3A"/>
                </a:solidFill>
                <a:latin typeface="Calibri"/>
                <a:ea typeface="Calibri"/>
                <a:cs typeface="Calibri"/>
              </a:rPr>
              <a:t>Keep or improve your explanation and show why. The adult responds to your idea or question. Keep the original results; label any later retry separately.</a:t>
            </a:r>
          </a:p>
        </p:txBody>
      </p:sp>
      <p:sp>
        <p:nvSpPr>
          <p:cNvPr id="18" name="row-rule-2"/>
          <p:cNvSpPr>
            <a:spLocks xmlns:a="http://schemas.openxmlformats.org/drawingml/2006/main" noGrp="1"/>
          </p:cNvSpPr>
          <p:nvPr/>
        </p:nvSpPr>
        <p:spPr>
          <a:xfrm xmlns:a="http://schemas.openxmlformats.org/drawingml/2006/main">
            <a:off x="996696" y="5193792"/>
            <a:ext cx="10332720"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9" name="close"/>
          <p:cNvSpPr>
            <a:spLocks xmlns:a="http://schemas.openxmlformats.org/drawingml/2006/main" noGrp="1"/>
          </p:cNvSpPr>
          <p:nvPr/>
        </p:nvSpPr>
        <p:spPr>
          <a:xfrm xmlns:a="http://schemas.openxmlformats.org/drawingml/2006/main">
            <a:off x="609904" y="5285232"/>
            <a:ext cx="10972800" cy="365760"/>
          </a:xfrm>
          <a:prstGeom xmlns:a="http://schemas.openxmlformats.org/drawingml/2006/main" prst="rect">
            <a:avLst/>
          </a:prstGeom>
          <a:solidFill xmlns:a="http://schemas.openxmlformats.org/drawingml/2006/main">
            <a:srgbClr val="E7EFE9"/>
          </a:solidFill>
          <a:ln xmlns:a="http://schemas.openxmlformats.org/drawingml/2006/main" w="0">
            <a:noFill/>
            <a:prstDash val="solid"/>
          </a:ln>
        </p:spPr>
        <p:txBody>
          <a:bodyPr xmlns:a="http://schemas.openxmlformats.org/drawingml/2006/main" lIns="228600" tIns="114300" rIns="228600" bIns="114300" anchor="ctr">
            <a:noAutofit/>
          </a:bodyPr>
          <a:lstStyle xmlns:a="http://schemas.openxmlformats.org/drawingml/2006/main"/>
          <a:p xmlns:a="http://schemas.openxmlformats.org/drawingml/2006/main">
            <a:pPr algn="l">
              <a:buNone/>
              <a:defRPr sz="1300" b="1">
                <a:solidFill>
                  <a:srgbClr val="28685E"/>
                </a:solidFill>
                <a:latin typeface="Calibri"/>
                <a:ea typeface="Calibri"/>
                <a:cs typeface="Calibri"/>
              </a:defRPr>
            </a:pPr>
            <a:r>
              <a:rPr sz="1300" b="1">
                <a:solidFill>
                  <a:srgbClr val="28685E"/>
                </a:solidFill>
                <a:latin typeface="Calibri"/>
                <a:ea typeface="Calibri"/>
                <a:cs typeface="Calibri"/>
              </a:rPr>
              <a:t>You may ask for more thinking time, use a trusted adult or pass. Finish with the existing exit question; this review stays within its four minutes.</a:t>
            </a:r>
          </a:p>
        </p:txBody>
      </p:sp>
      <p:sp>
        <p:nvSpPr>
          <p:cNvPr id="20" name="help-prompt"/>
          <p:cNvSpPr>
            <a:spLocks xmlns:a="http://schemas.openxmlformats.org/drawingml/2006/main" noGrp="1"/>
          </p:cNvSpPr>
          <p:nvPr/>
        </p:nvSpPr>
        <p:spPr>
          <a:xfrm xmlns:a="http://schemas.openxmlformats.org/drawingml/2006/main">
            <a:off x="609904" y="5669280"/>
            <a:ext cx="10972800" cy="411480"/>
          </a:xfrm>
          <a:prstGeom xmlns:a="http://schemas.openxmlformats.org/drawingml/2006/main" prst="rect">
            <a:avLst/>
          </a:prstGeom>
          <a:solidFill xmlns:a="http://schemas.openxmlformats.org/drawingml/2006/main">
            <a:srgbClr val="E7EFE9"/>
          </a:solidFill>
          <a:ln xmlns:a="http://schemas.openxmlformats.org/drawingml/2006/main" w="0">
            <a:noFill/>
            <a:prstDash val="solid"/>
          </a:ln>
        </p:spPr>
        <p:txBody>
          <a:bodyPr xmlns:a="http://schemas.openxmlformats.org/drawingml/2006/main" lIns="228600" tIns="114300" rIns="228600" bIns="114300" anchor="ctr">
            <a:noAutofit/>
          </a:bodyPr>
          <a:lstStyle xmlns:a="http://schemas.openxmlformats.org/drawingml/2006/main"/>
          <a:p xmlns:a="http://schemas.openxmlformats.org/drawingml/2006/main">
            <a:pPr algn="l">
              <a:buNone/>
              <a:defRPr sz="1150" b="1">
                <a:solidFill>
                  <a:srgbClr val="28685E"/>
                </a:solidFill>
                <a:latin typeface="Calibri"/>
                <a:ea typeface="Calibri"/>
                <a:cs typeface="Calibri"/>
              </a:defRPr>
            </a:pPr>
            <a:r>
              <a:rPr sz="1150" b="1">
                <a:solidFill>
                  <a:srgbClr val="28685E"/>
                </a:solidFill>
                <a:latin typeface="Calibri"/>
                <a:ea typeface="Calibri"/>
                <a:cs typeface="Calibri"/>
              </a:rPr>
              <a:t>Need a different way to take part? (optional) While reviewing your evidence, point, say, sign or show the adult an idea, question or change that would help. You may pass or speak privately. The adult listens, explains what can change and checks whether it helped.</a:t>
            </a:r>
          </a:p>
        </p:txBody>
      </p:sp>
    </p:spTree>
    <p:extLst>
      <p:ext uri="{BB962C8B-B14F-4D97-AF65-F5344CB8AC3E}">
        <p14:creationId xmlns:p14="http://schemas.microsoft.com/office/powerpoint/2010/main" val="1221586914"/>
      </p:ext>
    </p:extLst>
  </p:cSld>
</p:sld>
</file>

<file path=ppt/slides/slide14.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10" name="top-rule">
            <a:extLst xmlns:a="http://schemas.openxmlformats.org/drawingml/2006/main">
              <a:ext uri="{FF2B5EF4-FFF2-40B4-BE49-F238E27FC236}">
                <a16:creationId xmlns:a16="http://schemas.microsoft.com/office/drawing/2014/main" id="{BE707A24-1B4C-47D8-8F94-367A7F3CC1FD}"/>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69CD70A6-1B61-4799-A6F6-71E348FA8558}"/>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78F63879-DBDE-4A59-8635-C8A16A29C1A6}"/>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Explain one use of friction</a:t>
            </a:r>
          </a:p>
        </p:txBody>
      </p:sp>
      <p:sp>
        <p:nvSpPr>
          <p:cNvPr id="4" name="footer-line">
            <a:extLst xmlns:a="http://schemas.openxmlformats.org/drawingml/2006/main">
              <a:ext uri="{FF2B5EF4-FFF2-40B4-BE49-F238E27FC236}">
                <a16:creationId xmlns:a16="http://schemas.microsoft.com/office/drawing/2014/main" id="{8DC7267D-BDC5-4893-A290-E109D71C7100}"/>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2CF33F99-4AB2-4F7B-AF44-2851F1048C72}"/>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B</a:t>
            </a:r>
          </a:p>
        </p:txBody>
      </p:sp>
      <p:sp>
        <p:nvSpPr>
          <p:cNvPr id="6" name="page">
            <a:extLst xmlns:a="http://schemas.openxmlformats.org/drawingml/2006/main">
              <a:ext uri="{FF2B5EF4-FFF2-40B4-BE49-F238E27FC236}">
                <a16:creationId xmlns:a16="http://schemas.microsoft.com/office/drawing/2014/main" id="{F15A2F38-08CC-4FD6-B5DC-329B11D6CF28}"/>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14</a:t>
            </a:r>
          </a:p>
        </p:txBody>
      </p:sp>
      <p:sp>
        <p:nvSpPr>
          <p:cNvPr id="7" name="line-0">
            <a:extLst xmlns:a="http://schemas.openxmlformats.org/drawingml/2006/main">
              <a:ext uri="{FF2B5EF4-FFF2-40B4-BE49-F238E27FC236}">
                <a16:creationId xmlns:a16="http://schemas.microsoft.com/office/drawing/2014/main" id="{7EF520B0-14FB-4371-BDB6-C2E8C2531B2C}"/>
              </a:ext>
            </a:extLst>
          </p:cNvPr>
          <p:cNvSpPr>
            <a:spLocks xmlns:a="http://schemas.openxmlformats.org/drawingml/2006/main" noGrp="1"/>
          </p:cNvSpPr>
          <p:nvPr/>
        </p:nvSpPr>
        <p:spPr>
          <a:xfrm xmlns:a="http://schemas.openxmlformats.org/drawingml/2006/main">
            <a:off x="1000125" y="2333625"/>
            <a:ext cx="10382250"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Supported: name one place friction helps.</a:t>
            </a:r>
          </a:p>
        </p:txBody>
      </p:sp>
      <p:sp>
        <p:nvSpPr>
          <p:cNvPr id="8" name="line-1">
            <a:extLst xmlns:a="http://schemas.openxmlformats.org/drawingml/2006/main">
              <a:ext uri="{FF2B5EF4-FFF2-40B4-BE49-F238E27FC236}">
                <a16:creationId xmlns:a16="http://schemas.microsoft.com/office/drawing/2014/main" id="{E850450B-1102-4015-9935-5E8B676C0196}"/>
              </a:ext>
            </a:extLst>
          </p:cNvPr>
          <p:cNvSpPr>
            <a:spLocks xmlns:a="http://schemas.openxmlformats.org/drawingml/2006/main" noGrp="1"/>
          </p:cNvSpPr>
          <p:nvPr/>
        </p:nvSpPr>
        <p:spPr>
          <a:xfrm xmlns:a="http://schemas.openxmlformats.org/drawingml/2006/main">
            <a:off x="1000125" y="3467100"/>
            <a:ext cx="10382250"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Standard: explain how a car’s brakes help it stop.</a:t>
            </a:r>
          </a:p>
        </p:txBody>
      </p:sp>
      <p:sp>
        <p:nvSpPr>
          <p:cNvPr id="9" name="line-2">
            <a:extLst xmlns:a="http://schemas.openxmlformats.org/drawingml/2006/main">
              <a:ext uri="{FF2B5EF4-FFF2-40B4-BE49-F238E27FC236}">
                <a16:creationId xmlns:a16="http://schemas.microsoft.com/office/drawing/2014/main" id="{C69FD4C4-C5E4-4F77-9644-AF943DE85FD8}"/>
              </a:ext>
            </a:extLst>
          </p:cNvPr>
          <p:cNvSpPr>
            <a:spLocks xmlns:a="http://schemas.openxmlformats.org/drawingml/2006/main" noGrp="1"/>
          </p:cNvSpPr>
          <p:nvPr/>
        </p:nvSpPr>
        <p:spPr>
          <a:xfrm xmlns:a="http://schemas.openxmlformats.org/drawingml/2006/main">
            <a:off x="1000125" y="4600575"/>
            <a:ext cx="10382250"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625" b="0">
                <a:solidFill>
                  <a:srgbClr val="152B3A"/>
                </a:solidFill>
                <a:latin typeface="Calibri"/>
                <a:ea typeface="Calibri"/>
                <a:cs typeface="Calibri"/>
              </a:defRPr>
            </a:pPr>
            <a:r>
              <a:rPr sz="2625" b="0">
                <a:solidFill>
                  <a:srgbClr val="152B3A"/>
                </a:solidFill>
                <a:latin typeface="Calibri"/>
                <a:ea typeface="Calibri"/>
                <a:cs typeface="Calibri"/>
              </a:rPr>
              <a:t>Stretch: explain a helpful and a harmful effect.</a:t>
            </a:r>
          </a:p>
        </p:txBody>
      </p:sp>
      <p:sp>
        <p:nvSpPr>
          <p:cNvPr id="11" name="cue-0">
            <a:extLst xmlns:a="http://schemas.openxmlformats.org/drawingml/2006/main">
              <a:ext uri="{FF2B5EF4-FFF2-40B4-BE49-F238E27FC236}">
                <a16:creationId xmlns:a16="http://schemas.microsoft.com/office/drawing/2014/main" id="{10BF17D2-ED5A-42A0-AE91-6924A3B5681F}"/>
              </a:ext>
            </a:extLst>
          </p:cNvPr>
          <p:cNvSpPr>
            <a:spLocks xmlns:a="http://schemas.openxmlformats.org/drawingml/2006/main" noGrp="1"/>
          </p:cNvSpPr>
          <p:nvPr/>
        </p:nvSpPr>
        <p:spPr>
          <a:xfrm xmlns:a="http://schemas.openxmlformats.org/drawingml/2006/main">
            <a:off x="609600" y="236220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01</a:t>
            </a:r>
          </a:p>
        </p:txBody>
      </p:sp>
      <p:sp>
        <p:nvSpPr>
          <p:cNvPr id="12" name="row-rule-0">
            <a:extLst xmlns:a="http://schemas.openxmlformats.org/drawingml/2006/main">
              <a:ext uri="{FF2B5EF4-FFF2-40B4-BE49-F238E27FC236}">
                <a16:creationId xmlns:a16="http://schemas.microsoft.com/office/drawing/2014/main" id="{FCE69A71-833E-431F-BD04-A18CCF816933}"/>
              </a:ext>
            </a:extLst>
          </p:cNvPr>
          <p:cNvSpPr>
            <a:spLocks xmlns:a="http://schemas.openxmlformats.org/drawingml/2006/main" noGrp="1"/>
          </p:cNvSpPr>
          <p:nvPr/>
        </p:nvSpPr>
        <p:spPr>
          <a:xfrm xmlns:a="http://schemas.openxmlformats.org/drawingml/2006/main">
            <a:off x="1000125" y="3419475"/>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3" name="cue-1">
            <a:extLst xmlns:a="http://schemas.openxmlformats.org/drawingml/2006/main">
              <a:ext uri="{FF2B5EF4-FFF2-40B4-BE49-F238E27FC236}">
                <a16:creationId xmlns:a16="http://schemas.microsoft.com/office/drawing/2014/main" id="{23143720-6033-4C7A-A707-AA5FAF78F8CF}"/>
              </a:ext>
            </a:extLst>
          </p:cNvPr>
          <p:cNvSpPr>
            <a:spLocks xmlns:a="http://schemas.openxmlformats.org/drawingml/2006/main" noGrp="1"/>
          </p:cNvSpPr>
          <p:nvPr/>
        </p:nvSpPr>
        <p:spPr>
          <a:xfrm xmlns:a="http://schemas.openxmlformats.org/drawingml/2006/main">
            <a:off x="609600" y="3495675"/>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02</a:t>
            </a:r>
          </a:p>
        </p:txBody>
      </p:sp>
      <p:sp>
        <p:nvSpPr>
          <p:cNvPr id="14" name="row-rule-1">
            <a:extLst xmlns:a="http://schemas.openxmlformats.org/drawingml/2006/main">
              <a:ext uri="{FF2B5EF4-FFF2-40B4-BE49-F238E27FC236}">
                <a16:creationId xmlns:a16="http://schemas.microsoft.com/office/drawing/2014/main" id="{D1568F78-8DB4-4842-B8EC-8D1681DF4DFD}"/>
              </a:ext>
            </a:extLst>
          </p:cNvPr>
          <p:cNvSpPr>
            <a:spLocks xmlns:a="http://schemas.openxmlformats.org/drawingml/2006/main" noGrp="1"/>
          </p:cNvSpPr>
          <p:nvPr/>
        </p:nvSpPr>
        <p:spPr>
          <a:xfrm xmlns:a="http://schemas.openxmlformats.org/drawingml/2006/main">
            <a:off x="1000125" y="4552950"/>
            <a:ext cx="10334625" cy="0"/>
          </a:xfrm>
          <a:prstGeom xmlns:a="http://schemas.openxmlformats.org/drawingml/2006/main" prst="line">
            <a:avLst/>
          </a:prstGeom>
          <a:noFill xmlns:a="http://schemas.openxmlformats.org/drawingml/2006/main"/>
          <a:ln xmlns:a="http://schemas.openxmlformats.org/drawingml/2006/main" w="9525">
            <a:solidFill>
              <a:srgbClr val="CEDBD3"/>
            </a:solidFill>
          </a:ln>
        </p:spPr>
        <p:txBody xmlns:a="http://schemas.openxmlformats.org/drawingml/2006/main">
          <a:bodyPr/>
          <a:p/>
        </p:txBody>
      </p:sp>
      <p:sp>
        <p:nvSpPr>
          <p:cNvPr id="15" name="cue-2">
            <a:extLst xmlns:a="http://schemas.openxmlformats.org/drawingml/2006/main">
              <a:ext uri="{FF2B5EF4-FFF2-40B4-BE49-F238E27FC236}">
                <a16:creationId xmlns:a16="http://schemas.microsoft.com/office/drawing/2014/main" id="{38C555E6-EA1D-4813-9E49-F7A6AC1BFBD8}"/>
              </a:ext>
            </a:extLst>
          </p:cNvPr>
          <p:cNvSpPr>
            <a:spLocks xmlns:a="http://schemas.openxmlformats.org/drawingml/2006/main" noGrp="1"/>
          </p:cNvSpPr>
          <p:nvPr/>
        </p:nvSpPr>
        <p:spPr>
          <a:xfrm xmlns:a="http://schemas.openxmlformats.org/drawingml/2006/main">
            <a:off x="609600" y="4629150"/>
            <a:ext cx="323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Autofit/>
          </a:bodyPr>
          <a:lstStyle xmlns:a="http://schemas.openxmlformats.org/drawingml/2006/main"/>
          <a:p xmlns:a="http://schemas.openxmlformats.org/drawingml/2006/main">
            <a:pPr algn="l">
              <a:defRPr sz="1350" b="1">
                <a:solidFill>
                  <a:srgbClr val="28685E"/>
                </a:solidFill>
                <a:latin typeface="Calibri"/>
                <a:ea typeface="Calibri"/>
                <a:cs typeface="Calibri"/>
              </a:defRPr>
            </a:pPr>
            <a:r>
              <a:rPr sz="1350" b="1">
                <a:solidFill>
                  <a:srgbClr val="28685E"/>
                </a:solidFill>
                <a:latin typeface="Calibri"/>
                <a:ea typeface="Calibri"/>
                <a:cs typeface="Calibri"/>
              </a:rPr>
              <a:t>03</a:t>
            </a:r>
          </a:p>
        </p:txBody>
      </p:sp>
    </p:spTree>
    <p:extLst>
      <p:ext uri="{BB962C8B-B14F-4D97-AF65-F5344CB8AC3E}">
        <p14:creationId xmlns:p14="http://schemas.microsoft.com/office/powerpoint/2010/main" val="542920361"/>
      </p:ext>
    </p:extLst>
  </p:cSld>
</p:sld>
</file>

<file path=ppt/slides/slide15.xml><?xml version="1.0" encoding="utf-8"?>
<p:sld xmlns:p="http://schemas.openxmlformats.org/presentationml/2006/main">
  <p:cSld>
    <p:bg>
      <p:bgPr>
        <a:solidFill xmlns:a="http://schemas.openxmlformats.org/drawingml/2006/main">
          <a:srgbClr val="FAF9F5"/>
        </a:solidFill>
      </p:bgPr>
    </p:bg>
    <p:spTree>
      <p:nvGrpSpPr>
        <p:cNvPr id="1" name=""/>
        <p:cNvGrpSpPr/>
        <p:nvPr/>
      </p:nvGrpSpPr>
      <p:grpSpPr>
        <a:xfrm xmlns:a="http://schemas.openxmlformats.org/drawingml/2006/main"/>
      </p:grpSpPr>
      <p:sp>
        <p:nvSpPr>
          <p:cNvPr id="9" name="top-rule">
            <a:extLst xmlns:a="http://schemas.openxmlformats.org/drawingml/2006/main">
              <a:ext uri="{FF2B5EF4-FFF2-40B4-BE49-F238E27FC236}">
                <a16:creationId xmlns:a16="http://schemas.microsoft.com/office/drawing/2014/main" id="{D29B05E0-B76D-4E92-9A58-E48C7DC887CE}"/>
              </a:ext>
            </a:extLst>
          </p:cNvPr>
          <p:cNvSpPr>
            <a:spLocks xmlns:a="http://schemas.openxmlformats.org/drawingml/2006/main" noGrp="1"/>
          </p:cNvSpPr>
          <p:nvPr/>
        </p:nvSpPr>
        <p:spPr>
          <a:xfrm xmlns:a="http://schemas.openxmlformats.org/drawingml/2006/main">
            <a:off x="609600" y="733425"/>
            <a:ext cx="781050" cy="38100"/>
          </a:xfrm>
          <a:prstGeom xmlns:a="http://schemas.openxmlformats.org/drawingml/2006/main" prst="rect">
            <a:avLst/>
          </a:prstGeom>
          <a:solidFill xmlns:a="http://schemas.openxmlformats.org/drawingml/2006/main">
            <a:srgbClr val="28685E"/>
          </a:solidFill>
          <a:ln xmlns:a="http://schemas.openxmlformats.org/drawingml/2006/main" w="0">
            <a:noFill/>
            <a:prstDash val="solid"/>
          </a:ln>
        </p:spPr>
        <p:txBody xmlns:a="http://schemas.openxmlformats.org/drawingml/2006/main">
          <a:bodyPr/>
          <a:p/>
        </p:txBody>
      </p:sp>
      <p:sp>
        <p:nvSpPr>
          <p:cNvPr id="2" name="brand">
            <a:extLst xmlns:a="http://schemas.openxmlformats.org/drawingml/2006/main">
              <a:ext uri="{FF2B5EF4-FFF2-40B4-BE49-F238E27FC236}">
                <a16:creationId xmlns:a16="http://schemas.microsoft.com/office/drawing/2014/main" id="{D5CBFFE8-1990-4A84-A066-704EB03835B2}"/>
              </a:ext>
            </a:extLst>
          </p:cNvPr>
          <p:cNvSpPr>
            <a:spLocks xmlns:a="http://schemas.openxmlformats.org/drawingml/2006/main" noGrp="1"/>
          </p:cNvSpPr>
          <p:nvPr/>
        </p:nvSpPr>
        <p:spPr>
          <a:xfrm xmlns:a="http://schemas.openxmlformats.org/drawingml/2006/main">
            <a:off x="609600" y="342900"/>
            <a:ext cx="9334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MADE BY MATT  /  GROW SCIENCE</a:t>
            </a:r>
          </a:p>
        </p:txBody>
      </p:sp>
      <p:sp>
        <p:nvSpPr>
          <p:cNvPr id="3" name="title">
            <a:extLst xmlns:a="http://schemas.openxmlformats.org/drawingml/2006/main">
              <a:ext uri="{FF2B5EF4-FFF2-40B4-BE49-F238E27FC236}">
                <a16:creationId xmlns:a16="http://schemas.microsoft.com/office/drawing/2014/main" id="{BA8F38CE-7782-4080-B14E-7A6D58F01F56}"/>
              </a:ext>
            </a:extLst>
          </p:cNvPr>
          <p:cNvSpPr>
            <a:spLocks xmlns:a="http://schemas.openxmlformats.org/drawingml/2006/main" noGrp="1"/>
          </p:cNvSpPr>
          <p:nvPr/>
        </p:nvSpPr>
        <p:spPr>
          <a:xfrm xmlns:a="http://schemas.openxmlformats.org/drawingml/2006/main">
            <a:off x="609600" y="990600"/>
            <a:ext cx="109728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3675" b="1">
                <a:solidFill>
                  <a:srgbClr val="152B3A"/>
                </a:solidFill>
                <a:latin typeface="Calibri"/>
                <a:ea typeface="Calibri"/>
                <a:cs typeface="Calibri"/>
              </a:defRPr>
            </a:pPr>
            <a:r>
              <a:rPr sz="3675" b="1">
                <a:solidFill>
                  <a:srgbClr val="152B3A"/>
                </a:solidFill>
                <a:latin typeface="Calibri"/>
                <a:ea typeface="Calibri"/>
                <a:cs typeface="Calibri"/>
              </a:rPr>
              <a:t>Check and improve one detail</a:t>
            </a:r>
          </a:p>
        </p:txBody>
      </p:sp>
      <p:sp>
        <p:nvSpPr>
          <p:cNvPr id="4" name="footer-line">
            <a:extLst xmlns:a="http://schemas.openxmlformats.org/drawingml/2006/main">
              <a:ext uri="{FF2B5EF4-FFF2-40B4-BE49-F238E27FC236}">
                <a16:creationId xmlns:a16="http://schemas.microsoft.com/office/drawing/2014/main" id="{8150A0BD-2ECC-4E60-A5DF-1422DBE2D8FE}"/>
              </a:ext>
            </a:extLst>
          </p:cNvPr>
          <p:cNvSpPr>
            <a:spLocks xmlns:a="http://schemas.openxmlformats.org/drawingml/2006/main" noGrp="1"/>
          </p:cNvSpPr>
          <p:nvPr/>
        </p:nvSpPr>
        <p:spPr>
          <a:xfrm xmlns:a="http://schemas.openxmlformats.org/drawingml/2006/main">
            <a:off x="609600" y="6191250"/>
            <a:ext cx="10972800" cy="9525"/>
          </a:xfrm>
          <a:prstGeom xmlns:a="http://schemas.openxmlformats.org/drawingml/2006/main" prst="rect">
            <a:avLst/>
          </a:prstGeom>
          <a:solidFill xmlns:a="http://schemas.openxmlformats.org/drawingml/2006/main">
            <a:srgbClr val="CEDBD3"/>
          </a:solidFill>
          <a:ln xmlns:a="http://schemas.openxmlformats.org/drawingml/2006/main" w="0">
            <a:noFill/>
            <a:prstDash val="solid"/>
          </a:ln>
        </p:spPr>
        <p:txBody xmlns:a="http://schemas.openxmlformats.org/drawingml/2006/main">
          <a:bodyPr/>
          <a:p/>
        </p:txBody>
      </p:sp>
      <p:sp>
        <p:nvSpPr>
          <p:cNvPr id="5" name="footer">
            <a:extLst xmlns:a="http://schemas.openxmlformats.org/drawingml/2006/main">
              <a:ext uri="{FF2B5EF4-FFF2-40B4-BE49-F238E27FC236}">
                <a16:creationId xmlns:a16="http://schemas.microsoft.com/office/drawing/2014/main" id="{20044602-4249-43A8-8E26-E108FB4DDFE8}"/>
              </a:ext>
            </a:extLst>
          </p:cNvPr>
          <p:cNvSpPr>
            <a:spLocks xmlns:a="http://schemas.openxmlformats.org/drawingml/2006/main" noGrp="1"/>
          </p:cNvSpPr>
          <p:nvPr/>
        </p:nvSpPr>
        <p:spPr>
          <a:xfrm xmlns:a="http://schemas.openxmlformats.org/drawingml/2006/main">
            <a:off x="609600" y="6419850"/>
            <a:ext cx="9525000" cy="219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200" b="0">
                <a:solidFill>
                  <a:srgbClr val="50616B"/>
                </a:solidFill>
                <a:latin typeface="Calibri"/>
                <a:ea typeface="Calibri"/>
                <a:cs typeface="Calibri"/>
              </a:defRPr>
            </a:pPr>
            <a:r>
              <a:rPr sz="1200" b="0">
                <a:solidFill>
                  <a:srgbClr val="50616B"/>
                </a:solidFill>
                <a:latin typeface="Calibri"/>
                <a:ea typeface="Calibri"/>
                <a:cs typeface="Calibri"/>
              </a:rPr>
              <a:t>AUTUMN 1  ·  WEEK 3  ·  LESSON B</a:t>
            </a:r>
          </a:p>
        </p:txBody>
      </p:sp>
      <p:sp>
        <p:nvSpPr>
          <p:cNvPr id="6" name="page">
            <a:extLst xmlns:a="http://schemas.openxmlformats.org/drawingml/2006/main">
              <a:ext uri="{FF2B5EF4-FFF2-40B4-BE49-F238E27FC236}">
                <a16:creationId xmlns:a16="http://schemas.microsoft.com/office/drawing/2014/main" id="{DE722BBA-25F4-4E1E-829E-3CE46F7812AD}"/>
              </a:ext>
            </a:extLst>
          </p:cNvPr>
          <p:cNvSpPr>
            <a:spLocks xmlns:a="http://schemas.openxmlformats.org/drawingml/2006/main" noGrp="1"/>
          </p:cNvSpPr>
          <p:nvPr/>
        </p:nvSpPr>
        <p:spPr>
          <a:xfrm xmlns:a="http://schemas.openxmlformats.org/drawingml/2006/main">
            <a:off x="11106150" y="64008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1350" b="1">
                <a:solidFill>
                  <a:srgbClr val="28685E"/>
                </a:solidFill>
                <a:latin typeface="Calibri"/>
                <a:ea typeface="Calibri"/>
                <a:cs typeface="Calibri"/>
              </a:defRPr>
            </a:pPr>
            <a:r>
              <a:rPr sz="1350" b="1">
                <a:solidFill>
                  <a:srgbClr val="28685E"/>
                </a:solidFill>
                <a:latin typeface="Calibri"/>
                <a:ea typeface="Calibri"/>
                <a:cs typeface="Calibri"/>
              </a:rPr>
              <a:t>15</a:t>
            </a:r>
          </a:p>
        </p:txBody>
      </p:sp>
      <p:sp>
        <p:nvSpPr>
          <p:cNvPr id="7" name="statement">
            <a:extLst xmlns:a="http://schemas.openxmlformats.org/drawingml/2006/main">
              <a:ext uri="{FF2B5EF4-FFF2-40B4-BE49-F238E27FC236}">
                <a16:creationId xmlns:a16="http://schemas.microsoft.com/office/drawing/2014/main" id="{1C54CAB9-C418-48F9-95C8-6123ED36317C}"/>
              </a:ext>
            </a:extLst>
          </p:cNvPr>
          <p:cNvSpPr>
            <a:spLocks xmlns:a="http://schemas.openxmlformats.org/drawingml/2006/main" noGrp="1"/>
          </p:cNvSpPr>
          <p:nvPr/>
        </p:nvSpPr>
        <p:spPr>
          <a:xfrm xmlns:a="http://schemas.openxmlformats.org/drawingml/2006/main">
            <a:off x="457200" y="2190750"/>
            <a:ext cx="11277600" cy="2143125"/>
          </a:xfrm>
          <a:prstGeom xmlns:a="http://schemas.openxmlformats.org/drawingml/2006/main" prst="rect">
            <a:avLst/>
          </a:prstGeom>
          <a:solidFill xmlns:a="http://schemas.openxmlformats.org/drawingml/2006/main">
            <a:srgbClr val="E7EFE9"/>
          </a:solidFill>
          <a:ln xmlns:a="http://schemas.openxmlformats.org/drawingml/2006/main" w="0">
            <a:noFill/>
            <a:prstDash val="solid"/>
          </a:ln>
        </p:spPr>
        <p:txBody>
          <a:bodyPr xmlns:a="http://schemas.openxmlformats.org/drawingml/2006/main" lIns="152400" tIns="114300" rIns="152400" bIns="114300" anchor="ctr">
            <a:noAutofit/>
          </a:bodyPr>
          <a:lstStyle xmlns:a="http://schemas.openxmlformats.org/drawingml/2006/main"/>
          <a:p xmlns:a="http://schemas.openxmlformats.org/drawingml/2006/main">
            <a:pPr algn="l">
              <a:buNone/>
              <a:defRPr sz="3075" b="1">
                <a:solidFill>
                  <a:srgbClr val="28685E"/>
                </a:solidFill>
                <a:latin typeface="Calibri"/>
                <a:ea typeface="Calibri"/>
                <a:cs typeface="Calibri"/>
              </a:defRPr>
            </a:pPr>
            <a:r>
              <a:rPr sz="3075" b="1">
                <a:solidFill>
                  <a:srgbClr val="28685E"/>
                </a:solidFill>
                <a:latin typeface="Calibri"/>
                <a:ea typeface="Calibri"/>
                <a:cs typeface="Calibri"/>
              </a:rPr>
              <a:t>Brake friction transfers movement energy to heat.</a:t>
            </a:r>
          </a:p>
          <a:p xmlns:a="http://schemas.openxmlformats.org/drawingml/2006/main">
            <a:pPr algn="l">
              <a:buNone/>
              <a:defRPr sz="3075" b="1">
                <a:solidFill>
                  <a:srgbClr val="28685E"/>
                </a:solidFill>
                <a:latin typeface="Calibri"/>
                <a:ea typeface="Calibri"/>
                <a:cs typeface="Calibri"/>
              </a:defRPr>
            </a:pPr>
            <a:r>
              <a:rPr sz="3075" b="1">
                <a:solidFill>
                  <a:srgbClr val="28685E"/>
                </a:solidFill>
                <a:latin typeface="Calibri"/>
                <a:ea typeface="Calibri"/>
                <a:cs typeface="Calibri"/>
              </a:rPr>
              <a:t>It helps slow the wheel.</a:t>
            </a:r>
          </a:p>
        </p:txBody>
      </p:sp>
      <p:sp>
        <p:nvSpPr>
          <p:cNvPr id="8" name="callout">
            <a:extLst xmlns:a="http://schemas.openxmlformats.org/drawingml/2006/main">
              <a:ext uri="{FF2B5EF4-FFF2-40B4-BE49-F238E27FC236}">
                <a16:creationId xmlns:a16="http://schemas.microsoft.com/office/drawing/2014/main" id="{E2478DA8-5089-47A6-ABCA-18693C8E6183}"/>
              </a:ext>
            </a:extLst>
          </p:cNvPr>
          <p:cNvSpPr>
            <a:spLocks xmlns:a="http://schemas.openxmlformats.org/drawingml/2006/main" noGrp="1"/>
          </p:cNvSpPr>
          <p:nvPr/>
        </p:nvSpPr>
        <p:spPr>
          <a:xfrm xmlns:a="http://schemas.openxmlformats.org/drawingml/2006/main">
            <a:off x="609600" y="4438650"/>
            <a:ext cx="10972800" cy="1257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ctr">
            <a:noAutofit/>
          </a:bodyPr>
          <a:lstStyle xmlns:a="http://schemas.openxmlformats.org/drawingml/2006/main"/>
          <a:p xmlns:a="http://schemas.openxmlformats.org/drawingml/2006/main">
            <a:pPr algn="l">
              <a:buNone/>
              <a:defRPr sz="2550" b="0">
                <a:solidFill>
                  <a:srgbClr val="152B3A"/>
                </a:solidFill>
                <a:latin typeface="Calibri"/>
                <a:ea typeface="Calibri"/>
                <a:cs typeface="Calibri"/>
              </a:defRPr>
            </a:pPr>
            <a:r>
              <a:rPr sz="2550" b="0">
                <a:solidFill>
                  <a:srgbClr val="152B3A"/>
                </a:solidFill>
                <a:latin typeface="Calibri"/>
                <a:ea typeface="Calibri"/>
                <a:cs typeface="Calibri"/>
              </a:rPr>
              <a:t>Rubbing in moving engine parts can cause unwanted heating and wear.</a:t>
            </a:r>
          </a:p>
        </p:txBody>
      </p:sp>
    </p:spTree>
    <p:extLst>
      <p:ext uri="{BB962C8B-B14F-4D97-AF65-F5344CB8AC3E}">
        <p14:creationId xmlns:p14="http://schemas.microsoft.com/office/powerpoint/2010/main" val="183210676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2026-09-06T23:16:25.7010000Z</dcterms:created>
  <dcterms:modified xsi:type="dcterms:W3CDTF">2026-09-06T23:16:25.7010000Z</dcterms:modified>
</coreProperties>
</file>