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1f8d0aeaa3ff4ccc" Type="http://schemas.openxmlformats.org/officeDocument/2006/relationships/extended-properties" Target="docProps/app.xml"/><Relationship Id="Rb082314078d440d6" Type="http://schemas.openxmlformats.org/officeDocument/2006/relationships/officeDocument" Target="ppt/presentation.xml"/><Relationship Id="Reee30544f1874940"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8e7b94a0646149db"/>
  </p:sldMasterIdLst>
  <p:notesMasterIdLst>
    <p:notesMasterId xmlns:r="http://schemas.openxmlformats.org/officeDocument/2006/relationships" r:id="Rd6de5dee10ec4f1a"/>
  </p:notesMasterIdLst>
  <p:sldIdLst>
    <p:sldId xmlns:r="http://schemas.openxmlformats.org/officeDocument/2006/relationships" id="256" r:id="Redad29aceff447a9"/>
    <p:sldId xmlns:r="http://schemas.openxmlformats.org/officeDocument/2006/relationships" id="257" r:id="Rad0f69016a014f3f"/>
    <p:sldId xmlns:ns0="http://schemas.openxmlformats.org/officeDocument/2006/relationships" id="268" ns0:id="rId18"/>
    <p:sldId xmlns:ns0="http://schemas.openxmlformats.org/officeDocument/2006/relationships" id="269" ns0:id="rId19"/>
    <p:sldId xmlns:r="http://schemas.openxmlformats.org/officeDocument/2006/relationships" id="258" r:id="R40cbc1ca4b564d9a"/>
    <p:sldId xmlns:ns0="http://schemas.openxmlformats.org/officeDocument/2006/relationships" id="270" ns0:id="rId20"/>
    <p:sldId xmlns:ns0="http://schemas.openxmlformats.org/officeDocument/2006/relationships" id="271" ns0:id="rId21"/>
    <p:sldId xmlns:r="http://schemas.openxmlformats.org/officeDocument/2006/relationships" id="259" r:id="R0d268844fc034c12"/>
    <p:sldId xmlns:r="http://schemas.openxmlformats.org/officeDocument/2006/relationships" id="260" r:id="Rb3c962301d234049"/>
    <p:sldId xmlns:r="http://schemas.openxmlformats.org/officeDocument/2006/relationships" id="261" r:id="R97a867cae43e45f1"/>
    <p:sldId xmlns:r="http://schemas.openxmlformats.org/officeDocument/2006/relationships" id="262" r:id="R713a10f3cf444d47"/>
    <p:sldId xmlns:r="http://schemas.openxmlformats.org/officeDocument/2006/relationships" id="263" r:id="R231ebfc4c75f47fc"/>
    <p:sldId xmlns:r="http://schemas.openxmlformats.org/officeDocument/2006/relationships" id="264" r:id="R751e5edd2c874fe0"/>
    <p:sldId xmlns:r="http://schemas.openxmlformats.org/officeDocument/2006/relationships" id="265" r:id="Rf908cf893f98496a"/>
    <p:sldId xmlns:r="http://schemas.openxmlformats.org/officeDocument/2006/relationships" id="266" r:id="R400940ac5f71484f"/>
    <p:sldId xmlns:ns0="http://schemas.openxmlformats.org/officeDocument/2006/relationships" id="272" ns0:id="rId22"/>
    <p:sldId xmlns:r="http://schemas.openxmlformats.org/officeDocument/2006/relationships" id="267" r:id="Rca6c0e151331482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d268844fc034c12" Type="http://schemas.openxmlformats.org/officeDocument/2006/relationships/slide" Target="slides/slide4.xml"/><Relationship Id="R231ebfc4c75f47fc" Type="http://schemas.openxmlformats.org/officeDocument/2006/relationships/slide" Target="slides/slide8.xml"/><Relationship Id="R400940ac5f71484f" Type="http://schemas.openxmlformats.org/officeDocument/2006/relationships/slide" Target="slides/slide11.xml"/><Relationship Id="R40cbc1ca4b564d9a" Type="http://schemas.openxmlformats.org/officeDocument/2006/relationships/slide" Target="slides/slide3.xml"/><Relationship Id="R620a7f08729a47aa" Type="http://schemas.openxmlformats.org/officeDocument/2006/relationships/presProps" Target="presProps.xml"/><Relationship Id="R713a10f3cf444d47" Type="http://schemas.openxmlformats.org/officeDocument/2006/relationships/slide" Target="slides/slide7.xml"/><Relationship Id="R751e5edd2c874fe0" Type="http://schemas.openxmlformats.org/officeDocument/2006/relationships/slide" Target="slides/slide9.xml"/><Relationship Id="R7dc81bc86fae45eb" Type="http://schemas.openxmlformats.org/officeDocument/2006/relationships/theme" Target="theme/theme1.xml"/><Relationship Id="R8e7b94a0646149db" Type="http://schemas.openxmlformats.org/officeDocument/2006/relationships/slideMaster" Target="slideMasters/slideMaster1.xml"/><Relationship Id="R97a867cae43e45f1" Type="http://schemas.openxmlformats.org/officeDocument/2006/relationships/slide" Target="slides/slide6.xml"/><Relationship Id="Rad0f69016a014f3f" Type="http://schemas.openxmlformats.org/officeDocument/2006/relationships/slide" Target="slides/slide2.xml"/><Relationship Id="Rb3c962301d234049" Type="http://schemas.openxmlformats.org/officeDocument/2006/relationships/slide" Target="slides/slide5.xml"/><Relationship Id="Rc07714743126428b" Type="http://schemas.openxmlformats.org/officeDocument/2006/relationships/tableStyles" Target="tableStyles.xml"/><Relationship Id="Rca6c0e1513314823" Type="http://schemas.openxmlformats.org/officeDocument/2006/relationships/slide" Target="slides/slide12.xml"/><Relationship Id="Rd6de5dee10ec4f1a" Type="http://schemas.openxmlformats.org/officeDocument/2006/relationships/notesMaster" Target="notesMasters/notesMaster1.xml"/><Relationship Id="Redad29aceff447a9" Type="http://schemas.openxmlformats.org/officeDocument/2006/relationships/slide" Target="slides/slide1.xml"/><Relationship Id="Rf908cf893f98496a" Type="http://schemas.openxmlformats.org/officeDocument/2006/relationships/slide" Target="slides/slide10.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9ffaff81ac104aa1"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2881373e8d0c48c3" Type="http://schemas.openxmlformats.org/officeDocument/2006/relationships/slide" Target="../slides/slide1.xml"/><Relationship Id="Rb5765ce118af42e3"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2604aabe98d54ea9" Type="http://schemas.openxmlformats.org/officeDocument/2006/relationships/slide" Target="../slides/slide2.xml"/><Relationship Id="Ra2b2304aba864a7d"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c957a4c2d152495c" Type="http://schemas.openxmlformats.org/officeDocument/2006/relationships/notesMaster" Target="../notesMasters/notesMaster1.xml"/><Relationship Id="Rce4b0b407b524620"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5b3ebd89882849c4" Type="http://schemas.openxmlformats.org/officeDocument/2006/relationships/notesMaster" Target="../notesMasters/notesMaster1.xml"/><Relationship Id="Rb41fc39b45a540d4"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0f0fe68eb483459c" Type="http://schemas.openxmlformats.org/officeDocument/2006/relationships/notesMaster" Target="../notesMasters/notesMaster1.xml"/><Relationship Id="R19b868e18dd84656"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64da7f7e73ef4acf" Type="http://schemas.openxmlformats.org/officeDocument/2006/relationships/notesMaster" Target="../notesMasters/notesMaster1.xml"/><Relationship Id="Re73a8ef562fb44ba"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266fb82cb727493a" Type="http://schemas.openxmlformats.org/officeDocument/2006/relationships/slide" Target="../slides/slide7.xml"/><Relationship Id="R3edc4014e21b4096"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929854127087415e" Type="http://schemas.openxmlformats.org/officeDocument/2006/relationships/slide" Target="../slides/slide8.xml"/><Relationship Id="Re65db77e9adf4e13"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18ad07a707634b8d" Type="http://schemas.openxmlformats.org/officeDocument/2006/relationships/slide" Target="../slides/slide9.xml"/><Relationship Id="Rce810ad1d02d426c"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6f747801e791409d" Type="http://schemas.openxmlformats.org/officeDocument/2006/relationships/slide" Target="../slides/slide10.xml"/><Relationship Id="Rc9e6b58ca7534a4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6939992522784415" Type="http://schemas.openxmlformats.org/officeDocument/2006/relationships/notesMaster" Target="../notesMasters/notesMaster1.xml"/><Relationship Id="Rde81ec31d7af4d4f"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6ac9db1d91c4469b" Type="http://schemas.openxmlformats.org/officeDocument/2006/relationships/notesMaster" Target="../notesMasters/notesMaster1.xml"/><Relationship Id="R6cd657a5ae3d413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Title — 1 minute. This slide is within Lesson A's existing 40-minute sequence, not extra teaching time.</a:t>
            </a:r>
          </a:p>
          <a:p xmlns:a="http://schemas.openxmlformats.org/drawingml/2006/main">
            <a:r>
              <a:t>Introduce the objective from the current weekly lesson: explain what friction does and when it helps or hinders. Read the success criteria aloud: identify the contact force, give a helpful and an unhelpful example, and predict a surface comparison. The actual comparison investigation takes place in Lesson B.</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revision 15 September 2026 (four-question arrivals on slides 2–4, organiser on slides 6–7, two-check exit on slide 16, optional help prompt on slide 13; pupil pages: common 1–2, response 3–5, cards 6, arrival 7–9, organiser 10, exit 11–13). Native editable diagrams are original explanatory models; no source publisher media copied.</a:t>
            </a:r>
          </a:p>
          <a:p xmlns:a="http://schemas.openxmlformats.org/drawingml/2006/main">
            <a:r>
              <a:t>[/Sources]</a:t>
            </a:r>
          </a:p>
          <a:p xmlns:a="http://schemas.openxmlformats.org/drawingml/2006/main"/>
          <a:p xmlns:a="http://schemas.openxmlformats.org/drawingml/2006/main">
            <a:r>
              <a:t>[Sources]</a:t>
            </a:r>
          </a:p>
          <a:p xmlns:a="http://schemas.openxmlformats.org/drawingml/2006/main">
            <a:r>
              <a:t>Generated contextual illustration for this visual edition; not measured or recorded experimental evidence.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Arrival Task — 4 minutes shared across the three route slides; show the route you have chosen. This slide is within Lesson A’s existing 40-minute sequence, not extra teaching time.</a:t>
            </a:r>
          </a:p>
          <a:p xmlns:a="http://schemas.openxmlformats.org/drawingml/2006/main">
            <a:r>
              <a:t>Choose one route. Point, say, sign, draw or write. You may pass or say not sure. Use screen or paper; you do not need to do both. Use pupil arrival page 7 (Supported), 8 (Standard) or 9 (Stretch); staff answers are on the teacher pages. Screen or paper once, not both.</a:t>
            </a:r>
          </a:p>
          <a:p xmlns:a="http://schemas.openxmlformats.org/drawingml/2006/main">
            <a:r>
              <a:t>Allow four minutes within the existing arrival stage. Read or scribe as needed. Start from what pupils show; the word friction is not required before it is taught. Accept uncertainty and equivalent responses. Discuss one useful observation rather than completing a second record. A remembered example or prediction is not a measurement made today.</a:t>
            </a:r>
          </a:p>
          <a:p xmlns:a="http://schemas.openxmlformats.org/drawingml/2006/main">
            <a:r>
              <a:t>[Staff answers — Supported; do not display]</a:t>
            </a:r>
          </a:p>
          <a:p xmlns:a="http://schemas.openxmlformats.org/drawingml/2006/main">
            <a:r>
              <a:t>1. Push. Accept pointing to the word or showing the action.</a:t>
            </a:r>
          </a:p>
          <a:p xmlns:a="http://schemas.openxmlformats.org/drawingml/2006/main">
            <a:r>
              <a:t>2. Palm and palm. Accept indicating the two touching surfaces.</a:t>
            </a:r>
          </a:p>
          <a:p xmlns:a="http://schemas.openxmlformats.org/drawingml/2006/main">
            <a:r>
              <a:t>3. Accept what was actually noticed, including no noticeable warmth. A remembered or predicted change must be identified as such; do not invent an observation.</a:t>
            </a:r>
          </a:p>
          <a:p xmlns:a="http://schemas.openxmlformats.org/drawingml/2006/main">
            <a:r>
              <a:t>4. Help walking. Grip helps stop the shoe slipping against the ground.</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Historical conversion source Git blob: 170d772a5e9d23909e95a534c5c1e16ee7df67c8 (read 6 September 2026). Revision 15 September 2026 aligns this deck with the canonical lesson’s four-question arrivals, knowledge organiser, two-check Lesson A exit and optional help prompt.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Today at a Glance — 2 minutes. This slide is within Lesson A's existing 40-minute sequence, not extra teaching time.</a:t>
            </a:r>
          </a:p>
          <a:p xmlns:a="http://schemas.openxmlformats.org/drawingml/2006/main">
            <a:r>
              <a:t>Maintain the source lesson sequence. The demonstration supports a prediction; do not claim pupil practical completion today. Establish before the demonstration which mode of response/access support each learner prefers.</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Do 1 — definition and model — 3 minutes. This slide is within Lesson A's existing 40-minute sequence, not extra teaching time.</a:t>
            </a:r>
          </a:p>
          <a:p xmlns:a="http://schemas.openxmlformats.org/drawingml/2006/main">
            <a:r>
              <a:t>Use the native block-and-surface diagram as a simplified model. The block slides right relative to the surface; sliding friction on the block acts left. Explain surface, grip and wear. Qualify the source shorthand “friction always acts against movement”: friction opposes relative sliding or attempted sliding at a contact; static friction can help a person walk forward. The arrow length is not a measured force.</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Do 1 — demonstration — 6 minutes. This slide is within Lesson A's existing 40-minute sequence, not extra teaching time.</a:t>
            </a:r>
          </a:p>
          <a:p xmlns:a="http://schemas.openxmlformats.org/drawingml/2006/main">
            <a:r>
              <a:t>Same block, same adult-secured low ramp, same release mark and fixed angle; no push. Change the level run-out surface only. Repeat a release before changing surfaces. Measure from the same ramp-foot zero to the same edge of the stopped block. Record no slide honestly. Keep the ramp-to-surface join fixed and hands clear. Use a padded stop; no oil, loose powders or pupils sliding on floors. If equipment is unavailable, use the schematic below and ask for a prediction, not an invented observation. The diagram is not a measured result. Identify model limits and avoid a universal rough-versus-smooth ranking.</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Do 1 — first decisions — 6 minutes. This slide is within Lesson A's existing 40-minute sequence, not extra teaching time.</a:t>
            </a:r>
          </a:p>
          <a:p xmlns:a="http://schemas.openxmlformats.org/drawingml/2006/main">
            <a:r>
              <a:t>Ask for a decision before revealing the next slide. Begin with bike brakes and moving engine parts, as in the weekly source extension. Identify the surface pair, the relative movement and the intended job for each. Trainers on a wet floor means friction helps grip; this is discussion, not a wet-floor practical. Engine friction can cause unwanted heat and wear. A heavy box is harder to slide across carpet. Grip on a handle is helpful. Remaining examples are optional practice within the ten-minute source stage.</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Do 1 — check and explain — 4 minutes. This slide is within Lesson A's existing 40-minute sequence, not extra teaching time.</a:t>
            </a:r>
          </a:p>
          <a:p xmlns:a="http://schemas.openxmlformats.org/drawingml/2006/main">
            <a:r>
              <a:t>Reveal after an attempt. Use this as teacher-led feedback, not a self-scoring activity. Useful friction: brake pad and wheel/disc; shoe and floor; hand and handle. Unwanted resistance: moving engine parts; box and carpet when sliding it is the goal. Discuss that a real situation can have more than one effect. Pupil correction is part of the existing stage.</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Do 2 — 4 minutes. This slide is within Lesson A's existing 40-minute sequence, not extra teaching time.</a:t>
            </a:r>
          </a:p>
          <a:p xmlns:a="http://schemas.openxmlformats.org/drawingml/2006/main">
            <a:r>
              <a:t>Model the source sentence shape aloud. Focus on naming contact surfaces and linking friction to the intended job. Learners may point, dictate or write. The weekly source witness triad includes predicting/testing/recording: mark the demonstration/prediction today and retain the actual investigation evidence for Lesson B. Do not assume photography or public sharing; follow existing consent and evidence safeguards.</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Do 2 — sort — 3 minutes. This slide is within Lesson A’s existing 40-minute sequence, not extra teaching time. We Do 2 stays ten minutes: about eight for the sort, check and model, then two for the exit.</a:t>
            </a:r>
          </a:p>
          <a:p xmlns:a="http://schemas.openxmlformats.org/drawingml/2006/main">
            <a:r>
              <a:t>Use pupil page 2 or the page 6 cut-out cards; sort by pointing, speaking or moving paper. This replaces HTML drag/tap sorting. Three categories: true, false, not a scientific claim. Scientific qualifications are intentional: replace the over-broad source “Friction acts against movement” with “Sliding friction opposes sliding at the contact”; qualify “Oil reduces friction” to suitable lubricated contacts. Do not use oil in the practical. Make decisions before going to the answer slide. The help line is the lesson’s one optional prompt: a pupil may point, say, sign or show an idea, question or change; the adult listens, explains what can change and checks whether it helped. Invite a pupil to name one word or idea in a sorted claim that needs checking; hear, read or watch the response and adapt the explanation or scaffold. Passing is allowed; no extra record.</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Do 2 — check — 2 minutes. This slide is within Lesson A’s existing 40-minute sequence, not extra teaching time.</a:t>
            </a:r>
          </a:p>
          <a:p xmlns:a="http://schemas.openxmlformats.org/drawingml/2006/main">
            <a:r>
              <a:t>Answers match the qualified claims. Sliding friction opposes sliding at contact: true. Only rough surfaces: false; smooth surfaces also have friction. Oil can reduce friction in suitable contacts: true, not a universal guarantee. Walking normally needs static grip: true. Bad force: value judgement; ask the job/context. Test a changed case in discussion: smooth rubber and smooth glass can still grip. A material nickname alone does not establish a universal ranking.</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Do 2 — model explanation — 2 minutes. This slide is within Lesson A’s existing 40-minute sequence, not extra teaching time.</a:t>
            </a:r>
          </a:p>
          <a:p xmlns:a="http://schemas.openxmlformats.org/drawingml/2006/main">
            <a:r>
              <a:t>Offer the model only after a first attempt. This is the source WAGOLL with a precision edit: “transfers movement energy to heat and slows the wheel” rather than “converts the movement into heat and stops the wheel”. Learners correct one detail using the model or explain the same contrast in their own mode. Do not require copying the whole model.</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Do 2 — stop and retain work — 1 minute. This slide is within Lesson A’s existing 40-minute sequence, not extra teaching time.</a:t>
            </a:r>
          </a:p>
          <a:p xmlns:a="http://schemas.openxmlformats.org/drawingml/2006/main">
            <a:r>
              <a:t>End Lesson A here after the two-check exit. Label and keep the work. Learners identify one helpful/unhelpful example or improvement already discussed. Do not add Lesson B’s workshop, evidence review or exit ticket to this lesson. Lesson B, Friction: test the surfaces, keeps its own deck and pacing: 32-minute investigation workshop, 4-minute evidence review, 4-minute exit ticket.</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Source Git blob: 170d772a5e9d23909e95a534c5c1e16ee7df67c8. Source read 6 September 2026. Native editable diagrams are original explanatory models; no source publisher media copied.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Arrival Task — 4 minutes shared across the three route slides; show the route you have chosen. This slide is within Lesson A’s existing 40-minute sequence, not extra teaching time.</a:t>
            </a:r>
          </a:p>
          <a:p>
            <a:r>
              <a:t>Choose one route. Point, say, sign, draw or write. You may pass or say not sure. Use screen or paper; you do not need to do both. Use pupil arrival page 7 (Supported), 8 (Standard) or 9 (Stretch); staff answers are on the teacher pages. Screen or paper once, not both.</a:t>
            </a:r>
          </a:p>
          <a:p>
            <a:r>
              <a:t>Allow four minutes within the existing arrival stage. Read or scribe as needed. Start from what pupils show; the word friction is not required before it is taught. Accept uncertainty and equivalent responses. Discuss one useful observation rather than completing a second record. A remembered example or prediction is not a measurement made today.</a:t>
            </a:r>
          </a:p>
          <a:p>
            <a:r>
              <a:t>[Staff answers — Standard; do not display]</a:t>
            </a:r>
          </a:p>
          <a:p>
            <a:r>
              <a:t>1. Push and pull. These are familiar ways of applying forces.</a:t>
            </a:r>
          </a:p>
          <a:p>
            <a:r>
              <a:t>2. The skin of one palm and the skin of the other palm.</a:t>
            </a:r>
          </a:p>
          <a:p>
            <a:r>
              <a:t>3. Accept an actual observation or a clearly identified remembered example. Hands may feel warmer. Friction is the optional force name; no noticeable warmth is also a valid observation.</a:t>
            </a:r>
          </a:p>
          <a:p>
            <a:r>
              <a:t>4. The wheel slows. The pad and rim resist sliding against each other. Treat the response as a prediction unless an actual demonstration is observed.</a:t>
            </a:r>
          </a:p>
          <a:p/>
          <a:p>
            <a:r>
              <a:t>[Sources]</a:t>
            </a:r>
          </a:p>
          <a:p>
            <a:r>
              <a:t>https://github.com/MattRoper1977/Lessons/blob/main/Science_Teesside/Grow/SCI_G_W3_Friction.html</a:t>
            </a:r>
          </a:p>
          <a:p>
            <a:r>
              <a:t>Historical conversion source Git blob: 170d772a5e9d23909e95a534c5c1e16ee7df67c8 (read 6 September 2026). Revision 15 September 2026 aligns this deck with the canonical lesson’s four-question arrivals, knowledge organiser, two-check Lesson A exit and optional help prompt. Native editable diagrams are original explanatory models; no source publisher media copied.</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Arrival Task — 4 minutes shared across the three route slides; show the route you have chosen. This slide is within Lesson A’s existing 40-minute sequence, not extra teaching time.</a:t>
            </a:r>
          </a:p>
          <a:p>
            <a:r>
              <a:t>Choose one route. Point, say, sign, draw or write. You may pass or say not sure. Use screen or paper; you do not need to do both. Use pupil arrival page 7 (Supported), 8 (Standard) or 9 (Stretch); staff answers are on the teacher pages. Screen or paper once, not both.</a:t>
            </a:r>
          </a:p>
          <a:p>
            <a:r>
              <a:t>Allow four minutes within the existing arrival stage. Read or scribe as needed. Start from what pupils show; the word friction is not required before it is taught. Accept uncertainty and equivalent responses. Discuss one useful observation rather than completing a second record. A remembered example or prediction is not a measurement made today.</a:t>
            </a:r>
          </a:p>
          <a:p>
            <a:r>
              <a:t>[Staff answers — Stretch; do not display]</a:t>
            </a:r>
          </a:p>
          <a:p>
            <a:r>
              <a:t>1. Accept a plausible resistive force, such as friction in wheel or axle contacts or air resistance. Do not require a single location or teach that friction always opposes the whole object's travel.</a:t>
            </a:r>
          </a:p>
          <a:p>
            <a:r>
              <a:t>2. Hand and handle. Grip helps turn the handle without the hand slipping over it.</a:t>
            </a:r>
          </a:p>
          <a:p>
            <a:r>
              <a:t>3. Work done while rubbing transfers energy to thermal stores, so the skin may warm. Accept an initial idea to revisit; do not claim that every brief rub must produce noticeable warming.</a:t>
            </a:r>
          </a:p>
          <a:p>
            <a:r>
              <a:t>4. No. Starting speeds differ as well as surfaces. Compare using the same car and a consistent release, changing the surface only; accept one sensible control.</a:t>
            </a:r>
          </a:p>
          <a:p/>
          <a:p>
            <a:r>
              <a:t>[Sources]</a:t>
            </a:r>
          </a:p>
          <a:p>
            <a:r>
              <a:t>https://github.com/MattRoper1977/Lessons/blob/main/Science_Teesside/Grow/SCI_G_W3_Friction.html</a:t>
            </a:r>
          </a:p>
          <a:p>
            <a:r>
              <a:t>Historical conversion source Git blob: 170d772a5e9d23909e95a534c5c1e16ee7df67c8 (read 6 September 2026). Revision 15 September 2026 aligns this deck with the canonical lesson’s four-question arrivals, knowledge organiser, two-check Lesson A exit and optional help prompt. Native editable diagrams are original explanatory models; no source publisher media copied.</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Knowledge organiser — 0 minutes (reference). Return to this slide at any point in Lesson A; it matches pupil page 10 and the on-screen organiser. It is not an extra stage.</a:t>
            </a:r>
          </a:p>
          <a:p>
            <a:r>
              <a:t>Read the objective and the success criteria aloud when useful. Key words can be pointed to during the sort.</a:t>
            </a:r>
          </a:p>
          <a:p/>
          <a:p>
            <a:r>
              <a:t>[Sources]</a:t>
            </a:r>
          </a:p>
          <a:p>
            <a:r>
              <a:t>https://github.com/MattRoper1977/Lessons/blob/main/Science_Teesside/Grow/SCI_G_W3_Friction.html</a:t>
            </a:r>
          </a:p>
          <a:p>
            <a:r>
              <a:t>Historical conversion source Git blob: 170d772a5e9d23909e95a534c5c1e16ee7df67c8 (read 6 September 2026). Revision 15 September 2026 aligns this deck with the canonical lesson’s four-question arrivals, knowledge organiser, two-check Lesson A exit and optional help prompt. Native editable diagrams are original explanatory models; no source publisher media copied.</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Knowledge organiser — 0 minutes (reference). The sliding-box statement is an explanatory model, not a force measurement. Supplied results are model data; actual observations are recorded separately.</a:t>
            </a:r>
          </a:p>
          <a:p>
            <a:r>
              <a:t>Roughness alone does not predict every result: smooth rubber and smooth glass can still grip. A brief hand rub need not produce noticeable warmth.</a:t>
            </a:r>
          </a:p>
          <a:p/>
          <a:p>
            <a:r>
              <a:t>[Sources]</a:t>
            </a:r>
          </a:p>
          <a:p>
            <a:r>
              <a:t>https://github.com/MattRoper1977/Lessons/blob/main/Science_Teesside/Grow/SCI_G_W3_Friction.html</a:t>
            </a:r>
          </a:p>
          <a:p>
            <a:r>
              <a:t>Historical conversion source Git blob: 170d772a5e9d23909e95a534c5c1e16ee7df67c8 (read 6 September 2026). Revision 15 September 2026 aligns this deck with the canonical lesson’s four-question arrivals, knowledge organiser, two-check Lesson A exit and optional help prompt. Native editable diagrams are original explanatory models; no source publisher media copied.</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Do 2 — exit — 2 minutes. This slide is within Lesson A’s existing 40-minute sequence, not extra teaching time.</a:t>
            </a:r>
          </a:p>
          <a:p>
            <a:r>
              <a:t>Two small checks to finish Lesson A. Point, say, sign, draw, type or use paper. An adult can scribe your words. You may pass; complete one route, once. Pupil exit routes are pages 11 (Supported), 12 (Standard) and 13 (Stretch), two tickets per page.</a:t>
            </a:r>
          </a:p>
          <a:p>
            <a:r>
              <a:t>Use the last two minutes of W3A's existing ten-minute We Do 2 stage for one exit route. Use about eight minutes for the shared sort, correction and changed case. Stop at 40 minutes. Receive a spoken, signed, pointed, drawn or written response; record only the help actually given. A saved answer or opened explanation does not establish understanding, Audience, Influence or R. Use the response to choose a scaffold or the next explanation. W3B retains its separate 32 + 4 + 4 minute plan.</a:t>
            </a:r>
          </a:p>
          <a:p>
            <a:r>
              <a:t>[Staff explanations — do not display]</a:t>
            </a:r>
          </a:p>
          <a:p>
            <a:r>
              <a:t>Supported 1. Left. Friction on this sliding box acts along the contact, against its slide to the right.</a:t>
            </a:r>
          </a:p>
          <a:p>
            <a:r>
              <a:t>Supported 2. Yes. Pad–rim friction helps slow the wheel. The touching surfaces and the intended job make this a helpful example.</a:t>
            </a:r>
          </a:p>
          <a:p>
            <a:r>
              <a:t>Standard 1. Surfaces. Accept a clear equivalent that identifies the two contacting surfaces.</a:t>
            </a:r>
          </a:p>
          <a:p>
            <a:r>
              <a:t>Standard 2. Slow down or stop. The brake pad and rim resist sliding against one another.</a:t>
            </a:r>
          </a:p>
          <a:p>
            <a:r>
              <a:t>Stretch 1. The pad and rim contact; friction resists their relative sliding and helps slow the wheel.</a:t>
            </a:r>
          </a:p>
          <a:p>
            <a:r>
              <a:t>Stretch 2. Unwanted rubbing can heat and wear moving parts. Judge friction against the intended job, not as an always-bad force.</a:t>
            </a:r>
          </a:p>
          <a:p>
            <a:r>
              <a:t>Next lesson: Friction: test the surfaces.</a:t>
            </a:r>
          </a:p>
          <a:p/>
          <a:p>
            <a:r>
              <a:t>[Sources]</a:t>
            </a:r>
          </a:p>
          <a:p>
            <a:r>
              <a:t>https://github.com/MattRoper1977/Lessons/blob/main/Science_Teesside/Grow/SCI_G_W3_Friction.html</a:t>
            </a:r>
          </a:p>
          <a:p>
            <a:r>
              <a:t>Historical conversion source Git blob: 170d772a5e9d23909e95a534c5c1e16ee7df67c8 (read 6 September 2026). Revision 15 September 2026 aligns this deck with the canonical lesson’s four-question arrivals, knowledge organiser, two-check Lesson A exit and optional help prompt. Native editable diagrams are original explanatory models; no source publisher media copied.</a:t>
            </a:r>
          </a:p>
          <a:p>
            <a:r>
              <a:t>[/Sources]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e3dc1c448e8241da"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734f59882d4c4936" Type="http://schemas.openxmlformats.org/officeDocument/2006/relationships/slideLayout" Target="../slideLayouts/slideLayout1.xml"/><Relationship Id="Racc4f2fd90384529"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34f59882d4c493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396f4ce84b664d99" Type="http://schemas.openxmlformats.org/officeDocument/2006/relationships/image" Target="../media/image.png"/><Relationship Id="R53a043e0ca8b424f" Type="http://schemas.openxmlformats.org/officeDocument/2006/relationships/slideLayout" Target="../slideLayouts/slideLayout1.xml"/><Relationship Id="Rf80b11fed0dd41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6f2c0c92cc194417" Type="http://schemas.openxmlformats.org/officeDocument/2006/relationships/notesSlide" Target="../notesSlides/notesSlide2.xml"/><Relationship Id="Rfa8fa206edfd4f6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1f1fe2711b5346a7" Type="http://schemas.openxmlformats.org/officeDocument/2006/relationships/slideLayout" Target="../slideLayouts/slideLayout1.xml"/><Relationship Id="R70c943a44e6c4a0f"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2984f55cb18e4b94" Type="http://schemas.openxmlformats.org/officeDocument/2006/relationships/notesSlide" Target="../notesSlides/notesSlide4.xml"/><Relationship Id="Ra433d866c50b496a"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ba98fe49f39846cc" Type="http://schemas.openxmlformats.org/officeDocument/2006/relationships/notesSlide" Target="../notesSlides/notesSlide5.xml"/><Relationship Id="Rf506437296cb4915"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34f598ca8c944874" Type="http://schemas.openxmlformats.org/officeDocument/2006/relationships/slideLayout" Target="../slideLayouts/slideLayout1.xml"/><Relationship Id="R6280b787c748436c"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63ce4be391aa4c93" Type="http://schemas.openxmlformats.org/officeDocument/2006/relationships/notesSlide" Target="../notesSlides/notesSlide7.xml"/><Relationship Id="Refa89e282a204d1c"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98d7bb4bf9784502" Type="http://schemas.openxmlformats.org/officeDocument/2006/relationships/slideLayout" Target="../slideLayouts/slideLayout1.xml"/><Relationship Id="Rfcf4414c11a7472c"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60f6397a9fd34a58" Type="http://schemas.openxmlformats.org/officeDocument/2006/relationships/slideLayout" Target="../slideLayouts/slideLayout1.xml"/><Relationship Id="R9e91025636a24a1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00805f939fa5472e" Type="http://schemas.openxmlformats.org/officeDocument/2006/relationships/slideLayout" Target="../slideLayouts/slideLayout1.xml"/><Relationship Id="R3a7f3ca9d2584f5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85f77287aac04f9c" Type="http://schemas.openxmlformats.org/officeDocument/2006/relationships/notesSlide" Target="../notesSlides/notesSlide11.xml"/><Relationship Id="Rb88e25517fee45d3"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512ad675716a43dd" Type="http://schemas.openxmlformats.org/officeDocument/2006/relationships/slideLayout" Target="../slideLayouts/slideLayout1.xml"/><Relationship Id="Rba1fd29f3afc43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9CE3D935-BD79-45CE-880A-F67B86EA41CC}"/>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BFBB425B-8FA2-4AED-87E6-478A4EF213F9}"/>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6ED2A6C4-AD23-4525-AB8D-ABAFE4B8CC2A}"/>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Friction: friend and enemy</a:t>
            </a:r>
          </a:p>
        </p:txBody>
      </p:sp>
      <p:sp>
        <p:nvSpPr>
          <p:cNvPr id="4" name="footer-line">
            <a:extLst xmlns:a="http://schemas.openxmlformats.org/drawingml/2006/main">
              <a:ext uri="{FF2B5EF4-FFF2-40B4-BE49-F238E27FC236}">
                <a16:creationId xmlns:a16="http://schemas.microsoft.com/office/drawing/2014/main" id="{78267B8A-646B-43F0-AACA-F54005C2B0B2}"/>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F5221EB5-F52C-4322-B906-4B2F9AF8D444}"/>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558CFBC5-163D-424D-B65D-909211C0F669}"/>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7" name="opening">
            <a:extLst xmlns:a="http://schemas.openxmlformats.org/drawingml/2006/main">
              <a:ext uri="{FF2B5EF4-FFF2-40B4-BE49-F238E27FC236}">
                <a16:creationId xmlns:a16="http://schemas.microsoft.com/office/drawing/2014/main" id="{6C5E46FC-8A38-4047-9884-219480C6DF48}"/>
              </a:ext>
            </a:extLst>
          </p:cNvPr>
          <p:cNvSpPr>
            <a:spLocks xmlns:a="http://schemas.openxmlformats.org/drawingml/2006/main" noGrp="1"/>
          </p:cNvSpPr>
          <p:nvPr/>
        </p:nvSpPr>
        <p:spPr>
          <a:xfrm xmlns:a="http://schemas.openxmlformats.org/drawingml/2006/main">
            <a:off x="609600" y="2447925"/>
            <a:ext cx="5429250" cy="1638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00" b="1">
                <a:solidFill>
                  <a:srgbClr val="28685E"/>
                </a:solidFill>
                <a:latin typeface="Calibri"/>
                <a:ea typeface="Calibri"/>
                <a:cs typeface="Calibri"/>
              </a:defRPr>
            </a:pPr>
            <a:r>
              <a:rPr sz="3600" b="1">
                <a:solidFill>
                  <a:srgbClr val="28685E"/>
                </a:solidFill>
                <a:latin typeface="Calibri"/>
                <a:ea typeface="Calibri"/>
                <a:cs typeface="Calibri"/>
              </a:rPr>
              <a:t>One force. Different jobs.</a:t>
            </a:r>
          </a:p>
        </p:txBody>
      </p:sp>
      <p:sp>
        <p:nvSpPr>
          <p:cNvPr id="8" name="objective">
            <a:extLst xmlns:a="http://schemas.openxmlformats.org/drawingml/2006/main">
              <a:ext uri="{FF2B5EF4-FFF2-40B4-BE49-F238E27FC236}">
                <a16:creationId xmlns:a16="http://schemas.microsoft.com/office/drawing/2014/main" id="{78C33AF0-4140-418D-BECB-4C9ED1DB3C42}"/>
              </a:ext>
            </a:extLst>
          </p:cNvPr>
          <p:cNvSpPr>
            <a:spLocks xmlns:a="http://schemas.openxmlformats.org/drawingml/2006/main" noGrp="1"/>
          </p:cNvSpPr>
          <p:nvPr/>
        </p:nvSpPr>
        <p:spPr>
          <a:xfrm xmlns:a="http://schemas.openxmlformats.org/drawingml/2006/main">
            <a:off x="609600" y="4286250"/>
            <a:ext cx="531495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Explain what friction does, and when it helps or hinders.</a:t>
            </a:r>
          </a:p>
        </p:txBody>
      </p:sp>
      <p:sp>
        <p:nvSpPr>
          <p:cNvPr id="9" name="topic">
            <a:extLst xmlns:a="http://schemas.openxmlformats.org/drawingml/2006/main">
              <a:ext uri="{FF2B5EF4-FFF2-40B4-BE49-F238E27FC236}">
                <a16:creationId xmlns:a16="http://schemas.microsoft.com/office/drawing/2014/main" id="{2BB752A2-66C0-4CAC-A908-5B6EA1ABED10}"/>
              </a:ext>
            </a:extLst>
          </p:cNvPr>
          <p:cNvSpPr>
            <a:spLocks xmlns:a="http://schemas.openxmlformats.org/drawingml/2006/main" noGrp="1"/>
          </p:cNvSpPr>
          <p:nvPr/>
        </p:nvSpPr>
        <p:spPr>
          <a:xfrm xmlns:a="http://schemas.openxmlformats.org/drawingml/2006/main">
            <a:off x="609600" y="5753100"/>
            <a:ext cx="5524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500" b="1">
                <a:solidFill>
                  <a:srgbClr val="50616B"/>
                </a:solidFill>
                <a:latin typeface="Calibri"/>
                <a:ea typeface="Calibri"/>
                <a:cs typeface="Calibri"/>
              </a:defRPr>
            </a:pPr>
            <a:r>
              <a:rPr sz="1500" b="1">
                <a:solidFill>
                  <a:srgbClr val="50616B"/>
                </a:solidFill>
                <a:latin typeface="Calibri"/>
                <a:ea typeface="Calibri"/>
                <a:cs typeface="Calibri"/>
              </a:rPr>
              <a:t>FORCES  /  CONTACT  /  EVIDENCE</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96f4ce84b664d99"/>
          <a:srcRect xmlns:a="http://schemas.openxmlformats.org/drawingml/2006/main" l="0" t="14154" r="0" b="14154"/>
          <a:stretch xmlns:a="http://schemas.openxmlformats.org/drawingml/2006/main">
            <a:fillRect l="0" t="0" r="0" b="0"/>
          </a:stretch>
        </p:blipFill>
        <p:spPr>
          <a:xfrm xmlns:a="http://schemas.openxmlformats.org/drawingml/2006/main">
            <a:off x="6400800" y="2200275"/>
            <a:ext cx="5181600" cy="3714750"/>
          </a:xfrm>
          <a:prstGeom xmlns:a="http://schemas.openxmlformats.org/drawingml/2006/main" prst="rect">
            <a:avLst/>
          </a:prstGeom>
        </p:spPr>
      </p:pic>
    </p:spTree>
    <p:extLst>
      <p:ext uri="{BB962C8B-B14F-4D97-AF65-F5344CB8AC3E}">
        <p14:creationId xmlns:p14="http://schemas.microsoft.com/office/powerpoint/2010/main" val="875967133"/>
      </p:ext>
    </p:extLst>
  </p:cSld>
</p:sld>
</file>

<file path=ppt/slides/slide2.xml><?xml version="1.0" encoding="utf-8"?>
<p:sld xmlns:p="http://schemas.openxmlformats.org/presentationml/2006/main">
  <p:cSld>
    <p:bg>
      <p:bgPr>
        <a:solidFill xmlns:a="http://schemas.openxmlformats.org/drawingml/2006/main">
          <a:srgbClr val="FAF9F5"/>
        </a:solidFill>
      </p:bgPr>
    </p:bg>
    <p:spTree>
      <p:nvGrpSpPr>
        <p:cNvPr id="2" name=""/>
        <p:cNvGrpSpPr/>
        <p:nvPr/>
      </p:nvGrpSpPr>
      <p:grpSpPr>
        <a:xfrm xmlns:a="http://schemas.openxmlformats.org/drawingml/2006/main"/>
      </p:grpSpPr>
      <p:sp>
        <p:nvSpPr>
          <p:cNvPr id="3" name="top-rule">
            <a:extLst xmlns:a="http://schemas.openxmlformats.org/drawingml/2006/main">
              <a:ext uri="{FF2B5EF4-FFF2-40B4-BE49-F238E27FC236}">
                <a16:creationId xmlns:a16="http://schemas.microsoft.com/office/drawing/2014/main" id="{8A431852-DB73-4061-B0A0-607045F0BBF5}"/>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4" name="brand">
            <a:extLst xmlns:a="http://schemas.openxmlformats.org/drawingml/2006/main">
              <a:ext uri="{FF2B5EF4-FFF2-40B4-BE49-F238E27FC236}">
                <a16:creationId xmlns:a16="http://schemas.microsoft.com/office/drawing/2014/main" id="{8845BB7F-3922-4A5A-97EA-BF5B338AB6C6}"/>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a:extLst xmlns:a="http://schemas.openxmlformats.org/drawingml/2006/main">
              <a:ext uri="{FF2B5EF4-FFF2-40B4-BE49-F238E27FC236}">
                <a16:creationId xmlns:a16="http://schemas.microsoft.com/office/drawing/2014/main" id="{656EA50C-6969-49CB-8141-BD48E1A09CD1}"/>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Arrival · Supported route</a:t>
            </a:r>
          </a:p>
        </p:txBody>
      </p:sp>
      <p:sp>
        <p:nvSpPr>
          <p:cNvPr id="6" name="footer-line">
            <a:extLst xmlns:a="http://schemas.openxmlformats.org/drawingml/2006/main">
              <a:ext uri="{FF2B5EF4-FFF2-40B4-BE49-F238E27FC236}">
                <a16:creationId xmlns:a16="http://schemas.microsoft.com/office/drawing/2014/main" id="{58FA8359-F686-45F8-989C-0EE7D929B284}"/>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7" name="footer">
            <a:extLst xmlns:a="http://schemas.openxmlformats.org/drawingml/2006/main">
              <a:ext uri="{FF2B5EF4-FFF2-40B4-BE49-F238E27FC236}">
                <a16:creationId xmlns:a16="http://schemas.microsoft.com/office/drawing/2014/main" id="{511550B8-C139-4A59-AAF7-F24BD63666EB}"/>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a:extLst xmlns:a="http://schemas.openxmlformats.org/drawingml/2006/main">
              <a:ext uri="{FF2B5EF4-FFF2-40B4-BE49-F238E27FC236}">
                <a16:creationId xmlns:a16="http://schemas.microsoft.com/office/drawing/2014/main" id="{3065CB5B-D3B9-4648-9355-47E0F170DE91}"/>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9" name="strip"/>
          <p:cNvSpPr>
            <a:spLocks xmlns:a="http://schemas.openxmlformats.org/drawingml/2006/main" noGrp="1"/>
          </p:cNvSpPr>
          <p:nvPr/>
        </p:nvSpPr>
        <p:spPr>
          <a:xfrm xmlns:a="http://schemas.openxmlformats.org/drawingml/2006/main">
            <a:off x="609904" y="2240280"/>
            <a:ext cx="10972800" cy="3657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FOUR QUICK QUESTIONS   /   POINT, SAY, SIGN, DRAW OR WRITE   /   YOU MAY PASS</a:t>
            </a:r>
          </a:p>
        </p:txBody>
      </p:sp>
      <p:sp>
        <p:nvSpPr>
          <p:cNvPr id="10" name="question-0"/>
          <p:cNvSpPr>
            <a:spLocks xmlns:a="http://schemas.openxmlformats.org/drawingml/2006/main" noGrp="1"/>
          </p:cNvSpPr>
          <p:nvPr/>
        </p:nvSpPr>
        <p:spPr>
          <a:xfrm xmlns:a="http://schemas.openxmlformats.org/drawingml/2006/main">
            <a:off x="609904" y="2697480"/>
            <a:ext cx="5230368" cy="1170432"/>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1. A push moves a toy car away. Which action moved it? Push / pull.</a:t>
            </a:r>
          </a:p>
        </p:txBody>
      </p:sp>
      <p:sp>
        <p:nvSpPr>
          <p:cNvPr id="11" name="question-1"/>
          <p:cNvSpPr>
            <a:spLocks xmlns:a="http://schemas.openxmlformats.org/drawingml/2006/main" noGrp="1"/>
          </p:cNvSpPr>
          <p:nvPr/>
        </p:nvSpPr>
        <p:spPr>
          <a:xfrm xmlns:a="http://schemas.openxmlformats.org/drawingml/2006/main">
            <a:off x="6382512" y="2697480"/>
            <a:ext cx="5230368" cy="1170432"/>
          </a:xfrm>
          <a:prstGeom xmlns:a="http://schemas.openxmlformats.org/drawingml/2006/main" prst="rect">
            <a:avLst/>
          </a:prstGeom>
          <a:solidFill xmlns:a="http://schemas.openxmlformats.org/drawingml/2006/main">
            <a:srgbClr val="F0EBE3"/>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2. Look at two palms pressed together. Which surfaces touch? Palm and palm / palm and sleeve.</a:t>
            </a:r>
          </a:p>
        </p:txBody>
      </p:sp>
      <p:sp>
        <p:nvSpPr>
          <p:cNvPr id="12" name="question-2"/>
          <p:cNvSpPr>
            <a:spLocks xmlns:a="http://schemas.openxmlformats.org/drawingml/2006/main" noGrp="1"/>
          </p:cNvSpPr>
          <p:nvPr/>
        </p:nvSpPr>
        <p:spPr>
          <a:xfrm xmlns:a="http://schemas.openxmlformats.org/drawingml/2006/main">
            <a:off x="609904" y="3959352"/>
            <a:ext cx="5230368" cy="1170432"/>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3. Use your chosen route. What do you notice when hands rub? Say, point or draw one observation.</a:t>
            </a:r>
          </a:p>
        </p:txBody>
      </p:sp>
      <p:sp>
        <p:nvSpPr>
          <p:cNvPr id="13" name="question-3"/>
          <p:cNvSpPr>
            <a:spLocks xmlns:a="http://schemas.openxmlformats.org/drawingml/2006/main" noGrp="1"/>
          </p:cNvSpPr>
          <p:nvPr/>
        </p:nvSpPr>
        <p:spPr>
          <a:xfrm xmlns:a="http://schemas.openxmlformats.org/drawingml/2006/main">
            <a:off x="6382512" y="3959352"/>
            <a:ext cx="5230368" cy="1170432"/>
          </a:xfrm>
          <a:prstGeom xmlns:a="http://schemas.openxmlformats.org/drawingml/2006/main" prst="rect">
            <a:avLst/>
          </a:prstGeom>
          <a:solidFill xmlns:a="http://schemas.openxmlformats.org/drawingml/2006/main">
            <a:srgbClr val="F0EBE3"/>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4. A shoe needs to grip the ground. Does grip help walking or make slipping easier? Help walking / make slipping easier.</a:t>
            </a:r>
          </a:p>
        </p:txBody>
      </p:sp>
      <p:sp>
        <p:nvSpPr>
          <p:cNvPr id="14" name="access"/>
          <p:cNvSpPr>
            <a:spLocks xmlns:a="http://schemas.openxmlformats.org/drawingml/2006/main" noGrp="1"/>
          </p:cNvSpPr>
          <p:nvPr/>
        </p:nvSpPr>
        <p:spPr>
          <a:xfrm xmlns:a="http://schemas.openxmlformats.org/drawingml/2006/main">
            <a:off x="609904" y="5230368"/>
            <a:ext cx="10972800" cy="56692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For question 3, hand rubbing is optional. If comfortable, gently rub your hands for up to five seconds; stop at discomfort. You can watch an adult or describe a familiar hand-rubbing example instead. Say whether you observed it, remembered it or predicted it.</a:t>
            </a:r>
          </a:p>
        </p:txBody>
      </p:sp>
    </p:spTree>
    <p:extLst>
      <p:ext uri="{BB962C8B-B14F-4D97-AF65-F5344CB8AC3E}">
        <p14:creationId xmlns:p14="http://schemas.microsoft.com/office/powerpoint/2010/main" val="1982810831"/>
      </p:ext>
    </p:extLst>
  </p:cSld>
</p:sld>
</file>

<file path=ppt/slides/slide3.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264BAEB6-AC84-476E-B3B6-32A3E2BEBD57}"/>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A861D0F0-AA9B-40B7-8265-42225F4FCBDA}"/>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1CEA3F8E-E0AA-40A1-BCE0-781D19D0F258}"/>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Three things to work out</a:t>
            </a:r>
          </a:p>
        </p:txBody>
      </p:sp>
      <p:sp>
        <p:nvSpPr>
          <p:cNvPr id="4" name="footer-line">
            <a:extLst xmlns:a="http://schemas.openxmlformats.org/drawingml/2006/main">
              <a:ext uri="{FF2B5EF4-FFF2-40B4-BE49-F238E27FC236}">
                <a16:creationId xmlns:a16="http://schemas.microsoft.com/office/drawing/2014/main" id="{ABE75D2C-768E-4D00-AE81-8FAB3CFCA655}"/>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E60EEF79-0A1C-4146-8208-D42C5A161581}"/>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0D8E69DC-C15B-4B5B-B099-1C514864358C}"/>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05</a:t>
            </a:r>
          </a:p>
        </p:txBody>
      </p:sp>
      <p:sp>
        <p:nvSpPr>
          <p:cNvPr id="7" name="line-0">
            <a:extLst xmlns:a="http://schemas.openxmlformats.org/drawingml/2006/main">
              <a:ext uri="{FF2B5EF4-FFF2-40B4-BE49-F238E27FC236}">
                <a16:creationId xmlns:a16="http://schemas.microsoft.com/office/drawing/2014/main" id="{48FA046A-B442-41C2-8620-15860FE0831F}"/>
              </a:ext>
            </a:extLst>
          </p:cNvPr>
          <p:cNvSpPr>
            <a:spLocks xmlns:a="http://schemas.openxmlformats.org/drawingml/2006/main" noGrp="1"/>
          </p:cNvSpPr>
          <p:nvPr/>
        </p:nvSpPr>
        <p:spPr>
          <a:xfrm xmlns:a="http://schemas.openxmlformats.org/drawingml/2006/main">
            <a:off x="1000125" y="233362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1   What is friction?</a:t>
            </a:r>
          </a:p>
        </p:txBody>
      </p:sp>
      <p:sp>
        <p:nvSpPr>
          <p:cNvPr id="8" name="line-1">
            <a:extLst xmlns:a="http://schemas.openxmlformats.org/drawingml/2006/main">
              <a:ext uri="{FF2B5EF4-FFF2-40B4-BE49-F238E27FC236}">
                <a16:creationId xmlns:a16="http://schemas.microsoft.com/office/drawing/2014/main" id="{8ED121BF-6D19-41BE-8AB2-677B3DAC7AA7}"/>
              </a:ext>
            </a:extLst>
          </p:cNvPr>
          <p:cNvSpPr>
            <a:spLocks xmlns:a="http://schemas.openxmlformats.org/drawingml/2006/main" noGrp="1"/>
          </p:cNvSpPr>
          <p:nvPr/>
        </p:nvSpPr>
        <p:spPr>
          <a:xfrm xmlns:a="http://schemas.openxmlformats.org/drawingml/2006/main">
            <a:off x="1000125" y="3467100"/>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2   When does friction help or hinder?</a:t>
            </a:r>
          </a:p>
        </p:txBody>
      </p:sp>
      <p:sp>
        <p:nvSpPr>
          <p:cNvPr id="9" name="line-2">
            <a:extLst xmlns:a="http://schemas.openxmlformats.org/drawingml/2006/main">
              <a:ext uri="{FF2B5EF4-FFF2-40B4-BE49-F238E27FC236}">
                <a16:creationId xmlns:a16="http://schemas.microsoft.com/office/drawing/2014/main" id="{24B07689-0355-410C-9AD7-F3B6AE24B0FA}"/>
              </a:ext>
            </a:extLst>
          </p:cNvPr>
          <p:cNvSpPr>
            <a:spLocks xmlns:a="http://schemas.openxmlformats.org/drawingml/2006/main" noGrp="1"/>
          </p:cNvSpPr>
          <p:nvPr/>
        </p:nvSpPr>
        <p:spPr>
          <a:xfrm xmlns:a="http://schemas.openxmlformats.org/drawingml/2006/main">
            <a:off x="1000125" y="460057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3   What will happen on two different surfaces?</a:t>
            </a:r>
          </a:p>
        </p:txBody>
      </p:sp>
      <p:sp>
        <p:nvSpPr>
          <p:cNvPr id="11" name="row-rule-0">
            <a:extLst xmlns:a="http://schemas.openxmlformats.org/drawingml/2006/main">
              <a:ext uri="{FF2B5EF4-FFF2-40B4-BE49-F238E27FC236}">
                <a16:creationId xmlns:a16="http://schemas.microsoft.com/office/drawing/2014/main" id="{BD3CACB9-B092-4FC1-AD6B-300129896825}"/>
              </a:ext>
            </a:extLst>
          </p:cNvPr>
          <p:cNvSpPr>
            <a:spLocks xmlns:a="http://schemas.openxmlformats.org/drawingml/2006/main" noGrp="1"/>
          </p:cNvSpPr>
          <p:nvPr/>
        </p:nvSpPr>
        <p:spPr>
          <a:xfrm xmlns:a="http://schemas.openxmlformats.org/drawingml/2006/main">
            <a:off x="1000125" y="341947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2" name="row-rule-1">
            <a:extLst xmlns:a="http://schemas.openxmlformats.org/drawingml/2006/main">
              <a:ext uri="{FF2B5EF4-FFF2-40B4-BE49-F238E27FC236}">
                <a16:creationId xmlns:a16="http://schemas.microsoft.com/office/drawing/2014/main" id="{45E79C69-819F-4F03-8BF8-B72DC50B5DBC}"/>
              </a:ext>
            </a:extLst>
          </p:cNvPr>
          <p:cNvSpPr>
            <a:spLocks xmlns:a="http://schemas.openxmlformats.org/drawingml/2006/main" noGrp="1"/>
          </p:cNvSpPr>
          <p:nvPr/>
        </p:nvSpPr>
        <p:spPr>
          <a:xfrm xmlns:a="http://schemas.openxmlformats.org/drawingml/2006/main">
            <a:off x="1000125" y="455295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Tree>
    <p:extLst>
      <p:ext uri="{BB962C8B-B14F-4D97-AF65-F5344CB8AC3E}">
        <p14:creationId xmlns:p14="http://schemas.microsoft.com/office/powerpoint/2010/main" val="505171895"/>
      </p:ext>
    </p:extLst>
  </p:cSld>
</p:sld>
</file>

<file path=ppt/slides/slide4.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6" name="top-rule">
            <a:extLst xmlns:a="http://schemas.openxmlformats.org/drawingml/2006/main">
              <a:ext uri="{FF2B5EF4-FFF2-40B4-BE49-F238E27FC236}">
                <a16:creationId xmlns:a16="http://schemas.microsoft.com/office/drawing/2014/main" id="{A23E7316-33C0-4A6D-8D39-073011101616}"/>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5C6D2661-64E6-4FE6-986D-B53AB44855EB}"/>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F151BD36-4226-4D84-B7D7-3E83D5D25361}"/>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Friction acts at a contact</a:t>
            </a:r>
          </a:p>
        </p:txBody>
      </p:sp>
      <p:sp>
        <p:nvSpPr>
          <p:cNvPr id="4" name="footer-line">
            <a:extLst xmlns:a="http://schemas.openxmlformats.org/drawingml/2006/main">
              <a:ext uri="{FF2B5EF4-FFF2-40B4-BE49-F238E27FC236}">
                <a16:creationId xmlns:a16="http://schemas.microsoft.com/office/drawing/2014/main" id="{DD235144-96AF-47AB-9861-33F9BFA48CC1}"/>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E6F4C476-3B65-43EE-B658-07D0A9F1A94B}"/>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C9645347-B6B9-421C-8A62-EA023E5287CD}"/>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08</a:t>
            </a:r>
          </a:p>
        </p:txBody>
      </p:sp>
      <p:sp>
        <p:nvSpPr>
          <p:cNvPr id="7" name="motion-arrow">
            <a:extLst xmlns:a="http://schemas.openxmlformats.org/drawingml/2006/main">
              <a:ext uri="{FF2B5EF4-FFF2-40B4-BE49-F238E27FC236}">
                <a16:creationId xmlns:a16="http://schemas.microsoft.com/office/drawing/2014/main" id="{C286DCE9-4ED2-411D-84B8-07C352DC4B14}"/>
              </a:ext>
            </a:extLst>
          </p:cNvPr>
          <p:cNvSpPr>
            <a:spLocks xmlns:a="http://schemas.openxmlformats.org/drawingml/2006/main" noGrp="1"/>
          </p:cNvSpPr>
          <p:nvPr/>
        </p:nvSpPr>
        <p:spPr>
          <a:xfrm xmlns:a="http://schemas.openxmlformats.org/drawingml/2006/main">
            <a:off x="2762250" y="2876550"/>
            <a:ext cx="1952625" cy="323850"/>
          </a:xfrm>
          <a:prstGeom xmlns:a="http://schemas.openxmlformats.org/drawingml/2006/main" prst="rightArrow">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8" name="friction-arrow">
            <a:extLst xmlns:a="http://schemas.openxmlformats.org/drawingml/2006/main">
              <a:ext uri="{FF2B5EF4-FFF2-40B4-BE49-F238E27FC236}">
                <a16:creationId xmlns:a16="http://schemas.microsoft.com/office/drawing/2014/main" id="{F00C1050-A508-4FD2-A90D-95D93B0BF0E7}"/>
              </a:ext>
            </a:extLst>
          </p:cNvPr>
          <p:cNvSpPr>
            <a:spLocks xmlns:a="http://schemas.openxmlformats.org/drawingml/2006/main" noGrp="1"/>
          </p:cNvSpPr>
          <p:nvPr/>
        </p:nvSpPr>
        <p:spPr>
          <a:xfrm xmlns:a="http://schemas.openxmlformats.org/drawingml/2006/main">
            <a:off x="1476375" y="4619625"/>
            <a:ext cx="1952625" cy="323850"/>
          </a:xfrm>
          <a:prstGeom xmlns:a="http://schemas.openxmlformats.org/drawingml/2006/main" prst="leftArrow">
            <a:avLst/>
          </a:prstGeom>
          <a:solidFill xmlns:a="http://schemas.openxmlformats.org/drawingml/2006/main">
            <a:srgbClr val="A65D25"/>
          </a:solidFill>
          <a:ln xmlns:a="http://schemas.openxmlformats.org/drawingml/2006/main" w="0">
            <a:noFill/>
            <a:prstDash val="solid"/>
          </a:ln>
        </p:spPr>
        <p:txBody xmlns:a="http://schemas.openxmlformats.org/drawingml/2006/main">
          <a:bodyPr/>
          <a:p/>
        </p:txBody>
      </p:sp>
      <p:sp>
        <p:nvSpPr>
          <p:cNvPr id="9" name="surface">
            <a:extLst xmlns:a="http://schemas.openxmlformats.org/drawingml/2006/main">
              <a:ext uri="{FF2B5EF4-FFF2-40B4-BE49-F238E27FC236}">
                <a16:creationId xmlns:a16="http://schemas.microsoft.com/office/drawing/2014/main" id="{DD0C535E-3298-42C6-9D69-E5DBF594300E}"/>
              </a:ext>
            </a:extLst>
          </p:cNvPr>
          <p:cNvSpPr>
            <a:spLocks xmlns:a="http://schemas.openxmlformats.org/drawingml/2006/main" noGrp="1"/>
          </p:cNvSpPr>
          <p:nvPr/>
        </p:nvSpPr>
        <p:spPr>
          <a:xfrm xmlns:a="http://schemas.openxmlformats.org/drawingml/2006/main">
            <a:off x="1095375" y="4362450"/>
            <a:ext cx="4714875" cy="190500"/>
          </a:xfrm>
          <a:prstGeom xmlns:a="http://schemas.openxmlformats.org/drawingml/2006/main" prst="rect">
            <a:avLst/>
          </a:prstGeom>
          <a:solidFill xmlns:a="http://schemas.openxmlformats.org/drawingml/2006/main">
            <a:srgbClr val="50616B"/>
          </a:solidFill>
          <a:ln xmlns:a="http://schemas.openxmlformats.org/drawingml/2006/main" w="0">
            <a:noFill/>
            <a:prstDash val="solid"/>
          </a:ln>
        </p:spPr>
        <p:txBody xmlns:a="http://schemas.openxmlformats.org/drawingml/2006/main">
          <a:bodyPr/>
          <a:p/>
        </p:txBody>
      </p:sp>
      <p:sp>
        <p:nvSpPr>
          <p:cNvPr id="10" name="block">
            <a:extLst xmlns:a="http://schemas.openxmlformats.org/drawingml/2006/main">
              <a:ext uri="{FF2B5EF4-FFF2-40B4-BE49-F238E27FC236}">
                <a16:creationId xmlns:a16="http://schemas.microsoft.com/office/drawing/2014/main" id="{284984E4-F78F-441F-9D68-432809FF6927}"/>
              </a:ext>
            </a:extLst>
          </p:cNvPr>
          <p:cNvSpPr>
            <a:spLocks xmlns:a="http://schemas.openxmlformats.org/drawingml/2006/main" noGrp="1"/>
          </p:cNvSpPr>
          <p:nvPr/>
        </p:nvSpPr>
        <p:spPr>
          <a:xfrm xmlns:a="http://schemas.openxmlformats.org/drawingml/2006/main">
            <a:off x="2524125" y="3429000"/>
            <a:ext cx="1619250" cy="933450"/>
          </a:xfrm>
          <a:prstGeom xmlns:a="http://schemas.openxmlformats.org/drawingml/2006/main" prst="rect">
            <a:avLst/>
          </a:prstGeom>
          <a:solidFill xmlns:a="http://schemas.openxmlformats.org/drawingml/2006/main">
            <a:srgbClr val="DCE7DD"/>
          </a:solidFill>
          <a:ln xmlns:a="http://schemas.openxmlformats.org/drawingml/2006/main" w="19050">
            <a:solidFill>
              <a:srgbClr val="152B3A"/>
            </a:solidFill>
            <a:prstDash val="solid"/>
          </a:ln>
        </p:spPr>
        <p:txBody xmlns:a="http://schemas.openxmlformats.org/drawingml/2006/main">
          <a:bodyPr/>
          <a:p/>
        </p:txBody>
      </p:sp>
      <p:sp>
        <p:nvSpPr>
          <p:cNvPr id="11" name="block-name">
            <a:extLst xmlns:a="http://schemas.openxmlformats.org/drawingml/2006/main">
              <a:ext uri="{FF2B5EF4-FFF2-40B4-BE49-F238E27FC236}">
                <a16:creationId xmlns:a16="http://schemas.microsoft.com/office/drawing/2014/main" id="{A0994471-F13C-4662-B4ED-895E97753207}"/>
              </a:ext>
            </a:extLst>
          </p:cNvPr>
          <p:cNvSpPr>
            <a:spLocks xmlns:a="http://schemas.openxmlformats.org/drawingml/2006/main" noGrp="1"/>
          </p:cNvSpPr>
          <p:nvPr/>
        </p:nvSpPr>
        <p:spPr>
          <a:xfrm xmlns:a="http://schemas.openxmlformats.org/drawingml/2006/main">
            <a:off x="2676525" y="3714750"/>
            <a:ext cx="13144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buNone/>
              <a:defRPr sz="2025" b="1">
                <a:solidFill>
                  <a:srgbClr val="152B3A"/>
                </a:solidFill>
              </a:defRPr>
            </a:pPr>
            <a:r>
              <a:rPr sz="2025" b="1">
                <a:solidFill>
                  <a:srgbClr val="152B3A"/>
                </a:solidFill>
              </a:rPr>
              <a:t>BLOCK</a:t>
            </a:r>
          </a:p>
        </p:txBody>
      </p:sp>
      <p:sp>
        <p:nvSpPr>
          <p:cNvPr id="12" name="motion-label">
            <a:extLst xmlns:a="http://schemas.openxmlformats.org/drawingml/2006/main">
              <a:ext uri="{FF2B5EF4-FFF2-40B4-BE49-F238E27FC236}">
                <a16:creationId xmlns:a16="http://schemas.microsoft.com/office/drawing/2014/main" id="{F4FAD714-D56F-49F1-8B56-8C810B21749F}"/>
              </a:ext>
            </a:extLst>
          </p:cNvPr>
          <p:cNvSpPr>
            <a:spLocks xmlns:a="http://schemas.openxmlformats.org/drawingml/2006/main" noGrp="1"/>
          </p:cNvSpPr>
          <p:nvPr/>
        </p:nvSpPr>
        <p:spPr>
          <a:xfrm xmlns:a="http://schemas.openxmlformats.org/drawingml/2006/main">
            <a:off x="2524125" y="2476500"/>
            <a:ext cx="276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buNone/>
              <a:defRPr sz="1950" b="1">
                <a:solidFill>
                  <a:srgbClr val="28685E"/>
                </a:solidFill>
              </a:defRPr>
            </a:pPr>
            <a:r>
              <a:rPr sz="1950" b="1">
                <a:solidFill>
                  <a:srgbClr val="28685E"/>
                </a:solidFill>
              </a:rPr>
              <a:t>sliding right</a:t>
            </a:r>
          </a:p>
        </p:txBody>
      </p:sp>
      <p:sp>
        <p:nvSpPr>
          <p:cNvPr id="13" name="friction-label">
            <a:extLst xmlns:a="http://schemas.openxmlformats.org/drawingml/2006/main">
              <a:ext uri="{FF2B5EF4-FFF2-40B4-BE49-F238E27FC236}">
                <a16:creationId xmlns:a16="http://schemas.microsoft.com/office/drawing/2014/main" id="{9E74F9BE-DC51-4B6B-91D9-7D3516EFCA0F}"/>
              </a:ext>
            </a:extLst>
          </p:cNvPr>
          <p:cNvSpPr>
            <a:spLocks xmlns:a="http://schemas.openxmlformats.org/drawingml/2006/main" noGrp="1"/>
          </p:cNvSpPr>
          <p:nvPr/>
        </p:nvSpPr>
        <p:spPr>
          <a:xfrm xmlns:a="http://schemas.openxmlformats.org/drawingml/2006/main">
            <a:off x="1143000" y="5105400"/>
            <a:ext cx="4667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buNone/>
              <a:defRPr sz="1950" b="1">
                <a:solidFill>
                  <a:srgbClr val="A65D25"/>
                </a:solidFill>
              </a:defRPr>
            </a:pPr>
            <a:r>
              <a:rPr sz="1950" b="1">
                <a:solidFill>
                  <a:srgbClr val="A65D25"/>
                </a:solidFill>
              </a:rPr>
              <a:t>friction on the block</a:t>
            </a:r>
          </a:p>
        </p:txBody>
      </p:sp>
      <p:sp>
        <p:nvSpPr>
          <p:cNvPr id="14" name="definition">
            <a:extLst xmlns:a="http://schemas.openxmlformats.org/drawingml/2006/main">
              <a:ext uri="{FF2B5EF4-FFF2-40B4-BE49-F238E27FC236}">
                <a16:creationId xmlns:a16="http://schemas.microsoft.com/office/drawing/2014/main" id="{8ABF41B4-EC9C-4DB8-B743-B7024BAE2ADF}"/>
              </a:ext>
            </a:extLst>
          </p:cNvPr>
          <p:cNvSpPr>
            <a:spLocks xmlns:a="http://schemas.openxmlformats.org/drawingml/2006/main" noGrp="1"/>
          </p:cNvSpPr>
          <p:nvPr/>
        </p:nvSpPr>
        <p:spPr>
          <a:xfrm xmlns:a="http://schemas.openxmlformats.org/drawingml/2006/main">
            <a:off x="6667500" y="2571750"/>
            <a:ext cx="4857750" cy="1762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700" b="1">
                <a:solidFill>
                  <a:srgbClr val="152B3A"/>
                </a:solidFill>
                <a:latin typeface="Calibri"/>
                <a:ea typeface="Calibri"/>
                <a:cs typeface="Calibri"/>
              </a:defRPr>
            </a:pPr>
            <a:r>
              <a:rPr sz="2700" b="1">
                <a:solidFill>
                  <a:srgbClr val="152B3A"/>
                </a:solidFill>
                <a:latin typeface="Calibri"/>
                <a:ea typeface="Calibri"/>
                <a:cs typeface="Calibri"/>
              </a:rPr>
              <a:t>A force between surfaces that slide, or try to slide, past each other.</a:t>
            </a:r>
          </a:p>
        </p:txBody>
      </p:sp>
      <p:sp>
        <p:nvSpPr>
          <p:cNvPr id="15" name="contact">
            <a:extLst xmlns:a="http://schemas.openxmlformats.org/drawingml/2006/main">
              <a:ext uri="{FF2B5EF4-FFF2-40B4-BE49-F238E27FC236}">
                <a16:creationId xmlns:a16="http://schemas.microsoft.com/office/drawing/2014/main" id="{0209D406-EDCB-4EE8-8431-140A7591B595}"/>
              </a:ext>
            </a:extLst>
          </p:cNvPr>
          <p:cNvSpPr>
            <a:spLocks xmlns:a="http://schemas.openxmlformats.org/drawingml/2006/main" noGrp="1"/>
          </p:cNvSpPr>
          <p:nvPr/>
        </p:nvSpPr>
        <p:spPr>
          <a:xfrm xmlns:a="http://schemas.openxmlformats.org/drawingml/2006/main">
            <a:off x="6667500" y="4819650"/>
            <a:ext cx="4857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250" b="0">
                <a:solidFill>
                  <a:srgbClr val="28685E"/>
                </a:solidFill>
                <a:latin typeface="Calibri"/>
                <a:ea typeface="Calibri"/>
                <a:cs typeface="Calibri"/>
              </a:defRPr>
            </a:pPr>
            <a:r>
              <a:rPr sz="2250" b="0">
                <a:solidFill>
                  <a:srgbClr val="28685E"/>
                </a:solidFill>
                <a:latin typeface="Calibri"/>
                <a:ea typeface="Calibri"/>
                <a:cs typeface="Calibri"/>
              </a:rPr>
              <a:t>Name the two touching surfaces.</a:t>
            </a:r>
          </a:p>
        </p:txBody>
      </p:sp>
    </p:spTree>
    <p:extLst>
      <p:ext uri="{BB962C8B-B14F-4D97-AF65-F5344CB8AC3E}">
        <p14:creationId xmlns:p14="http://schemas.microsoft.com/office/powerpoint/2010/main" val="1167052122"/>
      </p:ext>
    </p:extLst>
  </p:cSld>
</p:sld>
</file>

<file path=ppt/slides/slide5.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2" name="top-rule">
            <a:extLst xmlns:a="http://schemas.openxmlformats.org/drawingml/2006/main">
              <a:ext uri="{FF2B5EF4-FFF2-40B4-BE49-F238E27FC236}">
                <a16:creationId xmlns:a16="http://schemas.microsoft.com/office/drawing/2014/main" id="{0F50466D-6A2C-4B1E-9583-8739091C4B97}"/>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C8269068-3B25-4171-9AEB-CF7856E0E152}"/>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B1F8F32E-1B20-4651-9C54-78EF7B402B8E}"/>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Change one thing: the surface</a:t>
            </a:r>
          </a:p>
        </p:txBody>
      </p:sp>
      <p:sp>
        <p:nvSpPr>
          <p:cNvPr id="4" name="footer-line">
            <a:extLst xmlns:a="http://schemas.openxmlformats.org/drawingml/2006/main">
              <a:ext uri="{FF2B5EF4-FFF2-40B4-BE49-F238E27FC236}">
                <a16:creationId xmlns:a16="http://schemas.microsoft.com/office/drawing/2014/main" id="{CE047752-2682-4C52-890F-E35DA0B4CB3D}"/>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18241C7F-F485-4A49-AF02-1B58BA923536}"/>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AC9ADB6A-A8A9-45B9-8390-1F301160ECE3}"/>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09</a:t>
            </a:r>
          </a:p>
        </p:txBody>
      </p:sp>
      <p:sp>
        <p:nvSpPr>
          <p:cNvPr id="7" name="line-0">
            <a:extLst xmlns:a="http://schemas.openxmlformats.org/drawingml/2006/main">
              <a:ext uri="{FF2B5EF4-FFF2-40B4-BE49-F238E27FC236}">
                <a16:creationId xmlns:a16="http://schemas.microsoft.com/office/drawing/2014/main" id="{4B521DCD-B088-46AB-AE1E-86BFAE10BB24}"/>
              </a:ext>
            </a:extLst>
          </p:cNvPr>
          <p:cNvSpPr>
            <a:spLocks xmlns:a="http://schemas.openxmlformats.org/drawingml/2006/main" noGrp="1"/>
          </p:cNvSpPr>
          <p:nvPr/>
        </p:nvSpPr>
        <p:spPr>
          <a:xfrm xmlns:a="http://schemas.openxmlformats.org/drawingml/2006/main">
            <a:off x="609600" y="2352675"/>
            <a:ext cx="542925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Keep the block, ramp and release the same.</a:t>
            </a:r>
          </a:p>
        </p:txBody>
      </p:sp>
      <p:sp>
        <p:nvSpPr>
          <p:cNvPr id="8" name="line-1">
            <a:extLst xmlns:a="http://schemas.openxmlformats.org/drawingml/2006/main">
              <a:ext uri="{FF2B5EF4-FFF2-40B4-BE49-F238E27FC236}">
                <a16:creationId xmlns:a16="http://schemas.microsoft.com/office/drawing/2014/main" id="{4F7EF35E-738E-4A8C-B1B0-175438FD9D08}"/>
              </a:ext>
            </a:extLst>
          </p:cNvPr>
          <p:cNvSpPr>
            <a:spLocks xmlns:a="http://schemas.openxmlformats.org/drawingml/2006/main" noGrp="1"/>
          </p:cNvSpPr>
          <p:nvPr/>
        </p:nvSpPr>
        <p:spPr>
          <a:xfrm xmlns:a="http://schemas.openxmlformats.org/drawingml/2006/main">
            <a:off x="609600" y="3286125"/>
            <a:ext cx="542925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Change only the run-out surface.</a:t>
            </a:r>
          </a:p>
        </p:txBody>
      </p:sp>
      <p:sp>
        <p:nvSpPr>
          <p:cNvPr id="9" name="line-2">
            <a:extLst xmlns:a="http://schemas.openxmlformats.org/drawingml/2006/main">
              <a:ext uri="{FF2B5EF4-FFF2-40B4-BE49-F238E27FC236}">
                <a16:creationId xmlns:a16="http://schemas.microsoft.com/office/drawing/2014/main" id="{D22C6481-C8BB-4E7B-BC67-9CC801921D6C}"/>
              </a:ext>
            </a:extLst>
          </p:cNvPr>
          <p:cNvSpPr>
            <a:spLocks xmlns:a="http://schemas.openxmlformats.org/drawingml/2006/main" noGrp="1"/>
          </p:cNvSpPr>
          <p:nvPr/>
        </p:nvSpPr>
        <p:spPr>
          <a:xfrm xmlns:a="http://schemas.openxmlformats.org/drawingml/2006/main">
            <a:off x="609600" y="4219575"/>
            <a:ext cx="542925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Predict where the block will stop. Then observe.</a:t>
            </a:r>
          </a:p>
        </p:txBody>
      </p:sp>
      <p:sp>
        <p:nvSpPr>
          <p:cNvPr id="10" name="comparison-rule">
            <a:extLst xmlns:a="http://schemas.openxmlformats.org/drawingml/2006/main">
              <a:ext uri="{FF2B5EF4-FFF2-40B4-BE49-F238E27FC236}">
                <a16:creationId xmlns:a16="http://schemas.microsoft.com/office/drawing/2014/main" id="{C4CDA1BD-5786-4D1D-80AB-AEA27D70D90A}"/>
              </a:ext>
            </a:extLst>
          </p:cNvPr>
          <p:cNvSpPr>
            <a:spLocks xmlns:a="http://schemas.openxmlformats.org/drawingml/2006/main" noGrp="1"/>
          </p:cNvSpPr>
          <p:nvPr/>
        </p:nvSpPr>
        <p:spPr>
          <a:xfrm xmlns:a="http://schemas.openxmlformats.org/drawingml/2006/main">
            <a:off x="609600" y="52387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11" name="comparison-prompt">
            <a:extLst xmlns:a="http://schemas.openxmlformats.org/drawingml/2006/main">
              <a:ext uri="{FF2B5EF4-FFF2-40B4-BE49-F238E27FC236}">
                <a16:creationId xmlns:a16="http://schemas.microsoft.com/office/drawing/2014/main" id="{2813A675-B4BD-4ADF-8560-8121C1199D10}"/>
              </a:ext>
            </a:extLst>
          </p:cNvPr>
          <p:cNvSpPr>
            <a:spLocks xmlns:a="http://schemas.openxmlformats.org/drawingml/2006/main" noGrp="1"/>
          </p:cNvSpPr>
          <p:nvPr/>
        </p:nvSpPr>
        <p:spPr>
          <a:xfrm xmlns:a="http://schemas.openxmlformats.org/drawingml/2006/main">
            <a:off x="609600" y="5381625"/>
            <a:ext cx="109728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025" b="1">
                <a:solidFill>
                  <a:srgbClr val="28685E"/>
                </a:solidFill>
                <a:latin typeface="Calibri"/>
                <a:ea typeface="Calibri"/>
                <a:cs typeface="Calibri"/>
              </a:defRPr>
            </a:pPr>
            <a:r>
              <a:rPr sz="2025" b="1">
                <a:solidFill>
                  <a:srgbClr val="28685E"/>
                </a:solidFill>
                <a:latin typeface="Calibri"/>
                <a:ea typeface="Calibri"/>
                <a:cs typeface="Calibri"/>
              </a:rPr>
              <a:t>What stayed the same? What changed?</a:t>
            </a:r>
          </a:p>
        </p:txBody>
      </p:sp>
      <p:sp>
        <p:nvSpPr>
          <p:cNvPr id="13" name="surface">
            <a:extLst xmlns:a="http://schemas.openxmlformats.org/drawingml/2006/main">
              <a:ext uri="{FF2B5EF4-FFF2-40B4-BE49-F238E27FC236}">
                <a16:creationId xmlns:a16="http://schemas.microsoft.com/office/drawing/2014/main" id="{E72A19E0-1BE7-41E0-BB4B-7A3437C559DF}"/>
              </a:ext>
            </a:extLst>
          </p:cNvPr>
          <p:cNvSpPr>
            <a:spLocks xmlns:a="http://schemas.openxmlformats.org/drawingml/2006/main" noGrp="1"/>
          </p:cNvSpPr>
          <p:nvPr/>
        </p:nvSpPr>
        <p:spPr>
          <a:xfrm xmlns:a="http://schemas.openxmlformats.org/drawingml/2006/main">
            <a:off x="6762750" y="4381500"/>
            <a:ext cx="4381500" cy="171450"/>
          </a:xfrm>
          <a:prstGeom xmlns:a="http://schemas.openxmlformats.org/drawingml/2006/main" prst="rect">
            <a:avLst/>
          </a:prstGeom>
          <a:solidFill xmlns:a="http://schemas.openxmlformats.org/drawingml/2006/main">
            <a:srgbClr val="CEDBD3"/>
          </a:solidFill>
          <a:ln xmlns:a="http://schemas.openxmlformats.org/drawingml/2006/main" w="0">
            <a:noFill/>
          </a:ln>
        </p:spPr>
        <p:txBody xmlns:a="http://schemas.openxmlformats.org/drawingml/2006/main">
          <a:bodyPr/>
          <a:p/>
        </p:txBody>
      </p:sp>
      <p:sp>
        <p:nvSpPr>
          <p:cNvPr id="14" name="block-contact">
            <a:extLst xmlns:a="http://schemas.openxmlformats.org/drawingml/2006/main">
              <a:ext uri="{FF2B5EF4-FFF2-40B4-BE49-F238E27FC236}">
                <a16:creationId xmlns:a16="http://schemas.microsoft.com/office/drawing/2014/main" id="{32BFA360-7DEA-46CC-949E-D5AE23689A1F}"/>
              </a:ext>
            </a:extLst>
          </p:cNvPr>
          <p:cNvSpPr>
            <a:spLocks xmlns:a="http://schemas.openxmlformats.org/drawingml/2006/main" noGrp="1"/>
          </p:cNvSpPr>
          <p:nvPr/>
        </p:nvSpPr>
        <p:spPr>
          <a:xfrm xmlns:a="http://schemas.openxmlformats.org/drawingml/2006/main">
            <a:off x="7858125" y="3286125"/>
            <a:ext cx="1809750" cy="1095375"/>
          </a:xfrm>
          <a:prstGeom xmlns:a="http://schemas.openxmlformats.org/drawingml/2006/main" prst="rect">
            <a:avLst/>
          </a:prstGeom>
          <a:solidFill xmlns:a="http://schemas.openxmlformats.org/drawingml/2006/main">
            <a:srgbClr val="28685E"/>
          </a:solidFill>
          <a:ln xmlns:a="http://schemas.openxmlformats.org/drawingml/2006/main" w="0">
            <a:noFill/>
          </a:ln>
        </p:spPr>
        <p:txBody xmlns:a="http://schemas.openxmlformats.org/drawingml/2006/main">
          <a:bodyPr/>
          <a:p/>
        </p:txBody>
      </p:sp>
      <p:sp>
        <p:nvSpPr>
          <p:cNvPr id="15" name="block-label-new">
            <a:extLst xmlns:a="http://schemas.openxmlformats.org/drawingml/2006/main">
              <a:ext uri="{FF2B5EF4-FFF2-40B4-BE49-F238E27FC236}">
                <a16:creationId xmlns:a16="http://schemas.microsoft.com/office/drawing/2014/main" id="{6E1A299D-47B4-42CC-9E10-DC5E12A4759B}"/>
              </a:ext>
            </a:extLst>
          </p:cNvPr>
          <p:cNvSpPr>
            <a:spLocks xmlns:a="http://schemas.openxmlformats.org/drawingml/2006/main" noGrp="1"/>
          </p:cNvSpPr>
          <p:nvPr/>
        </p:nvSpPr>
        <p:spPr>
          <a:xfrm xmlns:a="http://schemas.openxmlformats.org/drawingml/2006/main">
            <a:off x="7858125" y="3571875"/>
            <a:ext cx="180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950" b="1">
                <a:solidFill>
                  <a:srgbClr val="FFFFFF"/>
                </a:solidFill>
                <a:latin typeface="Calibri"/>
                <a:ea typeface="Calibri"/>
                <a:cs typeface="Calibri"/>
              </a:defRPr>
            </a:pPr>
            <a:r>
              <a:rPr sz="1950" b="1">
                <a:solidFill>
                  <a:srgbClr val="FFFFFF"/>
                </a:solidFill>
                <a:latin typeface="Calibri"/>
                <a:ea typeface="Calibri"/>
                <a:cs typeface="Calibri"/>
              </a:rPr>
              <a:t>BLOCK</a:t>
            </a:r>
          </a:p>
        </p:txBody>
      </p:sp>
      <p:sp>
        <p:nvSpPr>
          <p:cNvPr id="16" name="motion-new">
            <a:extLst xmlns:a="http://schemas.openxmlformats.org/drawingml/2006/main">
              <a:ext uri="{FF2B5EF4-FFF2-40B4-BE49-F238E27FC236}">
                <a16:creationId xmlns:a16="http://schemas.microsoft.com/office/drawing/2014/main" id="{88AF429D-2A42-44C9-BB44-AC760985B0F2}"/>
              </a:ext>
            </a:extLst>
          </p:cNvPr>
          <p:cNvSpPr>
            <a:spLocks xmlns:a="http://schemas.openxmlformats.org/drawingml/2006/main" noGrp="1"/>
          </p:cNvSpPr>
          <p:nvPr/>
        </p:nvSpPr>
        <p:spPr>
          <a:xfrm xmlns:a="http://schemas.openxmlformats.org/drawingml/2006/main" rot="0">
            <a:off x="9810750" y="3352800"/>
            <a:ext cx="1000125" cy="247650"/>
          </a:xfrm>
          <a:prstGeom xmlns:a="http://schemas.openxmlformats.org/drawingml/2006/main" prst="rightArrow">
            <a:avLst/>
          </a:prstGeom>
          <a:solidFill xmlns:a="http://schemas.openxmlformats.org/drawingml/2006/main">
            <a:srgbClr val="50616B"/>
          </a:solidFill>
          <a:ln xmlns:a="http://schemas.openxmlformats.org/drawingml/2006/main" w="0">
            <a:noFill/>
          </a:ln>
        </p:spPr>
        <p:txBody xmlns:a="http://schemas.openxmlformats.org/drawingml/2006/main">
          <a:bodyPr/>
          <a:p/>
        </p:txBody>
      </p:sp>
      <p:sp>
        <p:nvSpPr>
          <p:cNvPr id="17" name="motion-new-label">
            <a:extLst xmlns:a="http://schemas.openxmlformats.org/drawingml/2006/main">
              <a:ext uri="{FF2B5EF4-FFF2-40B4-BE49-F238E27FC236}">
                <a16:creationId xmlns:a16="http://schemas.microsoft.com/office/drawing/2014/main" id="{14B19B84-D364-4B69-999B-716D94F285A2}"/>
              </a:ext>
            </a:extLst>
          </p:cNvPr>
          <p:cNvSpPr>
            <a:spLocks xmlns:a="http://schemas.openxmlformats.org/drawingml/2006/main" noGrp="1"/>
          </p:cNvSpPr>
          <p:nvPr/>
        </p:nvSpPr>
        <p:spPr>
          <a:xfrm xmlns:a="http://schemas.openxmlformats.org/drawingml/2006/main">
            <a:off x="9715500" y="2876550"/>
            <a:ext cx="1190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650" b="0">
                <a:solidFill>
                  <a:srgbClr val="50616B"/>
                </a:solidFill>
                <a:latin typeface="Calibri"/>
                <a:ea typeface="Calibri"/>
                <a:cs typeface="Calibri"/>
              </a:defRPr>
            </a:pPr>
            <a:r>
              <a:rPr sz="1650" b="0">
                <a:solidFill>
                  <a:srgbClr val="50616B"/>
                </a:solidFill>
                <a:latin typeface="Calibri"/>
                <a:ea typeface="Calibri"/>
                <a:cs typeface="Calibri"/>
              </a:rPr>
              <a:t>sliding</a:t>
            </a:r>
          </a:p>
        </p:txBody>
      </p:sp>
      <p:sp>
        <p:nvSpPr>
          <p:cNvPr id="18" name="friction-new">
            <a:extLst xmlns:a="http://schemas.openxmlformats.org/drawingml/2006/main">
              <a:ext uri="{FF2B5EF4-FFF2-40B4-BE49-F238E27FC236}">
                <a16:creationId xmlns:a16="http://schemas.microsoft.com/office/drawing/2014/main" id="{F6250E9C-7B48-402B-B02E-5AFE79B52F65}"/>
              </a:ext>
            </a:extLst>
          </p:cNvPr>
          <p:cNvSpPr>
            <a:spLocks xmlns:a="http://schemas.openxmlformats.org/drawingml/2006/main" noGrp="1"/>
          </p:cNvSpPr>
          <p:nvPr/>
        </p:nvSpPr>
        <p:spPr>
          <a:xfrm xmlns:a="http://schemas.openxmlformats.org/drawingml/2006/main" rot="10800000">
            <a:off x="6877050" y="3905250"/>
            <a:ext cx="876300" cy="266700"/>
          </a:xfrm>
          <a:prstGeom xmlns:a="http://schemas.openxmlformats.org/drawingml/2006/main" prst="rightArrow">
            <a:avLst/>
          </a:prstGeom>
          <a:solidFill xmlns:a="http://schemas.openxmlformats.org/drawingml/2006/main">
            <a:srgbClr val="A95D21"/>
          </a:solidFill>
          <a:ln xmlns:a="http://schemas.openxmlformats.org/drawingml/2006/main" w="0">
            <a:noFill/>
          </a:ln>
        </p:spPr>
        <p:txBody xmlns:a="http://schemas.openxmlformats.org/drawingml/2006/main">
          <a:bodyPr/>
          <a:p/>
        </p:txBody>
      </p:sp>
      <p:sp>
        <p:nvSpPr>
          <p:cNvPr id="19" name="friction-new-label">
            <a:extLst xmlns:a="http://schemas.openxmlformats.org/drawingml/2006/main">
              <a:ext uri="{FF2B5EF4-FFF2-40B4-BE49-F238E27FC236}">
                <a16:creationId xmlns:a16="http://schemas.microsoft.com/office/drawing/2014/main" id="{3BADE94D-DFA8-47B5-BFE8-762F6DDA8056}"/>
              </a:ext>
            </a:extLst>
          </p:cNvPr>
          <p:cNvSpPr>
            <a:spLocks xmlns:a="http://schemas.openxmlformats.org/drawingml/2006/main" noGrp="1"/>
          </p:cNvSpPr>
          <p:nvPr/>
        </p:nvSpPr>
        <p:spPr>
          <a:xfrm xmlns:a="http://schemas.openxmlformats.org/drawingml/2006/main">
            <a:off x="6762750" y="4638675"/>
            <a:ext cx="1524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1">
                <a:solidFill>
                  <a:srgbClr val="A95D21"/>
                </a:solidFill>
                <a:latin typeface="Calibri"/>
                <a:ea typeface="Calibri"/>
                <a:cs typeface="Calibri"/>
              </a:defRPr>
            </a:pPr>
            <a:r>
              <a:rPr sz="1875" b="1">
                <a:solidFill>
                  <a:srgbClr val="A95D21"/>
                </a:solidFill>
                <a:latin typeface="Calibri"/>
                <a:ea typeface="Calibri"/>
                <a:cs typeface="Calibri"/>
              </a:rPr>
              <a:t>friction</a:t>
            </a:r>
          </a:p>
        </p:txBody>
      </p:sp>
      <p:sp>
        <p:nvSpPr>
          <p:cNvPr id="20" name="contact-new-label">
            <a:extLst xmlns:a="http://schemas.openxmlformats.org/drawingml/2006/main">
              <a:ext uri="{FF2B5EF4-FFF2-40B4-BE49-F238E27FC236}">
                <a16:creationId xmlns:a16="http://schemas.microsoft.com/office/drawing/2014/main" id="{5C87FC79-46DB-465C-B05F-C66D41573FCF}"/>
              </a:ext>
            </a:extLst>
          </p:cNvPr>
          <p:cNvSpPr>
            <a:spLocks xmlns:a="http://schemas.openxmlformats.org/drawingml/2006/main" noGrp="1"/>
          </p:cNvSpPr>
          <p:nvPr/>
        </p:nvSpPr>
        <p:spPr>
          <a:xfrm xmlns:a="http://schemas.openxmlformats.org/drawingml/2006/main">
            <a:off x="8763000" y="4638675"/>
            <a:ext cx="238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875" b="1">
                <a:solidFill>
                  <a:srgbClr val="28685E"/>
                </a:solidFill>
                <a:latin typeface="Calibri"/>
                <a:ea typeface="Calibri"/>
                <a:cs typeface="Calibri"/>
              </a:defRPr>
            </a:pPr>
            <a:r>
              <a:rPr sz="1875" b="1">
                <a:solidFill>
                  <a:srgbClr val="28685E"/>
                </a:solidFill>
                <a:latin typeface="Calibri"/>
                <a:ea typeface="Calibri"/>
                <a:cs typeface="Calibri"/>
              </a:rPr>
              <a:t>surface contact</a:t>
            </a:r>
          </a:p>
        </p:txBody>
      </p:sp>
    </p:spTree>
    <p:extLst>
      <p:ext uri="{BB962C8B-B14F-4D97-AF65-F5344CB8AC3E}">
        <p14:creationId xmlns:p14="http://schemas.microsoft.com/office/powerpoint/2010/main" val="238146219"/>
      </p:ext>
    </p:extLst>
  </p:cSld>
</p:sld>
</file>

<file path=ppt/slides/slide6.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3" name="top-rule">
            <a:extLst xmlns:a="http://schemas.openxmlformats.org/drawingml/2006/main">
              <a:ext uri="{FF2B5EF4-FFF2-40B4-BE49-F238E27FC236}">
                <a16:creationId xmlns:a16="http://schemas.microsoft.com/office/drawing/2014/main" id="{3D51A761-8427-46CB-A4B1-20EC1DFF494B}"/>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DC876279-A8A2-47C0-9B21-0709B9FADDD9}"/>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F39A13E5-4113-45F4-A4E8-718909BACAF0}"/>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Helpful or unhelpful?</a:t>
            </a:r>
          </a:p>
        </p:txBody>
      </p:sp>
      <p:sp>
        <p:nvSpPr>
          <p:cNvPr id="4" name="footer-line">
            <a:extLst xmlns:a="http://schemas.openxmlformats.org/drawingml/2006/main">
              <a:ext uri="{FF2B5EF4-FFF2-40B4-BE49-F238E27FC236}">
                <a16:creationId xmlns:a16="http://schemas.microsoft.com/office/drawing/2014/main" id="{5E20AC66-B9E1-4836-A198-265C229AA977}"/>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A771E70B-CD68-4923-BFBC-9F3D09BE2B09}"/>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59340C5F-9A2C-4A77-BEED-CBAD2B0E3C76}"/>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10</a:t>
            </a:r>
          </a:p>
        </p:txBody>
      </p:sp>
      <p:sp>
        <p:nvSpPr>
          <p:cNvPr id="7" name="line-0">
            <a:extLst xmlns:a="http://schemas.openxmlformats.org/drawingml/2006/main">
              <a:ext uri="{FF2B5EF4-FFF2-40B4-BE49-F238E27FC236}">
                <a16:creationId xmlns:a16="http://schemas.microsoft.com/office/drawing/2014/main" id="{90E009D7-997D-48E9-9B11-01F5A419459E}"/>
              </a:ext>
            </a:extLst>
          </p:cNvPr>
          <p:cNvSpPr>
            <a:spLocks xmlns:a="http://schemas.openxmlformats.org/drawingml/2006/main" noGrp="1"/>
          </p:cNvSpPr>
          <p:nvPr/>
        </p:nvSpPr>
        <p:spPr>
          <a:xfrm xmlns:a="http://schemas.openxmlformats.org/drawingml/2006/main">
            <a:off x="1000125" y="2333625"/>
            <a:ext cx="10382250" cy="575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Bike brakes</a:t>
            </a:r>
          </a:p>
        </p:txBody>
      </p:sp>
      <p:sp>
        <p:nvSpPr>
          <p:cNvPr id="8" name="line-1">
            <a:extLst xmlns:a="http://schemas.openxmlformats.org/drawingml/2006/main">
              <a:ext uri="{FF2B5EF4-FFF2-40B4-BE49-F238E27FC236}">
                <a16:creationId xmlns:a16="http://schemas.microsoft.com/office/drawing/2014/main" id="{A9AB55EB-82C2-438B-B2E0-C1CEC6971B97}"/>
              </a:ext>
            </a:extLst>
          </p:cNvPr>
          <p:cNvSpPr>
            <a:spLocks xmlns:a="http://schemas.openxmlformats.org/drawingml/2006/main" noGrp="1"/>
          </p:cNvSpPr>
          <p:nvPr/>
        </p:nvSpPr>
        <p:spPr>
          <a:xfrm xmlns:a="http://schemas.openxmlformats.org/drawingml/2006/main">
            <a:off x="1000125" y="2966085"/>
            <a:ext cx="10382250" cy="575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Trainers on a wet floor</a:t>
            </a:r>
          </a:p>
        </p:txBody>
      </p:sp>
      <p:sp>
        <p:nvSpPr>
          <p:cNvPr id="9" name="line-2">
            <a:extLst xmlns:a="http://schemas.openxmlformats.org/drawingml/2006/main">
              <a:ext uri="{FF2B5EF4-FFF2-40B4-BE49-F238E27FC236}">
                <a16:creationId xmlns:a16="http://schemas.microsoft.com/office/drawing/2014/main" id="{72FA8A13-C362-4435-A714-9C9AC2DBCEE2}"/>
              </a:ext>
            </a:extLst>
          </p:cNvPr>
          <p:cNvSpPr>
            <a:spLocks xmlns:a="http://schemas.openxmlformats.org/drawingml/2006/main" noGrp="1"/>
          </p:cNvSpPr>
          <p:nvPr/>
        </p:nvSpPr>
        <p:spPr>
          <a:xfrm xmlns:a="http://schemas.openxmlformats.org/drawingml/2006/main">
            <a:off x="1000125" y="3598545"/>
            <a:ext cx="10382250" cy="575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Moving engine parts rubbing</a:t>
            </a:r>
          </a:p>
        </p:txBody>
      </p:sp>
      <p:sp>
        <p:nvSpPr>
          <p:cNvPr id="10" name="line-3">
            <a:extLst xmlns:a="http://schemas.openxmlformats.org/drawingml/2006/main">
              <a:ext uri="{FF2B5EF4-FFF2-40B4-BE49-F238E27FC236}">
                <a16:creationId xmlns:a16="http://schemas.microsoft.com/office/drawing/2014/main" id="{76154656-1522-46CC-ADE0-B76A94048398}"/>
              </a:ext>
            </a:extLst>
          </p:cNvPr>
          <p:cNvSpPr>
            <a:spLocks xmlns:a="http://schemas.openxmlformats.org/drawingml/2006/main" noGrp="1"/>
          </p:cNvSpPr>
          <p:nvPr/>
        </p:nvSpPr>
        <p:spPr>
          <a:xfrm xmlns:a="http://schemas.openxmlformats.org/drawingml/2006/main">
            <a:off x="1000125" y="4231005"/>
            <a:ext cx="10382250" cy="575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Pushing a heavy box across carpet</a:t>
            </a:r>
          </a:p>
        </p:txBody>
      </p:sp>
      <p:sp>
        <p:nvSpPr>
          <p:cNvPr id="11" name="line-4">
            <a:extLst xmlns:a="http://schemas.openxmlformats.org/drawingml/2006/main">
              <a:ext uri="{FF2B5EF4-FFF2-40B4-BE49-F238E27FC236}">
                <a16:creationId xmlns:a16="http://schemas.microsoft.com/office/drawing/2014/main" id="{35587D4E-E61D-4122-9448-5E2D748414F9}"/>
              </a:ext>
            </a:extLst>
          </p:cNvPr>
          <p:cNvSpPr>
            <a:spLocks xmlns:a="http://schemas.openxmlformats.org/drawingml/2006/main" noGrp="1"/>
          </p:cNvSpPr>
          <p:nvPr/>
        </p:nvSpPr>
        <p:spPr>
          <a:xfrm xmlns:a="http://schemas.openxmlformats.org/drawingml/2006/main">
            <a:off x="1000125" y="4863465"/>
            <a:ext cx="10382250" cy="575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A door handle</a:t>
            </a:r>
          </a:p>
        </p:txBody>
      </p:sp>
      <p:sp>
        <p:nvSpPr>
          <p:cNvPr id="12" name="decision">
            <a:extLst xmlns:a="http://schemas.openxmlformats.org/drawingml/2006/main">
              <a:ext uri="{FF2B5EF4-FFF2-40B4-BE49-F238E27FC236}">
                <a16:creationId xmlns:a16="http://schemas.microsoft.com/office/drawing/2014/main" id="{279126FA-98B5-4747-97B0-41FB0D171AFF}"/>
              </a:ext>
            </a:extLst>
          </p:cNvPr>
          <p:cNvSpPr>
            <a:spLocks xmlns:a="http://schemas.openxmlformats.org/drawingml/2006/main" noGrp="1"/>
          </p:cNvSpPr>
          <p:nvPr/>
        </p:nvSpPr>
        <p:spPr>
          <a:xfrm xmlns:a="http://schemas.openxmlformats.org/drawingml/2006/main">
            <a:off x="609600" y="5667375"/>
            <a:ext cx="10972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875" b="1">
                <a:solidFill>
                  <a:srgbClr val="28685E"/>
                </a:solidFill>
                <a:latin typeface="Calibri"/>
                <a:ea typeface="Calibri"/>
                <a:cs typeface="Calibri"/>
              </a:defRPr>
            </a:pPr>
            <a:r>
              <a:rPr sz="1875" b="1">
                <a:solidFill>
                  <a:srgbClr val="28685E"/>
                </a:solidFill>
                <a:latin typeface="Calibri"/>
                <a:ea typeface="Calibri"/>
                <a:cs typeface="Calibri"/>
              </a:rPr>
              <a:t>Name the surfaces. Explain the job.</a:t>
            </a:r>
          </a:p>
        </p:txBody>
      </p:sp>
      <p:sp>
        <p:nvSpPr>
          <p:cNvPr id="14" name="cue-0">
            <a:extLst xmlns:a="http://schemas.openxmlformats.org/drawingml/2006/main">
              <a:ext uri="{FF2B5EF4-FFF2-40B4-BE49-F238E27FC236}">
                <a16:creationId xmlns:a16="http://schemas.microsoft.com/office/drawing/2014/main" id="{9BE3E94F-E041-46AD-8EC6-0F8F15695617}"/>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5" name="row-rule-0">
            <a:extLst xmlns:a="http://schemas.openxmlformats.org/drawingml/2006/main">
              <a:ext uri="{FF2B5EF4-FFF2-40B4-BE49-F238E27FC236}">
                <a16:creationId xmlns:a16="http://schemas.microsoft.com/office/drawing/2014/main" id="{26150E04-2C26-45C9-96B7-AFAF230F0D1E}"/>
              </a:ext>
            </a:extLst>
          </p:cNvPr>
          <p:cNvSpPr>
            <a:spLocks xmlns:a="http://schemas.openxmlformats.org/drawingml/2006/main" noGrp="1"/>
          </p:cNvSpPr>
          <p:nvPr/>
        </p:nvSpPr>
        <p:spPr>
          <a:xfrm xmlns:a="http://schemas.openxmlformats.org/drawingml/2006/main">
            <a:off x="1000125" y="291846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6" name="cue-1">
            <a:extLst xmlns:a="http://schemas.openxmlformats.org/drawingml/2006/main">
              <a:ext uri="{FF2B5EF4-FFF2-40B4-BE49-F238E27FC236}">
                <a16:creationId xmlns:a16="http://schemas.microsoft.com/office/drawing/2014/main" id="{6280A731-C445-49FD-9588-5ACCD211CF9F}"/>
              </a:ext>
            </a:extLst>
          </p:cNvPr>
          <p:cNvSpPr>
            <a:spLocks xmlns:a="http://schemas.openxmlformats.org/drawingml/2006/main" noGrp="1"/>
          </p:cNvSpPr>
          <p:nvPr/>
        </p:nvSpPr>
        <p:spPr>
          <a:xfrm xmlns:a="http://schemas.openxmlformats.org/drawingml/2006/main">
            <a:off x="609600" y="299466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7" name="row-rule-1">
            <a:extLst xmlns:a="http://schemas.openxmlformats.org/drawingml/2006/main">
              <a:ext uri="{FF2B5EF4-FFF2-40B4-BE49-F238E27FC236}">
                <a16:creationId xmlns:a16="http://schemas.microsoft.com/office/drawing/2014/main" id="{2EE45385-4D90-42FB-BC18-E8FC2E4F680E}"/>
              </a:ext>
            </a:extLst>
          </p:cNvPr>
          <p:cNvSpPr>
            <a:spLocks xmlns:a="http://schemas.openxmlformats.org/drawingml/2006/main" noGrp="1"/>
          </p:cNvSpPr>
          <p:nvPr/>
        </p:nvSpPr>
        <p:spPr>
          <a:xfrm xmlns:a="http://schemas.openxmlformats.org/drawingml/2006/main">
            <a:off x="1000125" y="355092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8" name="cue-2">
            <a:extLst xmlns:a="http://schemas.openxmlformats.org/drawingml/2006/main">
              <a:ext uri="{FF2B5EF4-FFF2-40B4-BE49-F238E27FC236}">
                <a16:creationId xmlns:a16="http://schemas.microsoft.com/office/drawing/2014/main" id="{45BF1718-C828-42A1-9AED-D6E447DA2731}"/>
              </a:ext>
            </a:extLst>
          </p:cNvPr>
          <p:cNvSpPr>
            <a:spLocks xmlns:a="http://schemas.openxmlformats.org/drawingml/2006/main" noGrp="1"/>
          </p:cNvSpPr>
          <p:nvPr/>
        </p:nvSpPr>
        <p:spPr>
          <a:xfrm xmlns:a="http://schemas.openxmlformats.org/drawingml/2006/main">
            <a:off x="609600" y="362712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9" name="row-rule-2">
            <a:extLst xmlns:a="http://schemas.openxmlformats.org/drawingml/2006/main">
              <a:ext uri="{FF2B5EF4-FFF2-40B4-BE49-F238E27FC236}">
                <a16:creationId xmlns:a16="http://schemas.microsoft.com/office/drawing/2014/main" id="{F370DFFC-0B85-44A7-9D9E-AFB0FBF098A1}"/>
              </a:ext>
            </a:extLst>
          </p:cNvPr>
          <p:cNvSpPr>
            <a:spLocks xmlns:a="http://schemas.openxmlformats.org/drawingml/2006/main" noGrp="1"/>
          </p:cNvSpPr>
          <p:nvPr/>
        </p:nvSpPr>
        <p:spPr>
          <a:xfrm xmlns:a="http://schemas.openxmlformats.org/drawingml/2006/main">
            <a:off x="1000125" y="418338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20" name="cue-3">
            <a:extLst xmlns:a="http://schemas.openxmlformats.org/drawingml/2006/main">
              <a:ext uri="{FF2B5EF4-FFF2-40B4-BE49-F238E27FC236}">
                <a16:creationId xmlns:a16="http://schemas.microsoft.com/office/drawing/2014/main" id="{0E52603B-FD73-442D-B8E8-C8FF2A072690}"/>
              </a:ext>
            </a:extLst>
          </p:cNvPr>
          <p:cNvSpPr>
            <a:spLocks xmlns:a="http://schemas.openxmlformats.org/drawingml/2006/main" noGrp="1"/>
          </p:cNvSpPr>
          <p:nvPr/>
        </p:nvSpPr>
        <p:spPr>
          <a:xfrm xmlns:a="http://schemas.openxmlformats.org/drawingml/2006/main">
            <a:off x="609600" y="425958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
        <p:nvSpPr>
          <p:cNvPr id="21" name="row-rule-3">
            <a:extLst xmlns:a="http://schemas.openxmlformats.org/drawingml/2006/main">
              <a:ext uri="{FF2B5EF4-FFF2-40B4-BE49-F238E27FC236}">
                <a16:creationId xmlns:a16="http://schemas.microsoft.com/office/drawing/2014/main" id="{19713DD9-A4D5-415A-B1BF-027F4296F08E}"/>
              </a:ext>
            </a:extLst>
          </p:cNvPr>
          <p:cNvSpPr>
            <a:spLocks xmlns:a="http://schemas.openxmlformats.org/drawingml/2006/main" noGrp="1"/>
          </p:cNvSpPr>
          <p:nvPr/>
        </p:nvSpPr>
        <p:spPr>
          <a:xfrm xmlns:a="http://schemas.openxmlformats.org/drawingml/2006/main">
            <a:off x="1000125" y="481584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22" name="cue-4">
            <a:extLst xmlns:a="http://schemas.openxmlformats.org/drawingml/2006/main">
              <a:ext uri="{FF2B5EF4-FFF2-40B4-BE49-F238E27FC236}">
                <a16:creationId xmlns:a16="http://schemas.microsoft.com/office/drawing/2014/main" id="{D83C760E-2190-4705-AF76-D0218757DD1A}"/>
              </a:ext>
            </a:extLst>
          </p:cNvPr>
          <p:cNvSpPr>
            <a:spLocks xmlns:a="http://schemas.openxmlformats.org/drawingml/2006/main" noGrp="1"/>
          </p:cNvSpPr>
          <p:nvPr/>
        </p:nvSpPr>
        <p:spPr>
          <a:xfrm xmlns:a="http://schemas.openxmlformats.org/drawingml/2006/main">
            <a:off x="609600" y="489204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05</a:t>
            </a:r>
          </a:p>
        </p:txBody>
      </p:sp>
    </p:spTree>
    <p:extLst>
      <p:ext uri="{BB962C8B-B14F-4D97-AF65-F5344CB8AC3E}">
        <p14:creationId xmlns:p14="http://schemas.microsoft.com/office/powerpoint/2010/main" val="1008790254"/>
      </p:ext>
    </p:extLst>
  </p:cSld>
</p:sld>
</file>

<file path=ppt/slides/slide7.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1" name="top-rule">
            <a:extLst xmlns:a="http://schemas.openxmlformats.org/drawingml/2006/main">
              <a:ext uri="{FF2B5EF4-FFF2-40B4-BE49-F238E27FC236}">
                <a16:creationId xmlns:a16="http://schemas.microsoft.com/office/drawing/2014/main" id="{C1339F03-138A-40A3-9D40-82B3C5BAE971}"/>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550871E2-0FE8-4DC6-B184-46DA09E033A9}"/>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666A5340-D18B-4336-A0FF-72F621AC2DF8}"/>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The job changes the answer</a:t>
            </a:r>
          </a:p>
        </p:txBody>
      </p:sp>
      <p:sp>
        <p:nvSpPr>
          <p:cNvPr id="4" name="footer-line">
            <a:extLst xmlns:a="http://schemas.openxmlformats.org/drawingml/2006/main">
              <a:ext uri="{FF2B5EF4-FFF2-40B4-BE49-F238E27FC236}">
                <a16:creationId xmlns:a16="http://schemas.microsoft.com/office/drawing/2014/main" id="{93A93E76-1116-4494-B43C-8E11F93E51EB}"/>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33C85636-412B-4070-84FA-BAE7E895CC64}"/>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507D7C97-C180-4F5B-9FBE-F003A7303A65}"/>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11</a:t>
            </a:r>
          </a:p>
        </p:txBody>
      </p:sp>
      <p:sp>
        <p:nvSpPr>
          <p:cNvPr id="7" name="help-header">
            <a:extLst xmlns:a="http://schemas.openxmlformats.org/drawingml/2006/main">
              <a:ext uri="{FF2B5EF4-FFF2-40B4-BE49-F238E27FC236}">
                <a16:creationId xmlns:a16="http://schemas.microsoft.com/office/drawing/2014/main" id="{7304AABA-2F40-476E-96F8-6CB84FC34748}"/>
              </a:ext>
            </a:extLst>
          </p:cNvPr>
          <p:cNvSpPr>
            <a:spLocks xmlns:a="http://schemas.openxmlformats.org/drawingml/2006/main" noGrp="1"/>
          </p:cNvSpPr>
          <p:nvPr/>
        </p:nvSpPr>
        <p:spPr>
          <a:xfrm xmlns:a="http://schemas.openxmlformats.org/drawingml/2006/main">
            <a:off x="609600" y="2219325"/>
            <a:ext cx="5257800" cy="762000"/>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2100" b="1">
                <a:solidFill>
                  <a:srgbClr val="28685E"/>
                </a:solidFill>
                <a:latin typeface="Calibri"/>
                <a:ea typeface="Calibri"/>
                <a:cs typeface="Calibri"/>
              </a:defRPr>
            </a:pPr>
            <a:r>
              <a:rPr sz="2100" b="1">
                <a:solidFill>
                  <a:srgbClr val="28685E"/>
                </a:solidFill>
                <a:latin typeface="Calibri"/>
                <a:ea typeface="Calibri"/>
                <a:cs typeface="Calibri"/>
              </a:rPr>
              <a:t>HELPS THE JOB</a:t>
            </a:r>
          </a:p>
        </p:txBody>
      </p:sp>
      <p:sp>
        <p:nvSpPr>
          <p:cNvPr id="8" name="hinder-header">
            <a:extLst xmlns:a="http://schemas.openxmlformats.org/drawingml/2006/main">
              <a:ext uri="{FF2B5EF4-FFF2-40B4-BE49-F238E27FC236}">
                <a16:creationId xmlns:a16="http://schemas.microsoft.com/office/drawing/2014/main" id="{DE482ECC-CFB0-4DDF-B6CA-8F05B1F22B1B}"/>
              </a:ext>
            </a:extLst>
          </p:cNvPr>
          <p:cNvSpPr>
            <a:spLocks xmlns:a="http://schemas.openxmlformats.org/drawingml/2006/main" noGrp="1"/>
          </p:cNvSpPr>
          <p:nvPr/>
        </p:nvSpPr>
        <p:spPr>
          <a:xfrm xmlns:a="http://schemas.openxmlformats.org/drawingml/2006/main">
            <a:off x="6381750" y="2219325"/>
            <a:ext cx="5200650" cy="762000"/>
          </a:xfrm>
          <a:prstGeom xmlns:a="http://schemas.openxmlformats.org/drawingml/2006/main" prst="rect">
            <a:avLst/>
          </a:prstGeom>
          <a:solidFill xmlns:a="http://schemas.openxmlformats.org/drawingml/2006/main">
            <a:srgbClr val="F0EBE3"/>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2100" b="1">
                <a:solidFill>
                  <a:srgbClr val="A95D21"/>
                </a:solidFill>
                <a:latin typeface="Calibri"/>
                <a:ea typeface="Calibri"/>
                <a:cs typeface="Calibri"/>
              </a:defRPr>
            </a:pPr>
            <a:r>
              <a:rPr sz="2100" b="1">
                <a:solidFill>
                  <a:srgbClr val="A95D21"/>
                </a:solidFill>
                <a:latin typeface="Calibri"/>
                <a:ea typeface="Calibri"/>
                <a:cs typeface="Calibri"/>
              </a:rPr>
              <a:t>HINDERS THE JOB</a:t>
            </a:r>
          </a:p>
        </p:txBody>
      </p:sp>
      <p:sp>
        <p:nvSpPr>
          <p:cNvPr id="9" name="help">
            <a:extLst xmlns:a="http://schemas.openxmlformats.org/drawingml/2006/main">
              <a:ext uri="{FF2B5EF4-FFF2-40B4-BE49-F238E27FC236}">
                <a16:creationId xmlns:a16="http://schemas.microsoft.com/office/drawing/2014/main" id="{0FF52055-7AA9-46C7-B670-D250FF604099}"/>
              </a:ext>
            </a:extLst>
          </p:cNvPr>
          <p:cNvSpPr>
            <a:spLocks xmlns:a="http://schemas.openxmlformats.org/drawingml/2006/main" noGrp="1"/>
          </p:cNvSpPr>
          <p:nvPr/>
        </p:nvSpPr>
        <p:spPr>
          <a:xfrm xmlns:a="http://schemas.openxmlformats.org/drawingml/2006/main">
            <a:off x="609600" y="2981325"/>
            <a:ext cx="5257800" cy="2714625"/>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Braking a wheel</a:t>
            </a:r>
          </a:p>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Gripping the floor</a:t>
            </a:r>
          </a:p>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Holding a handle</a:t>
            </a:r>
          </a:p>
        </p:txBody>
      </p:sp>
      <p:sp>
        <p:nvSpPr>
          <p:cNvPr id="10" name="hinder">
            <a:extLst xmlns:a="http://schemas.openxmlformats.org/drawingml/2006/main">
              <a:ext uri="{FF2B5EF4-FFF2-40B4-BE49-F238E27FC236}">
                <a16:creationId xmlns:a16="http://schemas.microsoft.com/office/drawing/2014/main" id="{95F5CE12-0478-476F-905D-D4F7C286D99B}"/>
              </a:ext>
            </a:extLst>
          </p:cNvPr>
          <p:cNvSpPr>
            <a:spLocks xmlns:a="http://schemas.openxmlformats.org/drawingml/2006/main" noGrp="1"/>
          </p:cNvSpPr>
          <p:nvPr/>
        </p:nvSpPr>
        <p:spPr>
          <a:xfrm xmlns:a="http://schemas.openxmlformats.org/drawingml/2006/main">
            <a:off x="6381750" y="2981325"/>
            <a:ext cx="5200650" cy="2714625"/>
          </a:xfrm>
          <a:prstGeom xmlns:a="http://schemas.openxmlformats.org/drawingml/2006/main" prst="rect">
            <a:avLst/>
          </a:prstGeom>
          <a:solidFill xmlns:a="http://schemas.openxmlformats.org/drawingml/2006/main">
            <a:srgbClr val="F0EBE3"/>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Moving parts heating and wearing</a:t>
            </a:r>
          </a:p>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Sliding a box across carpet</a:t>
            </a:r>
          </a:p>
        </p:txBody>
      </p:sp>
    </p:spTree>
    <p:extLst>
      <p:ext uri="{BB962C8B-B14F-4D97-AF65-F5344CB8AC3E}">
        <p14:creationId xmlns:p14="http://schemas.microsoft.com/office/powerpoint/2010/main" val="1755537844"/>
      </p:ext>
    </p:extLst>
  </p:cSld>
</p:sld>
</file>

<file path=ppt/slides/slide8.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5C443355-0225-4A3B-BEF1-8C78B6F0612C}"/>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3F5FD79B-F33A-4818-B343-48453F03E468}"/>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F291AE60-D288-49DC-AEC5-706CADDE48CC}"/>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Explain both sides</a:t>
            </a:r>
          </a:p>
        </p:txBody>
      </p:sp>
      <p:sp>
        <p:nvSpPr>
          <p:cNvPr id="4" name="footer-line">
            <a:extLst xmlns:a="http://schemas.openxmlformats.org/drawingml/2006/main">
              <a:ext uri="{FF2B5EF4-FFF2-40B4-BE49-F238E27FC236}">
                <a16:creationId xmlns:a16="http://schemas.microsoft.com/office/drawing/2014/main" id="{83025B0B-5750-4895-94D5-F351CFD97BBE}"/>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F42D631D-BDD6-469C-A331-1E5F68632935}"/>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D0AD1CF8-2CF9-474D-A440-EC4E543B184F}"/>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12</a:t>
            </a:r>
          </a:p>
        </p:txBody>
      </p:sp>
      <p:sp>
        <p:nvSpPr>
          <p:cNvPr id="7" name="stem1">
            <a:extLst xmlns:a="http://schemas.openxmlformats.org/drawingml/2006/main">
              <a:ext uri="{FF2B5EF4-FFF2-40B4-BE49-F238E27FC236}">
                <a16:creationId xmlns:a16="http://schemas.microsoft.com/office/drawing/2014/main" id="{8B43251D-52B0-4054-A2FA-CC41C7BC749B}"/>
              </a:ext>
            </a:extLst>
          </p:cNvPr>
          <p:cNvSpPr>
            <a:spLocks xmlns:a="http://schemas.openxmlformats.org/drawingml/2006/main" noGrp="1"/>
          </p:cNvSpPr>
          <p:nvPr/>
        </p:nvSpPr>
        <p:spPr>
          <a:xfrm xmlns:a="http://schemas.openxmlformats.org/drawingml/2006/main">
            <a:off x="609600" y="2305050"/>
            <a:ext cx="10972800" cy="1247775"/>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3000" b="1">
                <a:solidFill>
                  <a:srgbClr val="28685E"/>
                </a:solidFill>
                <a:latin typeface="Calibri"/>
                <a:ea typeface="Calibri"/>
                <a:cs typeface="Calibri"/>
              </a:defRPr>
            </a:pPr>
            <a:r>
              <a:rPr sz="3000" b="1">
                <a:solidFill>
                  <a:srgbClr val="28685E"/>
                </a:solidFill>
                <a:latin typeface="Calibri"/>
                <a:ea typeface="Calibri"/>
                <a:cs typeface="Calibri"/>
              </a:rPr>
              <a:t>Friction is helpful here because…</a:t>
            </a:r>
          </a:p>
        </p:txBody>
      </p:sp>
      <p:sp>
        <p:nvSpPr>
          <p:cNvPr id="8" name="stem2">
            <a:extLst xmlns:a="http://schemas.openxmlformats.org/drawingml/2006/main">
              <a:ext uri="{FF2B5EF4-FFF2-40B4-BE49-F238E27FC236}">
                <a16:creationId xmlns:a16="http://schemas.microsoft.com/office/drawing/2014/main" id="{375F889F-A490-4EE3-A27D-5ADF2D28EF70}"/>
              </a:ext>
            </a:extLst>
          </p:cNvPr>
          <p:cNvSpPr>
            <a:spLocks xmlns:a="http://schemas.openxmlformats.org/drawingml/2006/main" noGrp="1"/>
          </p:cNvSpPr>
          <p:nvPr/>
        </p:nvSpPr>
        <p:spPr>
          <a:xfrm xmlns:a="http://schemas.openxmlformats.org/drawingml/2006/main">
            <a:off x="609600" y="3552825"/>
            <a:ext cx="10972800" cy="1247775"/>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3000" b="1">
                <a:solidFill>
                  <a:srgbClr val="28685E"/>
                </a:solidFill>
                <a:latin typeface="Calibri"/>
                <a:ea typeface="Calibri"/>
                <a:cs typeface="Calibri"/>
              </a:defRPr>
            </a:pPr>
            <a:r>
              <a:rPr sz="3000" b="1">
                <a:solidFill>
                  <a:srgbClr val="28685E"/>
                </a:solidFill>
                <a:latin typeface="Calibri"/>
                <a:ea typeface="Calibri"/>
                <a:cs typeface="Calibri"/>
              </a:rPr>
              <a:t>…but it is unhelpful here because…</a:t>
            </a:r>
          </a:p>
        </p:txBody>
      </p:sp>
      <p:sp>
        <p:nvSpPr>
          <p:cNvPr id="9" name="stem-prompt">
            <a:extLst xmlns:a="http://schemas.openxmlformats.org/drawingml/2006/main">
              <a:ext uri="{FF2B5EF4-FFF2-40B4-BE49-F238E27FC236}">
                <a16:creationId xmlns:a16="http://schemas.microsoft.com/office/drawing/2014/main" id="{77CDD272-37E7-4B0D-A29B-666BDC8357AE}"/>
              </a:ext>
            </a:extLst>
          </p:cNvPr>
          <p:cNvSpPr>
            <a:spLocks xmlns:a="http://schemas.openxmlformats.org/drawingml/2006/main" noGrp="1"/>
          </p:cNvSpPr>
          <p:nvPr/>
        </p:nvSpPr>
        <p:spPr>
          <a:xfrm xmlns:a="http://schemas.openxmlformats.org/drawingml/2006/main">
            <a:off x="609600" y="5219700"/>
            <a:ext cx="109728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250" b="0">
                <a:solidFill>
                  <a:srgbClr val="152B3A"/>
                </a:solidFill>
                <a:latin typeface="Calibri"/>
                <a:ea typeface="Calibri"/>
                <a:cs typeface="Calibri"/>
              </a:defRPr>
            </a:pPr>
            <a:r>
              <a:rPr sz="2250" b="0">
                <a:solidFill>
                  <a:srgbClr val="152B3A"/>
                </a:solidFill>
                <a:latin typeface="Calibri"/>
                <a:ea typeface="Calibri"/>
                <a:cs typeface="Calibri"/>
              </a:rPr>
              <a:t>Use the touching surfaces and the job in your explanation.</a:t>
            </a:r>
          </a:p>
        </p:txBody>
      </p:sp>
    </p:spTree>
    <p:extLst>
      <p:ext uri="{BB962C8B-B14F-4D97-AF65-F5344CB8AC3E}">
        <p14:creationId xmlns:p14="http://schemas.microsoft.com/office/powerpoint/2010/main" val="1637883241"/>
      </p:ext>
    </p:extLst>
  </p:cSld>
</p:sld>
</file>

<file path=ppt/slides/slide9.xml><?xml version="1.0" encoding="utf-8"?>
<p:sld xmlns:p="http://schemas.openxmlformats.org/presentationml/2006/main">
  <p:cSld>
    <p:bg>
      <p:bgPr>
        <a:solidFill xmlns:a="http://schemas.openxmlformats.org/drawingml/2006/main">
          <a:srgbClr val="FAF9F5"/>
        </a:solidFill>
      </p:bgPr>
    </p:bg>
    <p:spTree>
      <p:nvGrpSpPr>
        <p:cNvPr id="2" name=""/>
        <p:cNvGrpSpPr/>
        <p:nvPr/>
      </p:nvGrpSpPr>
      <p:grpSpPr>
        <a:xfrm xmlns:a="http://schemas.openxmlformats.org/drawingml/2006/main"/>
      </p:grpSpPr>
      <p:sp>
        <p:nvSpPr>
          <p:cNvPr id="3" name="top-rule">
            <a:extLst xmlns:a="http://schemas.openxmlformats.org/drawingml/2006/main">
              <a:ext uri="{FF2B5EF4-FFF2-40B4-BE49-F238E27FC236}">
                <a16:creationId xmlns:a16="http://schemas.microsoft.com/office/drawing/2014/main" id="{052EFAD7-6FB1-490B-B7C9-23EEDE90AC02}"/>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4" name="brand">
            <a:extLst xmlns:a="http://schemas.openxmlformats.org/drawingml/2006/main">
              <a:ext uri="{FF2B5EF4-FFF2-40B4-BE49-F238E27FC236}">
                <a16:creationId xmlns:a16="http://schemas.microsoft.com/office/drawing/2014/main" id="{33689104-9270-423A-9F53-E5D55B9B5563}"/>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a:extLst xmlns:a="http://schemas.openxmlformats.org/drawingml/2006/main">
              <a:ext uri="{FF2B5EF4-FFF2-40B4-BE49-F238E27FC236}">
                <a16:creationId xmlns:a16="http://schemas.microsoft.com/office/drawing/2014/main" id="{C510A189-39C9-4B8E-86CF-B438F5E3B840}"/>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Sort the claims</a:t>
            </a:r>
          </a:p>
        </p:txBody>
      </p:sp>
      <p:sp>
        <p:nvSpPr>
          <p:cNvPr id="6" name="footer-line">
            <a:extLst xmlns:a="http://schemas.openxmlformats.org/drawingml/2006/main">
              <a:ext uri="{FF2B5EF4-FFF2-40B4-BE49-F238E27FC236}">
                <a16:creationId xmlns:a16="http://schemas.microsoft.com/office/drawing/2014/main" id="{29CF8A9A-BAFC-42CA-A2D8-9A9BEF3A30B4}"/>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7" name="footer">
            <a:extLst xmlns:a="http://schemas.openxmlformats.org/drawingml/2006/main">
              <a:ext uri="{FF2B5EF4-FFF2-40B4-BE49-F238E27FC236}">
                <a16:creationId xmlns:a16="http://schemas.microsoft.com/office/drawing/2014/main" id="{5244D7C1-E660-4EEE-A29B-0895ED0E2030}"/>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a:extLst xmlns:a="http://schemas.openxmlformats.org/drawingml/2006/main">
              <a:ext uri="{FF2B5EF4-FFF2-40B4-BE49-F238E27FC236}">
                <a16:creationId xmlns:a16="http://schemas.microsoft.com/office/drawing/2014/main" id="{709BE526-FF4E-4C62-A2E4-3271C9D0B0E7}"/>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13</a:t>
            </a:r>
          </a:p>
        </p:txBody>
      </p:sp>
      <p:sp>
        <p:nvSpPr>
          <p:cNvPr id="9" name="bins">
            <a:extLst xmlns:a="http://schemas.openxmlformats.org/drawingml/2006/main">
              <a:ext uri="{FF2B5EF4-FFF2-40B4-BE49-F238E27FC236}">
                <a16:creationId xmlns:a16="http://schemas.microsoft.com/office/drawing/2014/main" id="{536444AA-EA0D-4EA1-A752-A80B8A4ADF40}"/>
              </a:ext>
            </a:extLst>
          </p:cNvPr>
          <p:cNvSpPr>
            <a:spLocks xmlns:a="http://schemas.openxmlformats.org/drawingml/2006/main" noGrp="1"/>
          </p:cNvSpPr>
          <p:nvPr/>
        </p:nvSpPr>
        <p:spPr>
          <a:xfrm xmlns:a="http://schemas.openxmlformats.org/drawingml/2006/main">
            <a:off x="609600" y="2238375"/>
            <a:ext cx="10972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TRUE     /     FALSE     /     NOT A SCIENTIFIC CLAIM</a:t>
            </a:r>
          </a:p>
        </p:txBody>
      </p:sp>
      <p:sp>
        <p:nvSpPr>
          <p:cNvPr id="10" name="line-0">
            <a:extLst xmlns:a="http://schemas.openxmlformats.org/drawingml/2006/main">
              <a:ext uri="{FF2B5EF4-FFF2-40B4-BE49-F238E27FC236}">
                <a16:creationId xmlns:a16="http://schemas.microsoft.com/office/drawing/2014/main" id="{32D85155-C3DD-43BE-9414-9362CB950642}"/>
              </a:ext>
            </a:extLst>
          </p:cNvPr>
          <p:cNvSpPr>
            <a:spLocks xmlns:a="http://schemas.openxmlformats.org/drawingml/2006/main" noGrp="1"/>
          </p:cNvSpPr>
          <p:nvPr/>
        </p:nvSpPr>
        <p:spPr>
          <a:xfrm xmlns:a="http://schemas.openxmlformats.org/drawingml/2006/main">
            <a:off x="1000125" y="2743200"/>
            <a:ext cx="10382250" cy="49339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Sliding friction opposes sliding at the contact.</a:t>
            </a:r>
          </a:p>
        </p:txBody>
      </p:sp>
      <p:sp>
        <p:nvSpPr>
          <p:cNvPr id="11" name="line-1">
            <a:extLst xmlns:a="http://schemas.openxmlformats.org/drawingml/2006/main">
              <a:ext uri="{FF2B5EF4-FFF2-40B4-BE49-F238E27FC236}">
                <a16:creationId xmlns:a16="http://schemas.microsoft.com/office/drawing/2014/main" id="{0373F4F8-F69A-44AD-8A74-E10A310A8E3C}"/>
              </a:ext>
            </a:extLst>
          </p:cNvPr>
          <p:cNvSpPr>
            <a:spLocks xmlns:a="http://schemas.openxmlformats.org/drawingml/2006/main" noGrp="1"/>
          </p:cNvSpPr>
          <p:nvPr/>
        </p:nvSpPr>
        <p:spPr>
          <a:xfrm xmlns:a="http://schemas.openxmlformats.org/drawingml/2006/main">
            <a:off x="1000125" y="3293745"/>
            <a:ext cx="10382250" cy="49339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Friction only happens with rough surfaces.</a:t>
            </a:r>
          </a:p>
        </p:txBody>
      </p:sp>
      <p:sp>
        <p:nvSpPr>
          <p:cNvPr id="12" name="line-2">
            <a:extLst xmlns:a="http://schemas.openxmlformats.org/drawingml/2006/main">
              <a:ext uri="{FF2B5EF4-FFF2-40B4-BE49-F238E27FC236}">
                <a16:creationId xmlns:a16="http://schemas.microsoft.com/office/drawing/2014/main" id="{C7635D44-B843-463C-A02C-C8EA89B3BB80}"/>
              </a:ext>
            </a:extLst>
          </p:cNvPr>
          <p:cNvSpPr>
            <a:spLocks xmlns:a="http://schemas.openxmlformats.org/drawingml/2006/main" noGrp="1"/>
          </p:cNvSpPr>
          <p:nvPr/>
        </p:nvSpPr>
        <p:spPr>
          <a:xfrm xmlns:a="http://schemas.openxmlformats.org/drawingml/2006/main">
            <a:off x="1000125" y="3844290"/>
            <a:ext cx="10382250" cy="49339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Oil can reduce friction in suitable lubricated contacts.</a:t>
            </a:r>
          </a:p>
        </p:txBody>
      </p:sp>
      <p:sp>
        <p:nvSpPr>
          <p:cNvPr id="13" name="line-3">
            <a:extLst xmlns:a="http://schemas.openxmlformats.org/drawingml/2006/main">
              <a:ext uri="{FF2B5EF4-FFF2-40B4-BE49-F238E27FC236}">
                <a16:creationId xmlns:a16="http://schemas.microsoft.com/office/drawing/2014/main" id="{FC8ED6A7-F930-456D-9695-257C2BBC4E90}"/>
              </a:ext>
            </a:extLst>
          </p:cNvPr>
          <p:cNvSpPr>
            <a:spLocks xmlns:a="http://schemas.openxmlformats.org/drawingml/2006/main" noGrp="1"/>
          </p:cNvSpPr>
          <p:nvPr/>
        </p:nvSpPr>
        <p:spPr>
          <a:xfrm xmlns:a="http://schemas.openxmlformats.org/drawingml/2006/main">
            <a:off x="1000125" y="4394835"/>
            <a:ext cx="10382250" cy="49339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Without friction we could not walk normally.</a:t>
            </a:r>
          </a:p>
        </p:txBody>
      </p:sp>
      <p:sp>
        <p:nvSpPr>
          <p:cNvPr id="14" name="line-4">
            <a:extLst xmlns:a="http://schemas.openxmlformats.org/drawingml/2006/main">
              <a:ext uri="{FF2B5EF4-FFF2-40B4-BE49-F238E27FC236}">
                <a16:creationId xmlns:a16="http://schemas.microsoft.com/office/drawing/2014/main" id="{BD92CF51-204F-4613-8435-3DF7FF8EBD50}"/>
              </a:ext>
            </a:extLst>
          </p:cNvPr>
          <p:cNvSpPr>
            <a:spLocks xmlns:a="http://schemas.openxmlformats.org/drawingml/2006/main" noGrp="1"/>
          </p:cNvSpPr>
          <p:nvPr/>
        </p:nvSpPr>
        <p:spPr>
          <a:xfrm xmlns:a="http://schemas.openxmlformats.org/drawingml/2006/main">
            <a:off x="1000125" y="4945380"/>
            <a:ext cx="10382250" cy="49339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Friction is a bad force.</a:t>
            </a:r>
          </a:p>
        </p:txBody>
      </p:sp>
      <p:sp>
        <p:nvSpPr>
          <p:cNvPr id="15" name="cue-0">
            <a:extLst xmlns:a="http://schemas.openxmlformats.org/drawingml/2006/main">
              <a:ext uri="{FF2B5EF4-FFF2-40B4-BE49-F238E27FC236}">
                <a16:creationId xmlns:a16="http://schemas.microsoft.com/office/drawing/2014/main" id="{EDE5C153-491F-4C08-A9A5-48BEF055031D}"/>
              </a:ext>
            </a:extLst>
          </p:cNvPr>
          <p:cNvSpPr>
            <a:spLocks xmlns:a="http://schemas.openxmlformats.org/drawingml/2006/main" noGrp="1"/>
          </p:cNvSpPr>
          <p:nvPr/>
        </p:nvSpPr>
        <p:spPr>
          <a:xfrm xmlns:a="http://schemas.openxmlformats.org/drawingml/2006/main">
            <a:off x="609600" y="277177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6" name="row-rule-0">
            <a:extLst xmlns:a="http://schemas.openxmlformats.org/drawingml/2006/main">
              <a:ext uri="{FF2B5EF4-FFF2-40B4-BE49-F238E27FC236}">
                <a16:creationId xmlns:a16="http://schemas.microsoft.com/office/drawing/2014/main" id="{2989458C-D24D-4F4A-A90B-C8C5BFD249E1}"/>
              </a:ext>
            </a:extLst>
          </p:cNvPr>
          <p:cNvSpPr>
            <a:spLocks xmlns:a="http://schemas.openxmlformats.org/drawingml/2006/main" noGrp="1"/>
          </p:cNvSpPr>
          <p:nvPr/>
        </p:nvSpPr>
        <p:spPr>
          <a:xfrm xmlns:a="http://schemas.openxmlformats.org/drawingml/2006/main">
            <a:off x="1000125" y="324612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7" name="cue-1">
            <a:extLst xmlns:a="http://schemas.openxmlformats.org/drawingml/2006/main">
              <a:ext uri="{FF2B5EF4-FFF2-40B4-BE49-F238E27FC236}">
                <a16:creationId xmlns:a16="http://schemas.microsoft.com/office/drawing/2014/main" id="{36A2308F-3E2B-4ECE-8D55-D31F9F397259}"/>
              </a:ext>
            </a:extLst>
          </p:cNvPr>
          <p:cNvSpPr>
            <a:spLocks xmlns:a="http://schemas.openxmlformats.org/drawingml/2006/main" noGrp="1"/>
          </p:cNvSpPr>
          <p:nvPr/>
        </p:nvSpPr>
        <p:spPr>
          <a:xfrm xmlns:a="http://schemas.openxmlformats.org/drawingml/2006/main">
            <a:off x="609600" y="332232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8" name="row-rule-1">
            <a:extLst xmlns:a="http://schemas.openxmlformats.org/drawingml/2006/main">
              <a:ext uri="{FF2B5EF4-FFF2-40B4-BE49-F238E27FC236}">
                <a16:creationId xmlns:a16="http://schemas.microsoft.com/office/drawing/2014/main" id="{FA6B44D7-A5BE-456F-B19F-C9B41E382F33}"/>
              </a:ext>
            </a:extLst>
          </p:cNvPr>
          <p:cNvSpPr>
            <a:spLocks xmlns:a="http://schemas.openxmlformats.org/drawingml/2006/main" noGrp="1"/>
          </p:cNvSpPr>
          <p:nvPr/>
        </p:nvSpPr>
        <p:spPr>
          <a:xfrm xmlns:a="http://schemas.openxmlformats.org/drawingml/2006/main">
            <a:off x="1000125" y="379666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9" name="cue-2">
            <a:extLst xmlns:a="http://schemas.openxmlformats.org/drawingml/2006/main">
              <a:ext uri="{FF2B5EF4-FFF2-40B4-BE49-F238E27FC236}">
                <a16:creationId xmlns:a16="http://schemas.microsoft.com/office/drawing/2014/main" id="{D104A33C-D7DB-4593-8940-95B39D325944}"/>
              </a:ext>
            </a:extLst>
          </p:cNvPr>
          <p:cNvSpPr>
            <a:spLocks xmlns:a="http://schemas.openxmlformats.org/drawingml/2006/main" noGrp="1"/>
          </p:cNvSpPr>
          <p:nvPr/>
        </p:nvSpPr>
        <p:spPr>
          <a:xfrm xmlns:a="http://schemas.openxmlformats.org/drawingml/2006/main">
            <a:off x="609600" y="387286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20" name="row-rule-2">
            <a:extLst xmlns:a="http://schemas.openxmlformats.org/drawingml/2006/main">
              <a:ext uri="{FF2B5EF4-FFF2-40B4-BE49-F238E27FC236}">
                <a16:creationId xmlns:a16="http://schemas.microsoft.com/office/drawing/2014/main" id="{321C09D1-97E2-48F3-803F-753B56C5B0FE}"/>
              </a:ext>
            </a:extLst>
          </p:cNvPr>
          <p:cNvSpPr>
            <a:spLocks xmlns:a="http://schemas.openxmlformats.org/drawingml/2006/main" noGrp="1"/>
          </p:cNvSpPr>
          <p:nvPr/>
        </p:nvSpPr>
        <p:spPr>
          <a:xfrm xmlns:a="http://schemas.openxmlformats.org/drawingml/2006/main">
            <a:off x="1000125" y="434721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21" name="cue-3">
            <a:extLst xmlns:a="http://schemas.openxmlformats.org/drawingml/2006/main">
              <a:ext uri="{FF2B5EF4-FFF2-40B4-BE49-F238E27FC236}">
                <a16:creationId xmlns:a16="http://schemas.microsoft.com/office/drawing/2014/main" id="{613E3095-4901-4E68-BFFE-155E467498B3}"/>
              </a:ext>
            </a:extLst>
          </p:cNvPr>
          <p:cNvSpPr>
            <a:spLocks xmlns:a="http://schemas.openxmlformats.org/drawingml/2006/main" noGrp="1"/>
          </p:cNvSpPr>
          <p:nvPr/>
        </p:nvSpPr>
        <p:spPr>
          <a:xfrm xmlns:a="http://schemas.openxmlformats.org/drawingml/2006/main">
            <a:off x="609600" y="442341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
        <p:nvSpPr>
          <p:cNvPr id="22" name="row-rule-3">
            <a:extLst xmlns:a="http://schemas.openxmlformats.org/drawingml/2006/main">
              <a:ext uri="{FF2B5EF4-FFF2-40B4-BE49-F238E27FC236}">
                <a16:creationId xmlns:a16="http://schemas.microsoft.com/office/drawing/2014/main" id="{2B510709-84E6-4B05-BFA8-E968C82037F0}"/>
              </a:ext>
            </a:extLst>
          </p:cNvPr>
          <p:cNvSpPr>
            <a:spLocks xmlns:a="http://schemas.openxmlformats.org/drawingml/2006/main" noGrp="1"/>
          </p:cNvSpPr>
          <p:nvPr/>
        </p:nvSpPr>
        <p:spPr>
          <a:xfrm xmlns:a="http://schemas.openxmlformats.org/drawingml/2006/main">
            <a:off x="1000125" y="489775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23" name="cue-4">
            <a:extLst xmlns:a="http://schemas.openxmlformats.org/drawingml/2006/main">
              <a:ext uri="{FF2B5EF4-FFF2-40B4-BE49-F238E27FC236}">
                <a16:creationId xmlns:a16="http://schemas.microsoft.com/office/drawing/2014/main" id="{53A95DD9-929E-4BAD-AD72-7F43C6F8B019}"/>
              </a:ext>
            </a:extLst>
          </p:cNvPr>
          <p:cNvSpPr>
            <a:spLocks xmlns:a="http://schemas.openxmlformats.org/drawingml/2006/main" noGrp="1"/>
          </p:cNvSpPr>
          <p:nvPr/>
        </p:nvSpPr>
        <p:spPr>
          <a:xfrm xmlns:a="http://schemas.openxmlformats.org/drawingml/2006/main">
            <a:off x="609600" y="497395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05</a:t>
            </a:r>
          </a:p>
        </p:txBody>
      </p:sp>
      <p:sp>
        <p:nvSpPr>
          <p:cNvPr id="24" name="help-prompt"/>
          <p:cNvSpPr>
            <a:spLocks xmlns:a="http://schemas.openxmlformats.org/drawingml/2006/main" noGrp="1"/>
          </p:cNvSpPr>
          <p:nvPr/>
        </p:nvSpPr>
        <p:spPr>
          <a:xfrm xmlns:a="http://schemas.openxmlformats.org/drawingml/2006/main">
            <a:off x="609904" y="5486400"/>
            <a:ext cx="10972800" cy="56692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50" b="1">
                <a:solidFill>
                  <a:srgbClr val="28685E"/>
                </a:solidFill>
                <a:latin typeface="Calibri"/>
                <a:ea typeface="Calibri"/>
                <a:cs typeface="Calibri"/>
              </a:defRPr>
            </a:pPr>
            <a:r>
              <a:rPr sz="1250" b="1">
                <a:solidFill>
                  <a:srgbClr val="28685E"/>
                </a:solidFill>
                <a:latin typeface="Calibri"/>
                <a:ea typeface="Calibri"/>
                <a:cs typeface="Calibri"/>
              </a:rPr>
              <a:t>Need a different way to take part? (optional) During the claim sort, point, say, sign or show the adult an idea, question or change that would help. You may pass or speak privately. The adult listens, explains what can change and checks whether it helped.</a:t>
            </a:r>
          </a:p>
        </p:txBody>
      </p:sp>
    </p:spTree>
    <p:extLst>
      <p:ext uri="{BB962C8B-B14F-4D97-AF65-F5344CB8AC3E}">
        <p14:creationId xmlns:p14="http://schemas.microsoft.com/office/powerpoint/2010/main" val="1821832906"/>
      </p:ext>
    </p:extLst>
  </p:cSld>
</p:sld>
</file>

<file path=ppt/slides/slide10.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2" name="top-rule">
            <a:extLst xmlns:a="http://schemas.openxmlformats.org/drawingml/2006/main">
              <a:ext uri="{FF2B5EF4-FFF2-40B4-BE49-F238E27FC236}">
                <a16:creationId xmlns:a16="http://schemas.microsoft.com/office/drawing/2014/main" id="{227BB40B-32BF-4574-97FC-F4CFD9A1BE44}"/>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4939B024-5E3F-468E-8CDE-F7500E70B5FF}"/>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21486729-075B-40A7-84D3-709488554C9B}"/>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Check the science</a:t>
            </a:r>
          </a:p>
        </p:txBody>
      </p:sp>
      <p:sp>
        <p:nvSpPr>
          <p:cNvPr id="4" name="footer-line">
            <a:extLst xmlns:a="http://schemas.openxmlformats.org/drawingml/2006/main">
              <a:ext uri="{FF2B5EF4-FFF2-40B4-BE49-F238E27FC236}">
                <a16:creationId xmlns:a16="http://schemas.microsoft.com/office/drawing/2014/main" id="{849B59F5-6CE5-4347-9AEA-6AB4B3FDD617}"/>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B53CAEFC-5B2E-4E82-AAD5-BB7D71221FFE}"/>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C1606EDE-A581-4D3B-9033-5D299C989E6B}"/>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14</a:t>
            </a:r>
          </a:p>
        </p:txBody>
      </p:sp>
      <p:sp>
        <p:nvSpPr>
          <p:cNvPr id="7" name="line-0">
            <a:extLst xmlns:a="http://schemas.openxmlformats.org/drawingml/2006/main">
              <a:ext uri="{FF2B5EF4-FFF2-40B4-BE49-F238E27FC236}">
                <a16:creationId xmlns:a16="http://schemas.microsoft.com/office/drawing/2014/main" id="{114370FA-9008-4116-AA80-6EBD29C24C08}"/>
              </a:ext>
            </a:extLst>
          </p:cNvPr>
          <p:cNvSpPr>
            <a:spLocks xmlns:a="http://schemas.openxmlformats.org/drawingml/2006/main" noGrp="1"/>
          </p:cNvSpPr>
          <p:nvPr/>
        </p:nvSpPr>
        <p:spPr>
          <a:xfrm xmlns:a="http://schemas.openxmlformats.org/drawingml/2006/main">
            <a:off x="1000125" y="2333625"/>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TRUE   Sliding friction opposes sliding at the contact.</a:t>
            </a:r>
          </a:p>
        </p:txBody>
      </p:sp>
      <p:sp>
        <p:nvSpPr>
          <p:cNvPr id="8" name="line-1">
            <a:extLst xmlns:a="http://schemas.openxmlformats.org/drawingml/2006/main">
              <a:ext uri="{FF2B5EF4-FFF2-40B4-BE49-F238E27FC236}">
                <a16:creationId xmlns:a16="http://schemas.microsoft.com/office/drawing/2014/main" id="{E9610A87-EEFA-4941-A671-994FFF2C8F27}"/>
              </a:ext>
            </a:extLst>
          </p:cNvPr>
          <p:cNvSpPr>
            <a:spLocks xmlns:a="http://schemas.openxmlformats.org/drawingml/2006/main" noGrp="1"/>
          </p:cNvSpPr>
          <p:nvPr/>
        </p:nvSpPr>
        <p:spPr>
          <a:xfrm xmlns:a="http://schemas.openxmlformats.org/drawingml/2006/main">
            <a:off x="1000125" y="3013710"/>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FALSE   Smooth surfaces can have friction too.</a:t>
            </a:r>
          </a:p>
        </p:txBody>
      </p:sp>
      <p:sp>
        <p:nvSpPr>
          <p:cNvPr id="9" name="line-2">
            <a:extLst xmlns:a="http://schemas.openxmlformats.org/drawingml/2006/main">
              <a:ext uri="{FF2B5EF4-FFF2-40B4-BE49-F238E27FC236}">
                <a16:creationId xmlns:a16="http://schemas.microsoft.com/office/drawing/2014/main" id="{E59015CF-9324-4ACC-8911-9090FE2CD340}"/>
              </a:ext>
            </a:extLst>
          </p:cNvPr>
          <p:cNvSpPr>
            <a:spLocks xmlns:a="http://schemas.openxmlformats.org/drawingml/2006/main" noGrp="1"/>
          </p:cNvSpPr>
          <p:nvPr/>
        </p:nvSpPr>
        <p:spPr>
          <a:xfrm xmlns:a="http://schemas.openxmlformats.org/drawingml/2006/main">
            <a:off x="1000125" y="3693795"/>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TRUE   Suitable lubrication can reduce friction.</a:t>
            </a:r>
          </a:p>
        </p:txBody>
      </p:sp>
      <p:sp>
        <p:nvSpPr>
          <p:cNvPr id="10" name="line-3">
            <a:extLst xmlns:a="http://schemas.openxmlformats.org/drawingml/2006/main">
              <a:ext uri="{FF2B5EF4-FFF2-40B4-BE49-F238E27FC236}">
                <a16:creationId xmlns:a16="http://schemas.microsoft.com/office/drawing/2014/main" id="{2B5667A3-F215-4530-BFB2-061A34012370}"/>
              </a:ext>
            </a:extLst>
          </p:cNvPr>
          <p:cNvSpPr>
            <a:spLocks xmlns:a="http://schemas.openxmlformats.org/drawingml/2006/main" noGrp="1"/>
          </p:cNvSpPr>
          <p:nvPr/>
        </p:nvSpPr>
        <p:spPr>
          <a:xfrm xmlns:a="http://schemas.openxmlformats.org/drawingml/2006/main">
            <a:off x="1000125" y="4373880"/>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TRUE   Walking normally needs grip at the ground.</a:t>
            </a:r>
          </a:p>
        </p:txBody>
      </p:sp>
      <p:sp>
        <p:nvSpPr>
          <p:cNvPr id="11" name="line-4">
            <a:extLst xmlns:a="http://schemas.openxmlformats.org/drawingml/2006/main">
              <a:ext uri="{FF2B5EF4-FFF2-40B4-BE49-F238E27FC236}">
                <a16:creationId xmlns:a16="http://schemas.microsoft.com/office/drawing/2014/main" id="{F800AD64-7DB9-487C-81BF-05200D330C3E}"/>
              </a:ext>
            </a:extLst>
          </p:cNvPr>
          <p:cNvSpPr>
            <a:spLocks xmlns:a="http://schemas.openxmlformats.org/drawingml/2006/main" noGrp="1"/>
          </p:cNvSpPr>
          <p:nvPr/>
        </p:nvSpPr>
        <p:spPr>
          <a:xfrm xmlns:a="http://schemas.openxmlformats.org/drawingml/2006/main">
            <a:off x="1000125" y="5053965"/>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JUDGEMENT   “Bad” depends on the job.</a:t>
            </a:r>
          </a:p>
        </p:txBody>
      </p:sp>
      <p:sp>
        <p:nvSpPr>
          <p:cNvPr id="13" name="cue-0">
            <a:extLst xmlns:a="http://schemas.openxmlformats.org/drawingml/2006/main">
              <a:ext uri="{FF2B5EF4-FFF2-40B4-BE49-F238E27FC236}">
                <a16:creationId xmlns:a16="http://schemas.microsoft.com/office/drawing/2014/main" id="{7FB37C7F-BD7D-4ADA-9C6A-8251B492CA78}"/>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4" name="row-rule-0">
            <a:extLst xmlns:a="http://schemas.openxmlformats.org/drawingml/2006/main">
              <a:ext uri="{FF2B5EF4-FFF2-40B4-BE49-F238E27FC236}">
                <a16:creationId xmlns:a16="http://schemas.microsoft.com/office/drawing/2014/main" id="{6938109C-6CAB-4536-A17D-4174022E161D}"/>
              </a:ext>
            </a:extLst>
          </p:cNvPr>
          <p:cNvSpPr>
            <a:spLocks xmlns:a="http://schemas.openxmlformats.org/drawingml/2006/main" noGrp="1"/>
          </p:cNvSpPr>
          <p:nvPr/>
        </p:nvSpPr>
        <p:spPr>
          <a:xfrm xmlns:a="http://schemas.openxmlformats.org/drawingml/2006/main">
            <a:off x="1000125" y="296608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1">
            <a:extLst xmlns:a="http://schemas.openxmlformats.org/drawingml/2006/main">
              <a:ext uri="{FF2B5EF4-FFF2-40B4-BE49-F238E27FC236}">
                <a16:creationId xmlns:a16="http://schemas.microsoft.com/office/drawing/2014/main" id="{8F572875-46A5-4535-858C-10D6B5FB7C41}"/>
              </a:ext>
            </a:extLst>
          </p:cNvPr>
          <p:cNvSpPr>
            <a:spLocks xmlns:a="http://schemas.openxmlformats.org/drawingml/2006/main" noGrp="1"/>
          </p:cNvSpPr>
          <p:nvPr/>
        </p:nvSpPr>
        <p:spPr>
          <a:xfrm xmlns:a="http://schemas.openxmlformats.org/drawingml/2006/main">
            <a:off x="609600" y="304228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6" name="row-rule-1">
            <a:extLst xmlns:a="http://schemas.openxmlformats.org/drawingml/2006/main">
              <a:ext uri="{FF2B5EF4-FFF2-40B4-BE49-F238E27FC236}">
                <a16:creationId xmlns:a16="http://schemas.microsoft.com/office/drawing/2014/main" id="{076F9AD6-E2E3-4FC2-A16F-03602A983B62}"/>
              </a:ext>
            </a:extLst>
          </p:cNvPr>
          <p:cNvSpPr>
            <a:spLocks xmlns:a="http://schemas.openxmlformats.org/drawingml/2006/main" noGrp="1"/>
          </p:cNvSpPr>
          <p:nvPr/>
        </p:nvSpPr>
        <p:spPr>
          <a:xfrm xmlns:a="http://schemas.openxmlformats.org/drawingml/2006/main">
            <a:off x="1000125" y="364617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7" name="cue-2">
            <a:extLst xmlns:a="http://schemas.openxmlformats.org/drawingml/2006/main">
              <a:ext uri="{FF2B5EF4-FFF2-40B4-BE49-F238E27FC236}">
                <a16:creationId xmlns:a16="http://schemas.microsoft.com/office/drawing/2014/main" id="{CCF0792A-1411-4B4E-8893-E8DDE9DFD2D4}"/>
              </a:ext>
            </a:extLst>
          </p:cNvPr>
          <p:cNvSpPr>
            <a:spLocks xmlns:a="http://schemas.openxmlformats.org/drawingml/2006/main" noGrp="1"/>
          </p:cNvSpPr>
          <p:nvPr/>
        </p:nvSpPr>
        <p:spPr>
          <a:xfrm xmlns:a="http://schemas.openxmlformats.org/drawingml/2006/main">
            <a:off x="609600" y="372237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8" name="row-rule-2">
            <a:extLst xmlns:a="http://schemas.openxmlformats.org/drawingml/2006/main">
              <a:ext uri="{FF2B5EF4-FFF2-40B4-BE49-F238E27FC236}">
                <a16:creationId xmlns:a16="http://schemas.microsoft.com/office/drawing/2014/main" id="{60C638AF-52AA-4460-84D0-542DCC474843}"/>
              </a:ext>
            </a:extLst>
          </p:cNvPr>
          <p:cNvSpPr>
            <a:spLocks xmlns:a="http://schemas.openxmlformats.org/drawingml/2006/main" noGrp="1"/>
          </p:cNvSpPr>
          <p:nvPr/>
        </p:nvSpPr>
        <p:spPr>
          <a:xfrm xmlns:a="http://schemas.openxmlformats.org/drawingml/2006/main">
            <a:off x="1000125" y="432625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9" name="cue-3">
            <a:extLst xmlns:a="http://schemas.openxmlformats.org/drawingml/2006/main">
              <a:ext uri="{FF2B5EF4-FFF2-40B4-BE49-F238E27FC236}">
                <a16:creationId xmlns:a16="http://schemas.microsoft.com/office/drawing/2014/main" id="{22146FBA-4D89-456C-ADED-9691BBC99AFA}"/>
              </a:ext>
            </a:extLst>
          </p:cNvPr>
          <p:cNvSpPr>
            <a:spLocks xmlns:a="http://schemas.openxmlformats.org/drawingml/2006/main" noGrp="1"/>
          </p:cNvSpPr>
          <p:nvPr/>
        </p:nvSpPr>
        <p:spPr>
          <a:xfrm xmlns:a="http://schemas.openxmlformats.org/drawingml/2006/main">
            <a:off x="609600" y="440245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
        <p:nvSpPr>
          <p:cNvPr id="20" name="row-rule-3">
            <a:extLst xmlns:a="http://schemas.openxmlformats.org/drawingml/2006/main">
              <a:ext uri="{FF2B5EF4-FFF2-40B4-BE49-F238E27FC236}">
                <a16:creationId xmlns:a16="http://schemas.microsoft.com/office/drawing/2014/main" id="{E3504D6F-5BA5-41F4-9819-F267F7D9C1AF}"/>
              </a:ext>
            </a:extLst>
          </p:cNvPr>
          <p:cNvSpPr>
            <a:spLocks xmlns:a="http://schemas.openxmlformats.org/drawingml/2006/main" noGrp="1"/>
          </p:cNvSpPr>
          <p:nvPr/>
        </p:nvSpPr>
        <p:spPr>
          <a:xfrm xmlns:a="http://schemas.openxmlformats.org/drawingml/2006/main">
            <a:off x="1000125" y="500634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21" name="cue-4">
            <a:extLst xmlns:a="http://schemas.openxmlformats.org/drawingml/2006/main">
              <a:ext uri="{FF2B5EF4-FFF2-40B4-BE49-F238E27FC236}">
                <a16:creationId xmlns:a16="http://schemas.microsoft.com/office/drawing/2014/main" id="{2C128A5B-7398-43C1-A3A9-3E79865FF0DA}"/>
              </a:ext>
            </a:extLst>
          </p:cNvPr>
          <p:cNvSpPr>
            <a:spLocks xmlns:a="http://schemas.openxmlformats.org/drawingml/2006/main" noGrp="1"/>
          </p:cNvSpPr>
          <p:nvPr/>
        </p:nvSpPr>
        <p:spPr>
          <a:xfrm xmlns:a="http://schemas.openxmlformats.org/drawingml/2006/main">
            <a:off x="609600" y="508254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05</a:t>
            </a:r>
          </a:p>
        </p:txBody>
      </p:sp>
    </p:spTree>
    <p:extLst>
      <p:ext uri="{BB962C8B-B14F-4D97-AF65-F5344CB8AC3E}">
        <p14:creationId xmlns:p14="http://schemas.microsoft.com/office/powerpoint/2010/main" val="636455249"/>
      </p:ext>
    </p:extLst>
  </p:cSld>
</p:sld>
</file>

<file path=ppt/slides/slide11.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9" name="top-rule">
            <a:extLst xmlns:a="http://schemas.openxmlformats.org/drawingml/2006/main">
              <a:ext uri="{FF2B5EF4-FFF2-40B4-BE49-F238E27FC236}">
                <a16:creationId xmlns:a16="http://schemas.microsoft.com/office/drawing/2014/main" id="{A78DB4D2-45D0-42AC-B91B-B6546820A1A8}"/>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33B76DD7-758C-4D39-8704-42D5B6F194A9}"/>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C12D1808-65BA-4423-8A15-AEECC9F1441F}"/>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Build a complete explanation</a:t>
            </a:r>
          </a:p>
        </p:txBody>
      </p:sp>
      <p:sp>
        <p:nvSpPr>
          <p:cNvPr id="4" name="footer-line">
            <a:extLst xmlns:a="http://schemas.openxmlformats.org/drawingml/2006/main">
              <a:ext uri="{FF2B5EF4-FFF2-40B4-BE49-F238E27FC236}">
                <a16:creationId xmlns:a16="http://schemas.microsoft.com/office/drawing/2014/main" id="{D248E0FB-FE6E-425A-AA0A-6431B966A438}"/>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D2D52629-2E97-432F-8E04-09779FEC4415}"/>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1057F686-5E76-4DEB-B204-60C866E951DE}"/>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15</a:t>
            </a:r>
          </a:p>
        </p:txBody>
      </p:sp>
      <p:sp>
        <p:nvSpPr>
          <p:cNvPr id="7" name="model">
            <a:extLst xmlns:a="http://schemas.openxmlformats.org/drawingml/2006/main">
              <a:ext uri="{FF2B5EF4-FFF2-40B4-BE49-F238E27FC236}">
                <a16:creationId xmlns:a16="http://schemas.microsoft.com/office/drawing/2014/main" id="{F09C1DF9-E788-4883-826A-72AD3BAD9B2B}"/>
              </a:ext>
            </a:extLst>
          </p:cNvPr>
          <p:cNvSpPr>
            <a:spLocks xmlns:a="http://schemas.openxmlformats.org/drawingml/2006/main" noGrp="1"/>
          </p:cNvSpPr>
          <p:nvPr/>
        </p:nvSpPr>
        <p:spPr>
          <a:xfrm xmlns:a="http://schemas.openxmlformats.org/drawingml/2006/main">
            <a:off x="609600" y="2381250"/>
            <a:ext cx="523875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1">
                <a:solidFill>
                  <a:srgbClr val="28685E"/>
                </a:solidFill>
                <a:latin typeface="Calibri"/>
                <a:ea typeface="Calibri"/>
                <a:cs typeface="Calibri"/>
              </a:defRPr>
            </a:pPr>
            <a:r>
              <a:rPr sz="2625" b="1">
                <a:solidFill>
                  <a:srgbClr val="28685E"/>
                </a:solidFill>
                <a:latin typeface="Calibri"/>
                <a:ea typeface="Calibri"/>
                <a:cs typeface="Calibri"/>
              </a:rPr>
              <a:t>Friction is helpful at a bike brake: it transfers movement energy to heat and slows the wheel.</a:t>
            </a:r>
          </a:p>
        </p:txBody>
      </p:sp>
      <p:sp>
        <p:nvSpPr>
          <p:cNvPr id="8" name="model2">
            <a:extLst xmlns:a="http://schemas.openxmlformats.org/drawingml/2006/main">
              <a:ext uri="{FF2B5EF4-FFF2-40B4-BE49-F238E27FC236}">
                <a16:creationId xmlns:a16="http://schemas.microsoft.com/office/drawing/2014/main" id="{8F999945-2D3B-4380-AA8C-AF6308B5F23F}"/>
              </a:ext>
            </a:extLst>
          </p:cNvPr>
          <p:cNvSpPr>
            <a:spLocks xmlns:a="http://schemas.openxmlformats.org/drawingml/2006/main" noGrp="1"/>
          </p:cNvSpPr>
          <p:nvPr/>
        </p:nvSpPr>
        <p:spPr>
          <a:xfrm xmlns:a="http://schemas.openxmlformats.org/drawingml/2006/main">
            <a:off x="609600" y="4476750"/>
            <a:ext cx="523875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It can be unhelpful between moving engine parts because rubbing heats and wears them.</a:t>
            </a:r>
          </a:p>
        </p:txBody>
      </p:sp>
      <p:sp>
        <p:nvSpPr>
          <p:cNvPr id="10" name="energy-motion">
            <a:extLst xmlns:a="http://schemas.openxmlformats.org/drawingml/2006/main">
              <a:ext uri="{FF2B5EF4-FFF2-40B4-BE49-F238E27FC236}">
                <a16:creationId xmlns:a16="http://schemas.microsoft.com/office/drawing/2014/main" id="{75FCF2ED-E6B4-4B02-8F04-40FBADD1B735}"/>
              </a:ext>
            </a:extLst>
          </p:cNvPr>
          <p:cNvSpPr>
            <a:spLocks xmlns:a="http://schemas.openxmlformats.org/drawingml/2006/main" noGrp="1"/>
          </p:cNvSpPr>
          <p:nvPr/>
        </p:nvSpPr>
        <p:spPr>
          <a:xfrm xmlns:a="http://schemas.openxmlformats.org/drawingml/2006/main">
            <a:off x="7000875" y="2714625"/>
            <a:ext cx="4171950" cy="952500"/>
          </a:xfrm>
          <a:prstGeom xmlns:a="http://schemas.openxmlformats.org/drawingml/2006/main" prst="rect">
            <a:avLst/>
          </a:prstGeom>
          <a:solidFill xmlns:a="http://schemas.openxmlformats.org/drawingml/2006/main">
            <a:srgbClr val="E7EFE9"/>
          </a:solidFill>
          <a:ln xmlns:a="http://schemas.openxmlformats.org/drawingml/2006/main" w="0">
            <a:noFill/>
          </a:ln>
        </p:spPr>
        <p:txBody xmlns:a="http://schemas.openxmlformats.org/drawingml/2006/main">
          <a:bodyPr/>
          <a:p/>
        </p:txBody>
      </p:sp>
      <p:sp>
        <p:nvSpPr>
          <p:cNvPr id="11" name="energy-motion-label">
            <a:extLst xmlns:a="http://schemas.openxmlformats.org/drawingml/2006/main">
              <a:ext uri="{FF2B5EF4-FFF2-40B4-BE49-F238E27FC236}">
                <a16:creationId xmlns:a16="http://schemas.microsoft.com/office/drawing/2014/main" id="{5657A987-AB3F-4FB1-8ED9-FCC783153B7C}"/>
              </a:ext>
            </a:extLst>
          </p:cNvPr>
          <p:cNvSpPr>
            <a:spLocks xmlns:a="http://schemas.openxmlformats.org/drawingml/2006/main" noGrp="1"/>
          </p:cNvSpPr>
          <p:nvPr/>
        </p:nvSpPr>
        <p:spPr>
          <a:xfrm xmlns:a="http://schemas.openxmlformats.org/drawingml/2006/main">
            <a:off x="7191375" y="2905125"/>
            <a:ext cx="3790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2175" b="1">
                <a:solidFill>
                  <a:srgbClr val="28685E"/>
                </a:solidFill>
                <a:latin typeface="Calibri"/>
                <a:ea typeface="Calibri"/>
                <a:cs typeface="Calibri"/>
              </a:defRPr>
            </a:pPr>
            <a:r>
              <a:rPr sz="2175" b="1">
                <a:solidFill>
                  <a:srgbClr val="28685E"/>
                </a:solidFill>
                <a:latin typeface="Calibri"/>
                <a:ea typeface="Calibri"/>
                <a:cs typeface="Calibri"/>
              </a:rPr>
              <a:t>MOVEMENT ENERGY</a:t>
            </a:r>
          </a:p>
        </p:txBody>
      </p:sp>
      <p:sp>
        <p:nvSpPr>
          <p:cNvPr id="12" name="energy-transfer">
            <a:extLst xmlns:a="http://schemas.openxmlformats.org/drawingml/2006/main">
              <a:ext uri="{FF2B5EF4-FFF2-40B4-BE49-F238E27FC236}">
                <a16:creationId xmlns:a16="http://schemas.microsoft.com/office/drawing/2014/main" id="{5AC43CAB-011E-447B-8701-7083B41C8D04}"/>
              </a:ext>
            </a:extLst>
          </p:cNvPr>
          <p:cNvSpPr>
            <a:spLocks xmlns:a="http://schemas.openxmlformats.org/drawingml/2006/main" noGrp="1"/>
          </p:cNvSpPr>
          <p:nvPr/>
        </p:nvSpPr>
        <p:spPr>
          <a:xfrm xmlns:a="http://schemas.openxmlformats.org/drawingml/2006/main" rot="5400000">
            <a:off x="8562975" y="3895725"/>
            <a:ext cx="933450" cy="247650"/>
          </a:xfrm>
          <a:prstGeom xmlns:a="http://schemas.openxmlformats.org/drawingml/2006/main" prst="rightArrow">
            <a:avLst/>
          </a:prstGeom>
          <a:solidFill xmlns:a="http://schemas.openxmlformats.org/drawingml/2006/main">
            <a:srgbClr val="A95D21"/>
          </a:solidFill>
          <a:ln xmlns:a="http://schemas.openxmlformats.org/drawingml/2006/main" w="0">
            <a:noFill/>
          </a:ln>
        </p:spPr>
        <p:txBody xmlns:a="http://schemas.openxmlformats.org/drawingml/2006/main">
          <a:bodyPr/>
          <a:p/>
        </p:txBody>
      </p:sp>
      <p:sp>
        <p:nvSpPr>
          <p:cNvPr id="13" name="energy-heat">
            <a:extLst xmlns:a="http://schemas.openxmlformats.org/drawingml/2006/main">
              <a:ext uri="{FF2B5EF4-FFF2-40B4-BE49-F238E27FC236}">
                <a16:creationId xmlns:a16="http://schemas.microsoft.com/office/drawing/2014/main" id="{B2A2A219-8E45-43A4-9B8D-55DDAEB00F61}"/>
              </a:ext>
            </a:extLst>
          </p:cNvPr>
          <p:cNvSpPr>
            <a:spLocks xmlns:a="http://schemas.openxmlformats.org/drawingml/2006/main" noGrp="1"/>
          </p:cNvSpPr>
          <p:nvPr/>
        </p:nvSpPr>
        <p:spPr>
          <a:xfrm xmlns:a="http://schemas.openxmlformats.org/drawingml/2006/main">
            <a:off x="7000875" y="4705350"/>
            <a:ext cx="4171950" cy="952500"/>
          </a:xfrm>
          <a:prstGeom xmlns:a="http://schemas.openxmlformats.org/drawingml/2006/main" prst="rect">
            <a:avLst/>
          </a:prstGeom>
          <a:solidFill xmlns:a="http://schemas.openxmlformats.org/drawingml/2006/main">
            <a:srgbClr val="F0EBE3"/>
          </a:solidFill>
          <a:ln xmlns:a="http://schemas.openxmlformats.org/drawingml/2006/main" w="0">
            <a:noFill/>
          </a:ln>
        </p:spPr>
        <p:txBody xmlns:a="http://schemas.openxmlformats.org/drawingml/2006/main">
          <a:bodyPr/>
          <a:p/>
        </p:txBody>
      </p:sp>
      <p:sp>
        <p:nvSpPr>
          <p:cNvPr id="14" name="energy-heat-label">
            <a:extLst xmlns:a="http://schemas.openxmlformats.org/drawingml/2006/main">
              <a:ext uri="{FF2B5EF4-FFF2-40B4-BE49-F238E27FC236}">
                <a16:creationId xmlns:a16="http://schemas.microsoft.com/office/drawing/2014/main" id="{2A8C4F01-8032-4575-9438-7277E949297D}"/>
              </a:ext>
            </a:extLst>
          </p:cNvPr>
          <p:cNvSpPr>
            <a:spLocks xmlns:a="http://schemas.openxmlformats.org/drawingml/2006/main" noGrp="1"/>
          </p:cNvSpPr>
          <p:nvPr/>
        </p:nvSpPr>
        <p:spPr>
          <a:xfrm xmlns:a="http://schemas.openxmlformats.org/drawingml/2006/main">
            <a:off x="7191375" y="4905375"/>
            <a:ext cx="3790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2175" b="1">
                <a:solidFill>
                  <a:srgbClr val="A95D21"/>
                </a:solidFill>
                <a:latin typeface="Calibri"/>
                <a:ea typeface="Calibri"/>
                <a:cs typeface="Calibri"/>
              </a:defRPr>
            </a:pPr>
            <a:r>
              <a:rPr sz="2175" b="1">
                <a:solidFill>
                  <a:srgbClr val="A95D21"/>
                </a:solidFill>
                <a:latin typeface="Calibri"/>
                <a:ea typeface="Calibri"/>
                <a:cs typeface="Calibri"/>
              </a:rPr>
              <a:t>HEAT</a:t>
            </a:r>
          </a:p>
        </p:txBody>
      </p:sp>
    </p:spTree>
    <p:extLst>
      <p:ext uri="{BB962C8B-B14F-4D97-AF65-F5344CB8AC3E}">
        <p14:creationId xmlns:p14="http://schemas.microsoft.com/office/powerpoint/2010/main" val="1553533739"/>
      </p:ext>
    </p:extLst>
  </p:cSld>
</p:sld>
</file>

<file path=ppt/slides/slide12.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D421363D-C1D3-4FE1-919A-1A2ED96A6C9F}"/>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E390B12C-7720-4672-AA87-CCF79D68C603}"/>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42B94148-6F9D-4976-83BD-EF40BD22483F}"/>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Keep your prediction for next time</a:t>
            </a:r>
          </a:p>
        </p:txBody>
      </p:sp>
      <p:sp>
        <p:nvSpPr>
          <p:cNvPr id="4" name="footer-line">
            <a:extLst xmlns:a="http://schemas.openxmlformats.org/drawingml/2006/main">
              <a:ext uri="{FF2B5EF4-FFF2-40B4-BE49-F238E27FC236}">
                <a16:creationId xmlns:a16="http://schemas.microsoft.com/office/drawing/2014/main" id="{79B4EAA8-6FE9-4C79-A5EA-1B055CBE91C4}"/>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5F311380-4F19-49EC-B534-69A35B0BA4EA}"/>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6" name="page">
            <a:extLst xmlns:a="http://schemas.openxmlformats.org/drawingml/2006/main">
              <a:ext uri="{FF2B5EF4-FFF2-40B4-BE49-F238E27FC236}">
                <a16:creationId xmlns:a16="http://schemas.microsoft.com/office/drawing/2014/main" id="{8F19DE10-E00C-464D-9BE1-5C7E87531E63}"/>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17</a:t>
            </a:r>
          </a:p>
        </p:txBody>
      </p:sp>
      <p:sp>
        <p:nvSpPr>
          <p:cNvPr id="7" name="line-0">
            <a:extLst xmlns:a="http://schemas.openxmlformats.org/drawingml/2006/main">
              <a:ext uri="{FF2B5EF4-FFF2-40B4-BE49-F238E27FC236}">
                <a16:creationId xmlns:a16="http://schemas.microsoft.com/office/drawing/2014/main" id="{BB1ECE04-42C9-4DFF-91B5-9A4F8F3C23B6}"/>
              </a:ext>
            </a:extLst>
          </p:cNvPr>
          <p:cNvSpPr>
            <a:spLocks xmlns:a="http://schemas.openxmlformats.org/drawingml/2006/main" noGrp="1"/>
          </p:cNvSpPr>
          <p:nvPr/>
        </p:nvSpPr>
        <p:spPr>
          <a:xfrm xmlns:a="http://schemas.openxmlformats.org/drawingml/2006/main">
            <a:off x="1000125" y="233362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Keep your named worksheet and first prediction.</a:t>
            </a:r>
          </a:p>
        </p:txBody>
      </p:sp>
      <p:sp>
        <p:nvSpPr>
          <p:cNvPr id="8" name="line-1">
            <a:extLst xmlns:a="http://schemas.openxmlformats.org/drawingml/2006/main">
              <a:ext uri="{FF2B5EF4-FFF2-40B4-BE49-F238E27FC236}">
                <a16:creationId xmlns:a16="http://schemas.microsoft.com/office/drawing/2014/main" id="{E77DC251-F86E-4574-8C78-5A8EF6D50759}"/>
              </a:ext>
            </a:extLst>
          </p:cNvPr>
          <p:cNvSpPr>
            <a:spLocks xmlns:a="http://schemas.openxmlformats.org/drawingml/2006/main" noGrp="1"/>
          </p:cNvSpPr>
          <p:nvPr/>
        </p:nvSpPr>
        <p:spPr>
          <a:xfrm xmlns:a="http://schemas.openxmlformats.org/drawingml/2006/main">
            <a:off x="1000125" y="3467100"/>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Next lesson: Friction: test the surfaces.</a:t>
            </a:r>
          </a:p>
        </p:txBody>
      </p:sp>
      <p:sp>
        <p:nvSpPr>
          <p:cNvPr id="9" name="line-2">
            <a:extLst xmlns:a="http://schemas.openxmlformats.org/drawingml/2006/main">
              <a:ext uri="{FF2B5EF4-FFF2-40B4-BE49-F238E27FC236}">
                <a16:creationId xmlns:a16="http://schemas.microsoft.com/office/drawing/2014/main" id="{D5446F1E-2AAD-478E-97F6-8EB2B5D2004C}"/>
              </a:ext>
            </a:extLst>
          </p:cNvPr>
          <p:cNvSpPr>
            <a:spLocks xmlns:a="http://schemas.openxmlformats.org/drawingml/2006/main" noGrp="1"/>
          </p:cNvSpPr>
          <p:nvPr/>
        </p:nvSpPr>
        <p:spPr>
          <a:xfrm xmlns:a="http://schemas.openxmlformats.org/drawingml/2006/main">
            <a:off x="1000125" y="460057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Point to one idea you want to check again.</a:t>
            </a:r>
          </a:p>
        </p:txBody>
      </p:sp>
      <p:sp>
        <p:nvSpPr>
          <p:cNvPr id="11" name="cue-0">
            <a:extLst xmlns:a="http://schemas.openxmlformats.org/drawingml/2006/main">
              <a:ext uri="{FF2B5EF4-FFF2-40B4-BE49-F238E27FC236}">
                <a16:creationId xmlns:a16="http://schemas.microsoft.com/office/drawing/2014/main" id="{5FF5315A-42CE-46E0-A0A4-303EADCD5114}"/>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2" name="row-rule-0">
            <a:extLst xmlns:a="http://schemas.openxmlformats.org/drawingml/2006/main">
              <a:ext uri="{FF2B5EF4-FFF2-40B4-BE49-F238E27FC236}">
                <a16:creationId xmlns:a16="http://schemas.microsoft.com/office/drawing/2014/main" id="{04DF5160-4BD4-44A7-A474-3DCCBACDF90F}"/>
              </a:ext>
            </a:extLst>
          </p:cNvPr>
          <p:cNvSpPr>
            <a:spLocks xmlns:a="http://schemas.openxmlformats.org/drawingml/2006/main" noGrp="1"/>
          </p:cNvSpPr>
          <p:nvPr/>
        </p:nvSpPr>
        <p:spPr>
          <a:xfrm xmlns:a="http://schemas.openxmlformats.org/drawingml/2006/main">
            <a:off x="1000125" y="341947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3" name="cue-1">
            <a:extLst xmlns:a="http://schemas.openxmlformats.org/drawingml/2006/main">
              <a:ext uri="{FF2B5EF4-FFF2-40B4-BE49-F238E27FC236}">
                <a16:creationId xmlns:a16="http://schemas.microsoft.com/office/drawing/2014/main" id="{D4A92D15-E543-44EE-B2F2-CFFF964C47AF}"/>
              </a:ext>
            </a:extLst>
          </p:cNvPr>
          <p:cNvSpPr>
            <a:spLocks xmlns:a="http://schemas.openxmlformats.org/drawingml/2006/main" noGrp="1"/>
          </p:cNvSpPr>
          <p:nvPr/>
        </p:nvSpPr>
        <p:spPr>
          <a:xfrm xmlns:a="http://schemas.openxmlformats.org/drawingml/2006/main">
            <a:off x="609600" y="349567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4" name="row-rule-1">
            <a:extLst xmlns:a="http://schemas.openxmlformats.org/drawingml/2006/main">
              <a:ext uri="{FF2B5EF4-FFF2-40B4-BE49-F238E27FC236}">
                <a16:creationId xmlns:a16="http://schemas.microsoft.com/office/drawing/2014/main" id="{6ADAD402-1806-455D-A630-095343DADA17}"/>
              </a:ext>
            </a:extLst>
          </p:cNvPr>
          <p:cNvSpPr>
            <a:spLocks xmlns:a="http://schemas.openxmlformats.org/drawingml/2006/main" noGrp="1"/>
          </p:cNvSpPr>
          <p:nvPr/>
        </p:nvSpPr>
        <p:spPr>
          <a:xfrm xmlns:a="http://schemas.openxmlformats.org/drawingml/2006/main">
            <a:off x="1000125" y="455295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2">
            <a:extLst xmlns:a="http://schemas.openxmlformats.org/drawingml/2006/main">
              <a:ext uri="{FF2B5EF4-FFF2-40B4-BE49-F238E27FC236}">
                <a16:creationId xmlns:a16="http://schemas.microsoft.com/office/drawing/2014/main" id="{8BA77266-C0C4-41F5-9D95-05E56C42F394}"/>
              </a:ext>
            </a:extLst>
          </p:cNvPr>
          <p:cNvSpPr>
            <a:spLocks xmlns:a="http://schemas.openxmlformats.org/drawingml/2006/main" noGrp="1"/>
          </p:cNvSpPr>
          <p:nvPr/>
        </p:nvSpPr>
        <p:spPr>
          <a:xfrm xmlns:a="http://schemas.openxmlformats.org/drawingml/2006/main">
            <a:off x="609600" y="46291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Tree>
    <p:extLst>
      <p:ext uri="{BB962C8B-B14F-4D97-AF65-F5344CB8AC3E}">
        <p14:creationId xmlns:p14="http://schemas.microsoft.com/office/powerpoint/2010/main" val="1537637956"/>
      </p:ext>
    </p:extLst>
  </p:cSld>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9F5"/>
        </a:solidFill>
      </p:bgPr>
    </p:bg>
    <p:spTree>
      <p:nvGrpSpPr>
        <p:cNvPr id="2" name=""/>
        <p:cNvGrpSpPr/>
        <p:nvPr/>
      </p:nvGrpSpPr>
      <p:grpSpPr/>
      <p:sp>
        <p:nvSpPr>
          <p:cNvPr id="3" name="top-rule"/>
          <p:cNvSpPr>
            <a:spLocks noGrp="1"/>
          </p:cNvSpPr>
          <p:nvPr/>
        </p:nvSpPr>
        <p:spPr>
          <a:xfrm>
            <a:off x="609600" y="733425"/>
            <a:ext cx="781050" cy="38100"/>
          </a:xfrm>
          <a:prstGeom prst="rect">
            <a:avLst/>
          </a:prstGeom>
          <a:solidFill>
            <a:srgbClr val="28685E"/>
          </a:solidFill>
          <a:ln w="0">
            <a:noFill/>
            <a:prstDash val="solid"/>
          </a:ln>
        </p:spPr>
        <p:txBody>
          <a:bodyPr/>
          <a:p/>
        </p:txBody>
      </p:sp>
      <p:sp>
        <p:nvSpPr>
          <p:cNvPr id="4" name="brand"/>
          <p:cNvSpPr>
            <a:spLocks noGrp="1"/>
          </p:cNvSpPr>
          <p:nvPr/>
        </p:nvSpPr>
        <p:spPr>
          <a:xfrm>
            <a:off x="609600" y="342900"/>
            <a:ext cx="9334500" cy="30480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p:cNvSpPr>
            <a:spLocks noGrp="1"/>
          </p:cNvSpPr>
          <p:nvPr/>
        </p:nvSpPr>
        <p:spPr>
          <a:xfrm>
            <a:off x="609600" y="990600"/>
            <a:ext cx="10972800" cy="1000125"/>
          </a:xfrm>
          <a:prstGeom prst="rect">
            <a:avLst/>
          </a:prstGeom>
          <a:noFill/>
          <a:ln w="0">
            <a:noFill/>
            <a:prstDash val="solid"/>
          </a:ln>
        </p:spPr>
        <p:txBody>
          <a:bodyPr lIns="0" tIns="0" rIns="0" bIns="0" anchor="ctr">
            <a:noAutofit/>
          </a:bodyPr>
          <a:lstStyle/>
          <a:p>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Arrival · Standard route</a:t>
            </a:r>
          </a:p>
        </p:txBody>
      </p:sp>
      <p:sp>
        <p:nvSpPr>
          <p:cNvPr id="6" name="footer-line"/>
          <p:cNvSpPr>
            <a:spLocks noGrp="1"/>
          </p:cNvSpPr>
          <p:nvPr/>
        </p:nvSpPr>
        <p:spPr>
          <a:xfrm>
            <a:off x="609600" y="6191250"/>
            <a:ext cx="10972800" cy="9525"/>
          </a:xfrm>
          <a:prstGeom prst="rect">
            <a:avLst/>
          </a:prstGeom>
          <a:solidFill>
            <a:srgbClr val="CEDBD3"/>
          </a:solidFill>
          <a:ln w="0">
            <a:noFill/>
            <a:prstDash val="solid"/>
          </a:ln>
        </p:spPr>
        <p:txBody>
          <a:bodyPr/>
          <a:p/>
        </p:txBody>
      </p:sp>
      <p:sp>
        <p:nvSpPr>
          <p:cNvPr id="7" name="footer"/>
          <p:cNvSpPr>
            <a:spLocks noGrp="1"/>
          </p:cNvSpPr>
          <p:nvPr/>
        </p:nvSpPr>
        <p:spPr>
          <a:xfrm>
            <a:off x="609600" y="6419850"/>
            <a:ext cx="9525000" cy="219075"/>
          </a:xfrm>
          <a:prstGeom prst="rect">
            <a:avLst/>
          </a:prstGeom>
          <a:noFill/>
          <a:ln w="0">
            <a:noFill/>
            <a:prstDash val="solid"/>
          </a:ln>
        </p:spPr>
        <p:txBody>
          <a:bodyPr lIns="0" tIns="0" rIns="0" bIns="0" anchor="ctr">
            <a:noAutofit/>
          </a:bodyPr>
          <a:lstStyle/>
          <a:p>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p:cNvSpPr>
            <a:spLocks noGrp="1"/>
          </p:cNvSpPr>
          <p:nvPr/>
        </p:nvSpPr>
        <p:spPr>
          <a:xfrm>
            <a:off x="11106150" y="6400800"/>
            <a:ext cx="476250" cy="24765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9" name="strip"/>
          <p:cNvSpPr>
            <a:spLocks noGrp="1"/>
          </p:cNvSpPr>
          <p:nvPr/>
        </p:nvSpPr>
        <p:spPr>
          <a:xfrm>
            <a:off x="609904" y="2240280"/>
            <a:ext cx="10972800" cy="365760"/>
          </a:xfrm>
          <a:prstGeom prst="rect">
            <a:avLst/>
          </a:prstGeom>
          <a:noFill/>
          <a:ln w="0">
            <a:noFill/>
            <a:prstDash val="solid"/>
          </a:ln>
        </p:spPr>
        <p:txBody>
          <a:bodyPr lIns="0" tIns="0" rIns="0" bIns="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FOUR QUICK QUESTIONS   /   POINT, SAY, SIGN, DRAW OR WRITE   /   YOU MAY PASS</a:t>
            </a:r>
          </a:p>
        </p:txBody>
      </p:sp>
      <p:sp>
        <p:nvSpPr>
          <p:cNvPr id="10" name="question-0"/>
          <p:cNvSpPr>
            <a:spLocks noGrp="1"/>
          </p:cNvSpPr>
          <p:nvPr/>
        </p:nvSpPr>
        <p:spPr>
          <a:xfrm>
            <a:off x="609904" y="2697480"/>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1. A push moves a toy car away. Which action moved it? Push / pull.</a:t>
            </a:r>
          </a:p>
        </p:txBody>
      </p:sp>
      <p:sp>
        <p:nvSpPr>
          <p:cNvPr id="11" name="question-1"/>
          <p:cNvSpPr>
            <a:spLocks noGrp="1"/>
          </p:cNvSpPr>
          <p:nvPr/>
        </p:nvSpPr>
        <p:spPr>
          <a:xfrm>
            <a:off x="6382512" y="2697480"/>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2. Look at two palms pressed together. Which surfaces touch? Palm and palm / palm and sleeve.</a:t>
            </a:r>
          </a:p>
        </p:txBody>
      </p:sp>
      <p:sp>
        <p:nvSpPr>
          <p:cNvPr id="12" name="question-2"/>
          <p:cNvSpPr>
            <a:spLocks noGrp="1"/>
          </p:cNvSpPr>
          <p:nvPr/>
        </p:nvSpPr>
        <p:spPr>
          <a:xfrm>
            <a:off x="609904" y="3959352"/>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3. Use your chosen route. What do you notice when hands rub? Say, point or draw one observation.</a:t>
            </a:r>
          </a:p>
        </p:txBody>
      </p:sp>
      <p:sp>
        <p:nvSpPr>
          <p:cNvPr id="13" name="question-3"/>
          <p:cNvSpPr>
            <a:spLocks noGrp="1"/>
          </p:cNvSpPr>
          <p:nvPr/>
        </p:nvSpPr>
        <p:spPr>
          <a:xfrm>
            <a:off x="6382512" y="3959352"/>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4. A shoe needs to grip the ground. Does grip help walking or make slipping easier? Help walking / make slipping easier.</a:t>
            </a:r>
          </a:p>
        </p:txBody>
      </p:sp>
      <p:sp>
        <p:nvSpPr>
          <p:cNvPr id="14" name="strip"/>
          <p:cNvSpPr>
            <a:spLocks noGrp="1"/>
          </p:cNvSpPr>
          <p:nvPr/>
        </p:nvSpPr>
        <p:spPr>
          <a:xfrm>
            <a:off x="609904" y="2240280"/>
            <a:ext cx="10972800" cy="365760"/>
          </a:xfrm>
          <a:prstGeom prst="rect">
            <a:avLst/>
          </a:prstGeom>
          <a:noFill/>
          <a:ln w="0">
            <a:noFill/>
            <a:prstDash val="solid"/>
          </a:ln>
        </p:spPr>
        <p:txBody>
          <a:bodyPr lIns="0" tIns="0" rIns="0" bIns="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FOUR QUICK QUESTIONS   /   POINT, SAY, SIGN, DRAW OR WRITE   /   YOU MAY PASS</a:t>
            </a:r>
          </a:p>
        </p:txBody>
      </p:sp>
      <p:sp>
        <p:nvSpPr>
          <p:cNvPr id="15" name="question-0"/>
          <p:cNvSpPr>
            <a:spLocks noGrp="1"/>
          </p:cNvSpPr>
          <p:nvPr/>
        </p:nvSpPr>
        <p:spPr>
          <a:xfrm>
            <a:off x="609904" y="2697480"/>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1. Name the two actions that can change how an object moves: p___ and p___.</a:t>
            </a:r>
          </a:p>
        </p:txBody>
      </p:sp>
      <p:sp>
        <p:nvSpPr>
          <p:cNvPr id="16" name="question-1"/>
          <p:cNvSpPr>
            <a:spLocks noGrp="1"/>
          </p:cNvSpPr>
          <p:nvPr/>
        </p:nvSpPr>
        <p:spPr>
          <a:xfrm>
            <a:off x="6382512" y="2697480"/>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2. When hands rub, name the two touching surfaces.</a:t>
            </a:r>
          </a:p>
        </p:txBody>
      </p:sp>
      <p:sp>
        <p:nvSpPr>
          <p:cNvPr id="17" name="question-2"/>
          <p:cNvSpPr>
            <a:spLocks noGrp="1"/>
          </p:cNvSpPr>
          <p:nvPr/>
        </p:nvSpPr>
        <p:spPr>
          <a:xfrm>
            <a:off x="609904" y="3959352"/>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3. Use your chosen route. Describe one change you notice or already know. If you know the force's name, add it.</a:t>
            </a:r>
          </a:p>
        </p:txBody>
      </p:sp>
      <p:sp>
        <p:nvSpPr>
          <p:cNvPr id="18" name="question-3"/>
          <p:cNvSpPr>
            <a:spLocks noGrp="1"/>
          </p:cNvSpPr>
          <p:nvPr/>
        </p:nvSpPr>
        <p:spPr>
          <a:xfrm>
            <a:off x="6382512" y="3959352"/>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4. A bike brake pad presses on the wheel rim. Predict what happens to the turning wheel.</a:t>
            </a:r>
          </a:p>
        </p:txBody>
      </p:sp>
      <p:sp>
        <p:nvSpPr>
          <p:cNvPr id="19" name="access"/>
          <p:cNvSpPr>
            <a:spLocks noGrp="1"/>
          </p:cNvSpPr>
          <p:nvPr/>
        </p:nvSpPr>
        <p:spPr>
          <a:xfrm>
            <a:off x="609904" y="5230368"/>
            <a:ext cx="10972800" cy="566928"/>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For question 3, hand rubbing is optional. If comfortable, gently rub your hands for up to five seconds; stop at discomfort. You can watch an adult or describe a familiar hand-rubbing example instead. Say whether you observed it, remembered it or predicted 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9F5"/>
        </a:solidFill>
      </p:bgPr>
    </p:bg>
    <p:spTree>
      <p:nvGrpSpPr>
        <p:cNvPr id="2" name=""/>
        <p:cNvGrpSpPr/>
        <p:nvPr/>
      </p:nvGrpSpPr>
      <p:grpSpPr/>
      <p:sp>
        <p:nvSpPr>
          <p:cNvPr id="3" name="top-rule"/>
          <p:cNvSpPr>
            <a:spLocks noGrp="1"/>
          </p:cNvSpPr>
          <p:nvPr/>
        </p:nvSpPr>
        <p:spPr>
          <a:xfrm>
            <a:off x="609600" y="733425"/>
            <a:ext cx="781050" cy="38100"/>
          </a:xfrm>
          <a:prstGeom prst="rect">
            <a:avLst/>
          </a:prstGeom>
          <a:solidFill>
            <a:srgbClr val="28685E"/>
          </a:solidFill>
          <a:ln w="0">
            <a:noFill/>
            <a:prstDash val="solid"/>
          </a:ln>
        </p:spPr>
        <p:txBody>
          <a:bodyPr/>
          <a:p/>
        </p:txBody>
      </p:sp>
      <p:sp>
        <p:nvSpPr>
          <p:cNvPr id="4" name="brand"/>
          <p:cNvSpPr>
            <a:spLocks noGrp="1"/>
          </p:cNvSpPr>
          <p:nvPr/>
        </p:nvSpPr>
        <p:spPr>
          <a:xfrm>
            <a:off x="609600" y="342900"/>
            <a:ext cx="9334500" cy="30480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p:cNvSpPr>
            <a:spLocks noGrp="1"/>
          </p:cNvSpPr>
          <p:nvPr/>
        </p:nvSpPr>
        <p:spPr>
          <a:xfrm>
            <a:off x="609600" y="990600"/>
            <a:ext cx="10972800" cy="1000125"/>
          </a:xfrm>
          <a:prstGeom prst="rect">
            <a:avLst/>
          </a:prstGeom>
          <a:noFill/>
          <a:ln w="0">
            <a:noFill/>
            <a:prstDash val="solid"/>
          </a:ln>
        </p:spPr>
        <p:txBody>
          <a:bodyPr lIns="0" tIns="0" rIns="0" bIns="0" anchor="ctr">
            <a:noAutofit/>
          </a:bodyPr>
          <a:lstStyle/>
          <a:p>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Arrival · Stretch route</a:t>
            </a:r>
          </a:p>
        </p:txBody>
      </p:sp>
      <p:sp>
        <p:nvSpPr>
          <p:cNvPr id="6" name="footer-line"/>
          <p:cNvSpPr>
            <a:spLocks noGrp="1"/>
          </p:cNvSpPr>
          <p:nvPr/>
        </p:nvSpPr>
        <p:spPr>
          <a:xfrm>
            <a:off x="609600" y="6191250"/>
            <a:ext cx="10972800" cy="9525"/>
          </a:xfrm>
          <a:prstGeom prst="rect">
            <a:avLst/>
          </a:prstGeom>
          <a:solidFill>
            <a:srgbClr val="CEDBD3"/>
          </a:solidFill>
          <a:ln w="0">
            <a:noFill/>
            <a:prstDash val="solid"/>
          </a:ln>
        </p:spPr>
        <p:txBody>
          <a:bodyPr/>
          <a:p/>
        </p:txBody>
      </p:sp>
      <p:sp>
        <p:nvSpPr>
          <p:cNvPr id="7" name="footer"/>
          <p:cNvSpPr>
            <a:spLocks noGrp="1"/>
          </p:cNvSpPr>
          <p:nvPr/>
        </p:nvSpPr>
        <p:spPr>
          <a:xfrm>
            <a:off x="609600" y="6419850"/>
            <a:ext cx="9525000" cy="219075"/>
          </a:xfrm>
          <a:prstGeom prst="rect">
            <a:avLst/>
          </a:prstGeom>
          <a:noFill/>
          <a:ln w="0">
            <a:noFill/>
            <a:prstDash val="solid"/>
          </a:ln>
        </p:spPr>
        <p:txBody>
          <a:bodyPr lIns="0" tIns="0" rIns="0" bIns="0" anchor="ctr">
            <a:noAutofit/>
          </a:bodyPr>
          <a:lstStyle/>
          <a:p>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p:cNvSpPr>
            <a:spLocks noGrp="1"/>
          </p:cNvSpPr>
          <p:nvPr/>
        </p:nvSpPr>
        <p:spPr>
          <a:xfrm>
            <a:off x="11106150" y="6400800"/>
            <a:ext cx="476250" cy="24765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
        <p:nvSpPr>
          <p:cNvPr id="9" name="strip"/>
          <p:cNvSpPr>
            <a:spLocks noGrp="1"/>
          </p:cNvSpPr>
          <p:nvPr/>
        </p:nvSpPr>
        <p:spPr>
          <a:xfrm>
            <a:off x="609904" y="2240280"/>
            <a:ext cx="10972800" cy="365760"/>
          </a:xfrm>
          <a:prstGeom prst="rect">
            <a:avLst/>
          </a:prstGeom>
          <a:noFill/>
          <a:ln w="0">
            <a:noFill/>
            <a:prstDash val="solid"/>
          </a:ln>
        </p:spPr>
        <p:txBody>
          <a:bodyPr lIns="0" tIns="0" rIns="0" bIns="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FOUR QUICK QUESTIONS   /   POINT, SAY, SIGN, DRAW OR WRITE   /   YOU MAY PASS</a:t>
            </a:r>
          </a:p>
        </p:txBody>
      </p:sp>
      <p:sp>
        <p:nvSpPr>
          <p:cNvPr id="10" name="question-0"/>
          <p:cNvSpPr>
            <a:spLocks noGrp="1"/>
          </p:cNvSpPr>
          <p:nvPr/>
        </p:nvSpPr>
        <p:spPr>
          <a:xfrm>
            <a:off x="609904" y="2697480"/>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1. A push moves a toy car away. Which action moved it? Push / pull.</a:t>
            </a:r>
          </a:p>
        </p:txBody>
      </p:sp>
      <p:sp>
        <p:nvSpPr>
          <p:cNvPr id="11" name="question-1"/>
          <p:cNvSpPr>
            <a:spLocks noGrp="1"/>
          </p:cNvSpPr>
          <p:nvPr/>
        </p:nvSpPr>
        <p:spPr>
          <a:xfrm>
            <a:off x="6382512" y="2697480"/>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2. Look at two palms pressed together. Which surfaces touch? Palm and palm / palm and sleeve.</a:t>
            </a:r>
          </a:p>
        </p:txBody>
      </p:sp>
      <p:sp>
        <p:nvSpPr>
          <p:cNvPr id="12" name="question-2"/>
          <p:cNvSpPr>
            <a:spLocks noGrp="1"/>
          </p:cNvSpPr>
          <p:nvPr/>
        </p:nvSpPr>
        <p:spPr>
          <a:xfrm>
            <a:off x="609904" y="3959352"/>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3. Use your chosen route. What do you notice when hands rub? Say, point or draw one observation.</a:t>
            </a:r>
          </a:p>
        </p:txBody>
      </p:sp>
      <p:sp>
        <p:nvSpPr>
          <p:cNvPr id="13" name="question-3"/>
          <p:cNvSpPr>
            <a:spLocks noGrp="1"/>
          </p:cNvSpPr>
          <p:nvPr/>
        </p:nvSpPr>
        <p:spPr>
          <a:xfrm>
            <a:off x="6382512" y="3959352"/>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4. A shoe needs to grip the ground. Does grip help walking or make slipping easier? Help walking / make slipping easier.</a:t>
            </a:r>
          </a:p>
        </p:txBody>
      </p:sp>
      <p:sp>
        <p:nvSpPr>
          <p:cNvPr id="14" name="strip"/>
          <p:cNvSpPr>
            <a:spLocks noGrp="1"/>
          </p:cNvSpPr>
          <p:nvPr/>
        </p:nvSpPr>
        <p:spPr>
          <a:xfrm>
            <a:off x="609904" y="2240280"/>
            <a:ext cx="10972800" cy="365760"/>
          </a:xfrm>
          <a:prstGeom prst="rect">
            <a:avLst/>
          </a:prstGeom>
          <a:noFill/>
          <a:ln w="0">
            <a:noFill/>
            <a:prstDash val="solid"/>
          </a:ln>
        </p:spPr>
        <p:txBody>
          <a:bodyPr lIns="0" tIns="0" rIns="0" bIns="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FOUR QUICK QUESTIONS   /   POINT, SAY, SIGN, DRAW OR WRITE   /   YOU MAY PASS</a:t>
            </a:r>
          </a:p>
        </p:txBody>
      </p:sp>
      <p:sp>
        <p:nvSpPr>
          <p:cNvPr id="15" name="question-0"/>
          <p:cNvSpPr>
            <a:spLocks noGrp="1"/>
          </p:cNvSpPr>
          <p:nvPr/>
        </p:nvSpPr>
        <p:spPr>
          <a:xfrm>
            <a:off x="609904" y="2697480"/>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1. A toy car is pushed, then slows on a level floor. Name one force you think could slow it. Not sure is useful.</a:t>
            </a:r>
          </a:p>
        </p:txBody>
      </p:sp>
      <p:sp>
        <p:nvSpPr>
          <p:cNvPr id="16" name="question-1"/>
          <p:cNvSpPr>
            <a:spLocks noGrp="1"/>
          </p:cNvSpPr>
          <p:nvPr/>
        </p:nvSpPr>
        <p:spPr>
          <a:xfrm>
            <a:off x="6382512" y="2697480"/>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2. A hand grips a door handle. Name the touching surfaces and explain what the grip helps you do.</a:t>
            </a:r>
          </a:p>
        </p:txBody>
      </p:sp>
      <p:sp>
        <p:nvSpPr>
          <p:cNvPr id="17" name="question-2"/>
          <p:cNvSpPr>
            <a:spLocks noGrp="1"/>
          </p:cNvSpPr>
          <p:nvPr/>
        </p:nvSpPr>
        <p:spPr>
          <a:xfrm>
            <a:off x="609904" y="3959352"/>
            <a:ext cx="5230368" cy="1170432"/>
          </a:xfrm>
          <a:prstGeom prst="rect">
            <a:avLst/>
          </a:prstGeom>
          <a:solidFill>
            <a:srgbClr val="E7EFE9"/>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3. Use your chosen route. Suggest why rubbing hands may feel warmer. Give a prediction if you cannot observe it.</a:t>
            </a:r>
          </a:p>
        </p:txBody>
      </p:sp>
      <p:sp>
        <p:nvSpPr>
          <p:cNvPr id="18" name="question-3"/>
          <p:cNvSpPr>
            <a:spLocks noGrp="1"/>
          </p:cNvSpPr>
          <p:nvPr/>
        </p:nvSpPr>
        <p:spPr>
          <a:xfrm>
            <a:off x="6382512" y="3959352"/>
            <a:ext cx="5230368" cy="1170432"/>
          </a:xfrm>
          <a:prstGeom prst="rect">
            <a:avLst/>
          </a:prstGeom>
          <a:solidFill>
            <a:srgbClr val="F0EBE3"/>
          </a:solidFill>
          <a:ln w="0">
            <a:noFill/>
            <a:prstDash val="solid"/>
          </a:ln>
        </p:spPr>
        <p:txBody>
          <a:bodyPr lIns="228600" tIns="114300" rIns="228600" bIns="114300" anchor="ctr">
            <a:noAutofit/>
          </a:bodyPr>
          <a:lstStyle/>
          <a:p>
            <a:pPr algn="l">
              <a:buNone/>
              <a:defRPr sz="1600" b="0">
                <a:solidFill>
                  <a:srgbClr val="152B3A"/>
                </a:solidFill>
                <a:latin typeface="Calibri"/>
                <a:ea typeface="Calibri"/>
                <a:cs typeface="Calibri"/>
              </a:defRPr>
            </a:pPr>
            <a:r>
              <a:rPr sz="1600" b="0">
                <a:solidFill>
                  <a:srgbClr val="152B3A"/>
                </a:solidFill>
                <a:latin typeface="Calibri"/>
                <a:ea typeface="Calibri"/>
                <a:cs typeface="Calibri"/>
              </a:rPr>
              <a:t>4. Two toy cars start at different speeds on different surfaces. Is that a fair surface comparison? Name one thing to keep the same.</a:t>
            </a:r>
          </a:p>
        </p:txBody>
      </p:sp>
      <p:sp>
        <p:nvSpPr>
          <p:cNvPr id="19" name="access"/>
          <p:cNvSpPr>
            <a:spLocks noGrp="1"/>
          </p:cNvSpPr>
          <p:nvPr/>
        </p:nvSpPr>
        <p:spPr>
          <a:xfrm>
            <a:off x="609904" y="5230368"/>
            <a:ext cx="10972800" cy="566928"/>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For question 3, hand rubbing is optional. If comfortable, gently rub your hands for up to five seconds; stop at discomfort. You can watch an adult or describe a familiar hand-rubbing example instead. Say whether you observed it, remembered it or predicted it.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9F5"/>
        </a:solidFill>
      </p:bgPr>
    </p:bg>
    <p:spTree>
      <p:nvGrpSpPr>
        <p:cNvPr id="2" name=""/>
        <p:cNvGrpSpPr/>
        <p:nvPr/>
      </p:nvGrpSpPr>
      <p:grpSpPr/>
      <p:sp>
        <p:nvSpPr>
          <p:cNvPr id="3" name="top-rule"/>
          <p:cNvSpPr>
            <a:spLocks noGrp="1"/>
          </p:cNvSpPr>
          <p:nvPr/>
        </p:nvSpPr>
        <p:spPr>
          <a:xfrm>
            <a:off x="609600" y="733425"/>
            <a:ext cx="781050" cy="38100"/>
          </a:xfrm>
          <a:prstGeom prst="rect">
            <a:avLst/>
          </a:prstGeom>
          <a:solidFill>
            <a:srgbClr val="28685E"/>
          </a:solidFill>
          <a:ln w="0">
            <a:noFill/>
            <a:prstDash val="solid"/>
          </a:ln>
        </p:spPr>
        <p:txBody>
          <a:bodyPr/>
          <a:p/>
        </p:txBody>
      </p:sp>
      <p:sp>
        <p:nvSpPr>
          <p:cNvPr id="4" name="brand"/>
          <p:cNvSpPr>
            <a:spLocks noGrp="1"/>
          </p:cNvSpPr>
          <p:nvPr/>
        </p:nvSpPr>
        <p:spPr>
          <a:xfrm>
            <a:off x="609600" y="342900"/>
            <a:ext cx="9334500" cy="30480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p:cNvSpPr>
            <a:spLocks noGrp="1"/>
          </p:cNvSpPr>
          <p:nvPr/>
        </p:nvSpPr>
        <p:spPr>
          <a:xfrm>
            <a:off x="609600" y="990600"/>
            <a:ext cx="10972800" cy="1000125"/>
          </a:xfrm>
          <a:prstGeom prst="rect">
            <a:avLst/>
          </a:prstGeom>
          <a:noFill/>
          <a:ln w="0">
            <a:noFill/>
            <a:prstDash val="solid"/>
          </a:ln>
        </p:spPr>
        <p:txBody>
          <a:bodyPr lIns="0" tIns="0" rIns="0" bIns="0" anchor="ctr">
            <a:noAutofit/>
          </a:bodyPr>
          <a:lstStyle/>
          <a:p>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Friction knowledge organiser (1 of 2)</a:t>
            </a:r>
          </a:p>
        </p:txBody>
      </p:sp>
      <p:sp>
        <p:nvSpPr>
          <p:cNvPr id="6" name="footer-line"/>
          <p:cNvSpPr>
            <a:spLocks noGrp="1"/>
          </p:cNvSpPr>
          <p:nvPr/>
        </p:nvSpPr>
        <p:spPr>
          <a:xfrm>
            <a:off x="609600" y="6191250"/>
            <a:ext cx="10972800" cy="9525"/>
          </a:xfrm>
          <a:prstGeom prst="rect">
            <a:avLst/>
          </a:prstGeom>
          <a:solidFill>
            <a:srgbClr val="CEDBD3"/>
          </a:solidFill>
          <a:ln w="0">
            <a:noFill/>
            <a:prstDash val="solid"/>
          </a:ln>
        </p:spPr>
        <p:txBody>
          <a:bodyPr/>
          <a:p/>
        </p:txBody>
      </p:sp>
      <p:sp>
        <p:nvSpPr>
          <p:cNvPr id="7" name="footer"/>
          <p:cNvSpPr>
            <a:spLocks noGrp="1"/>
          </p:cNvSpPr>
          <p:nvPr/>
        </p:nvSpPr>
        <p:spPr>
          <a:xfrm>
            <a:off x="609600" y="6419850"/>
            <a:ext cx="9525000" cy="219075"/>
          </a:xfrm>
          <a:prstGeom prst="rect">
            <a:avLst/>
          </a:prstGeom>
          <a:noFill/>
          <a:ln w="0">
            <a:noFill/>
            <a:prstDash val="solid"/>
          </a:ln>
        </p:spPr>
        <p:txBody>
          <a:bodyPr lIns="0" tIns="0" rIns="0" bIns="0" anchor="ctr">
            <a:noAutofit/>
          </a:bodyPr>
          <a:lstStyle/>
          <a:p>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p:cNvSpPr>
            <a:spLocks noGrp="1"/>
          </p:cNvSpPr>
          <p:nvPr/>
        </p:nvSpPr>
        <p:spPr>
          <a:xfrm>
            <a:off x="11106150" y="6400800"/>
            <a:ext cx="476250" cy="24765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06</a:t>
            </a:r>
          </a:p>
        </p:txBody>
      </p:sp>
      <p:sp>
        <p:nvSpPr>
          <p:cNvPr id="9" name="objective"/>
          <p:cNvSpPr>
            <a:spLocks noGrp="1"/>
          </p:cNvSpPr>
          <p:nvPr/>
        </p:nvSpPr>
        <p:spPr>
          <a:xfrm>
            <a:off x="609904" y="2103120"/>
            <a:ext cx="10972800" cy="502920"/>
          </a:xfrm>
          <a:prstGeom prst="rect">
            <a:avLst/>
          </a:prstGeom>
          <a:noFill/>
          <a:ln w="0">
            <a:noFill/>
            <a:prstDash val="solid"/>
          </a:ln>
        </p:spPr>
        <p:txBody>
          <a:bodyPr lIns="0" tIns="0" rIns="0" bIns="0" anchor="ctr">
            <a:noAutofit/>
          </a:bodyPr>
          <a:lstStyle/>
          <a:p>
            <a:pPr algn="l">
              <a:buNone/>
              <a:defRPr sz="1600" b="1">
                <a:solidFill>
                  <a:srgbClr val="28685E"/>
                </a:solidFill>
                <a:latin typeface="Calibri"/>
                <a:ea typeface="Calibri"/>
                <a:cs typeface="Calibri"/>
              </a:defRPr>
            </a:pPr>
            <a:r>
              <a:rPr sz="1600" b="1">
                <a:solidFill>
                  <a:srgbClr val="28685E"/>
                </a:solidFill>
                <a:latin typeface="Calibri"/>
                <a:ea typeface="Calibri"/>
                <a:cs typeface="Calibri"/>
              </a:rPr>
              <a:t>Objective: Explain what friction does and give examples where it helps and where it hinders.</a:t>
            </a:r>
          </a:p>
        </p:txBody>
      </p:sp>
      <p:sp>
        <p:nvSpPr>
          <p:cNvPr id="10" name="words-header"/>
          <p:cNvSpPr>
            <a:spLocks noGrp="1"/>
          </p:cNvSpPr>
          <p:nvPr/>
        </p:nvSpPr>
        <p:spPr>
          <a:xfrm>
            <a:off x="609904" y="2697480"/>
            <a:ext cx="6675120" cy="502920"/>
          </a:xfrm>
          <a:prstGeom prst="rect">
            <a:avLst/>
          </a:prstGeom>
          <a:solidFill>
            <a:srgbClr val="E7EFE9"/>
          </a:solidFill>
          <a:ln w="0">
            <a:noFill/>
            <a:prstDash val="solid"/>
          </a:ln>
        </p:spPr>
        <p:txBody>
          <a:bodyPr lIns="228600" tIns="114300" rIns="228600" bIns="11430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KEY WORDS</a:t>
            </a:r>
          </a:p>
        </p:txBody>
      </p:sp>
      <p:sp>
        <p:nvSpPr>
          <p:cNvPr id="11" name="words"/>
          <p:cNvSpPr>
            <a:spLocks noGrp="1"/>
          </p:cNvSpPr>
          <p:nvPr/>
        </p:nvSpPr>
        <p:spPr>
          <a:xfrm>
            <a:off x="609904" y="3200400"/>
            <a:ext cx="6675120" cy="2788920"/>
          </a:xfrm>
          <a:prstGeom prst="rect">
            <a:avLst/>
          </a:prstGeom>
          <a:solidFill>
            <a:srgbClr val="E7EFE9"/>
          </a:solidFill>
          <a:ln w="0">
            <a:noFill/>
            <a:prstDash val="solid"/>
          </a:ln>
        </p:spPr>
        <p:txBody>
          <a:bodyPr lIns="228600" tIns="114300" rIns="228600" bIns="114300" anchor="t">
            <a:noAutofit/>
          </a:bodyPr>
          <a:lstStyle/>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Friction — A force that resists sliding, or attempted sliding, between touching surfaces.</a:t>
            </a:r>
          </a:p>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Surface — The outside face of an object where contact happens.</a:t>
            </a:r>
          </a:p>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Grip — Friction that helps prevent slipping.</a:t>
            </a:r>
          </a:p>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Wear — Damage caused by repeated rubbing.</a:t>
            </a:r>
          </a:p>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Lubricant — A substance that can reduce friction in suitable contacts.</a:t>
            </a:r>
          </a:p>
        </p:txBody>
      </p:sp>
      <p:sp>
        <p:nvSpPr>
          <p:cNvPr id="12" name="success-header"/>
          <p:cNvSpPr>
            <a:spLocks noGrp="1"/>
          </p:cNvSpPr>
          <p:nvPr/>
        </p:nvSpPr>
        <p:spPr>
          <a:xfrm>
            <a:off x="7516368" y="2697480"/>
            <a:ext cx="4069080" cy="502920"/>
          </a:xfrm>
          <a:prstGeom prst="rect">
            <a:avLst/>
          </a:prstGeom>
          <a:solidFill>
            <a:srgbClr val="F0EBE3"/>
          </a:solidFill>
          <a:ln w="0">
            <a:noFill/>
            <a:prstDash val="solid"/>
          </a:ln>
        </p:spPr>
        <p:txBody>
          <a:bodyPr lIns="228600" tIns="114300" rIns="228600" bIns="11430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SUCCESS CRITERIA</a:t>
            </a:r>
          </a:p>
        </p:txBody>
      </p:sp>
      <p:sp>
        <p:nvSpPr>
          <p:cNvPr id="13" name="success"/>
          <p:cNvSpPr>
            <a:spLocks noGrp="1"/>
          </p:cNvSpPr>
          <p:nvPr/>
        </p:nvSpPr>
        <p:spPr>
          <a:xfrm>
            <a:off x="7516368" y="3200400"/>
            <a:ext cx="4069080" cy="2788920"/>
          </a:xfrm>
          <a:prstGeom prst="rect">
            <a:avLst/>
          </a:prstGeom>
          <a:solidFill>
            <a:srgbClr val="F0EBE3"/>
          </a:solidFill>
          <a:ln w="0">
            <a:noFill/>
            <a:prstDash val="solid"/>
          </a:ln>
        </p:spPr>
        <p:txBody>
          <a:bodyPr lIns="228600" tIns="114300" rIns="228600" bIns="114300" anchor="t">
            <a:noAutofit/>
          </a:bodyPr>
          <a:lstStyle/>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1. Name the two touching surfaces.</a:t>
            </a:r>
          </a:p>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2. Explain how friction helps or hinders the intended job.</a:t>
            </a:r>
          </a:p>
          <a:p>
            <a:pPr algn="l">
              <a:buNone/>
              <a:defRPr sz="1500" b="0">
                <a:solidFill>
                  <a:srgbClr val="152B3A"/>
                </a:solidFill>
                <a:latin typeface="Calibri"/>
                <a:ea typeface="Calibri"/>
                <a:cs typeface="Calibri"/>
              </a:defRPr>
            </a:pPr>
            <a:r>
              <a:rPr sz="1500" b="0">
                <a:solidFill>
                  <a:srgbClr val="152B3A"/>
                </a:solidFill>
                <a:latin typeface="Calibri"/>
                <a:ea typeface="Calibri"/>
                <a:cs typeface="Calibri"/>
              </a:rPr>
              <a:t>3. Use an observation or a clearly labelled model to support an idea.</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9F5"/>
        </a:solidFill>
      </p:bgPr>
    </p:bg>
    <p:spTree>
      <p:nvGrpSpPr>
        <p:cNvPr id="2" name=""/>
        <p:cNvGrpSpPr/>
        <p:nvPr/>
      </p:nvGrpSpPr>
      <p:grpSpPr/>
      <p:sp>
        <p:nvSpPr>
          <p:cNvPr id="3" name="top-rule"/>
          <p:cNvSpPr>
            <a:spLocks noGrp="1"/>
          </p:cNvSpPr>
          <p:nvPr/>
        </p:nvSpPr>
        <p:spPr>
          <a:xfrm>
            <a:off x="609600" y="733425"/>
            <a:ext cx="781050" cy="38100"/>
          </a:xfrm>
          <a:prstGeom prst="rect">
            <a:avLst/>
          </a:prstGeom>
          <a:solidFill>
            <a:srgbClr val="28685E"/>
          </a:solidFill>
          <a:ln w="0">
            <a:noFill/>
            <a:prstDash val="solid"/>
          </a:ln>
        </p:spPr>
        <p:txBody>
          <a:bodyPr/>
          <a:p/>
        </p:txBody>
      </p:sp>
      <p:sp>
        <p:nvSpPr>
          <p:cNvPr id="4" name="brand"/>
          <p:cNvSpPr>
            <a:spLocks noGrp="1"/>
          </p:cNvSpPr>
          <p:nvPr/>
        </p:nvSpPr>
        <p:spPr>
          <a:xfrm>
            <a:off x="609600" y="342900"/>
            <a:ext cx="9334500" cy="30480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p:cNvSpPr>
            <a:spLocks noGrp="1"/>
          </p:cNvSpPr>
          <p:nvPr/>
        </p:nvSpPr>
        <p:spPr>
          <a:xfrm>
            <a:off x="609600" y="990600"/>
            <a:ext cx="10972800" cy="1000125"/>
          </a:xfrm>
          <a:prstGeom prst="rect">
            <a:avLst/>
          </a:prstGeom>
          <a:noFill/>
          <a:ln w="0">
            <a:noFill/>
            <a:prstDash val="solid"/>
          </a:ln>
        </p:spPr>
        <p:txBody>
          <a:bodyPr lIns="0" tIns="0" rIns="0" bIns="0" anchor="ctr">
            <a:noAutofit/>
          </a:bodyPr>
          <a:lstStyle/>
          <a:p>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Friction knowledge organiser (2 of 2)</a:t>
            </a:r>
          </a:p>
        </p:txBody>
      </p:sp>
      <p:sp>
        <p:nvSpPr>
          <p:cNvPr id="6" name="footer-line"/>
          <p:cNvSpPr>
            <a:spLocks noGrp="1"/>
          </p:cNvSpPr>
          <p:nvPr/>
        </p:nvSpPr>
        <p:spPr>
          <a:xfrm>
            <a:off x="609600" y="6191250"/>
            <a:ext cx="10972800" cy="9525"/>
          </a:xfrm>
          <a:prstGeom prst="rect">
            <a:avLst/>
          </a:prstGeom>
          <a:solidFill>
            <a:srgbClr val="CEDBD3"/>
          </a:solidFill>
          <a:ln w="0">
            <a:noFill/>
            <a:prstDash val="solid"/>
          </a:ln>
        </p:spPr>
        <p:txBody>
          <a:bodyPr/>
          <a:p/>
        </p:txBody>
      </p:sp>
      <p:sp>
        <p:nvSpPr>
          <p:cNvPr id="7" name="footer"/>
          <p:cNvSpPr>
            <a:spLocks noGrp="1"/>
          </p:cNvSpPr>
          <p:nvPr/>
        </p:nvSpPr>
        <p:spPr>
          <a:xfrm>
            <a:off x="609600" y="6419850"/>
            <a:ext cx="9525000" cy="219075"/>
          </a:xfrm>
          <a:prstGeom prst="rect">
            <a:avLst/>
          </a:prstGeom>
          <a:noFill/>
          <a:ln w="0">
            <a:noFill/>
            <a:prstDash val="solid"/>
          </a:ln>
        </p:spPr>
        <p:txBody>
          <a:bodyPr lIns="0" tIns="0" rIns="0" bIns="0" anchor="ctr">
            <a:noAutofit/>
          </a:bodyPr>
          <a:lstStyle/>
          <a:p>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p:cNvSpPr>
            <a:spLocks noGrp="1"/>
          </p:cNvSpPr>
          <p:nvPr/>
        </p:nvSpPr>
        <p:spPr>
          <a:xfrm>
            <a:off x="11106150" y="6400800"/>
            <a:ext cx="476250" cy="24765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07</a:t>
            </a:r>
          </a:p>
        </p:txBody>
      </p:sp>
      <p:sp>
        <p:nvSpPr>
          <p:cNvPr id="9" name="ideas-header"/>
          <p:cNvSpPr>
            <a:spLocks noGrp="1"/>
          </p:cNvSpPr>
          <p:nvPr/>
        </p:nvSpPr>
        <p:spPr>
          <a:xfrm>
            <a:off x="609904" y="2103120"/>
            <a:ext cx="6675120" cy="457200"/>
          </a:xfrm>
          <a:prstGeom prst="rect">
            <a:avLst/>
          </a:prstGeom>
          <a:solidFill>
            <a:srgbClr val="E7EFE9"/>
          </a:solidFill>
          <a:ln w="0">
            <a:noFill/>
            <a:prstDash val="solid"/>
          </a:ln>
        </p:spPr>
        <p:txBody>
          <a:bodyPr lIns="228600" tIns="114300" rIns="228600" bIns="11430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KEY IDEAS AND MODEL</a:t>
            </a:r>
          </a:p>
        </p:txBody>
      </p:sp>
      <p:sp>
        <p:nvSpPr>
          <p:cNvPr id="10" name="ideas"/>
          <p:cNvSpPr>
            <a:spLocks noGrp="1"/>
          </p:cNvSpPr>
          <p:nvPr/>
        </p:nvSpPr>
        <p:spPr>
          <a:xfrm>
            <a:off x="609904" y="2560320"/>
            <a:ext cx="6675120" cy="2423160"/>
          </a:xfrm>
          <a:prstGeom prst="rect">
            <a:avLst/>
          </a:prstGeom>
          <a:solidFill>
            <a:srgbClr val="E7EFE9"/>
          </a:solidFill>
          <a:ln w="0">
            <a:noFill/>
            <a:prstDash val="solid"/>
          </a:ln>
        </p:spPr>
        <p:txBody>
          <a:bodyPr lIns="228600" tIns="114300" rIns="228600" bIns="114300" anchor="t">
            <a:noAutofit/>
          </a:bodyPr>
          <a:lstStyle/>
          <a:p>
            <a:pPr algn="l">
              <a:buNone/>
              <a:defRPr sz="1400" b="0">
                <a:solidFill>
                  <a:srgbClr val="152B3A"/>
                </a:solidFill>
                <a:latin typeface="Calibri"/>
                <a:ea typeface="Calibri"/>
                <a:cs typeface="Calibri"/>
              </a:defRPr>
            </a:pPr>
            <a:r>
              <a:rPr sz="1400" b="0">
                <a:solidFill>
                  <a:srgbClr val="152B3A"/>
                </a:solidFill>
                <a:latin typeface="Calibri"/>
                <a:ea typeface="Calibri"/>
                <a:cs typeface="Calibri"/>
              </a:rPr>
              <a:t>Friction acts at a contact. Identify both surfaces and their relative sliding.</a:t>
            </a:r>
          </a:p>
          <a:p>
            <a:pPr algn="l">
              <a:buNone/>
              <a:defRPr sz="1400" b="0">
                <a:solidFill>
                  <a:srgbClr val="152B3A"/>
                </a:solidFill>
                <a:latin typeface="Calibri"/>
                <a:ea typeface="Calibri"/>
                <a:cs typeface="Calibri"/>
              </a:defRPr>
            </a:pPr>
            <a:r>
              <a:rPr sz="1400" b="0">
                <a:solidFill>
                  <a:srgbClr val="152B3A"/>
                </a:solidFill>
                <a:latin typeface="Calibri"/>
                <a:ea typeface="Calibri"/>
                <a:cs typeface="Calibri"/>
              </a:rPr>
              <a:t>The actual surface pair and its condition matter. Smooth rubber and smooth glass can still grip; roughness alone does not predict every result.</a:t>
            </a:r>
          </a:p>
          <a:p>
            <a:pPr algn="l">
              <a:buNone/>
              <a:defRPr sz="1400" b="0">
                <a:solidFill>
                  <a:srgbClr val="152B3A"/>
                </a:solidFill>
                <a:latin typeface="Calibri"/>
                <a:ea typeface="Calibri"/>
                <a:cs typeface="Calibri"/>
              </a:defRPr>
            </a:pPr>
            <a:r>
              <a:rPr sz="1400" b="0">
                <a:solidFill>
                  <a:srgbClr val="152B3A"/>
                </a:solidFill>
                <a:latin typeface="Calibri"/>
                <a:ea typeface="Calibri"/>
                <a:cs typeface="Calibri"/>
              </a:rPr>
              <a:t>Rubbing can transfer energy to thermal stores. A brief rub need not produce noticeable warmth.</a:t>
            </a:r>
          </a:p>
          <a:p>
            <a:pPr algn="l">
              <a:buNone/>
              <a:defRPr sz="1400" b="0">
                <a:solidFill>
                  <a:srgbClr val="152B3A"/>
                </a:solidFill>
                <a:latin typeface="Calibri"/>
                <a:ea typeface="Calibri"/>
                <a:cs typeface="Calibri"/>
              </a:defRPr>
            </a:pPr>
            <a:r>
              <a:rPr sz="1400" b="0">
                <a:solidFill>
                  <a:srgbClr val="152B3A"/>
                </a:solidFill>
                <a:latin typeface="Calibri"/>
                <a:ea typeface="Calibri"/>
                <a:cs typeface="Calibri"/>
              </a:rPr>
              <a:t>Model: For a box sliding right on a floor, friction on the box acts left along the contact. This is an explanatory model, not a force measurement.</a:t>
            </a:r>
          </a:p>
        </p:txBody>
      </p:sp>
      <p:sp>
        <p:nvSpPr>
          <p:cNvPr id="11" name="examples-header"/>
          <p:cNvSpPr>
            <a:spLocks noGrp="1"/>
          </p:cNvSpPr>
          <p:nvPr/>
        </p:nvSpPr>
        <p:spPr>
          <a:xfrm>
            <a:off x="7516368" y="2103120"/>
            <a:ext cx="4069080" cy="457200"/>
          </a:xfrm>
          <a:prstGeom prst="rect">
            <a:avLst/>
          </a:prstGeom>
          <a:solidFill>
            <a:srgbClr val="F0EBE3"/>
          </a:solidFill>
          <a:ln w="0">
            <a:noFill/>
            <a:prstDash val="solid"/>
          </a:ln>
        </p:spPr>
        <p:txBody>
          <a:bodyPr lIns="228600" tIns="114300" rIns="228600" bIns="11430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HELPFUL OR UNHELPFUL?</a:t>
            </a:r>
          </a:p>
        </p:txBody>
      </p:sp>
      <p:sp>
        <p:nvSpPr>
          <p:cNvPr id="12" name="examples"/>
          <p:cNvSpPr>
            <a:spLocks noGrp="1"/>
          </p:cNvSpPr>
          <p:nvPr/>
        </p:nvSpPr>
        <p:spPr>
          <a:xfrm>
            <a:off x="7516368" y="2560320"/>
            <a:ext cx="4069080" cy="2423160"/>
          </a:xfrm>
          <a:prstGeom prst="rect">
            <a:avLst/>
          </a:prstGeom>
          <a:solidFill>
            <a:srgbClr val="F0EBE3"/>
          </a:solidFill>
          <a:ln w="0">
            <a:noFill/>
            <a:prstDash val="solid"/>
          </a:ln>
        </p:spPr>
        <p:txBody>
          <a:bodyPr lIns="228600" tIns="114300" rIns="228600" bIns="114300" anchor="t">
            <a:noAutofit/>
          </a:bodyPr>
          <a:lstStyle/>
          <a:p>
            <a:pPr algn="l">
              <a:buNone/>
              <a:defRPr sz="1400" b="0">
                <a:solidFill>
                  <a:srgbClr val="152B3A"/>
                </a:solidFill>
                <a:latin typeface="Calibri"/>
                <a:ea typeface="Calibri"/>
                <a:cs typeface="Calibri"/>
              </a:defRPr>
            </a:pPr>
            <a:r>
              <a:rPr sz="1400" b="0">
                <a:solidFill>
                  <a:srgbClr val="152B3A"/>
                </a:solidFill>
                <a:latin typeface="Calibri"/>
                <a:ea typeface="Calibri"/>
                <a:cs typeface="Calibri"/>
              </a:rPr>
              <a:t>Helpful: pad–wheel friction helps a bike brake slow the wheel.</a:t>
            </a:r>
          </a:p>
          <a:p>
            <a:pPr algn="l">
              <a:buNone/>
              <a:defRPr sz="1400" b="0">
                <a:solidFill>
                  <a:srgbClr val="152B3A"/>
                </a:solidFill>
                <a:latin typeface="Calibri"/>
                <a:ea typeface="Calibri"/>
                <a:cs typeface="Calibri"/>
              </a:defRPr>
            </a:pPr>
            <a:r>
              <a:rPr sz="1400" b="0">
                <a:solidFill>
                  <a:srgbClr val="152B3A"/>
                </a:solidFill>
                <a:latin typeface="Calibri"/>
                <a:ea typeface="Calibri"/>
                <a:cs typeface="Calibri"/>
              </a:rPr>
              <a:t>Unhelpful: rubbing between moving engine parts can cause unwanted heating and wear.</a:t>
            </a:r>
          </a:p>
        </p:txBody>
      </p:sp>
      <p:sp>
        <p:nvSpPr>
          <p:cNvPr id="13" name="comparison"/>
          <p:cNvSpPr>
            <a:spLocks noGrp="1"/>
          </p:cNvSpPr>
          <p:nvPr/>
        </p:nvSpPr>
        <p:spPr>
          <a:xfrm>
            <a:off x="609904" y="5074920"/>
            <a:ext cx="10972800" cy="777240"/>
          </a:xfrm>
          <a:prstGeom prst="rect">
            <a:avLst/>
          </a:prstGeom>
          <a:solidFill>
            <a:srgbClr val="E7EFE9"/>
          </a:solidFill>
          <a:ln w="0">
            <a:noFill/>
            <a:prstDash val="solid"/>
          </a:ln>
        </p:spPr>
        <p:txBody>
          <a:bodyPr lIns="228600" tIns="114300" rIns="228600" bIns="114300" anchor="ctr">
            <a:noAutofit/>
          </a:bodyPr>
          <a:lstStyle/>
          <a:p>
            <a:pPr algn="l">
              <a:buNone/>
              <a:defRPr sz="1300" b="0">
                <a:solidFill>
                  <a:srgbClr val="152B3A"/>
                </a:solidFill>
                <a:latin typeface="Calibri"/>
                <a:ea typeface="Calibri"/>
                <a:cs typeface="Calibri"/>
              </a:defRPr>
            </a:pPr>
            <a:r>
              <a:rPr sz="1300" b="0">
                <a:solidFill>
                  <a:srgbClr val="152B3A"/>
                </a:solidFill>
                <a:latin typeface="Calibri"/>
                <a:ea typeface="Calibri"/>
                <a:cs typeface="Calibri"/>
              </a:rPr>
              <a:t>Use evidence: Compare surfaces using the same block, fixed ramp and release point, no push, and the same measuring start. Repeat a run. Record what actually happened; label supplied results as model data.</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9F5"/>
        </a:solidFill>
      </p:bgPr>
    </p:bg>
    <p:spTree>
      <p:nvGrpSpPr>
        <p:cNvPr id="2" name=""/>
        <p:cNvGrpSpPr/>
        <p:nvPr/>
      </p:nvGrpSpPr>
      <p:grpSpPr/>
      <p:sp>
        <p:nvSpPr>
          <p:cNvPr id="3" name="top-rule"/>
          <p:cNvSpPr>
            <a:spLocks noGrp="1"/>
          </p:cNvSpPr>
          <p:nvPr/>
        </p:nvSpPr>
        <p:spPr>
          <a:xfrm>
            <a:off x="609600" y="733425"/>
            <a:ext cx="781050" cy="38100"/>
          </a:xfrm>
          <a:prstGeom prst="rect">
            <a:avLst/>
          </a:prstGeom>
          <a:solidFill>
            <a:srgbClr val="28685E"/>
          </a:solidFill>
          <a:ln w="0">
            <a:noFill/>
            <a:prstDash val="solid"/>
          </a:ln>
        </p:spPr>
        <p:txBody>
          <a:bodyPr/>
          <a:p/>
        </p:txBody>
      </p:sp>
      <p:sp>
        <p:nvSpPr>
          <p:cNvPr id="4" name="brand"/>
          <p:cNvSpPr>
            <a:spLocks noGrp="1"/>
          </p:cNvSpPr>
          <p:nvPr/>
        </p:nvSpPr>
        <p:spPr>
          <a:xfrm>
            <a:off x="609600" y="342900"/>
            <a:ext cx="9334500" cy="30480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p:cNvSpPr>
            <a:spLocks noGrp="1"/>
          </p:cNvSpPr>
          <p:nvPr/>
        </p:nvSpPr>
        <p:spPr>
          <a:xfrm>
            <a:off x="609600" y="990600"/>
            <a:ext cx="10972800" cy="1000125"/>
          </a:xfrm>
          <a:prstGeom prst="rect">
            <a:avLst/>
          </a:prstGeom>
          <a:noFill/>
          <a:ln w="0">
            <a:noFill/>
            <a:prstDash val="solid"/>
          </a:ln>
        </p:spPr>
        <p:txBody>
          <a:bodyPr lIns="0" tIns="0" rIns="0" bIns="0" anchor="ctr">
            <a:noAutofit/>
          </a:bodyPr>
          <a:lstStyle/>
          <a:p>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Finish Lesson A · two small checks</a:t>
            </a:r>
          </a:p>
        </p:txBody>
      </p:sp>
      <p:sp>
        <p:nvSpPr>
          <p:cNvPr id="6" name="footer-line"/>
          <p:cNvSpPr>
            <a:spLocks noGrp="1"/>
          </p:cNvSpPr>
          <p:nvPr/>
        </p:nvSpPr>
        <p:spPr>
          <a:xfrm>
            <a:off x="609600" y="6191250"/>
            <a:ext cx="10972800" cy="9525"/>
          </a:xfrm>
          <a:prstGeom prst="rect">
            <a:avLst/>
          </a:prstGeom>
          <a:solidFill>
            <a:srgbClr val="CEDBD3"/>
          </a:solidFill>
          <a:ln w="0">
            <a:noFill/>
            <a:prstDash val="solid"/>
          </a:ln>
        </p:spPr>
        <p:txBody>
          <a:bodyPr/>
          <a:p/>
        </p:txBody>
      </p:sp>
      <p:sp>
        <p:nvSpPr>
          <p:cNvPr id="7" name="footer"/>
          <p:cNvSpPr>
            <a:spLocks noGrp="1"/>
          </p:cNvSpPr>
          <p:nvPr/>
        </p:nvSpPr>
        <p:spPr>
          <a:xfrm>
            <a:off x="609600" y="6419850"/>
            <a:ext cx="9525000" cy="219075"/>
          </a:xfrm>
          <a:prstGeom prst="rect">
            <a:avLst/>
          </a:prstGeom>
          <a:noFill/>
          <a:ln w="0">
            <a:noFill/>
            <a:prstDash val="solid"/>
          </a:ln>
        </p:spPr>
        <p:txBody>
          <a:bodyPr lIns="0" tIns="0" rIns="0" bIns="0" anchor="ctr">
            <a:noAutofit/>
          </a:bodyPr>
          <a:lstStyle/>
          <a:p>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A</a:t>
            </a:r>
          </a:p>
        </p:txBody>
      </p:sp>
      <p:sp>
        <p:nvSpPr>
          <p:cNvPr id="8" name="page"/>
          <p:cNvSpPr>
            <a:spLocks noGrp="1"/>
          </p:cNvSpPr>
          <p:nvPr/>
        </p:nvSpPr>
        <p:spPr>
          <a:xfrm>
            <a:off x="11106150" y="6400800"/>
            <a:ext cx="476250" cy="247650"/>
          </a:xfrm>
          <a:prstGeom prst="rect">
            <a:avLst/>
          </a:prstGeom>
          <a:noFill/>
          <a:ln w="0">
            <a:noFill/>
            <a:prstDash val="solid"/>
          </a:ln>
        </p:spPr>
        <p:txBody>
          <a:bodyPr lIns="0" tIns="0" rIns="0" bIns="0" anchor="ctr">
            <a:noAutofit/>
          </a:bodyPr>
          <a:lstStyle/>
          <a:p>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16</a:t>
            </a:r>
          </a:p>
        </p:txBody>
      </p:sp>
      <p:sp>
        <p:nvSpPr>
          <p:cNvPr id="9" name="routes"/>
          <p:cNvSpPr>
            <a:spLocks noGrp="1"/>
          </p:cNvSpPr>
          <p:nvPr/>
        </p:nvSpPr>
        <p:spPr>
          <a:xfrm>
            <a:off x="609904" y="2103120"/>
            <a:ext cx="10972800" cy="365760"/>
          </a:xfrm>
          <a:prstGeom prst="rect">
            <a:avLst/>
          </a:prstGeom>
          <a:noFill/>
          <a:ln w="0">
            <a:noFill/>
            <a:prstDash val="solid"/>
          </a:ln>
        </p:spPr>
        <p:txBody>
          <a:bodyPr lIns="0" tIns="0" rIns="0" bIns="0" anchor="ctr">
            <a:noAutofit/>
          </a:bodyPr>
          <a:lstStyle/>
          <a:p>
            <a:pPr algn="l">
              <a:buNone/>
              <a:defRPr sz="1800" b="1">
                <a:solidFill>
                  <a:srgbClr val="28685E"/>
                </a:solidFill>
                <a:latin typeface="Calibri"/>
                <a:ea typeface="Calibri"/>
                <a:cs typeface="Calibri"/>
              </a:defRPr>
            </a:pPr>
            <a:r>
              <a:rPr sz="1800" b="1">
                <a:solidFill>
                  <a:srgbClr val="28685E"/>
                </a:solidFill>
                <a:latin typeface="Calibri"/>
                <a:ea typeface="Calibri"/>
                <a:cs typeface="Calibri"/>
              </a:rPr>
              <a:t>CHOOSE ONE ROUTE, ONCE     /     SUPPORTED   ·   STANDARD   ·   STRETCH     /     YOU MAY PASS</a:t>
            </a:r>
          </a:p>
        </p:txBody>
      </p:sp>
      <p:sp>
        <p:nvSpPr>
          <p:cNvPr id="10" name="cue-supported-0"/>
          <p:cNvSpPr>
            <a:spLocks noGrp="1"/>
          </p:cNvSpPr>
          <p:nvPr/>
        </p:nvSpPr>
        <p:spPr>
          <a:xfrm>
            <a:off x="609904" y="2615184"/>
            <a:ext cx="1051560" cy="329184"/>
          </a:xfrm>
          <a:prstGeom prst="rect">
            <a:avLst/>
          </a:prstGeom>
          <a:noFill/>
          <a:ln w="0">
            <a:noFill/>
          </a:ln>
        </p:spPr>
        <p:txBody>
          <a:bodyPr lIns="0" tIns="0" rIns="0" bIns="0" anchor="ctr">
            <a:noAutofit/>
          </a:bodyPr>
          <a:lstStyle/>
          <a:p>
            <a:pPr algn="l">
              <a:defRPr sz="1200" b="1">
                <a:solidFill>
                  <a:srgbClr val="28685E"/>
                </a:solidFill>
                <a:latin typeface="Calibri"/>
                <a:ea typeface="Calibri"/>
                <a:cs typeface="Calibri"/>
              </a:defRPr>
            </a:pPr>
            <a:r>
              <a:rPr sz="1200" b="1">
                <a:solidFill>
                  <a:srgbClr val="28685E"/>
                </a:solidFill>
                <a:latin typeface="Calibri"/>
                <a:ea typeface="Calibri"/>
                <a:cs typeface="Calibri"/>
              </a:rPr>
              <a:t>SUP 1</a:t>
            </a:r>
          </a:p>
        </p:txBody>
      </p:sp>
      <p:sp>
        <p:nvSpPr>
          <p:cNvPr id="11" name="line-supported-0"/>
          <p:cNvSpPr>
            <a:spLocks noGrp="1"/>
          </p:cNvSpPr>
          <p:nvPr/>
        </p:nvSpPr>
        <p:spPr>
          <a:xfrm>
            <a:off x="1691640" y="2560320"/>
            <a:ext cx="9692640" cy="438912"/>
          </a:xfrm>
          <a:prstGeom prst="rect">
            <a:avLst/>
          </a:prstGeom>
          <a:noFill/>
          <a:ln w="0">
            <a:noFill/>
            <a:prstDash val="solid"/>
          </a:ln>
        </p:spPr>
        <p:txBody>
          <a:bodyPr lIns="0" tIns="0" rIns="0" bIns="0" anchor="ctr">
            <a:noAutofit/>
          </a:bodyPr>
          <a:lstStyle/>
          <a:p>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A box slides right on a floor. Which way does friction on the box act?  Left / Right</a:t>
            </a:r>
          </a:p>
        </p:txBody>
      </p:sp>
      <p:sp>
        <p:nvSpPr>
          <p:cNvPr id="12" name="rule-supported-0"/>
          <p:cNvSpPr>
            <a:spLocks noGrp="1"/>
          </p:cNvSpPr>
          <p:nvPr/>
        </p:nvSpPr>
        <p:spPr>
          <a:xfrm>
            <a:off x="1691640" y="3017520"/>
            <a:ext cx="9646920" cy="0"/>
          </a:xfrm>
          <a:prstGeom prst="line">
            <a:avLst/>
          </a:prstGeom>
          <a:noFill/>
          <a:ln w="9525">
            <a:solidFill>
              <a:srgbClr val="CEDBD3"/>
            </a:solidFill>
          </a:ln>
        </p:spPr>
        <p:txBody>
          <a:bodyPr/>
          <a:p/>
        </p:txBody>
      </p:sp>
      <p:sp>
        <p:nvSpPr>
          <p:cNvPr id="13" name="cue-supported-1"/>
          <p:cNvSpPr>
            <a:spLocks noGrp="1"/>
          </p:cNvSpPr>
          <p:nvPr/>
        </p:nvSpPr>
        <p:spPr>
          <a:xfrm>
            <a:off x="609904" y="3099816"/>
            <a:ext cx="1051560" cy="329184"/>
          </a:xfrm>
          <a:prstGeom prst="rect">
            <a:avLst/>
          </a:prstGeom>
          <a:noFill/>
          <a:ln w="0">
            <a:noFill/>
          </a:ln>
        </p:spPr>
        <p:txBody>
          <a:bodyPr lIns="0" tIns="0" rIns="0" bIns="0" anchor="ctr">
            <a:noAutofit/>
          </a:bodyPr>
          <a:lstStyle/>
          <a:p>
            <a:pPr algn="l">
              <a:defRPr sz="1200" b="1">
                <a:solidFill>
                  <a:srgbClr val="28685E"/>
                </a:solidFill>
                <a:latin typeface="Calibri"/>
                <a:ea typeface="Calibri"/>
                <a:cs typeface="Calibri"/>
              </a:defRPr>
            </a:pPr>
            <a:r>
              <a:rPr sz="1200" b="1">
                <a:solidFill>
                  <a:srgbClr val="28685E"/>
                </a:solidFill>
                <a:latin typeface="Calibri"/>
                <a:ea typeface="Calibri"/>
                <a:cs typeface="Calibri"/>
              </a:rPr>
              <a:t>SUP 2</a:t>
            </a:r>
          </a:p>
        </p:txBody>
      </p:sp>
      <p:sp>
        <p:nvSpPr>
          <p:cNvPr id="14" name="line-supported-1"/>
          <p:cNvSpPr>
            <a:spLocks noGrp="1"/>
          </p:cNvSpPr>
          <p:nvPr/>
        </p:nvSpPr>
        <p:spPr>
          <a:xfrm>
            <a:off x="1691640" y="3044952"/>
            <a:ext cx="9692640" cy="438912"/>
          </a:xfrm>
          <a:prstGeom prst="rect">
            <a:avLst/>
          </a:prstGeom>
          <a:noFill/>
          <a:ln w="0">
            <a:noFill/>
            <a:prstDash val="solid"/>
          </a:ln>
        </p:spPr>
        <p:txBody>
          <a:bodyPr lIns="0" tIns="0" rIns="0" bIns="0" anchor="ctr">
            <a:noAutofit/>
          </a:bodyPr>
          <a:lstStyle/>
          <a:p>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Bike brake pads rub on the wheel rim. Does this help slow the wheel?  Yes / No</a:t>
            </a:r>
          </a:p>
        </p:txBody>
      </p:sp>
      <p:sp>
        <p:nvSpPr>
          <p:cNvPr id="15" name="rule-supported-1"/>
          <p:cNvSpPr>
            <a:spLocks noGrp="1"/>
          </p:cNvSpPr>
          <p:nvPr/>
        </p:nvSpPr>
        <p:spPr>
          <a:xfrm>
            <a:off x="1691640" y="3502152"/>
            <a:ext cx="9646920" cy="0"/>
          </a:xfrm>
          <a:prstGeom prst="line">
            <a:avLst/>
          </a:prstGeom>
          <a:noFill/>
          <a:ln w="9525">
            <a:solidFill>
              <a:srgbClr val="CEDBD3"/>
            </a:solidFill>
          </a:ln>
        </p:spPr>
        <p:txBody>
          <a:bodyPr/>
          <a:p/>
        </p:txBody>
      </p:sp>
      <p:sp>
        <p:nvSpPr>
          <p:cNvPr id="16" name="cue-standard-0"/>
          <p:cNvSpPr>
            <a:spLocks noGrp="1"/>
          </p:cNvSpPr>
          <p:nvPr/>
        </p:nvSpPr>
        <p:spPr>
          <a:xfrm>
            <a:off x="609904" y="3584448"/>
            <a:ext cx="1051560" cy="329184"/>
          </a:xfrm>
          <a:prstGeom prst="rect">
            <a:avLst/>
          </a:prstGeom>
          <a:noFill/>
          <a:ln w="0">
            <a:noFill/>
          </a:ln>
        </p:spPr>
        <p:txBody>
          <a:bodyPr lIns="0" tIns="0" rIns="0" bIns="0" anchor="ctr">
            <a:noAutofit/>
          </a:bodyPr>
          <a:lstStyle/>
          <a:p>
            <a:pPr algn="l">
              <a:defRPr sz="1200" b="1">
                <a:solidFill>
                  <a:srgbClr val="28685E"/>
                </a:solidFill>
                <a:latin typeface="Calibri"/>
                <a:ea typeface="Calibri"/>
                <a:cs typeface="Calibri"/>
              </a:defRPr>
            </a:pPr>
            <a:r>
              <a:rPr sz="1200" b="1">
                <a:solidFill>
                  <a:srgbClr val="28685E"/>
                </a:solidFill>
                <a:latin typeface="Calibri"/>
                <a:ea typeface="Calibri"/>
                <a:cs typeface="Calibri"/>
              </a:rPr>
              <a:t>STA 1</a:t>
            </a:r>
          </a:p>
        </p:txBody>
      </p:sp>
      <p:sp>
        <p:nvSpPr>
          <p:cNvPr id="17" name="line-standard-0"/>
          <p:cNvSpPr>
            <a:spLocks noGrp="1"/>
          </p:cNvSpPr>
          <p:nvPr/>
        </p:nvSpPr>
        <p:spPr>
          <a:xfrm>
            <a:off x="1691640" y="3529584"/>
            <a:ext cx="9692640" cy="438912"/>
          </a:xfrm>
          <a:prstGeom prst="rect">
            <a:avLst/>
          </a:prstGeom>
          <a:noFill/>
          <a:ln w="0">
            <a:noFill/>
            <a:prstDash val="solid"/>
          </a:ln>
        </p:spPr>
        <p:txBody>
          <a:bodyPr lIns="0" tIns="0" rIns="0" bIns="0" anchor="ctr">
            <a:noAutofit/>
          </a:bodyPr>
          <a:lstStyle/>
          <a:p>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Friction acts between touching ____ and resists their sliding.</a:t>
            </a:r>
          </a:p>
        </p:txBody>
      </p:sp>
      <p:sp>
        <p:nvSpPr>
          <p:cNvPr id="18" name="rule-standard-0"/>
          <p:cNvSpPr>
            <a:spLocks noGrp="1"/>
          </p:cNvSpPr>
          <p:nvPr/>
        </p:nvSpPr>
        <p:spPr>
          <a:xfrm>
            <a:off x="1691640" y="3986784"/>
            <a:ext cx="9646920" cy="0"/>
          </a:xfrm>
          <a:prstGeom prst="line">
            <a:avLst/>
          </a:prstGeom>
          <a:noFill/>
          <a:ln w="9525">
            <a:solidFill>
              <a:srgbClr val="CEDBD3"/>
            </a:solidFill>
          </a:ln>
        </p:spPr>
        <p:txBody>
          <a:bodyPr/>
          <a:p/>
        </p:txBody>
      </p:sp>
      <p:sp>
        <p:nvSpPr>
          <p:cNvPr id="19" name="cue-standard-1"/>
          <p:cNvSpPr>
            <a:spLocks noGrp="1"/>
          </p:cNvSpPr>
          <p:nvPr/>
        </p:nvSpPr>
        <p:spPr>
          <a:xfrm>
            <a:off x="609904" y="4069080"/>
            <a:ext cx="1051560" cy="329184"/>
          </a:xfrm>
          <a:prstGeom prst="rect">
            <a:avLst/>
          </a:prstGeom>
          <a:noFill/>
          <a:ln w="0">
            <a:noFill/>
          </a:ln>
        </p:spPr>
        <p:txBody>
          <a:bodyPr lIns="0" tIns="0" rIns="0" bIns="0" anchor="ctr">
            <a:noAutofit/>
          </a:bodyPr>
          <a:lstStyle/>
          <a:p>
            <a:pPr algn="l">
              <a:defRPr sz="1200" b="1">
                <a:solidFill>
                  <a:srgbClr val="28685E"/>
                </a:solidFill>
                <a:latin typeface="Calibri"/>
                <a:ea typeface="Calibri"/>
                <a:cs typeface="Calibri"/>
              </a:defRPr>
            </a:pPr>
            <a:r>
              <a:rPr sz="1200" b="1">
                <a:solidFill>
                  <a:srgbClr val="28685E"/>
                </a:solidFill>
                <a:latin typeface="Calibri"/>
                <a:ea typeface="Calibri"/>
                <a:cs typeface="Calibri"/>
              </a:rPr>
              <a:t>STA 2</a:t>
            </a:r>
          </a:p>
        </p:txBody>
      </p:sp>
      <p:sp>
        <p:nvSpPr>
          <p:cNvPr id="20" name="line-standard-1"/>
          <p:cNvSpPr>
            <a:spLocks noGrp="1"/>
          </p:cNvSpPr>
          <p:nvPr/>
        </p:nvSpPr>
        <p:spPr>
          <a:xfrm>
            <a:off x="1691640" y="4014216"/>
            <a:ext cx="9692640" cy="438912"/>
          </a:xfrm>
          <a:prstGeom prst="rect">
            <a:avLst/>
          </a:prstGeom>
          <a:noFill/>
          <a:ln w="0">
            <a:noFill/>
            <a:prstDash val="solid"/>
          </a:ln>
        </p:spPr>
        <p:txBody>
          <a:bodyPr lIns="0" tIns="0" rIns="0" bIns="0" anchor="ctr">
            <a:noAutofit/>
          </a:bodyPr>
          <a:lstStyle/>
          <a:p>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Friction at the brake pad helps the wheel ____.</a:t>
            </a:r>
          </a:p>
        </p:txBody>
      </p:sp>
      <p:sp>
        <p:nvSpPr>
          <p:cNvPr id="21" name="rule-standard-1"/>
          <p:cNvSpPr>
            <a:spLocks noGrp="1"/>
          </p:cNvSpPr>
          <p:nvPr/>
        </p:nvSpPr>
        <p:spPr>
          <a:xfrm>
            <a:off x="1691640" y="4471416"/>
            <a:ext cx="9646920" cy="0"/>
          </a:xfrm>
          <a:prstGeom prst="line">
            <a:avLst/>
          </a:prstGeom>
          <a:noFill/>
          <a:ln w="9525">
            <a:solidFill>
              <a:srgbClr val="CEDBD3"/>
            </a:solidFill>
          </a:ln>
        </p:spPr>
        <p:txBody>
          <a:bodyPr/>
          <a:p/>
        </p:txBody>
      </p:sp>
      <p:sp>
        <p:nvSpPr>
          <p:cNvPr id="22" name="cue-stretch-0"/>
          <p:cNvSpPr>
            <a:spLocks noGrp="1"/>
          </p:cNvSpPr>
          <p:nvPr/>
        </p:nvSpPr>
        <p:spPr>
          <a:xfrm>
            <a:off x="609904" y="4553712"/>
            <a:ext cx="1051560" cy="329184"/>
          </a:xfrm>
          <a:prstGeom prst="rect">
            <a:avLst/>
          </a:prstGeom>
          <a:noFill/>
          <a:ln w="0">
            <a:noFill/>
          </a:ln>
        </p:spPr>
        <p:txBody>
          <a:bodyPr lIns="0" tIns="0" rIns="0" bIns="0" anchor="ctr">
            <a:noAutofit/>
          </a:bodyPr>
          <a:lstStyle/>
          <a:p>
            <a:pPr algn="l">
              <a:defRPr sz="1200" b="1">
                <a:solidFill>
                  <a:srgbClr val="28685E"/>
                </a:solidFill>
                <a:latin typeface="Calibri"/>
                <a:ea typeface="Calibri"/>
                <a:cs typeface="Calibri"/>
              </a:defRPr>
            </a:pPr>
            <a:r>
              <a:rPr sz="1200" b="1">
                <a:solidFill>
                  <a:srgbClr val="28685E"/>
                </a:solidFill>
                <a:latin typeface="Calibri"/>
                <a:ea typeface="Calibri"/>
                <a:cs typeface="Calibri"/>
              </a:rPr>
              <a:t>STR 1</a:t>
            </a:r>
          </a:p>
        </p:txBody>
      </p:sp>
      <p:sp>
        <p:nvSpPr>
          <p:cNvPr id="23" name="line-stretch-0"/>
          <p:cNvSpPr>
            <a:spLocks noGrp="1"/>
          </p:cNvSpPr>
          <p:nvPr/>
        </p:nvSpPr>
        <p:spPr>
          <a:xfrm>
            <a:off x="1691640" y="4498848"/>
            <a:ext cx="9692640" cy="438912"/>
          </a:xfrm>
          <a:prstGeom prst="rect">
            <a:avLst/>
          </a:prstGeom>
          <a:noFill/>
          <a:ln w="0">
            <a:noFill/>
            <a:prstDash val="solid"/>
          </a:ln>
        </p:spPr>
        <p:txBody>
          <a:bodyPr lIns="0" tIns="0" rIns="0" bIns="0" anchor="ctr">
            <a:noAutofit/>
          </a:bodyPr>
          <a:lstStyle/>
          <a:p>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Friction at a bike brake is helpful because ____.</a:t>
            </a:r>
          </a:p>
        </p:txBody>
      </p:sp>
      <p:sp>
        <p:nvSpPr>
          <p:cNvPr id="24" name="rule-stretch-0"/>
          <p:cNvSpPr>
            <a:spLocks noGrp="1"/>
          </p:cNvSpPr>
          <p:nvPr/>
        </p:nvSpPr>
        <p:spPr>
          <a:xfrm>
            <a:off x="1691640" y="4956048"/>
            <a:ext cx="9646920" cy="0"/>
          </a:xfrm>
          <a:prstGeom prst="line">
            <a:avLst/>
          </a:prstGeom>
          <a:noFill/>
          <a:ln w="9525">
            <a:solidFill>
              <a:srgbClr val="CEDBD3"/>
            </a:solidFill>
          </a:ln>
        </p:spPr>
        <p:txBody>
          <a:bodyPr/>
          <a:p/>
        </p:txBody>
      </p:sp>
      <p:sp>
        <p:nvSpPr>
          <p:cNvPr id="25" name="cue-stretch-1"/>
          <p:cNvSpPr>
            <a:spLocks noGrp="1"/>
          </p:cNvSpPr>
          <p:nvPr/>
        </p:nvSpPr>
        <p:spPr>
          <a:xfrm>
            <a:off x="609904" y="5038344"/>
            <a:ext cx="1051560" cy="329184"/>
          </a:xfrm>
          <a:prstGeom prst="rect">
            <a:avLst/>
          </a:prstGeom>
          <a:noFill/>
          <a:ln w="0">
            <a:noFill/>
          </a:ln>
        </p:spPr>
        <p:txBody>
          <a:bodyPr lIns="0" tIns="0" rIns="0" bIns="0" anchor="ctr">
            <a:noAutofit/>
          </a:bodyPr>
          <a:lstStyle/>
          <a:p>
            <a:pPr algn="l">
              <a:defRPr sz="1200" b="1">
                <a:solidFill>
                  <a:srgbClr val="28685E"/>
                </a:solidFill>
                <a:latin typeface="Calibri"/>
                <a:ea typeface="Calibri"/>
                <a:cs typeface="Calibri"/>
              </a:defRPr>
            </a:pPr>
            <a:r>
              <a:rPr sz="1200" b="1">
                <a:solidFill>
                  <a:srgbClr val="28685E"/>
                </a:solidFill>
                <a:latin typeface="Calibri"/>
                <a:ea typeface="Calibri"/>
                <a:cs typeface="Calibri"/>
              </a:rPr>
              <a:t>STR 2</a:t>
            </a:r>
          </a:p>
        </p:txBody>
      </p:sp>
      <p:sp>
        <p:nvSpPr>
          <p:cNvPr id="26" name="line-stretch-1"/>
          <p:cNvSpPr>
            <a:spLocks noGrp="1"/>
          </p:cNvSpPr>
          <p:nvPr/>
        </p:nvSpPr>
        <p:spPr>
          <a:xfrm>
            <a:off x="1691640" y="4983480"/>
            <a:ext cx="9692640" cy="438912"/>
          </a:xfrm>
          <a:prstGeom prst="rect">
            <a:avLst/>
          </a:prstGeom>
          <a:noFill/>
          <a:ln w="0">
            <a:noFill/>
            <a:prstDash val="solid"/>
          </a:ln>
        </p:spPr>
        <p:txBody>
          <a:bodyPr lIns="0" tIns="0" rIns="0" bIns="0" anchor="ctr">
            <a:noAutofit/>
          </a:bodyPr>
          <a:lstStyle/>
          <a:p>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Friction between moving engine parts can be unhelpful because ____.</a:t>
            </a:r>
          </a:p>
        </p:txBody>
      </p:sp>
      <p:sp>
        <p:nvSpPr>
          <p:cNvPr id="27" name="rule-stretch-1"/>
          <p:cNvSpPr>
            <a:spLocks noGrp="1"/>
          </p:cNvSpPr>
          <p:nvPr/>
        </p:nvSpPr>
        <p:spPr>
          <a:xfrm>
            <a:off x="1691640" y="5440680"/>
            <a:ext cx="9646920" cy="0"/>
          </a:xfrm>
          <a:prstGeom prst="line">
            <a:avLst/>
          </a:prstGeom>
          <a:noFill/>
          <a:ln w="9525">
            <a:solidFill>
              <a:srgbClr val="CEDBD3"/>
            </a:solidFill>
          </a:ln>
        </p:spPr>
        <p:txBody>
          <a:bodyPr/>
          <a:p/>
        </p:txBody>
      </p:sp>
      <p:sp>
        <p:nvSpPr>
          <p:cNvPr id="28" name="access"/>
          <p:cNvSpPr>
            <a:spLocks noGrp="1"/>
          </p:cNvSpPr>
          <p:nvPr/>
        </p:nvSpPr>
        <p:spPr>
          <a:xfrm>
            <a:off x="609904" y="5504688"/>
            <a:ext cx="10972800" cy="548640"/>
          </a:xfrm>
          <a:prstGeom prst="rect">
            <a:avLst/>
          </a:prstGeom>
          <a:noFill/>
          <a:ln w="0">
            <a:noFill/>
            <a:prstDash val="solid"/>
          </a:ln>
        </p:spPr>
        <p:txBody>
          <a:bodyPr lIns="0" tIns="0" rIns="0" bIns="0" anchor="ctr">
            <a:noAutofit/>
          </a:bodyPr>
          <a:lstStyle/>
          <a:p>
            <a:pPr algn="l">
              <a:buNone/>
              <a:defRPr sz="1300" b="1">
                <a:solidFill>
                  <a:srgbClr val="28685E"/>
                </a:solidFill>
                <a:latin typeface="Calibri"/>
                <a:ea typeface="Calibri"/>
                <a:cs typeface="Calibri"/>
              </a:defRPr>
            </a:pPr>
            <a:r>
              <a:rPr sz="1300" b="1">
                <a:solidFill>
                  <a:srgbClr val="28685E"/>
                </a:solidFill>
                <a:latin typeface="Calibri"/>
                <a:ea typeface="Calibri"/>
                <a:cs typeface="Calibri"/>
              </a:rPr>
              <a:t>Point, say, sign, draw, type or use paper. An adult can scribe your words. Explanations are separate; your response is not automatically marked. Next lesson: Friction: test the surfaces.</a:t>
            </a: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2026-09-06T23:07:21.6280000Z</dcterms:created>
  <dcterms:modified xsi:type="dcterms:W3CDTF">2026-09-06T23:07:21.6280000Z</dcterms:modified>
</coreProperties>
</file>