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a49745a777542e1" /><Relationship Type="http://schemas.openxmlformats.org/officeDocument/2006/relationships/extended-properties" Target="/docProps/app.xml" Id="R33d2aa402af44bab" /><Relationship Type="http://schemas.openxmlformats.org/officeDocument/2006/relationships/officeDocument" Target="/ppt/presentation.xml" Id="Rf641233be1b34c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47060556d8748bf"/>
  </p:sldMasterIdLst>
  <p:notesMasterIdLst>
    <p:notesMasterId xmlns:r="http://schemas.openxmlformats.org/officeDocument/2006/relationships" r:id="Rbb81ec9e52af4610"/>
  </p:notesMasterIdLst>
  <p:sldIdLst>
    <p:sldId xmlns:r="http://schemas.openxmlformats.org/officeDocument/2006/relationships" id="256" r:id="R8a4a0ee4928b478b"/>
    <p:sldId xmlns:r="http://schemas.openxmlformats.org/officeDocument/2006/relationships" id="257" r:id="Ra686c7230fff405b"/>
    <p:sldId xmlns:r="http://schemas.openxmlformats.org/officeDocument/2006/relationships" id="258" r:id="Rc74b23e08cc449b9"/>
    <p:sldId xmlns:r="http://schemas.openxmlformats.org/officeDocument/2006/relationships" id="259" r:id="R41be21626a5c430f"/>
    <p:sldId xmlns:r="http://schemas.openxmlformats.org/officeDocument/2006/relationships" id="260" r:id="R06e13c197f524acc"/>
    <p:sldId xmlns:r="http://schemas.openxmlformats.org/officeDocument/2006/relationships" id="261" r:id="R2a67fed8c00e4898"/>
    <p:sldId xmlns:r="http://schemas.openxmlformats.org/officeDocument/2006/relationships" id="262" r:id="R0c7d83218722495b"/>
    <p:sldId xmlns:r="http://schemas.openxmlformats.org/officeDocument/2006/relationships" id="263" r:id="R9419f17c52bf4f88"/>
    <p:sldId xmlns:r="http://schemas.openxmlformats.org/officeDocument/2006/relationships" id="264" r:id="Rac52a4292e3e4cc8"/>
    <p:sldId xmlns:r="http://schemas.openxmlformats.org/officeDocument/2006/relationships" id="265" r:id="Rc85951ecc1ce4971"/>
    <p:sldId xmlns:r="http://schemas.openxmlformats.org/officeDocument/2006/relationships" id="266" r:id="R14e631ae26e040a1"/>
    <p:sldId xmlns:r="http://schemas.openxmlformats.org/officeDocument/2006/relationships" id="267" r:id="Rb922bb7e0f934611"/>
    <p:sldId xmlns:r="http://schemas.openxmlformats.org/officeDocument/2006/relationships" id="268" r:id="R991788222c624189"/>
    <p:sldId xmlns:r="http://schemas.openxmlformats.org/officeDocument/2006/relationships" id="269" r:id="R9d1bfde06e944acf"/>
    <p:sldId xmlns:r="http://schemas.openxmlformats.org/officeDocument/2006/relationships" id="270" r:id="Rca7e9771c7b042ad"/>
    <p:sldId xmlns:r="http://schemas.openxmlformats.org/officeDocument/2006/relationships" id="271" r:id="Rc19541d55148493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1a2765b5138472f" /><Relationship Type="http://schemas.openxmlformats.org/officeDocument/2006/relationships/slideMaster" Target="/ppt/slideMasters/slideMaster1.xml" Id="R547060556d8748bf" /><Relationship Type="http://schemas.openxmlformats.org/officeDocument/2006/relationships/notesMaster" Target="/ppt/notesMasters/notesMaster1.xml" Id="Rbb81ec9e52af4610" /><Relationship Type="http://schemas.openxmlformats.org/officeDocument/2006/relationships/presProps" Target="/ppt/presProps.xml" Id="R1d25f45611d54504" /><Relationship Type="http://schemas.openxmlformats.org/officeDocument/2006/relationships/tableStyles" Target="/ppt/tableStyles.xml" Id="R791cbbafff4f404a" /><Relationship Type="http://schemas.openxmlformats.org/officeDocument/2006/relationships/slide" Target="/ppt/slides/slide1.xml" Id="R8a4a0ee4928b478b" /><Relationship Type="http://schemas.openxmlformats.org/officeDocument/2006/relationships/slide" Target="/ppt/slides/slide2.xml" Id="Ra686c7230fff405b" /><Relationship Type="http://schemas.openxmlformats.org/officeDocument/2006/relationships/slide" Target="/ppt/slides/slide3.xml" Id="Rc74b23e08cc449b9" /><Relationship Type="http://schemas.openxmlformats.org/officeDocument/2006/relationships/slide" Target="/ppt/slides/slide4.xml" Id="R41be21626a5c430f" /><Relationship Type="http://schemas.openxmlformats.org/officeDocument/2006/relationships/slide" Target="/ppt/slides/slide5.xml" Id="R06e13c197f524acc" /><Relationship Type="http://schemas.openxmlformats.org/officeDocument/2006/relationships/slide" Target="/ppt/slides/slide6.xml" Id="R2a67fed8c00e4898" /><Relationship Type="http://schemas.openxmlformats.org/officeDocument/2006/relationships/slide" Target="/ppt/slides/slide7.xml" Id="R0c7d83218722495b" /><Relationship Type="http://schemas.openxmlformats.org/officeDocument/2006/relationships/slide" Target="/ppt/slides/slide8.xml" Id="R9419f17c52bf4f88" /><Relationship Type="http://schemas.openxmlformats.org/officeDocument/2006/relationships/slide" Target="/ppt/slides/slide9.xml" Id="Rac52a4292e3e4cc8" /><Relationship Type="http://schemas.openxmlformats.org/officeDocument/2006/relationships/slide" Target="/ppt/slides/slide10.xml" Id="Rc85951ecc1ce4971" /><Relationship Type="http://schemas.openxmlformats.org/officeDocument/2006/relationships/slide" Target="/ppt/slides/slide11.xml" Id="R14e631ae26e040a1" /><Relationship Type="http://schemas.openxmlformats.org/officeDocument/2006/relationships/slide" Target="/ppt/slides/slide12.xml" Id="Rb922bb7e0f934611" /><Relationship Type="http://schemas.openxmlformats.org/officeDocument/2006/relationships/slide" Target="/ppt/slides/slide13.xml" Id="R991788222c624189" /><Relationship Type="http://schemas.openxmlformats.org/officeDocument/2006/relationships/slide" Target="/ppt/slides/slide14.xml" Id="R9d1bfde06e944acf" /><Relationship Type="http://schemas.openxmlformats.org/officeDocument/2006/relationships/slide" Target="/ppt/slides/slide15.xml" Id="Rca7e9771c7b042ad" /><Relationship Type="http://schemas.openxmlformats.org/officeDocument/2006/relationships/slide" Target="/ppt/slides/slide16.xml" Id="Rc19541d5514849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9f6b69b95742d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50f5fa9457a4a53" /><Relationship Type="http://schemas.openxmlformats.org/officeDocument/2006/relationships/notesMaster" Target="/ppt/notesMasters/notesMaster1.xml" Id="R3546bb706ba9406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fea1222f1b94da1" /><Relationship Type="http://schemas.openxmlformats.org/officeDocument/2006/relationships/notesMaster" Target="/ppt/notesMasters/notesMaster1.xml" Id="R35ba1a7e8efc4d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6f2bdc4d4f4a5d" /><Relationship Type="http://schemas.openxmlformats.org/officeDocument/2006/relationships/notesMaster" Target="/ppt/notesMasters/notesMaster1.xml" Id="R24cc018477344b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7cc28051094226" /><Relationship Type="http://schemas.openxmlformats.org/officeDocument/2006/relationships/notesMaster" Target="/ppt/notesMasters/notesMaster1.xml" Id="Ra4ac37d7e16447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21936b282a4a1e" /><Relationship Type="http://schemas.openxmlformats.org/officeDocument/2006/relationships/notesMaster" Target="/ppt/notesMasters/notesMaster1.xml" Id="R57794bd588e84c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77acf9bcaae49a2" /><Relationship Type="http://schemas.openxmlformats.org/officeDocument/2006/relationships/notesMaster" Target="/ppt/notesMasters/notesMaster1.xml" Id="Rd5fcb1646f3346e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19b7fe827b49be" /><Relationship Type="http://schemas.openxmlformats.org/officeDocument/2006/relationships/notesMaster" Target="/ppt/notesMasters/notesMaster1.xml" Id="Rc7796c4c7d11447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9444d17c5a43ce" /><Relationship Type="http://schemas.openxmlformats.org/officeDocument/2006/relationships/notesMaster" Target="/ppt/notesMasters/notesMaster1.xml" Id="R828d3bbeb0da4f7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251f79ffae4f24" /><Relationship Type="http://schemas.openxmlformats.org/officeDocument/2006/relationships/notesMaster" Target="/ppt/notesMasters/notesMaster1.xml" Id="Rc99d3b83915945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0b3cdec11844b20" /><Relationship Type="http://schemas.openxmlformats.org/officeDocument/2006/relationships/notesMaster" Target="/ppt/notesMasters/notesMaster1.xml" Id="Re58dc6c6a74044a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1b4c227df2b4998" /><Relationship Type="http://schemas.openxmlformats.org/officeDocument/2006/relationships/notesMaster" Target="/ppt/notesMasters/notesMaster1.xml" Id="R0888351ac2614bf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ecb22e787e54315" /><Relationship Type="http://schemas.openxmlformats.org/officeDocument/2006/relationships/notesMaster" Target="/ppt/notesMasters/notesMaster1.xml" Id="Rd4bb3f9b69a54b1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8bff117f0664a9e" /><Relationship Type="http://schemas.openxmlformats.org/officeDocument/2006/relationships/notesMaster" Target="/ppt/notesMasters/notesMaster1.xml" Id="R48a25accba344b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edfdf09b5134f05" /><Relationship Type="http://schemas.openxmlformats.org/officeDocument/2006/relationships/notesMaster" Target="/ppt/notesMasters/notesMaster1.xml" Id="Re071fff8a9714fe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af6ef4b3184426" /><Relationship Type="http://schemas.openxmlformats.org/officeDocument/2006/relationships/notesMaster" Target="/ppt/notesMasters/notesMaster1.xml" Id="Rda1bfed5532c464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b94bfcf60534457" /><Relationship Type="http://schemas.openxmlformats.org/officeDocument/2006/relationships/notesMaster" Target="/ppt/notesMasters/notesMaster1.xml" Id="Rabad3637fc314f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Overview: 0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Read setup, safety and sensory notes before pupils enter.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Set predictable Space and keep the learning goal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GROW · Science · Week 13B · Do</a:t>
            </a:r>
          </a:p>
          <a:p xmlns:a="http://schemas.openxmlformats.org/drawingml/2006/main">
            <a:r>
              <a:t>Learning objective: I can carry out a comparative fair test, use repeated distance results for a conclusion and improve the method.</a:t>
            </a:r>
          </a:p>
          <a:p xmlns:a="http://schemas.openxmlformats.org/drawingml/2006/main">
            <a:r>
              <a:t>Success criteria</a:t>
            </a:r>
          </a:p>
          <a:p xmlns:a="http://schemas.openxmlformats.org/drawingml/2006/main">
            <a:r>
              <a:t>I can complete two conditions with three repeats each.</a:t>
            </a:r>
          </a:p>
          <a:p xmlns:a="http://schemas.openxmlformats.org/drawingml/2006/main">
            <a:r>
              <a:t>I can record every distance and identify the pattern.</a:t>
            </a:r>
          </a:p>
          <a:p xmlns:a="http://schemas.openxmlformats.org/drawingml/2006/main">
            <a:r>
              <a:t>I can write or communicate a conclusion, one improvement and one model limitation.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Overview: 0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Read setup, safety and sensory notes before pupils enter.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Set predictable Space and keep the learning goal visible.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GROW · Science · Week 13B · Do</a:t>
            </a:r>
          </a:p>
          <a:p xmlns:a="http://schemas.openxmlformats.org/drawingml/2006/main">
            <a:r>
              <a:t>Learning objective: I can carry out a comparative fair test, use repeated distance results for a conclusion and improve the method.</a:t>
            </a:r>
          </a:p>
          <a:p xmlns:a="http://schemas.openxmlformats.org/drawingml/2006/main">
            <a:r>
              <a:t>Success criteria</a:t>
            </a:r>
          </a:p>
          <a:p xmlns:a="http://schemas.openxmlformats.org/drawingml/2006/main">
            <a:r>
              <a:t>I can complete two conditions with three repeats each.</a:t>
            </a:r>
          </a:p>
          <a:p xmlns:a="http://schemas.openxmlformats.org/drawingml/2006/main">
            <a:r>
              <a:t>I can record every distance and identify the pattern.</a:t>
            </a:r>
          </a:p>
          <a:p xmlns:a="http://schemas.openxmlformats.org/drawingml/2006/main">
            <a:r>
              <a:t>I can write or communicate a conclusion, one improvement and one model limitation.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Arrival: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Wait, regulate and retrieve through the lightest workable route.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If recall is inaccessible, point to one retrieval sentence; do not teach today’s answer.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Retrieve only what has already been taught</a:t>
            </a:r>
          </a:p>
          <a:p xmlns:a="http://schemas.openxmlformats.org/drawingml/2006/main">
            <a:r>
              <a:t>W13A: change one variable, measure distance and keep controls fixed.</a:t>
            </a:r>
          </a:p>
          <a:p xmlns:a="http://schemas.openxmlformats.org/drawingml/2006/main">
            <a:r>
              <a:t>W12: a conclusion needs relevant evidence and reasoning.</a:t>
            </a:r>
          </a:p>
          <a:p xmlns:a="http://schemas.openxmlformats.org/drawingml/2006/main">
            <a:r>
              <a:t>W5: repeats reveal variation and support a pattern.</a:t>
            </a:r>
          </a:p>
          <a:p xmlns:a="http://schemas.openxmlformats.org/drawingml/2006/main">
            <a:r>
              <a:t>W3: friction opposes movement between surfaces.</a:t>
            </a:r>
          </a:p>
          <a:p xmlns:a="http://schemas.openxmlformats.org/drawingml/2006/main">
            <a:r>
              <a:t>New to this class, absent, or not sure? Everything needed is in the retrieval box above. Read it, point to it or ask a familiar adult to read it exactly.</a:t>
            </a:r>
          </a:p>
          <a:p xmlns:a="http://schemas.openxmlformats.org/drawingml/2006/main">
            <a:r>
              <a:t>▲ Standard</a:t>
            </a:r>
          </a:p>
          <a:p xmlns:a="http://schemas.openxmlformats.org/drawingml/2006/main">
            <a:r>
              <a:t>State the surface-test independent and dependent variables.</a:t>
            </a:r>
          </a:p>
          <a:p xmlns:a="http://schemas.openxmlformats.org/drawingml/2006/main">
            <a:r>
              <a:t>Name two controls from the plan.</a:t>
            </a:r>
          </a:p>
          <a:p xmlns:a="http://schemas.openxmlformats.org/drawingml/2006/main">
            <a:r>
              <a:t>Explain why the rover is released without a push.</a:t>
            </a:r>
          </a:p>
          <a:p xmlns:a="http://schemas.openxmlformats.org/drawingml/2006/main">
            <a:r>
              <a:t>Predict which surface gives the greater distance and why.</a:t>
            </a:r>
          </a:p>
          <a:p xmlns:a="http://schemas.openxmlformats.org/drawingml/2006/main">
            <a:r>
              <a:t>Read-aloud route: a familiar adult may read the task exactly while the text remains visible. No device voice or media permission is required.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Starter: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curiosity: receive every first idea without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‘What makes you think that?’ and preserve the prediction for later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VISUAL HOOK · FRAME 1</a:t>
            </a:r>
          </a:p>
          <a:p xmlns:a="http://schemas.openxmlformats.org/drawingml/2006/main">
            <a:r>
              <a:t>PREDICT · commit before testing</a:t>
            </a:r>
          </a:p>
          <a:p xmlns:a="http://schemas.openxmlformats.org/drawingml/2006/main">
            <a:r>
              <a:t>Say why before you roll.</a:t>
            </a:r>
          </a:p>
          <a:p xmlns:a="http://schemas.openxmlformats.org/drawingml/2006/main">
            <a:r>
              <a:t>LOCAL VISUAL HOOK · FRAME 2</a:t>
            </a:r>
          </a:p>
          <a:p xmlns:a="http://schemas.openxmlformats.org/drawingml/2006/main">
            <a:r>
              <a:t>TEST · repeat the same method</a:t>
            </a:r>
          </a:p>
          <a:p xmlns:a="http://schemas.openxmlformats.org/drawingml/2006/main">
            <a:r>
              <a:t>Keep every valid result — 51 cm stays in.</a:t>
            </a:r>
          </a:p>
          <a:p xmlns:a="http://schemas.openxmlformats.org/drawingml/2006/main">
            <a:r>
              <a:t>LOCAL VISUAL HOOK · FRAME 3</a:t>
            </a:r>
          </a:p>
          <a:p xmlns:a="http://schemas.openxmlformats.org/drawingml/2006/main">
            <a:r>
              <a:t>RECORD · pattern, conclusion, improvement</a:t>
            </a:r>
          </a:p>
          <a:p xmlns:a="http://schemas.openxmlformats.org/drawingml/2006/main">
            <a:r>
              <a:t>Conclusion from the pattern, then one honest improvement.</a:t>
            </a:r>
          </a:p>
          <a:p xmlns:a="http://schemas.openxmlformats.org/drawingml/2006/main">
            <a:r>
              <a:t>Commit one first idea. Predictions are held, not marked. Pointing, selecting, saying or signing all count.</a:t>
            </a:r>
          </a:p>
          <a:p xmlns:a="http://schemas.openxmlformats.org/drawingml/2006/main">
            <a:r>
              <a:t>Keep it with the other valid repeats</a:t>
            </a:r>
          </a:p>
          <a:p xmlns:a="http://schemas.openxmlformats.org/drawingml/2006/main">
            <a:r>
              <a:t>Delete it because it is not identical</a:t>
            </a:r>
          </a:p>
          <a:p xmlns:a="http://schemas.openxmlformats.org/drawingml/2006/main">
            <a:r>
              <a:t>Keep only 51 because it is the furthest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Starter: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curiosity: receive every first idea without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‘What makes you think that?’ and preserve the prediction for later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VISUAL HOOK · FRAME 1</a:t>
            </a:r>
          </a:p>
          <a:p xmlns:a="http://schemas.openxmlformats.org/drawingml/2006/main">
            <a:r>
              <a:t>PREDICT · commit before testing</a:t>
            </a:r>
          </a:p>
          <a:p xmlns:a="http://schemas.openxmlformats.org/drawingml/2006/main">
            <a:r>
              <a:t>Say why before you roll.</a:t>
            </a:r>
          </a:p>
          <a:p xmlns:a="http://schemas.openxmlformats.org/drawingml/2006/main">
            <a:r>
              <a:t>LOCAL VISUAL HOOK · FRAME 2</a:t>
            </a:r>
          </a:p>
          <a:p xmlns:a="http://schemas.openxmlformats.org/drawingml/2006/main">
            <a:r>
              <a:t>TEST · repeat the same method</a:t>
            </a:r>
          </a:p>
          <a:p xmlns:a="http://schemas.openxmlformats.org/drawingml/2006/main">
            <a:r>
              <a:t>Keep every valid result — 51 cm stays in.</a:t>
            </a:r>
          </a:p>
          <a:p xmlns:a="http://schemas.openxmlformats.org/drawingml/2006/main">
            <a:r>
              <a:t>LOCAL VISUAL HOOK · FRAME 3</a:t>
            </a:r>
          </a:p>
          <a:p xmlns:a="http://schemas.openxmlformats.org/drawingml/2006/main">
            <a:r>
              <a:t>RECORD · pattern, conclusion, improvement</a:t>
            </a:r>
          </a:p>
          <a:p xmlns:a="http://schemas.openxmlformats.org/drawingml/2006/main">
            <a:r>
              <a:t>Conclusion from the pattern, then one honest improvement.</a:t>
            </a:r>
          </a:p>
          <a:p xmlns:a="http://schemas.openxmlformats.org/drawingml/2006/main">
            <a:r>
              <a:t>Commit one first idea. Predictions are held, not marked. Pointing, selecting, saying or signing all count.</a:t>
            </a:r>
          </a:p>
          <a:p xmlns:a="http://schemas.openxmlformats.org/drawingml/2006/main">
            <a:r>
              <a:t>Keep it with the other valid repeats</a:t>
            </a:r>
          </a:p>
          <a:p xmlns:a="http://schemas.openxmlformats.org/drawingml/2006/main">
            <a:r>
              <a:t>Delete it because it is not identical</a:t>
            </a:r>
          </a:p>
          <a:p xmlns:a="http://schemas.openxmlformats.org/drawingml/2006/main">
            <a:r>
              <a:t>Keep only 51 because it is the furthest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Starter: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curiosity: receive every first idea without judgement.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‘What makes you think that?’ and preserve the prediction for later evidence.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LOCAL VISUAL HOOK · FRAME 1</a:t>
            </a:r>
          </a:p>
          <a:p xmlns:a="http://schemas.openxmlformats.org/drawingml/2006/main">
            <a:r>
              <a:t>PREDICT · commit before testing</a:t>
            </a:r>
          </a:p>
          <a:p xmlns:a="http://schemas.openxmlformats.org/drawingml/2006/main">
            <a:r>
              <a:t>Say why before you roll.</a:t>
            </a:r>
          </a:p>
          <a:p xmlns:a="http://schemas.openxmlformats.org/drawingml/2006/main">
            <a:r>
              <a:t>LOCAL VISUAL HOOK · FRAME 2</a:t>
            </a:r>
          </a:p>
          <a:p xmlns:a="http://schemas.openxmlformats.org/drawingml/2006/main">
            <a:r>
              <a:t>TEST · repeat the same method</a:t>
            </a:r>
          </a:p>
          <a:p xmlns:a="http://schemas.openxmlformats.org/drawingml/2006/main">
            <a:r>
              <a:t>Keep every valid result — 51 cm stays in.</a:t>
            </a:r>
          </a:p>
          <a:p xmlns:a="http://schemas.openxmlformats.org/drawingml/2006/main">
            <a:r>
              <a:t>LOCAL VISUAL HOOK · FRAME 3</a:t>
            </a:r>
          </a:p>
          <a:p xmlns:a="http://schemas.openxmlformats.org/drawingml/2006/main">
            <a:r>
              <a:t>RECORD · pattern, conclusion, improvement</a:t>
            </a:r>
          </a:p>
          <a:p xmlns:a="http://schemas.openxmlformats.org/drawingml/2006/main">
            <a:r>
              <a:t>Conclusion from the pattern, then one honest improvement.</a:t>
            </a:r>
          </a:p>
          <a:p xmlns:a="http://schemas.openxmlformats.org/drawingml/2006/main">
            <a:r>
              <a:t>Commit one first idea. Predictions are held, not marked. Pointing, selecting, saying or signing all count.</a:t>
            </a:r>
          </a:p>
          <a:p xmlns:a="http://schemas.openxmlformats.org/drawingml/2006/main">
            <a:r>
              <a:t>Keep it with the other valid repeats</a:t>
            </a:r>
          </a:p>
          <a:p xmlns:a="http://schemas.openxmlformats.org/drawingml/2006/main">
            <a:r>
              <a:t>Delete it because it is not identical</a:t>
            </a:r>
          </a:p>
          <a:p xmlns:a="http://schemas.openxmlformats.org/drawingml/2006/main">
            <a:r>
              <a:t>Keep only 51 because it is the furthest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I do: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Let the teacher/model carry the explanation; pupils watch, point or track.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a visual cue only if access is the barrier, then fade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REPEAT same method again another measurement made under the same condition</a:t>
            </a:r>
          </a:p>
          <a:p xmlns:a="http://schemas.openxmlformats.org/drawingml/2006/main">
            <a:r>
              <a:t>CONCLUSION what the results support an answer to the question that uses the evidence</a:t>
            </a:r>
          </a:p>
          <a:p xmlns:a="http://schemas.openxmlformats.org/drawingml/2006/main">
            <a:r>
              <a:t>LIMITATION what the test cannot show a feature that restricts how far the result can be applied</a:t>
            </a:r>
          </a:p>
          <a:p xmlns:a="http://schemas.openxmlformats.org/drawingml/2006/main">
            <a:r>
              <a:t>WHAT THIS MODEL HELPS US SEE</a:t>
            </a:r>
          </a:p>
          <a:p xmlns:a="http://schemas.openxmlformats.org/drawingml/2006/main">
            <a:r>
              <a:t>The fixed six-result set provides a complete parity route and models how raw data become a cautious conclusion.</a:t>
            </a:r>
          </a:p>
          <a:p xmlns:a="http://schemas.openxmlformats.org/drawingml/2006/main">
            <a:r>
              <a:t>WHAT THIS MODEL DOES NOT SHOW</a:t>
            </a:r>
          </a:p>
          <a:p xmlns:a="http://schemas.openxmlformats.org/drawingml/2006/main">
            <a:r>
              <a:t>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>Step 1</a:t>
            </a:r>
          </a:p>
          <a:p xmlns:a="http://schemas.openxmlformats.org/drawingml/2006/main">
            <a:r>
              <a:t>Check the safe lane, low ramp, marked start and same rover. Commit a prediction before releasing anything.</a:t>
            </a:r>
          </a:p>
          <a:p xmlns:a="http://schemas.openxmlformats.org/drawingml/2006/main">
            <a:r>
              <a:t>Step 2</a:t>
            </a:r>
          </a:p>
          <a:p xmlns:a="http://schemas.openxmlformats.org/drawingml/2006/main">
            <a:r>
              <a:t>Release without a push, measure from the same line and record immediately. Repeat three times before changing condition.</a:t>
            </a:r>
          </a:p>
          <a:p xmlns:a="http://schemas.openxmlformats.org/drawingml/2006/main">
            <a:r>
              <a:t>Step 3</a:t>
            </a:r>
          </a:p>
          <a:p xmlns:a="http://schemas.openxmlformats.org/drawingml/2006/main">
            <a:r>
              <a:t>Keep every valid result. If the method fails, preserve the first note, repair the setup and repeat the run.</a:t>
            </a:r>
          </a:p>
          <a:p xmlns:a="http://schemas.openxmlformats.org/drawingml/2006/main">
            <a:r>
              <a:t>Results desk · keep, mean, conclude</a:t>
            </a:r>
          </a:p>
          <a:p xmlns:a="http://schemas.openxmlformats.org/drawingml/2006/main">
            <a:r>
              <a:t>Smooth: 48, 51, 49 cm. Fabric: 27, 30, 28 cm.</a:t>
            </a:r>
          </a:p>
          <a:p xmlns:a="http://schemas.openxmlformats.org/drawingml/2006/main">
            <a:r>
              <a:t>Cross out the 51 cm — it looks odd</a:t>
            </a:r>
          </a:p>
          <a:p xmlns:a="http://schemas.openxmlformats.org/drawingml/2006/main">
            <a:r>
              <a:t>Keep all three and find the mean</a:t>
            </a:r>
          </a:p>
          <a:p xmlns:a="http://schemas.openxmlformats.org/drawingml/2006/main">
            <a:r>
              <a:t>What happens to the 51 cm result?</a:t>
            </a:r>
          </a:p>
          <a:p xmlns:a="http://schemas.openxmlformats.org/drawingml/2006/main">
            <a:r>
              <a:t>Calculate the means</a:t>
            </a:r>
          </a:p>
          <a:p xmlns:a="http://schemas.openxmlformats.org/drawingml/2006/main">
            <a:r>
              <a:t>Conclusion</a:t>
            </a:r>
          </a:p>
          <a:p xmlns:a="http://schemas.openxmlformats.org/drawingml/2006/main">
            <a:r>
              <a:t>Improvement</a:t>
            </a:r>
          </a:p>
          <a:p xmlns:a="http://schemas.openxmlformats.org/drawingml/2006/main">
            <a:r>
              <a:t>—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I do: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Let the teacher/model carry the explanation; pupils watch, point or track.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a visual cue only if access is the barrier, then fade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REPEAT same method again another measurement made under the same condition</a:t>
            </a:r>
          </a:p>
          <a:p xmlns:a="http://schemas.openxmlformats.org/drawingml/2006/main">
            <a:r>
              <a:t>CONCLUSION what the results support an answer to the question that uses the evidence</a:t>
            </a:r>
          </a:p>
          <a:p xmlns:a="http://schemas.openxmlformats.org/drawingml/2006/main">
            <a:r>
              <a:t>LIMITATION what the test cannot show a feature that restricts how far the result can be applied</a:t>
            </a:r>
          </a:p>
          <a:p xmlns:a="http://schemas.openxmlformats.org/drawingml/2006/main">
            <a:r>
              <a:t>WHAT THIS MODEL HELPS US SEE</a:t>
            </a:r>
          </a:p>
          <a:p xmlns:a="http://schemas.openxmlformats.org/drawingml/2006/main">
            <a:r>
              <a:t>The fixed six-result set provides a complete parity route and models how raw data become a cautious conclusion.</a:t>
            </a:r>
          </a:p>
          <a:p xmlns:a="http://schemas.openxmlformats.org/drawingml/2006/main">
            <a:r>
              <a:t>WHAT THIS MODEL DOES NOT SHOW</a:t>
            </a:r>
          </a:p>
          <a:p xmlns:a="http://schemas.openxmlformats.org/drawingml/2006/main">
            <a:r>
              <a:t>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>Step 1</a:t>
            </a:r>
          </a:p>
          <a:p xmlns:a="http://schemas.openxmlformats.org/drawingml/2006/main">
            <a:r>
              <a:t>Check the safe lane, low ramp, marked start and same rover. Commit a prediction before releasing anything.</a:t>
            </a:r>
          </a:p>
          <a:p xmlns:a="http://schemas.openxmlformats.org/drawingml/2006/main">
            <a:r>
              <a:t>Step 2</a:t>
            </a:r>
          </a:p>
          <a:p xmlns:a="http://schemas.openxmlformats.org/drawingml/2006/main">
            <a:r>
              <a:t>Release without a push, measure from the same line and record immediately. Repeat three times before changing condition.</a:t>
            </a:r>
          </a:p>
          <a:p xmlns:a="http://schemas.openxmlformats.org/drawingml/2006/main">
            <a:r>
              <a:t>Step 3</a:t>
            </a:r>
          </a:p>
          <a:p xmlns:a="http://schemas.openxmlformats.org/drawingml/2006/main">
            <a:r>
              <a:t>Keep every valid result. If the method fails, preserve the first note, repair the setup and repeat the run.</a:t>
            </a:r>
          </a:p>
          <a:p xmlns:a="http://schemas.openxmlformats.org/drawingml/2006/main">
            <a:r>
              <a:t>Results desk · keep, mean, conclude</a:t>
            </a:r>
          </a:p>
          <a:p xmlns:a="http://schemas.openxmlformats.org/drawingml/2006/main">
            <a:r>
              <a:t>Smooth: 48, 51, 49 cm. Fabric: 27, 30, 28 cm.</a:t>
            </a:r>
          </a:p>
          <a:p xmlns:a="http://schemas.openxmlformats.org/drawingml/2006/main">
            <a:r>
              <a:t>Cross out the 51 cm — it looks odd</a:t>
            </a:r>
          </a:p>
          <a:p xmlns:a="http://schemas.openxmlformats.org/drawingml/2006/main">
            <a:r>
              <a:t>Keep all three and find the mean</a:t>
            </a:r>
          </a:p>
          <a:p xmlns:a="http://schemas.openxmlformats.org/drawingml/2006/main">
            <a:r>
              <a:t>What happens to the 51 cm result?</a:t>
            </a:r>
          </a:p>
          <a:p xmlns:a="http://schemas.openxmlformats.org/drawingml/2006/main">
            <a:r>
              <a:t>Calculate the means</a:t>
            </a:r>
          </a:p>
          <a:p xmlns:a="http://schemas.openxmlformats.org/drawingml/2006/main">
            <a:r>
              <a:t>Conclusion</a:t>
            </a:r>
          </a:p>
          <a:p xmlns:a="http://schemas.openxmlformats.org/drawingml/2006/main">
            <a:r>
              <a:t>Improvement</a:t>
            </a:r>
          </a:p>
          <a:p xmlns:a="http://schemas.openxmlformats.org/drawingml/2006/main">
            <a:r>
              <a:t>—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We do: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Scan every response mode. Do not infer understanding from handwriting or confidence.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Secure: transfer. Mixed: contrast. Misconception: counterexample then a fresh question.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Everyone commits before explanation.</a:t>
            </a:r>
          </a:p>
          <a:p xmlns:a="http://schemas.openxmlformats.org/drawingml/2006/main">
            <a:r>
              <a:t>Use a button, point, say/sign or let an adult operate the chosen button. A retry is information, not a penalty.</a:t>
            </a:r>
          </a:p>
          <a:p xmlns:a="http://schemas.openxmlformats.org/drawingml/2006/main">
            <a:r>
              <a:t>Audience move:</a:t>
            </a:r>
          </a:p>
          <a:p xmlns:a="http://schemas.openxmlformats.org/drawingml/2006/main">
            <a:r>
              <a:t>Record all three valid results for each condition using the same measuring rule.</a:t>
            </a:r>
          </a:p>
          <a:p xmlns:a="http://schemas.openxmlformats.org/drawingml/2006/main">
            <a:r>
              <a:t>Keep only the furthest result from each condition.</a:t>
            </a:r>
          </a:p>
          <a:p xmlns:a="http://schemas.openxmlformats.org/drawingml/2006/main">
            <a:r>
              <a:t>Change a result when it does not match the prediction.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I do 2: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one complete evidence-to-explanation sentence, then pause.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Keep the science words; change density, modality or adult role before changing the goal.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Connection: the model is useful when its visible pattern is translated into a scientific explanation.</a:t>
            </a:r>
          </a:p>
          <a:p xmlns:a="http://schemas.openxmlformats.org/drawingml/2006/main">
            <a:r>
              <a:t>Connection 1</a:t>
            </a:r>
          </a:p>
          <a:p xmlns:a="http://schemas.openxmlformats.org/drawingml/2006/main">
            <a:r>
              <a:t>New investigation evidence: smooth 48, 51, 49 cm; fabric 27, 29, 28 cm. Every smooth result is greater.</a:t>
            </a:r>
          </a:p>
          <a:p xmlns:a="http://schemas.openxmlformats.org/drawingml/2006/main">
            <a:r>
              <a:t>Connection 2</a:t>
            </a:r>
          </a:p>
          <a:p xmlns:a="http://schemas.openxmlformats.org/drawingml/2006/main">
            <a:r>
              <a:t>Typical distance is about 49 cm on smooth and 28 cm on fabric. The observed intervals 48–51 cm and 27–29 cm do not overlap; the numerical ranges are 3 cm and 2 cm.</a:t>
            </a:r>
          </a:p>
          <a:p xmlns:a="http://schemas.openxmlformats.org/drawingml/2006/main">
            <a:r>
              <a:t>Connection 3</a:t>
            </a:r>
          </a:p>
          <a:p xmlns:a="http://schemas.openxmlformats.org/drawingml/2006/main">
            <a:r>
              <a:t>Conclusion: the rover travelled farther on smooth surface because lower friction opposed its motion less. State that the classroom model is simplified.</a:t>
            </a:r>
          </a:p>
          <a:p xmlns:a="http://schemas.openxmlformats.org/drawingml/2006/main">
            <a:r>
              <a:t>MODEL STRENGTH</a:t>
            </a:r>
          </a:p>
          <a:p xmlns:a="http://schemas.openxmlformats.org/drawingml/2006/main">
            <a:r>
              <a:t>The fixed six-result set provides a complete parity route and models how raw data become a cautious conclusion.</a:t>
            </a:r>
          </a:p>
          <a:p xmlns:a="http://schemas.openxmlformats.org/drawingml/2006/main">
            <a:r>
              <a:t>MODEL LIMIT</a:t>
            </a:r>
          </a:p>
          <a:p xmlns:a="http://schemas.openxmlformats.org/drawingml/2006/main">
            <a:r>
              <a:t>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I do 2: 3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one complete evidence-to-explanation sentence, then pause.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Keep the science words; change density, modality or adult role before changing the goal.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Connection: the model is useful when its visible pattern is translated into a scientific explanation.</a:t>
            </a:r>
          </a:p>
          <a:p xmlns:a="http://schemas.openxmlformats.org/drawingml/2006/main">
            <a:r>
              <a:t>Connection 1</a:t>
            </a:r>
          </a:p>
          <a:p xmlns:a="http://schemas.openxmlformats.org/drawingml/2006/main">
            <a:r>
              <a:t>New investigation evidence: smooth 48, 51, 49 cm; fabric 27, 29, 28 cm. Every smooth result is greater.</a:t>
            </a:r>
          </a:p>
          <a:p xmlns:a="http://schemas.openxmlformats.org/drawingml/2006/main">
            <a:r>
              <a:t>Connection 2</a:t>
            </a:r>
          </a:p>
          <a:p xmlns:a="http://schemas.openxmlformats.org/drawingml/2006/main">
            <a:r>
              <a:t>Typical distance is about 49 cm on smooth and 28 cm on fabric. The observed intervals 48–51 cm and 27–29 cm do not overlap; the numerical ranges are 3 cm and 2 cm.</a:t>
            </a:r>
          </a:p>
          <a:p xmlns:a="http://schemas.openxmlformats.org/drawingml/2006/main">
            <a:r>
              <a:t>Connection 3</a:t>
            </a:r>
          </a:p>
          <a:p xmlns:a="http://schemas.openxmlformats.org/drawingml/2006/main">
            <a:r>
              <a:t>Conclusion: the rover travelled farther on smooth surface because lower friction opposed its motion less. State that the classroom model is simplified.</a:t>
            </a:r>
          </a:p>
          <a:p xmlns:a="http://schemas.openxmlformats.org/drawingml/2006/main">
            <a:r>
              <a:t>MODEL STRENGTH</a:t>
            </a:r>
          </a:p>
          <a:p xmlns:a="http://schemas.openxmlformats.org/drawingml/2006/main">
            <a:r>
              <a:t>The fixed six-result set provides a complete parity route and models how raw data become a cautious conclusion.</a:t>
            </a:r>
          </a:p>
          <a:p xmlns:a="http://schemas.openxmlformats.org/drawingml/2006/main">
            <a:r>
              <a:t>MODEL LIMIT</a:t>
            </a:r>
          </a:p>
          <a:p xmlns:a="http://schemas.openxmlformats.org/drawingml/2006/main">
            <a:r>
              <a:t>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We do 2: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pupil operation and thinking; support handling only where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what changed and what stayed the same before supplying a scientific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Place each evidence card under Smooth, Fabric or Conclusion. Freeze the pattern before choosing an improvement.</a:t>
            </a:r>
          </a:p>
          <a:p xmlns:a="http://schemas.openxmlformats.org/drawingml/2006/main">
            <a:r>
              <a:t>Predict Record three repeats Compare the pattern Conclude and improve</a:t>
            </a:r>
          </a:p>
          <a:p xmlns:a="http://schemas.openxmlformats.org/drawingml/2006/main">
            <a:r>
              <a:t>Cards to place</a:t>
            </a:r>
          </a:p>
          <a:p xmlns:a="http://schemas.openxmlformats.org/drawingml/2006/main">
            <a:r>
              <a:t>48, 51, 49 cm Three digital-twin runs on the smooth surface.</a:t>
            </a:r>
          </a:p>
          <a:p xmlns:a="http://schemas.openxmlformats.org/drawingml/2006/main">
            <a:r>
              <a:t>Range: 3 cm (48–51 cm interval) Maximum minus minimum for the smooth results: 51 − 48 = 3 cm.</a:t>
            </a:r>
          </a:p>
          <a:p xmlns:a="http://schemas.openxmlformats.org/drawingml/2006/main">
            <a:r>
              <a:t>27, 29, 28 cm Three digital-twin runs on the fabric surface.</a:t>
            </a:r>
          </a:p>
          <a:p xmlns:a="http://schemas.openxmlformats.org/drawingml/2006/main">
            <a:r>
              <a:t>Range: 2 cm (27–29 cm interval) Maximum minus minimum for the fabric results: 29 − 27 = 2 cm.</a:t>
            </a:r>
          </a:p>
          <a:p xmlns:a="http://schemas.openxmlformats.org/drawingml/2006/main">
            <a:r>
              <a:t>Smooth produced greater travel distance Lower friction opposed the rover's motion less in this model.</a:t>
            </a:r>
          </a:p>
          <a:p xmlns:a="http://schemas.openxmlformats.org/drawingml/2006/main">
            <a:r>
              <a:t>One classroom rover is a simplified model Real rovers face different gravity, terrain and designs.</a:t>
            </a:r>
          </a:p>
          <a:p xmlns:a="http://schemas.openxmlformats.org/drawingml/2006/main">
            <a:r>
              <a:t>Matching groups</a:t>
            </a:r>
          </a:p>
          <a:p xmlns:a="http://schemas.openxmlformats.org/drawingml/2006/main">
            <a:r>
              <a:t>SMOOTH</a:t>
            </a:r>
          </a:p>
          <a:p xmlns:a="http://schemas.openxmlformats.org/drawingml/2006/main">
            <a:r>
              <a:t>FABRIC</a:t>
            </a:r>
          </a:p>
          <a:p xmlns:a="http://schemas.openxmlformats.org/drawingml/2006/main">
            <a:r>
              <a:t>CONCLUSION / LIMIT</a:t>
            </a:r>
          </a:p>
          <a:p xmlns:a="http://schemas.openxmlformats.org/drawingml/2006/main">
            <a:r>
              <a:t>Freeze evidence</a:t>
            </a:r>
          </a:p>
          <a:p xmlns:a="http://schemas.openxmlformats.org/drawingml/2006/main">
            <a:r>
              <a:t>↺ Reset and retry</a:t>
            </a:r>
          </a:p>
          <a:p xmlns:a="http://schemas.openxmlformats.org/drawingml/2006/main">
            <a:r>
              <a:t>Science glitch · find and repair it</a:t>
            </a:r>
          </a:p>
          <a:p xmlns:a="http://schemas.openxmlformats.org/drawingml/2006/main">
            <a:r>
              <a:t>Claim: Keep the furthest result and discard the rest because it shows the rover's best performance.</a:t>
            </a:r>
          </a:p>
          <a:p xmlns:a="http://schemas.openxmlformats.org/drawingml/2006/main">
            <a:r>
              <a:t>Keep the claim: only the best result matters.</a:t>
            </a:r>
          </a:p>
          <a:p xmlns:a="http://schemas.openxmlformats.org/drawingml/2006/main">
            <a:r>
              <a:t>Repair it: keep every valid repeat so the pattern and variation remain visible.</a:t>
            </a:r>
          </a:p>
          <a:p xmlns:a="http://schemas.openxmlformats.org/drawingml/2006/main">
            <a:r>
              <a:t>Change it: write one average and erase all raw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We do 2: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pupil operation and thinking; support handling only where needed.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what changed and what stayed the same before supplying a scientific word.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Ask every learner to commit privately before feedback. Use the pupil cards, table or evidence sheet; pointing, saying, signing and directing a partner are valid routes.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Place each evidence card under Smooth, Fabric or Conclusion. Freeze the pattern before choosing an improvement.</a:t>
            </a:r>
          </a:p>
          <a:p xmlns:a="http://schemas.openxmlformats.org/drawingml/2006/main">
            <a:r>
              <a:t>Predict Record three repeats Compare the pattern Conclude and improve</a:t>
            </a:r>
          </a:p>
          <a:p xmlns:a="http://schemas.openxmlformats.org/drawingml/2006/main">
            <a:r>
              <a:t>Cards to place</a:t>
            </a:r>
          </a:p>
          <a:p xmlns:a="http://schemas.openxmlformats.org/drawingml/2006/main">
            <a:r>
              <a:t>48, 51, 49 cm Three digital-twin runs on the smooth surface.</a:t>
            </a:r>
          </a:p>
          <a:p xmlns:a="http://schemas.openxmlformats.org/drawingml/2006/main">
            <a:r>
              <a:t>Range: 3 cm (48–51 cm interval) Maximum minus minimum for the smooth results: 51 − 48 = 3 cm.</a:t>
            </a:r>
          </a:p>
          <a:p xmlns:a="http://schemas.openxmlformats.org/drawingml/2006/main">
            <a:r>
              <a:t>27, 29, 28 cm Three digital-twin runs on the fabric surface.</a:t>
            </a:r>
          </a:p>
          <a:p xmlns:a="http://schemas.openxmlformats.org/drawingml/2006/main">
            <a:r>
              <a:t>Range: 2 cm (27–29 cm interval) Maximum minus minimum for the fabric results: 29 − 27 = 2 cm.</a:t>
            </a:r>
          </a:p>
          <a:p xmlns:a="http://schemas.openxmlformats.org/drawingml/2006/main">
            <a:r>
              <a:t>Smooth produced greater travel distance Lower friction opposed the rover's motion less in this model.</a:t>
            </a:r>
          </a:p>
          <a:p xmlns:a="http://schemas.openxmlformats.org/drawingml/2006/main">
            <a:r>
              <a:t>One classroom rover is a simplified model Real rovers face different gravity, terrain and designs.</a:t>
            </a:r>
          </a:p>
          <a:p xmlns:a="http://schemas.openxmlformats.org/drawingml/2006/main">
            <a:r>
              <a:t>Matching groups</a:t>
            </a:r>
          </a:p>
          <a:p xmlns:a="http://schemas.openxmlformats.org/drawingml/2006/main">
            <a:r>
              <a:t>SMOOTH</a:t>
            </a:r>
          </a:p>
          <a:p xmlns:a="http://schemas.openxmlformats.org/drawingml/2006/main">
            <a:r>
              <a:t>FABRIC</a:t>
            </a:r>
          </a:p>
          <a:p xmlns:a="http://schemas.openxmlformats.org/drawingml/2006/main">
            <a:r>
              <a:t>CONCLUSION / LIMIT</a:t>
            </a:r>
          </a:p>
          <a:p xmlns:a="http://schemas.openxmlformats.org/drawingml/2006/main">
            <a:r>
              <a:t>Freeze evidence</a:t>
            </a:r>
          </a:p>
          <a:p xmlns:a="http://schemas.openxmlformats.org/drawingml/2006/main">
            <a:r>
              <a:t>↺ Reset and retry</a:t>
            </a:r>
          </a:p>
          <a:p xmlns:a="http://schemas.openxmlformats.org/drawingml/2006/main">
            <a:r>
              <a:t>Science glitch · find and repair it</a:t>
            </a:r>
          </a:p>
          <a:p xmlns:a="http://schemas.openxmlformats.org/drawingml/2006/main">
            <a:r>
              <a:t>Claim: Keep the furthest result and discard the rest because it shows the rover's best performance.</a:t>
            </a:r>
          </a:p>
          <a:p xmlns:a="http://schemas.openxmlformats.org/drawingml/2006/main">
            <a:r>
              <a:t>Keep the claim: only the best result matters.</a:t>
            </a:r>
          </a:p>
          <a:p xmlns:a="http://schemas.openxmlformats.org/drawingml/2006/main">
            <a:r>
              <a:t>Repair it: keep every valid repeat so the pattern and variation remain visible.</a:t>
            </a:r>
          </a:p>
          <a:p xmlns:a="http://schemas.openxmlformats.org/drawingml/2006/main">
            <a:r>
              <a:t>Change it: write one average and erase all raw results.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Independent: 15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independence. Accept equivalent evidence routes and scribe exact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Prompt only as much as needed; fade as soon as the pupil continues.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Physical route</a:t>
            </a:r>
          </a:p>
          <a:p xmlns:a="http://schemas.openxmlformats.org/drawingml/2006/main">
            <a:r>
              <a:t>Stable low ramp; same rover; smooth and fabric surface conditions; ruler or tape; six-row table; lane markers.</a:t>
            </a:r>
          </a:p>
          <a:p xmlns:a="http://schemas.openxmlformats.org/drawingml/2006/main">
            <a:r>
              <a:t>Same outcome: I can carry out a comparative fair test, use repeated distance results for a conclusion and improve the method.</a:t>
            </a:r>
          </a:p>
          <a:p xmlns:a="http://schemas.openxmlformats.org/drawingml/2006/main">
            <a:r>
              <a:t>Offline digital / director route</a:t>
            </a:r>
          </a:p>
          <a:p xmlns:a="http://schemas.openxmlformats.org/drawingml/2006/main">
            <a:r>
              <a:t>Run the same reasoning route with the fixed smooth and fabric results: 48, 51, 49 versus 27, 29, 28 cm.</a:t>
            </a:r>
          </a:p>
          <a:p xmlns:a="http://schemas.openxmlformats.org/drawingml/2006/main">
            <a:r>
              <a:t>Same evidence: Prediction, all six raw results, pattern statement, evidence-linked conclusion, one improvement and one model limitation.</a:t>
            </a:r>
          </a:p>
          <a:p xmlns:a="http://schemas.openxmlformats.org/drawingml/2006/main">
            <a:r>
              <a:t>Equipment / setup Stable low ramp; same rover; smooth and fabric surface conditions; ruler or tape; six-row table; lane markers.</a:t>
            </a:r>
          </a:p>
          <a:p xmlns:a="http://schemas.openxmlformats.org/drawingml/2006/main">
            <a:r>
              <a:t>Safety / sensory Teacher checks the ramp and clear lane. Release without pushing; keep hands, feet and faces away from the moving rover.</a:t>
            </a:r>
          </a:p>
          <a:p xmlns:a="http://schemas.openxmlformats.org/drawingml/2006/main">
            <a:r>
              <a:t>Offline parity Run the same reasoning route with the fixed smooth and fabric results: 48, 51, 49 versus 27, 29, 28 cm.</a:t>
            </a:r>
          </a:p>
          <a:p xmlns:a="http://schemas.openxmlformats.org/drawingml/2006/main">
            <a:r>
              <a:t>No-equipment/access route: Direct an adult through the physical method or use printed fixed data. Observation and decision roles are complete participation.</a:t>
            </a:r>
          </a:p>
          <a:p xmlns:a="http://schemas.openxmlformats.org/drawingml/2006/main">
            <a:r>
              <a:t>▲ Standard</a:t>
            </a:r>
          </a:p>
          <a:p xmlns:a="http://schemas.openxmlformats.org/drawingml/2006/main">
            <a:r>
              <a:t>Complete three safe repeats per condition, record all results and write a conclusion plus one improvement.</a:t>
            </a:r>
          </a:p>
          <a:p xmlns:a="http://schemas.openxmlformats.org/drawingml/2006/main">
            <a:r>
              <a:t>Scaffold</a:t>
            </a:r>
          </a:p>
          <a:p xmlns:a="http://schemas.openxmlformats.org/drawingml/2006/main">
            <a:r>
              <a:t>Check the method against change, measure, keep and repeat before concluding.</a:t>
            </a:r>
          </a:p>
          <a:p xmlns:a="http://schemas.openxmlformats.org/drawingml/2006/main">
            <a:r>
              <a:t>Evidence 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Independent: 15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Protect independence. Accept equivalent evidence routes and scribe exact meaning.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Prompt only as much as needed; fade as soon as the pupil continues.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Physical route</a:t>
            </a:r>
          </a:p>
          <a:p xmlns:a="http://schemas.openxmlformats.org/drawingml/2006/main">
            <a:r>
              <a:t>Stable low ramp; same rover; smooth and fabric surface conditions; ruler or tape; six-row table; lane markers.</a:t>
            </a:r>
          </a:p>
          <a:p xmlns:a="http://schemas.openxmlformats.org/drawingml/2006/main">
            <a:r>
              <a:t>Same outcome: I can carry out a comparative fair test, use repeated distance results for a conclusion and improve the method.</a:t>
            </a:r>
          </a:p>
          <a:p xmlns:a="http://schemas.openxmlformats.org/drawingml/2006/main">
            <a:r>
              <a:t>Offline digital / director route</a:t>
            </a:r>
          </a:p>
          <a:p xmlns:a="http://schemas.openxmlformats.org/drawingml/2006/main">
            <a:r>
              <a:t>Run the same reasoning route with the fixed smooth and fabric results: 48, 51, 49 versus 27, 29, 28 cm.</a:t>
            </a:r>
          </a:p>
          <a:p xmlns:a="http://schemas.openxmlformats.org/drawingml/2006/main">
            <a:r>
              <a:t>Same evidence: Prediction, all six raw results, pattern statement, evidence-linked conclusion, one improvement and one model limitation.</a:t>
            </a:r>
          </a:p>
          <a:p xmlns:a="http://schemas.openxmlformats.org/drawingml/2006/main">
            <a:r>
              <a:t>Equipment / setup Stable low ramp; same rover; smooth and fabric surface conditions; ruler or tape; six-row table; lane markers.</a:t>
            </a:r>
          </a:p>
          <a:p xmlns:a="http://schemas.openxmlformats.org/drawingml/2006/main">
            <a:r>
              <a:t>Safety / sensory Teacher checks the ramp and clear lane. Release without pushing; keep hands, feet and faces away from the moving rover.</a:t>
            </a:r>
          </a:p>
          <a:p xmlns:a="http://schemas.openxmlformats.org/drawingml/2006/main">
            <a:r>
              <a:t>Offline parity Run the same reasoning route with the fixed smooth and fabric results: 48, 51, 49 versus 27, 29, 28 cm.</a:t>
            </a:r>
          </a:p>
          <a:p xmlns:a="http://schemas.openxmlformats.org/drawingml/2006/main">
            <a:r>
              <a:t>No-equipment/access route: Direct an adult through the physical method or use printed fixed data. Observation and decision roles are complete participation.</a:t>
            </a:r>
          </a:p>
          <a:p xmlns:a="http://schemas.openxmlformats.org/drawingml/2006/main">
            <a:r>
              <a:t>▲ Standard</a:t>
            </a:r>
          </a:p>
          <a:p xmlns:a="http://schemas.openxmlformats.org/drawingml/2006/main">
            <a:r>
              <a:t>Complete three safe repeats per condition, record all results and write a conclusion plus one improvement.</a:t>
            </a:r>
          </a:p>
          <a:p xmlns:a="http://schemas.openxmlformats.org/drawingml/2006/main">
            <a:r>
              <a:t>Scaffold</a:t>
            </a:r>
          </a:p>
          <a:p xmlns:a="http://schemas.openxmlformats.org/drawingml/2006/main">
            <a:r>
              <a:t>Check the method against change, measure, keep and repeat before concluding.</a:t>
            </a:r>
          </a:p>
          <a:p xmlns:a="http://schemas.openxmlformats.org/drawingml/2006/main">
            <a:r>
              <a:t>Evidence gate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Companion for SCI_G_W13B_Rover_Rescue_Investigation_Do.html. Exit: 4 minutes TOTAL across all slides in this stage.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Genuinely receive one final response and name back the Science heard or seen.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Choose one visible next move. The pupil writes what they said and what changed.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Model limit: A short classroom ramp tests one rover, two surfaces and one set of conditions; it cannot represent gravity, terrain or every real rover design.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Full source-stage teaching text: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Standard</a:t>
            </a:r>
          </a:p>
          <a:p xmlns:a="http://schemas.openxmlformats.org/drawingml/2006/main">
            <a:r>
              <a:t>Use one repeated result pattern to explain the effect of surface on the rover.</a:t>
            </a:r>
          </a:p>
          <a:p xmlns:a="http://schemas.openxmlformats.org/drawingml/2006/main">
            <a:r>
              <a:t>Adult Audience</a:t>
            </a:r>
          </a:p>
          <a:p xmlns:a="http://schemas.openxmlformats.org/drawingml/2006/main">
            <a:r>
              <a:t>The familiar adult genuinely receives the pupil response, then says back the Science they heard or saw. The adult does not add a score or rewrite the pupil.</a:t>
            </a:r>
          </a:p>
          <a:p xmlns:a="http://schemas.openxmlformats.org/drawingml/2006/main">
            <a:r>
              <a:t>What I said, and what it changed:</a:t>
            </a:r>
          </a:p>
          <a:p xmlns:a="http://schemas.openxmlformats.org/drawingml/2006/main">
            <a:r>
              <a:t>Next I will ______. One next step chosen after the adult listened.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HTML controls remain in the original HTML file. PowerPoint contains editable teaching text and static source visuals; use the paper response route for sorting and investigation.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Uploaded lesson: SCI_G_W13B_Rover_Rescue_Investigation_Do.html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4ef8a1c52b49e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44dabb786d402e" /><Relationship Type="http://schemas.openxmlformats.org/officeDocument/2006/relationships/slideLayout" Target="/ppt/slideLayouts/slideLayout1.xml" Id="R305de3d1c76c480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5de3d1c76c480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82b43331c34f33" /><Relationship Type="http://schemas.openxmlformats.org/officeDocument/2006/relationships/hyperlink" Target="SCI_G_W13B_Rover_Rescue_Investigation_Do.html" TargetMode="External" Id="R9a8e4eaa6b7d4005" /><Relationship Type="http://schemas.openxmlformats.org/officeDocument/2006/relationships/notesSlide" Target="/ppt/notesSlides/notesSlide1.xml" Id="Ra589f43deb2a44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a307c913394205" /><Relationship Type="http://schemas.openxmlformats.org/officeDocument/2006/relationships/notesSlide" Target="/ppt/notesSlides/notesSlide2.xml" Id="R25e4b34701cc455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e567ce030c4c28" /><Relationship Type="http://schemas.openxmlformats.org/officeDocument/2006/relationships/notesSlide" Target="/ppt/notesSlides/notesSlide3.xml" Id="Re6b2f7b8c8224a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7e3179483a4000" /><Relationship Type="http://schemas.openxmlformats.org/officeDocument/2006/relationships/notesSlide" Target="/ppt/notesSlides/notesSlide4.xml" Id="R445da0e0514141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109d07c19146a3" /><Relationship Type="http://schemas.openxmlformats.org/officeDocument/2006/relationships/notesSlide" Target="/ppt/notesSlides/notesSlide5.xml" Id="Rf521a8a132174f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07ce9145640b3" /><Relationship Type="http://schemas.openxmlformats.org/officeDocument/2006/relationships/image" Target="/ppt/media/image.png" Id="R2d85eb28b2a04997" /><Relationship Type="http://schemas.openxmlformats.org/officeDocument/2006/relationships/image" Target="/ppt/media/image2.png" Id="R90fc028d8b2545d4" /><Relationship Type="http://schemas.openxmlformats.org/officeDocument/2006/relationships/image" Target="/ppt/media/image3.png" Id="R04c37cd3928a4403" /><Relationship Type="http://schemas.openxmlformats.org/officeDocument/2006/relationships/notesSlide" Target="/ppt/notesSlides/notesSlide6.xml" Id="R695c5f3232e947b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b2c68103a5467c" /><Relationship Type="http://schemas.openxmlformats.org/officeDocument/2006/relationships/notesSlide" Target="/ppt/notesSlides/notesSlide7.xml" Id="R0b5100779dec437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92e6f6e13c49c6" /><Relationship Type="http://schemas.openxmlformats.org/officeDocument/2006/relationships/notesSlide" Target="/ppt/notesSlides/notesSlide8.xml" Id="R736a8bc85cff43e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766e049164e4e" /><Relationship Type="http://schemas.openxmlformats.org/officeDocument/2006/relationships/notesSlide" Target="/ppt/notesSlides/notesSlide9.xml" Id="R93a5b4d068804a0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ace6d5f9d04765" /><Relationship Type="http://schemas.openxmlformats.org/officeDocument/2006/relationships/notesSlide" Target="/ppt/notesSlides/notesSlide10.xml" Id="R8f0a5673d3a440e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b446fff804143" /><Relationship Type="http://schemas.openxmlformats.org/officeDocument/2006/relationships/notesSlide" Target="/ppt/notesSlides/notesSlide11.xml" Id="Rb0fcf71f6fd44e9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f878847a714969" /><Relationship Type="http://schemas.openxmlformats.org/officeDocument/2006/relationships/notesSlide" Target="/ppt/notesSlides/notesSlide12.xml" Id="R9f433be431bd421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701cebf0e94260" /><Relationship Type="http://schemas.openxmlformats.org/officeDocument/2006/relationships/notesSlide" Target="/ppt/notesSlides/notesSlide13.xml" Id="Ra505c3adf857442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4e744c2d914c9d" /><Relationship Type="http://schemas.openxmlformats.org/officeDocument/2006/relationships/notesSlide" Target="/ppt/notesSlides/notesSlide14.xml" Id="R86d2647cebcb487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bb3a622ae949f1" /><Relationship Type="http://schemas.openxmlformats.org/officeDocument/2006/relationships/notesSlide" Target="/ppt/notesSlides/notesSlide15.xml" Id="Ra4e527252b5c4d7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fd77d4c7846a1" /><Relationship Type="http://schemas.openxmlformats.org/officeDocument/2006/relationships/notesSlide" Target="/ppt/notesSlides/notesSlide16.xml" Id="Rdb9e7d0a49494d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phase edge">
            <a:extLst xmlns:a="http://schemas.openxmlformats.org/drawingml/2006/main">
              <a:ext uri="{FF2B5EF4-FFF2-40B4-BE49-F238E27FC236}">
                <a16:creationId xmlns:a16="http://schemas.microsoft.com/office/drawing/2014/main" id="{720ED9AF-A7FC-4493-BF4D-48204358A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7D6E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E4E6B682-FC19-44F4-AFE7-15FBC4B7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91D8DA41-7C56-41A1-B1AE-4BC8383AF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OVERVIEW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8CD9F1F-76BE-40E8-A231-610077B9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Rover Evidence Lab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0DBD8B04-3507-4A4F-A541-4BC5CF5D0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objective 0">
            <a:extLst xmlns:a="http://schemas.openxmlformats.org/drawingml/2006/main">
              <a:ext uri="{FF2B5EF4-FFF2-40B4-BE49-F238E27FC236}">
                <a16:creationId xmlns:a16="http://schemas.microsoft.com/office/drawing/2014/main" id="{91B404C3-1C4C-4921-989A-81202FAC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181225"/>
            <a:ext cx="5924550" cy="11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I can carry out a comparative fair test, use repeated distance results for a conclusion and improve the method.</a:t>
            </a:r>
          </a:p>
        </p:txBody>
      </p:sp>
      <p:sp>
        <p:nvSpPr>
          <p:cNvPr id="7" name="learning move 0">
            <a:extLst xmlns:a="http://schemas.openxmlformats.org/drawingml/2006/main">
              <a:ext uri="{FF2B5EF4-FFF2-40B4-BE49-F238E27FC236}">
                <a16:creationId xmlns:a16="http://schemas.microsoft.com/office/drawing/2014/main" id="{A4CDEE6C-992B-4DCA-82E6-AF490657C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2305050"/>
            <a:ext cx="4238625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3"/>
          </a:solidFill>
          <a:ln xmlns:a="http://schemas.openxmlformats.org/drawingml/2006/main" w="0">
            <a:noFill/>
          </a:ln>
        </p:spPr>
      </p:sp>
      <p:sp>
        <p:nvSpPr>
          <p:cNvPr id="8" name="move 0">
            <a:extLst xmlns:a="http://schemas.openxmlformats.org/drawingml/2006/main">
              <a:ext uri="{FF2B5EF4-FFF2-40B4-BE49-F238E27FC236}">
                <a16:creationId xmlns:a16="http://schemas.microsoft.com/office/drawing/2014/main" id="{697B1E87-DD45-4C83-B98C-94F7FCE99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428875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TEST</a:t>
            </a:r>
          </a:p>
        </p:txBody>
      </p:sp>
      <p:sp>
        <p:nvSpPr>
          <p:cNvPr id="9" name="move detail 0">
            <a:extLst xmlns:a="http://schemas.openxmlformats.org/drawingml/2006/main">
              <a:ext uri="{FF2B5EF4-FFF2-40B4-BE49-F238E27FC236}">
                <a16:creationId xmlns:a16="http://schemas.microsoft.com/office/drawing/2014/main" id="{847634B5-5B19-476A-A1C1-2B3C0AB5B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771775"/>
            <a:ext cx="3905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evidence</a:t>
            </a:r>
          </a:p>
        </p:txBody>
      </p:sp>
      <p:sp>
        <p:nvSpPr>
          <p:cNvPr id="10" name="learning move 1">
            <a:extLst xmlns:a="http://schemas.openxmlformats.org/drawingml/2006/main">
              <a:ext uri="{FF2B5EF4-FFF2-40B4-BE49-F238E27FC236}">
                <a16:creationId xmlns:a16="http://schemas.microsoft.com/office/drawing/2014/main" id="{52D1AD90-6D0C-41AA-84E8-04A6FDDE6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3248025"/>
            <a:ext cx="4238625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3"/>
          </a:solidFill>
          <a:ln xmlns:a="http://schemas.openxmlformats.org/drawingml/2006/main" w="0">
            <a:noFill/>
          </a:ln>
        </p:spPr>
      </p:sp>
      <p:sp>
        <p:nvSpPr>
          <p:cNvPr id="11" name="move 1">
            <a:extLst xmlns:a="http://schemas.openxmlformats.org/drawingml/2006/main">
              <a:ext uri="{FF2B5EF4-FFF2-40B4-BE49-F238E27FC236}">
                <a16:creationId xmlns:a16="http://schemas.microsoft.com/office/drawing/2014/main" id="{C85B42E9-2E4E-4AC0-95C6-8DACAA9E0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371850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RECORD</a:t>
            </a:r>
          </a:p>
        </p:txBody>
      </p:sp>
      <p:sp>
        <p:nvSpPr>
          <p:cNvPr id="12" name="move detail 1">
            <a:extLst xmlns:a="http://schemas.openxmlformats.org/drawingml/2006/main">
              <a:ext uri="{FF2B5EF4-FFF2-40B4-BE49-F238E27FC236}">
                <a16:creationId xmlns:a16="http://schemas.microsoft.com/office/drawing/2014/main" id="{FE4DA3BC-964F-417C-B838-902C59FFF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714750"/>
            <a:ext cx="3905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evidence</a:t>
            </a:r>
          </a:p>
        </p:txBody>
      </p:sp>
      <p:sp>
        <p:nvSpPr>
          <p:cNvPr id="13" name="learning move 2">
            <a:extLst xmlns:a="http://schemas.openxmlformats.org/drawingml/2006/main">
              <a:ext uri="{FF2B5EF4-FFF2-40B4-BE49-F238E27FC236}">
                <a16:creationId xmlns:a16="http://schemas.microsoft.com/office/drawing/2014/main" id="{F0DB160F-F123-433A-94F4-5170397C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9450" y="4191000"/>
            <a:ext cx="4238625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0F3"/>
          </a:solidFill>
          <a:ln xmlns:a="http://schemas.openxmlformats.org/drawingml/2006/main" w="0">
            <a:noFill/>
          </a:ln>
        </p:spPr>
      </p:sp>
      <p:sp>
        <p:nvSpPr>
          <p:cNvPr id="14" name="move 2">
            <a:extLst xmlns:a="http://schemas.openxmlformats.org/drawingml/2006/main">
              <a:ext uri="{FF2B5EF4-FFF2-40B4-BE49-F238E27FC236}">
                <a16:creationId xmlns:a16="http://schemas.microsoft.com/office/drawing/2014/main" id="{796A00A2-E570-407E-AEC6-45A428EA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314825"/>
            <a:ext cx="3905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CONCLUDE</a:t>
            </a:r>
          </a:p>
        </p:txBody>
      </p:sp>
      <p:sp>
        <p:nvSpPr>
          <p:cNvPr id="15" name="move detail 2">
            <a:extLst xmlns:a="http://schemas.openxmlformats.org/drawingml/2006/main">
              <a:ext uri="{FF2B5EF4-FFF2-40B4-BE49-F238E27FC236}">
                <a16:creationId xmlns:a16="http://schemas.microsoft.com/office/drawing/2014/main" id="{15D432DC-DC40-48D4-850D-3C3211338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4657725"/>
            <a:ext cx="3905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evidence</a:t>
            </a:r>
          </a:p>
        </p:txBody>
      </p:sp>
      <p:sp>
        <p:nvSpPr>
          <p:cNvPr id="16" name="HTML link">
            <a:extLst xmlns:a="http://schemas.openxmlformats.org/drawingml/2006/main">
              <a:ext uri="{FF2B5EF4-FFF2-40B4-BE49-F238E27FC236}">
                <a16:creationId xmlns:a16="http://schemas.microsoft.com/office/drawing/2014/main" id="{0B7FA672-E9D6-45E2-9E59-CA3ECBC6E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495925"/>
            <a:ext cx="6286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3F7D6E"/>
                </a:solidFill>
                <a:latin typeface="Arial"/>
                <a:ea typeface="Arial"/>
                <a:cs typeface="Arial"/>
                <a:hlinkClick xmlns:r="http://schemas.openxmlformats.org/officeDocument/2006/relationships" r:id="R9a8e4eaa6b7d4005"/>
              </a:rPr>
              <a:t>Open the original interactive lesson</a:t>
            </a:r>
          </a:p>
        </p:txBody>
      </p:sp>
      <p:sp>
        <p:nvSpPr>
          <p:cNvPr id="17" name="time">
            <a:extLst xmlns:a="http://schemas.openxmlformats.org/drawingml/2006/main">
              <a:ext uri="{FF2B5EF4-FFF2-40B4-BE49-F238E27FC236}">
                <a16:creationId xmlns:a16="http://schemas.microsoft.com/office/drawing/2014/main" id="{963F33FD-EE98-4988-BABD-75BB4411E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40 MINUTES</a:t>
            </a:r>
          </a:p>
        </p:txBody>
      </p:sp>
      <p:sp>
        <p:nvSpPr>
          <p:cNvPr id="18" name="number">
            <a:extLst xmlns:a="http://schemas.openxmlformats.org/drawingml/2006/main">
              <a:ext uri="{FF2B5EF4-FFF2-40B4-BE49-F238E27FC236}">
                <a16:creationId xmlns:a16="http://schemas.microsoft.com/office/drawing/2014/main" id="{337B0301-B5AF-4882-A831-23F3F506B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 / 16</a:t>
            </a:r>
          </a:p>
        </p:txBody>
      </p:sp>
    </p:spTree>
    <p:extLst>
      <p:ext uri="{BB962C8B-B14F-4D97-AF65-F5344CB8AC3E}">
        <p14:creationId xmlns:p14="http://schemas.microsoft.com/office/powerpoint/2010/main" val="19697506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04A548EF-5CA5-4453-B73E-B1425E998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F7D6E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D4295419-7910-4843-BFBE-858FB8F6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1D138557-B167-492E-8CC4-76B914DA5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OVERVIEW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A9DCB25-A176-4BA7-BFED-9FE8B08BF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What success looks like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21EF4395-9038-4AC6-B368-60FD4035E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3FE9AC69-14ED-4B90-83B4-87A68B0DF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 can complete two conditions with three repeats each.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74882492-FAE1-4F4A-9CD6-53B3AA224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 can record every distance and identify the pattern.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CC45D205-87A7-4C9B-8890-95DE7F8F3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I can write or communicate a conclusion, one improvement and one model limitation.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56F64A17-ABDA-4444-9BBC-D03328151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40 MINUTES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EFE20698-CD97-4CD0-804B-F7A5B3B63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2 / 16</a:t>
            </a:r>
          </a:p>
        </p:txBody>
      </p:sp>
    </p:spTree>
    <p:extLst>
      <p:ext uri="{BB962C8B-B14F-4D97-AF65-F5344CB8AC3E}">
        <p14:creationId xmlns:p14="http://schemas.microsoft.com/office/powerpoint/2010/main" val="12949210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066ED36E-69B0-4ADB-BFCA-4A7AE6ECF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6A7ACD36-FECA-4A59-B09D-6919BEF7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5684F5CA-36E3-4BCF-96F6-48E0A2823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ARRIVAL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1F22854-447A-4E60-BB50-2D775C2EB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Retrieve and reconnect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FA4991D8-71F1-45C3-9D97-0030F201A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27006E57-4D94-4145-86BD-661E626E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State the surface-test independent and dependent variables.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6CFF41C5-A962-4953-A158-72916E474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Name two controls from the plan.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D33DF3CA-E598-4A9B-847E-C36C2CFA3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Explain why the rover is released without a push.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45973D5A-0A8A-4DE4-9D1D-E57B85596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Predict which surface gives the greater distance and why.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C717985D-730B-4454-A3A2-468341872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ARRIVAL · 3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5778CBA9-C890-4CE1-A6B3-10B6A53A2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3 / 16</a:t>
            </a:r>
          </a:p>
        </p:txBody>
      </p:sp>
    </p:spTree>
    <p:extLst>
      <p:ext uri="{BB962C8B-B14F-4D97-AF65-F5344CB8AC3E}">
        <p14:creationId xmlns:p14="http://schemas.microsoft.com/office/powerpoint/2010/main" val="19571073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93E685BF-85A2-4EC9-B0A4-A71B211E9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2777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E5BCD792-6534-4F82-B580-D5BC98FB7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82EB9114-F018-4D65-97EF-C25C056B4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2C7E6471-2A52-42CD-89E7-AAA889C47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Smooth-surface results are 48, 51 and 49 cm. What should happen to the 51 cm result?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DF1200A9-F464-469E-A6A0-BDAF6F5C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F8742187-7F0E-413B-8A87-2547486D8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Think first. Point, say, sign or write your choice. Give one reason.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1EFB40E9-9584-4A21-8405-C5CD70B02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A. Keep it with the other valid repeats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973CEFA3-40EA-4742-9503-886A012C7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B. Delete it because it is not identical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7AF37033-33F6-4603-A5A6-BD537911A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C. Keep only 51 because it is the furthest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AB621B27-B64A-4B7D-9FAB-F976DF98E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STARTER · 3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E1823241-FCDB-41E5-A6CE-9B49303BC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4 / 16</a:t>
            </a:r>
          </a:p>
        </p:txBody>
      </p:sp>
    </p:spTree>
    <p:extLst>
      <p:ext uri="{BB962C8B-B14F-4D97-AF65-F5344CB8AC3E}">
        <p14:creationId xmlns:p14="http://schemas.microsoft.com/office/powerpoint/2010/main" val="13726122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64795930-3FAF-47E7-B234-9C5F0D725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2777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20B56237-3899-454E-851F-557E4F2DE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CC0CCC95-4373-4D23-A1FF-33413C7BA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7783E2C-E2AF-4A0C-B9DD-031A7641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Look closely · what is the evidence?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B39A245E-399E-4DF3-8448-69C98AFF6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E58C1A5B-5FEA-489F-9F04-93D25A03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PREDICT · commit before testing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980A61CC-8E35-4BA2-BD2F-82816073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TEST · repeat the same method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6903D51C-9FA8-43AD-8663-4668FCB2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RECORD · pattern, conclusion, improvement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35D7E167-33F9-4678-9F33-106BF2F8A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STARTER · 3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10A74069-ECE6-4C23-8935-ACED96A8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5 / 16</a:t>
            </a:r>
          </a:p>
        </p:txBody>
      </p:sp>
    </p:spTree>
    <p:extLst>
      <p:ext uri="{BB962C8B-B14F-4D97-AF65-F5344CB8AC3E}">
        <p14:creationId xmlns:p14="http://schemas.microsoft.com/office/powerpoint/2010/main" val="21287492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hase edge">
            <a:extLst xmlns:a="http://schemas.openxmlformats.org/drawingml/2006/main">
              <a:ext uri="{FF2B5EF4-FFF2-40B4-BE49-F238E27FC236}">
                <a16:creationId xmlns:a16="http://schemas.microsoft.com/office/drawing/2014/main" id="{54E731C0-2268-4ED3-8CF7-D01A1DCF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2777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625ACBC0-59D9-4589-8666-BCF0727A3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FBE77CA2-0A8B-48AF-9D82-C2A8629D9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6D5B30B-1705-4E8D-81AB-08ACB38B7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Look closely · what is the evidence?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4D96A6B3-6AF2-48F1-B2A6-C6FAF2E6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85eb28b2a04997"/>
          <a:stretch xmlns:a="http://schemas.openxmlformats.org/drawingml/2006/main"/>
        </p:blipFill>
        <p:spPr>
          <a:xfrm xmlns:a="http://schemas.openxmlformats.org/drawingml/2006/main">
            <a:off x="800100" y="3291620"/>
            <a:ext cx="3378200" cy="779585"/>
          </a:xfrm>
          <a:prstGeom xmlns:a="http://schemas.openxmlformats.org/drawingml/2006/main" prst="rect">
            <a:avLst/>
          </a:prstGeom>
        </p:spPr>
      </p:pic>
      <p:sp>
        <p:nvSpPr>
          <p:cNvPr id="7" name="visual caption 0">
            <a:extLst xmlns:a="http://schemas.openxmlformats.org/drawingml/2006/main">
              <a:ext uri="{FF2B5EF4-FFF2-40B4-BE49-F238E27FC236}">
                <a16:creationId xmlns:a16="http://schemas.microsoft.com/office/drawing/2014/main" id="{6346FB83-1890-421A-9DA4-A4C1A7C66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314950"/>
            <a:ext cx="337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Prediction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fc028d8b2545d4"/>
          <a:stretch xmlns:a="http://schemas.openxmlformats.org/drawingml/2006/main"/>
        </p:blipFill>
        <p:spPr>
          <a:xfrm xmlns:a="http://schemas.openxmlformats.org/drawingml/2006/main">
            <a:off x="4406900" y="3291620"/>
            <a:ext cx="3378200" cy="779585"/>
          </a:xfrm>
          <a:prstGeom xmlns:a="http://schemas.openxmlformats.org/drawingml/2006/main" prst="rect">
            <a:avLst/>
          </a:prstGeom>
        </p:spPr>
      </p:pic>
      <p:sp>
        <p:nvSpPr>
          <p:cNvPr id="9" name="visual caption 1">
            <a:extLst xmlns:a="http://schemas.openxmlformats.org/drawingml/2006/main">
              <a:ext uri="{FF2B5EF4-FFF2-40B4-BE49-F238E27FC236}">
                <a16:creationId xmlns:a16="http://schemas.microsoft.com/office/drawing/2014/main" id="{D72E0441-679C-4BDC-8452-7472CCDC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6900" y="5314950"/>
            <a:ext cx="337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c37cd3928a4403"/>
          <a:stretch xmlns:a="http://schemas.openxmlformats.org/drawingml/2006/main"/>
        </p:blipFill>
        <p:spPr>
          <a:xfrm xmlns:a="http://schemas.openxmlformats.org/drawingml/2006/main">
            <a:off x="8013700" y="3291620"/>
            <a:ext cx="3378200" cy="779585"/>
          </a:xfrm>
          <a:prstGeom xmlns:a="http://schemas.openxmlformats.org/drawingml/2006/main" prst="rect">
            <a:avLst/>
          </a:prstGeom>
        </p:spPr>
      </p:pic>
      <p:sp>
        <p:nvSpPr>
          <p:cNvPr id="11" name="visual caption 2">
            <a:extLst xmlns:a="http://schemas.openxmlformats.org/drawingml/2006/main">
              <a:ext uri="{FF2B5EF4-FFF2-40B4-BE49-F238E27FC236}">
                <a16:creationId xmlns:a16="http://schemas.microsoft.com/office/drawing/2014/main" id="{7BA0E366-5CBD-4AA3-9B2D-529A5CD9A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13700" y="5314950"/>
            <a:ext cx="33782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Conclusion</a:t>
            </a:r>
          </a:p>
        </p:txBody>
      </p:sp>
      <p:sp>
        <p:nvSpPr>
          <p:cNvPr id="12" name="time">
            <a:extLst xmlns:a="http://schemas.openxmlformats.org/drawingml/2006/main">
              <a:ext uri="{FF2B5EF4-FFF2-40B4-BE49-F238E27FC236}">
                <a16:creationId xmlns:a16="http://schemas.microsoft.com/office/drawing/2014/main" id="{680A0AB7-A1C5-4C42-A986-EA5DADBFC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STARTER · 3 min across this stage</a:t>
            </a:r>
          </a:p>
        </p:txBody>
      </p:sp>
      <p:sp>
        <p:nvSpPr>
          <p:cNvPr id="13" name="number">
            <a:extLst xmlns:a="http://schemas.openxmlformats.org/drawingml/2006/main">
              <a:ext uri="{FF2B5EF4-FFF2-40B4-BE49-F238E27FC236}">
                <a16:creationId xmlns:a16="http://schemas.microsoft.com/office/drawing/2014/main" id="{A879A4D2-F3AB-4BEC-A0CB-C5E30DBED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6 / 16</a:t>
            </a:r>
          </a:p>
        </p:txBody>
      </p:sp>
    </p:spTree>
    <p:extLst>
      <p:ext uri="{BB962C8B-B14F-4D97-AF65-F5344CB8AC3E}">
        <p14:creationId xmlns:p14="http://schemas.microsoft.com/office/powerpoint/2010/main" val="5461245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9A75BD45-0104-486F-8250-95A4D143F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174F18AC-835C-48BD-A3E8-27D33C920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EEE490FB-5AD7-42DD-9026-7317F5FA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I DO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590F434-6DEE-409B-99DF-8F6A8ADB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Words we will use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7C71A8C8-47B4-4F5F-B1F5-24E11F83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464F92F4-6793-4AF3-89E9-54792BF1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repeat — same method again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B8AFD0C0-F392-4569-84B7-EAAEB92D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conclusion — what the results support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357CEFFE-DE01-4DBE-ABDF-A134B7778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limitation — what the test cannot show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E7D1FAE4-0BB9-414E-A999-7C2A7C4E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· 4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BE71889C-B1D6-4A39-BF5A-4B6FF193F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7 / 16</a:t>
            </a:r>
          </a:p>
        </p:txBody>
      </p:sp>
    </p:spTree>
    <p:extLst>
      <p:ext uri="{BB962C8B-B14F-4D97-AF65-F5344CB8AC3E}">
        <p14:creationId xmlns:p14="http://schemas.microsoft.com/office/powerpoint/2010/main" val="10319989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2A81E6D9-D3D5-4BFE-8089-4B9CED7A0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484C72C9-D569-4EAE-9E95-56F53EF2D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0E6EA35C-287E-4A90-B964-AA3D504D6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I DO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7719E67-1FAE-4397-90D0-8327481AF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Watch the model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DB795E24-C4E0-4E56-B928-30411AFE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567E4194-CB90-4D16-ADC3-DD467FF35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Check the safe lane, low ramp, marked start and same rover. Commit a prediction before releasing anything.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75F2896A-49C7-4EDB-BBB3-EDAD3E58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Release without a push, measure from the same line and record immediately. Repeat three times before changing condition.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3BE4D276-1A24-4B4B-9601-67B0E3BE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5285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Keep every valid result. If the method fails, preserve the first note, repair the setup and repeat the run.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D8B7D65E-9754-4ED2-BC6B-963E32E19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· 4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297C8BDE-43D0-4C34-81AB-EB5B35C4C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8 / 16</a:t>
            </a:r>
          </a:p>
        </p:txBody>
      </p:sp>
    </p:spTree>
    <p:extLst>
      <p:ext uri="{BB962C8B-B14F-4D97-AF65-F5344CB8AC3E}">
        <p14:creationId xmlns:p14="http://schemas.microsoft.com/office/powerpoint/2010/main" val="3745029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24071BB6-834A-4D17-9E65-21BA384D1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9477510D-B79A-4526-875E-7C7CE958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FA3C343F-592F-4AFE-BEA5-598A7F8FB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WE DO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82C1120-0CCC-472E-8DB6-83B0C1F9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Which recording choice gives the strongest evidence?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20DE1ADB-5400-4E7C-8D45-DAA155BD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C4689A2B-DA78-4225-92F0-76F3E4260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A. Record all three valid results for each condition using the same measuring rule.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87C6481D-3D93-46B2-AE24-E4AA70439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B. Keep only the furthest result from each condition.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9DD1B558-C439-45A8-89D5-179938563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194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C. Change a result when it does not match the prediction.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3626A42E-2E76-4375-A267-61DCF8B3F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766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Commit to an answer. Show the evidence you used. Listen, then revise if needed.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43DB10D3-B273-4C84-9292-9A932AC2F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· 4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B74D9B9F-1131-407B-BA45-D4E6138CA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9 / 16</a:t>
            </a:r>
          </a:p>
        </p:txBody>
      </p:sp>
    </p:spTree>
    <p:extLst>
      <p:ext uri="{BB962C8B-B14F-4D97-AF65-F5344CB8AC3E}">
        <p14:creationId xmlns:p14="http://schemas.microsoft.com/office/powerpoint/2010/main" val="182065422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9C7CEA39-4AC1-444F-871B-51A55831B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C30380C8-4443-4584-9DDE-DDF1C9559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D96B0992-7EAA-42A8-9DF2-88C377C6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I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32F488A-7DEE-44DF-BB8E-F6566291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Build the explanation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6101CDC5-EF4E-4819-B2A9-50E95301A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811603DB-22E8-4104-A149-E47238E9A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New investigation evidence: smooth 48, 51, 49 cm; fabric 27, 29, 28 cm. Every smooth result is greater.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206584AE-DCB6-486F-A3E9-87DF807B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Typical distance is about 49 cm on smooth and 28 cm on fabric. The observed intervals 48–51 cm and 27–29 cm do not overlap; the numerical ranges are 3 cm and 2 cm.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FF61D47D-C066-45B0-BD8A-CD984F148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86225"/>
            <a:ext cx="105918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Conclusion: the rover travelled farther on smooth surface because lower friction opposed its motion less. State that the classroom model is simplified.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C6C5A75A-EBC8-4FC1-A50C-18D5BDC01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2 · 3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66BFC882-E6DA-43B0-91A4-8C4E5C2F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10 / 16</a:t>
            </a:r>
          </a:p>
        </p:txBody>
      </p:sp>
    </p:spTree>
    <p:extLst>
      <p:ext uri="{BB962C8B-B14F-4D97-AF65-F5344CB8AC3E}">
        <p14:creationId xmlns:p14="http://schemas.microsoft.com/office/powerpoint/2010/main" val="135918549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3503B673-4FEC-4B3B-A15D-45B23A37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19A3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57AEE247-8294-4CEB-A1D9-3B7D0612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B7997559-8171-4D7E-A96F-5E79126E1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I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5D89D13-66BA-4709-B678-FF3CA9B98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Find and repair the misconception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6A5289B0-54BF-4F16-8C44-A49D446B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9E9FDF4D-1848-469B-91DB-7658DAAA3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Keep the furthest result and discard the rest because it shows the rover's best performance.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79AC17E4-1B9A-496F-BCFB-8B200F46D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A. Keep the claim: only the best result matters.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1A54A8AA-3971-4072-AF0E-75FBCA94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194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B. Repair it: keep every valid repeat so the pattern and variation remain visible.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D2EFCEE5-9898-4D37-8321-B70EEB842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21005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C. Change it: write one average and erase all raw results.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B94D9CD0-E755-42AD-84A1-91130AC9B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 DO 2 · 3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2DC1DC5A-23C4-4DD8-A4A8-D9FBBE8B3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11 / 16</a:t>
            </a:r>
          </a:p>
        </p:txBody>
      </p:sp>
    </p:spTree>
    <p:extLst>
      <p:ext uri="{BB962C8B-B14F-4D97-AF65-F5344CB8AC3E}">
        <p14:creationId xmlns:p14="http://schemas.microsoft.com/office/powerpoint/2010/main" val="11781387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phase edge">
            <a:extLst xmlns:a="http://schemas.openxmlformats.org/drawingml/2006/main">
              <a:ext uri="{FF2B5EF4-FFF2-40B4-BE49-F238E27FC236}">
                <a16:creationId xmlns:a16="http://schemas.microsoft.com/office/drawing/2014/main" id="{76B0DCA3-1393-4B63-946E-9107E2778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C955C2D9-97E7-4B2E-831C-221AC7137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27CB5065-B530-428D-9D04-D4E9BA860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WE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0067924-4336-4891-ADAE-D09EBE29B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Rover Results Lab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9D6C1025-6162-44A2-B08C-ADB22EED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685942A7-3982-462A-B03D-A62046CEB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Place each evidence card under Smooth, Fabric or Conclusion. Freeze the pattern before choosing an improvement.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7E88011E-D08B-4620-8B38-759DE783D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Predict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0885D579-96F6-400A-AB81-1B90419D6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4194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Record three repeats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D60488E7-9ED1-4D91-8FB8-B382871D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8766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Compare the pattern</a:t>
            </a:r>
          </a:p>
        </p:txBody>
      </p:sp>
      <p:sp>
        <p:nvSpPr>
          <p:cNvPr id="10" name="content 4">
            <a:extLst xmlns:a="http://schemas.openxmlformats.org/drawingml/2006/main">
              <a:ext uri="{FF2B5EF4-FFF2-40B4-BE49-F238E27FC236}">
                <a16:creationId xmlns:a16="http://schemas.microsoft.com/office/drawing/2014/main" id="{8902343D-2BE6-434F-84FB-D18EBF8CB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33875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Conclude and improve</a:t>
            </a:r>
          </a:p>
        </p:txBody>
      </p:sp>
      <p:sp>
        <p:nvSpPr>
          <p:cNvPr id="11" name="content 5">
            <a:extLst xmlns:a="http://schemas.openxmlformats.org/drawingml/2006/main">
              <a:ext uri="{FF2B5EF4-FFF2-40B4-BE49-F238E27FC236}">
                <a16:creationId xmlns:a16="http://schemas.microsoft.com/office/drawing/2014/main" id="{0ADBD1C3-6F7D-47D3-A5A6-A8B4C6C6C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910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the numbered cards in your pupil pack. Take turns to choose, justify and check. You may direct a partner to move a card.</a:t>
            </a:r>
          </a:p>
        </p:txBody>
      </p:sp>
      <p:sp>
        <p:nvSpPr>
          <p:cNvPr id="12" name="time">
            <a:extLst xmlns:a="http://schemas.openxmlformats.org/drawingml/2006/main">
              <a:ext uri="{FF2B5EF4-FFF2-40B4-BE49-F238E27FC236}">
                <a16:creationId xmlns:a16="http://schemas.microsoft.com/office/drawing/2014/main" id="{E615CA02-27AB-42B8-AB43-A930FE1B4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2 · 4 min across this stage</a:t>
            </a:r>
          </a:p>
        </p:txBody>
      </p:sp>
      <p:sp>
        <p:nvSpPr>
          <p:cNvPr id="13" name="number">
            <a:extLst xmlns:a="http://schemas.openxmlformats.org/drawingml/2006/main">
              <a:ext uri="{FF2B5EF4-FFF2-40B4-BE49-F238E27FC236}">
                <a16:creationId xmlns:a16="http://schemas.microsoft.com/office/drawing/2014/main" id="{B0AB8E89-DBE1-4681-910D-B879FD7EC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12 / 16</a:t>
            </a:r>
          </a:p>
        </p:txBody>
      </p:sp>
    </p:spTree>
    <p:extLst>
      <p:ext uri="{BB962C8B-B14F-4D97-AF65-F5344CB8AC3E}">
        <p14:creationId xmlns:p14="http://schemas.microsoft.com/office/powerpoint/2010/main" val="2575663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phase edge">
            <a:extLst xmlns:a="http://schemas.openxmlformats.org/drawingml/2006/main">
              <a:ext uri="{FF2B5EF4-FFF2-40B4-BE49-F238E27FC236}">
                <a16:creationId xmlns:a16="http://schemas.microsoft.com/office/drawing/2014/main" id="{E8D281D1-A1CA-4AE7-86E3-B61F64363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82F6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FD504031-1C67-463B-8002-D6C2C7CA4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DB9CFEBF-A107-4E48-9C54-E3DAC258B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WE DO 2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BC8CC1E-33E9-4CA3-AF04-39346B97A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Choose a group · defend your placement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07115E01-0D99-4FFA-A9A2-F2D927528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FB7DF19B-804F-44A8-8B86-51B56B0D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SMOOTH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608C9872-9864-4843-BEF9-8BEE1FA83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FABRIC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B37C0AA5-9624-46E5-836B-9CF4825A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861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CONCLUSION / LIMIT</a:t>
            </a:r>
          </a:p>
        </p:txBody>
      </p:sp>
      <p:sp>
        <p:nvSpPr>
          <p:cNvPr id="9" name="content 3">
            <a:extLst xmlns:a="http://schemas.openxmlformats.org/drawingml/2006/main">
              <a:ext uri="{FF2B5EF4-FFF2-40B4-BE49-F238E27FC236}">
                <a16:creationId xmlns:a16="http://schemas.microsoft.com/office/drawing/2014/main" id="{794BA19B-1294-42FA-82DC-182E09E58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5433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State the pattern, one evidence-linked conclusion, one method improvement and one model limitation.</a:t>
            </a:r>
          </a:p>
        </p:txBody>
      </p:sp>
      <p:sp>
        <p:nvSpPr>
          <p:cNvPr id="10" name="time">
            <a:extLst xmlns:a="http://schemas.openxmlformats.org/drawingml/2006/main">
              <a:ext uri="{FF2B5EF4-FFF2-40B4-BE49-F238E27FC236}">
                <a16:creationId xmlns:a16="http://schemas.microsoft.com/office/drawing/2014/main" id="{8D78AEA2-5A24-47FA-8405-1ACDB7F4E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WE DO 2 · 4 min across this stage</a:t>
            </a:r>
          </a:p>
        </p:txBody>
      </p:sp>
      <p:sp>
        <p:nvSpPr>
          <p:cNvPr id="11" name="number">
            <a:extLst xmlns:a="http://schemas.openxmlformats.org/drawingml/2006/main">
              <a:ext uri="{FF2B5EF4-FFF2-40B4-BE49-F238E27FC236}">
                <a16:creationId xmlns:a16="http://schemas.microsoft.com/office/drawing/2014/main" id="{AD8F9751-1B8B-48C6-9B09-B59764DB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13 / 16</a:t>
            </a:r>
          </a:p>
        </p:txBody>
      </p:sp>
    </p:spTree>
    <p:extLst>
      <p:ext uri="{BB962C8B-B14F-4D97-AF65-F5344CB8AC3E}">
        <p14:creationId xmlns:p14="http://schemas.microsoft.com/office/powerpoint/2010/main" val="37475308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hase edge">
            <a:extLst xmlns:a="http://schemas.openxmlformats.org/drawingml/2006/main">
              <a:ext uri="{FF2B5EF4-FFF2-40B4-BE49-F238E27FC236}">
                <a16:creationId xmlns:a16="http://schemas.microsoft.com/office/drawing/2014/main" id="{4E1BA364-44B5-4B87-BFA3-71D0CB27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77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DFC5AF63-1A92-4CE9-A7C4-D8BB47AB4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424344AE-ECCB-4410-BBE3-70585FA3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INDEPENDENT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CEB49B4-3C74-4027-9C73-6B95FD810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Your independent mission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7F742814-B977-4157-8440-EDC49150F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F310B91F-C350-42E9-A4E1-79D71BFB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Carry out or direct the fair rover test, record two conditions with three repeats, then give a conclusion, improvement and limitation.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E1AC3CE9-E785-409E-9800-89A99894C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Record: Prediction, all six raw results, pattern statement, evidence-linked conclusion, one improvement and one model limitation.</a:t>
            </a:r>
          </a:p>
        </p:txBody>
      </p:sp>
      <p:sp>
        <p:nvSpPr>
          <p:cNvPr id="8" name="time">
            <a:extLst xmlns:a="http://schemas.openxmlformats.org/drawingml/2006/main">
              <a:ext uri="{FF2B5EF4-FFF2-40B4-BE49-F238E27FC236}">
                <a16:creationId xmlns:a16="http://schemas.microsoft.com/office/drawing/2014/main" id="{FD81C49D-7DB5-40B0-96AD-4E343C4E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INDEPENDENT · 15 min across this stage</a:t>
            </a:r>
          </a:p>
        </p:txBody>
      </p:sp>
      <p:sp>
        <p:nvSpPr>
          <p:cNvPr id="9" name="number">
            <a:extLst xmlns:a="http://schemas.openxmlformats.org/drawingml/2006/main">
              <a:ext uri="{FF2B5EF4-FFF2-40B4-BE49-F238E27FC236}">
                <a16:creationId xmlns:a16="http://schemas.microsoft.com/office/drawing/2014/main" id="{52B6822B-2052-487A-BDF3-99B7379AE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14 / 16</a:t>
            </a:r>
          </a:p>
        </p:txBody>
      </p:sp>
    </p:spTree>
    <p:extLst>
      <p:ext uri="{BB962C8B-B14F-4D97-AF65-F5344CB8AC3E}">
        <p14:creationId xmlns:p14="http://schemas.microsoft.com/office/powerpoint/2010/main" val="18772564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phase edge">
            <a:extLst xmlns:a="http://schemas.openxmlformats.org/drawingml/2006/main">
              <a:ext uri="{FF2B5EF4-FFF2-40B4-BE49-F238E27FC236}">
                <a16:creationId xmlns:a16="http://schemas.microsoft.com/office/drawing/2014/main" id="{F9110B58-B9D6-47A3-8094-8F478D9C7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77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3D07404D-C8BC-4D1D-A9E7-B4D958DB5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B43AF80C-CFF8-4561-B20C-30E9CC32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INDEPENDENT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1229913-180A-45E5-81A8-582DF8917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Choose your support and challenge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6BC092C9-0CB5-4106-9E8F-C4FB7F71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51FD7611-FBBA-4B4C-A38D-3932CF516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Supported: Direct each run, match the six values to conditions and complete an oral or symbol-supported conclusion.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6C10F5A7-0B56-4EFD-BDF8-FBB6F4700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62275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Standard: Complete three safe repeats per condition, record all results and write a conclusion plus one improvement.</a:t>
            </a:r>
          </a:p>
        </p:txBody>
      </p:sp>
      <p:sp>
        <p:nvSpPr>
          <p:cNvPr id="8" name="content 2">
            <a:extLst xmlns:a="http://schemas.openxmlformats.org/drawingml/2006/main">
              <a:ext uri="{FF2B5EF4-FFF2-40B4-BE49-F238E27FC236}">
                <a16:creationId xmlns:a16="http://schemas.microsoft.com/office/drawing/2014/main" id="{17C81E4E-09F3-48DC-94B7-6C2E6DBE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5285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• Stretch: Compare typical values, calculate numerical ranges, explain variation and evaluate transfer to a real rover.</a:t>
            </a:r>
          </a:p>
        </p:txBody>
      </p:sp>
      <p:sp>
        <p:nvSpPr>
          <p:cNvPr id="9" name="time">
            <a:extLst xmlns:a="http://schemas.openxmlformats.org/drawingml/2006/main">
              <a:ext uri="{FF2B5EF4-FFF2-40B4-BE49-F238E27FC236}">
                <a16:creationId xmlns:a16="http://schemas.microsoft.com/office/drawing/2014/main" id="{5CC99B53-16E8-4B58-9187-B72D9CD1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INDEPENDENT · 15 min across this stage</a:t>
            </a:r>
          </a:p>
        </p:txBody>
      </p:sp>
      <p:sp>
        <p:nvSpPr>
          <p:cNvPr id="10" name="number">
            <a:extLst xmlns:a="http://schemas.openxmlformats.org/drawingml/2006/main">
              <a:ext uri="{FF2B5EF4-FFF2-40B4-BE49-F238E27FC236}">
                <a16:creationId xmlns:a16="http://schemas.microsoft.com/office/drawing/2014/main" id="{F29A7CEE-CB7D-4C83-9087-AD7382905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15 / 16</a:t>
            </a:r>
          </a:p>
        </p:txBody>
      </p:sp>
    </p:spTree>
    <p:extLst>
      <p:ext uri="{BB962C8B-B14F-4D97-AF65-F5344CB8AC3E}">
        <p14:creationId xmlns:p14="http://schemas.microsoft.com/office/powerpoint/2010/main" val="25392356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8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phase edge">
            <a:extLst xmlns:a="http://schemas.openxmlformats.org/drawingml/2006/main">
              <a:ext uri="{FF2B5EF4-FFF2-40B4-BE49-F238E27FC236}">
                <a16:creationId xmlns:a16="http://schemas.microsoft.com/office/drawing/2014/main" id="{1E0757F7-D20C-436C-ACE2-283B701B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877A"/>
          </a:solidFill>
          <a:ln xmlns:a="http://schemas.openxmlformats.org/drawingml/2006/main" w="0">
            <a:noFill/>
          </a:ln>
        </p:spPr>
      </p:sp>
      <p:sp>
        <p:nvSpPr>
          <p:cNvPr id="2" name="pathway">
            <a:extLst xmlns:a="http://schemas.openxmlformats.org/drawingml/2006/main">
              <a:ext uri="{FF2B5EF4-FFF2-40B4-BE49-F238E27FC236}">
                <a16:creationId xmlns:a16="http://schemas.microsoft.com/office/drawing/2014/main" id="{FEF3BA26-7A2B-40D7-A048-7ADC786CE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14325"/>
            <a:ext cx="809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GROW  /  SCIENCE</a:t>
            </a:r>
          </a:p>
        </p:txBody>
      </p:sp>
      <p:sp>
        <p:nvSpPr>
          <p:cNvPr id="3" name="phase">
            <a:extLst xmlns:a="http://schemas.openxmlformats.org/drawingml/2006/main">
              <a:ext uri="{FF2B5EF4-FFF2-40B4-BE49-F238E27FC236}">
                <a16:creationId xmlns:a16="http://schemas.microsoft.com/office/drawing/2014/main" id="{C54A8D21-660C-419F-9394-675DF807A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"/>
            <a:ext cx="21431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3F7D6E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3F7D6E"/>
                </a:solidFill>
                <a:latin typeface="Arial"/>
                <a:ea typeface="Arial"/>
                <a:cs typeface="Arial"/>
              </a:rPr>
              <a:t>EXIT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1D512B12-1A1D-438E-A58C-0104DC173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90575"/>
            <a:ext cx="11125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10233F"/>
                </a:solidFill>
                <a:latin typeface="Arial"/>
                <a:ea typeface="Arial"/>
                <a:cs typeface="Arial"/>
              </a:rPr>
              <a:t>Show what you know</a:t>
            </a:r>
          </a:p>
        </p:txBody>
      </p:sp>
      <p:sp>
        <p:nvSpPr>
          <p:cNvPr id="5" name="paper panel">
            <a:extLst xmlns:a="http://schemas.openxmlformats.org/drawingml/2006/main">
              <a:ext uri="{FF2B5EF4-FFF2-40B4-BE49-F238E27FC236}">
                <a16:creationId xmlns:a16="http://schemas.microsoft.com/office/drawing/2014/main" id="{CC3FC73C-0DB1-4615-938A-24B084E5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71675"/>
            <a:ext cx="11125200" cy="4048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ontent 0">
            <a:extLst xmlns:a="http://schemas.openxmlformats.org/drawingml/2006/main">
              <a:ext uri="{FF2B5EF4-FFF2-40B4-BE49-F238E27FC236}">
                <a16:creationId xmlns:a16="http://schemas.microsoft.com/office/drawing/2014/main" id="{D440A895-39B4-4B1C-B81D-BE265DD9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171700"/>
            <a:ext cx="10591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Use one repeated result pattern to explain the effect of surface on the rover.</a:t>
            </a:r>
          </a:p>
        </p:txBody>
      </p:sp>
      <p:sp>
        <p:nvSpPr>
          <p:cNvPr id="7" name="content 1">
            <a:extLst xmlns:a="http://schemas.openxmlformats.org/drawingml/2006/main">
              <a:ext uri="{FF2B5EF4-FFF2-40B4-BE49-F238E27FC236}">
                <a16:creationId xmlns:a16="http://schemas.microsoft.com/office/drawing/2014/main" id="{37C263CF-7AD0-4881-8473-9714FA0F9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28900"/>
            <a:ext cx="105918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0233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0233F"/>
                </a:solidFill>
                <a:latin typeface="Arial"/>
                <a:ea typeface="Arial"/>
                <a:cs typeface="Arial"/>
              </a:rPr>
              <a:t>Point to, read or explain the evidence you made. Choose one next step after the adult has listened.</a:t>
            </a:r>
          </a:p>
        </p:txBody>
      </p:sp>
      <p:sp>
        <p:nvSpPr>
          <p:cNvPr id="8" name="time">
            <a:extLst xmlns:a="http://schemas.openxmlformats.org/drawingml/2006/main">
              <a:ext uri="{FF2B5EF4-FFF2-40B4-BE49-F238E27FC236}">
                <a16:creationId xmlns:a16="http://schemas.microsoft.com/office/drawing/2014/main" id="{58816D07-C442-4A51-8CBF-160412F9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05550"/>
            <a:ext cx="895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EXIT · 4 min across this stage</a:t>
            </a:r>
          </a:p>
        </p:txBody>
      </p:sp>
      <p:sp>
        <p:nvSpPr>
          <p:cNvPr id="9" name="number">
            <a:extLst xmlns:a="http://schemas.openxmlformats.org/drawingml/2006/main">
              <a:ext uri="{FF2B5EF4-FFF2-40B4-BE49-F238E27FC236}">
                <a16:creationId xmlns:a16="http://schemas.microsoft.com/office/drawing/2014/main" id="{CA463E31-5CDE-4E91-94D3-2BFB82539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305550"/>
            <a:ext cx="1047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270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270"/>
                </a:solidFill>
                <a:latin typeface="Arial"/>
                <a:ea typeface="Arial"/>
                <a:cs typeface="Arial"/>
              </a:rPr>
              <a:t>16 / 16</a:t>
            </a:r>
          </a:p>
        </p:txBody>
      </p:sp>
    </p:spTree>
    <p:extLst>
      <p:ext uri="{BB962C8B-B14F-4D97-AF65-F5344CB8AC3E}">
        <p14:creationId xmlns:p14="http://schemas.microsoft.com/office/powerpoint/2010/main" val="14583327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2026-09-08T08:54:19.8190000Z</dcterms:created>
  <dcterms:modified xsi:type="dcterms:W3CDTF">2026-09-08T08:54:19.8190000Z</dcterms:modified>
</coreProperties>
</file>