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585a8f09abd429b" /><Relationship Type="http://schemas.openxmlformats.org/officeDocument/2006/relationships/extended-properties" Target="/docProps/app.xml" Id="R91075435ce4e489c" /><Relationship Type="http://schemas.openxmlformats.org/officeDocument/2006/relationships/officeDocument" Target="/ppt/presentation.xml" Id="R6996273e41c14fb9" /></Relationships>
</file>

<file path=ppt/presentation.xml><?xml version="1.0" encoding="utf-8"?>
<p:presentation xmlns:p="http://schemas.openxmlformats.org/presentationml/2006/main">
  <p:sldMasterIdLst>
    <p:sldMasterId xmlns:r="http://schemas.openxmlformats.org/officeDocument/2006/relationships" id="2147483648" r:id="Rd7c597254f35454c"/>
  </p:sldMasterIdLst>
  <p:notesMasterIdLst>
    <p:notesMasterId xmlns:r="http://schemas.openxmlformats.org/officeDocument/2006/relationships" r:id="Rb475f11875aa4b38"/>
  </p:notesMasterIdLst>
  <p:sldIdLst>
    <p:sldId xmlns:r="http://schemas.openxmlformats.org/officeDocument/2006/relationships" id="256" r:id="R8f4515edc4b84e00"/>
    <p:sldId xmlns:r="http://schemas.openxmlformats.org/officeDocument/2006/relationships" id="257" r:id="Rb40994a9adb44d43"/>
    <p:sldId xmlns:r="http://schemas.openxmlformats.org/officeDocument/2006/relationships" id="258" r:id="Rbd7f14fc9e184c30"/>
    <p:sldId xmlns:r="http://schemas.openxmlformats.org/officeDocument/2006/relationships" id="259" r:id="R43f781a4de114303"/>
    <p:sldId xmlns:r="http://schemas.openxmlformats.org/officeDocument/2006/relationships" id="260" r:id="R57656bdcf5dd4633"/>
    <p:sldId xmlns:r="http://schemas.openxmlformats.org/officeDocument/2006/relationships" id="261" r:id="Rcc4394d2086e438a"/>
    <p:sldId xmlns:r="http://schemas.openxmlformats.org/officeDocument/2006/relationships" id="262" r:id="R7548f60fe83d450c"/>
    <p:sldId xmlns:r="http://schemas.openxmlformats.org/officeDocument/2006/relationships" id="263" r:id="R841115e09cc143dc"/>
    <p:sldId xmlns:r="http://schemas.openxmlformats.org/officeDocument/2006/relationships" id="264" r:id="R6ce48d9b0891469c"/>
    <p:sldId xmlns:r="http://schemas.openxmlformats.org/officeDocument/2006/relationships" id="265" r:id="R16bf34f680f6490c"/>
    <p:sldId xmlns:r="http://schemas.openxmlformats.org/officeDocument/2006/relationships" id="266" r:id="Re4e6f36943fc49bb"/>
    <p:sldId xmlns:r="http://schemas.openxmlformats.org/officeDocument/2006/relationships" id="267" r:id="Rbac506ea3f4c4bd4"/>
    <p:sldId xmlns:r="http://schemas.openxmlformats.org/officeDocument/2006/relationships" id="268" r:id="R438669edc7f04157"/>
    <p:sldId xmlns:r="http://schemas.openxmlformats.org/officeDocument/2006/relationships" id="269" r:id="R74b8413118b1498f"/>
    <p:sldId xmlns:r="http://schemas.openxmlformats.org/officeDocument/2006/relationships" id="270" r:id="R8d68e5ec5b8d4715"/>
    <p:sldId xmlns:r="http://schemas.openxmlformats.org/officeDocument/2006/relationships" id="271" r:id="R85d79e7e61ca46a9"/>
    <p:sldId xmlns:r="http://schemas.openxmlformats.org/officeDocument/2006/relationships" id="272" r:id="Ra7a01bee2a244505"/>
    <p:sldId xmlns:r="http://schemas.openxmlformats.org/officeDocument/2006/relationships" id="273" r:id="R5ffe3faeb42c441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581d9594ac0404a" /><Relationship Type="http://schemas.openxmlformats.org/officeDocument/2006/relationships/slideMaster" Target="/ppt/slideMasters/slideMaster1.xml" Id="Rd7c597254f35454c" /><Relationship Type="http://schemas.openxmlformats.org/officeDocument/2006/relationships/notesMaster" Target="/ppt/notesMasters/notesMaster1.xml" Id="Rb475f11875aa4b38" /><Relationship Type="http://schemas.openxmlformats.org/officeDocument/2006/relationships/presProps" Target="/ppt/presProps.xml" Id="R9c180076d3a2444f" /><Relationship Type="http://schemas.openxmlformats.org/officeDocument/2006/relationships/tableStyles" Target="/ppt/tableStyles.xml" Id="R7c5e4af22a0247a3" /><Relationship Type="http://schemas.openxmlformats.org/officeDocument/2006/relationships/slide" Target="/ppt/slides/slide1.xml" Id="R8f4515edc4b84e00" /><Relationship Type="http://schemas.openxmlformats.org/officeDocument/2006/relationships/slide" Target="/ppt/slides/slide2.xml" Id="Rb40994a9adb44d43" /><Relationship Type="http://schemas.openxmlformats.org/officeDocument/2006/relationships/slide" Target="/ppt/slides/slide3.xml" Id="Rbd7f14fc9e184c30" /><Relationship Type="http://schemas.openxmlformats.org/officeDocument/2006/relationships/slide" Target="/ppt/slides/slide4.xml" Id="R43f781a4de114303" /><Relationship Type="http://schemas.openxmlformats.org/officeDocument/2006/relationships/slide" Target="/ppt/slides/slide5.xml" Id="R57656bdcf5dd4633" /><Relationship Type="http://schemas.openxmlformats.org/officeDocument/2006/relationships/slide" Target="/ppt/slides/slide6.xml" Id="Rcc4394d2086e438a" /><Relationship Type="http://schemas.openxmlformats.org/officeDocument/2006/relationships/slide" Target="/ppt/slides/slide7.xml" Id="R7548f60fe83d450c" /><Relationship Type="http://schemas.openxmlformats.org/officeDocument/2006/relationships/slide" Target="/ppt/slides/slide8.xml" Id="R841115e09cc143dc" /><Relationship Type="http://schemas.openxmlformats.org/officeDocument/2006/relationships/slide" Target="/ppt/slides/slide9.xml" Id="R6ce48d9b0891469c" /><Relationship Type="http://schemas.openxmlformats.org/officeDocument/2006/relationships/slide" Target="/ppt/slides/slide10.xml" Id="R16bf34f680f6490c" /><Relationship Type="http://schemas.openxmlformats.org/officeDocument/2006/relationships/slide" Target="/ppt/slides/slide11.xml" Id="Re4e6f36943fc49bb" /><Relationship Type="http://schemas.openxmlformats.org/officeDocument/2006/relationships/slide" Target="/ppt/slides/slide12.xml" Id="Rbac506ea3f4c4bd4" /><Relationship Type="http://schemas.openxmlformats.org/officeDocument/2006/relationships/slide" Target="/ppt/slides/slide13.xml" Id="R438669edc7f04157" /><Relationship Type="http://schemas.openxmlformats.org/officeDocument/2006/relationships/slide" Target="/ppt/slides/slide14.xml" Id="R74b8413118b1498f" /><Relationship Type="http://schemas.openxmlformats.org/officeDocument/2006/relationships/slide" Target="/ppt/slides/slide15.xml" Id="R8d68e5ec5b8d4715" /><Relationship Type="http://schemas.openxmlformats.org/officeDocument/2006/relationships/slide" Target="/ppt/slides/slide16.xml" Id="R85d79e7e61ca46a9" /><Relationship Type="http://schemas.openxmlformats.org/officeDocument/2006/relationships/slide" Target="/ppt/slides/slide17.xml" Id="Ra7a01bee2a244505" /><Relationship Type="http://schemas.openxmlformats.org/officeDocument/2006/relationships/slide" Target="/ppt/slides/slide18.xml" Id="R5ffe3faeb42c441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35be45d64a1437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cb767d004d94230" /><Relationship Type="http://schemas.openxmlformats.org/officeDocument/2006/relationships/notesMaster" Target="/ppt/notesMasters/notesMaster1.xml" Id="R79d3c86204fe4850" /></Relationships>
</file>

<file path=ppt/notesSlides/_rels/notesSlide2.xml.rels>&#65279;<?xml version="1.0" encoding="utf-8"?><Relationships xmlns="http://schemas.openxmlformats.org/package/2006/relationships"><Relationship Type="http://schemas.openxmlformats.org/officeDocument/2006/relationships/slide" Target="/ppt/slides/slide2.xml" Id="R69cd5a3200b24ed1" /><Relationship Type="http://schemas.openxmlformats.org/officeDocument/2006/relationships/notesMaster" Target="/ppt/notesMasters/notesMaster1.xml" Id="R8162f4b1d5844956" /></Relationships>
</file>

<file path=ppt/notesSlides/_rels/notesSlide3.xml.rels>&#65279;<?xml version="1.0" encoding="utf-8"?><Relationships xmlns="http://schemas.openxmlformats.org/package/2006/relationships"><Relationship Type="http://schemas.openxmlformats.org/officeDocument/2006/relationships/slide" Target="/ppt/slides/slide3.xml" Id="R4051ad56acba41f2" /><Relationship Type="http://schemas.openxmlformats.org/officeDocument/2006/relationships/notesMaster" Target="/ppt/notesMasters/notesMaster1.xml" Id="Re81c8731ec0b4963" /></Relationships>
</file>

<file path=ppt/notesSlides/_rels/notesSlide4.xml.rels>&#65279;<?xml version="1.0" encoding="utf-8"?><Relationships xmlns="http://schemas.openxmlformats.org/package/2006/relationships"><Relationship Type="http://schemas.openxmlformats.org/officeDocument/2006/relationships/slide" Target="/ppt/slides/slide4.xml" Id="Rd9d4cbfd0de948d3" /><Relationship Type="http://schemas.openxmlformats.org/officeDocument/2006/relationships/notesMaster" Target="/ppt/notesMasters/notesMaster1.xml" Id="Rf6ccb949522f492a" /></Relationships>
</file>

<file path=ppt/notesSlides/_rels/notesSlide5.xml.rels>&#65279;<?xml version="1.0" encoding="utf-8"?><Relationships xmlns="http://schemas.openxmlformats.org/package/2006/relationships"><Relationship Type="http://schemas.openxmlformats.org/officeDocument/2006/relationships/slide" Target="/ppt/slides/slide5.xml" Id="Rc9bec38929ea4fed" /><Relationship Type="http://schemas.openxmlformats.org/officeDocument/2006/relationships/notesMaster" Target="/ppt/notesMasters/notesMaster1.xml" Id="Rc67ae7218df24e51" /></Relationships>
</file>

<file path=ppt/notesSlides/_rels/notesSlide6.xml.rels>&#65279;<?xml version="1.0" encoding="utf-8"?><Relationships xmlns="http://schemas.openxmlformats.org/package/2006/relationships"><Relationship Type="http://schemas.openxmlformats.org/officeDocument/2006/relationships/slide" Target="/ppt/slides/slide6.xml" Id="Rdeac4e23b347400d" /><Relationship Type="http://schemas.openxmlformats.org/officeDocument/2006/relationships/notesMaster" Target="/ppt/notesMasters/notesMaster1.xml" Id="Rcae8a7c840124d6a" /></Relationships>
</file>

<file path=ppt/notesSlides/_rels/notesSlide7.xml.rels>&#65279;<?xml version="1.0" encoding="utf-8"?><Relationships xmlns="http://schemas.openxmlformats.org/package/2006/relationships"><Relationship Type="http://schemas.openxmlformats.org/officeDocument/2006/relationships/slide" Target="/ppt/slides/slide7.xml" Id="R359f3057ff15473d" /><Relationship Type="http://schemas.openxmlformats.org/officeDocument/2006/relationships/notesMaster" Target="/ppt/notesMasters/notesMaster1.xml" Id="R00226b81f4644add" /></Relationships>
</file>

<file path=ppt/notesSlides/_rels/notesSlide8.xml.rels>&#65279;<?xml version="1.0" encoding="utf-8"?><Relationships xmlns="http://schemas.openxmlformats.org/package/2006/relationships"><Relationship Type="http://schemas.openxmlformats.org/officeDocument/2006/relationships/slide" Target="/ppt/slides/slide8.xml" Id="R2e544e06af3541dd" /><Relationship Type="http://schemas.openxmlformats.org/officeDocument/2006/relationships/notesMaster" Target="/ppt/notesMasters/notesMaster1.xml" Id="Rf2f75882da9d49b0" /></Relationships>
</file>

<file path=ppt/notesSlides/_rels/notesSlide9.xml.rels>&#65279;<?xml version="1.0" encoding="utf-8"?><Relationships xmlns="http://schemas.openxmlformats.org/package/2006/relationships"><Relationship Type="http://schemas.openxmlformats.org/officeDocument/2006/relationships/slide" Target="/ppt/slides/slide9.xml" Id="R7fe542887d6d41cd" /><Relationship Type="http://schemas.openxmlformats.org/officeDocument/2006/relationships/notesMaster" Target="/ppt/notesMasters/notesMaster1.xml" Id="Rf15a3f214988466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42d34bf11d146f4" /><Relationship Type="http://schemas.openxmlformats.org/officeDocument/2006/relationships/notesMaster" Target="/ppt/notesMasters/notesMaster1.xml" Id="R6b4010a6f08740c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14f341f454048be" /><Relationship Type="http://schemas.openxmlformats.org/officeDocument/2006/relationships/notesMaster" Target="/ppt/notesMasters/notesMaster1.xml" Id="R35d6ada2ed9045d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73877ddb01c4f08" /><Relationship Type="http://schemas.openxmlformats.org/officeDocument/2006/relationships/notesMaster" Target="/ppt/notesMasters/notesMaster1.xml" Id="R2f0c9a6594e0460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299d390a0ad47dc" /><Relationship Type="http://schemas.openxmlformats.org/officeDocument/2006/relationships/notesMaster" Target="/ppt/notesMasters/notesMaster1.xml" Id="R57996d96d79c45a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d786806688e420f" /><Relationship Type="http://schemas.openxmlformats.org/officeDocument/2006/relationships/notesMaster" Target="/ppt/notesMasters/notesMaster1.xml" Id="R63e4fa3acc80465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b9b3eb3e022453b" /><Relationship Type="http://schemas.openxmlformats.org/officeDocument/2006/relationships/notesMaster" Target="/ppt/notesMasters/notesMaster1.xml" Id="R5708b6a2fb5849a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70501683ea54d68" /><Relationship Type="http://schemas.openxmlformats.org/officeDocument/2006/relationships/notesMaster" Target="/ppt/notesMasters/notesMaster1.xml" Id="Re2fbc5516de440d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458d359337a4507" /><Relationship Type="http://schemas.openxmlformats.org/officeDocument/2006/relationships/notesMaster" Target="/ppt/notesMasters/notesMaster1.xml" Id="R20eb2509d22443f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61b22ec2beb4fb0" /><Relationship Type="http://schemas.openxmlformats.org/officeDocument/2006/relationships/notesMaster" Target="/ppt/notesMasters/notesMaster1.xml" Id="Rc673bb19148c4a7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Companion for SCI_B_W14B_Autumn_Science_Evidence_Do.html. Overview: 0 minutes TOTAL across all slides in this stage.</a:t>
            </a:r>
          </a:p>
          <a:p xmlns:a="http://schemas.openxmlformats.org/drawingml/2006/main">
            <a:r>
              <a:t/>
            </a:r>
          </a:p>
          <a:p xmlns:a="http://schemas.openxmlformats.org/drawingml/2006/main">
            <a:r>
              <a:t>Wait, receive and use the least prompt needed.</a:t>
            </a:r>
          </a:p>
          <a:p xmlns:a="http://schemas.openxmlformats.org/drawingml/2006/main">
            <a:r>
              <a:t/>
            </a:r>
          </a:p>
          <a:p xmlns:a="http://schemas.openxmlformats.org/drawingml/2006/main">
            <a:r>
              <a:t>Keep adult action separate from pupil authorship.</a:t>
            </a:r>
          </a:p>
          <a:p xmlns:a="http://schemas.openxmlformats.org/drawingml/2006/main">
            <a:r>
              <a:t/>
            </a:r>
          </a:p>
          <a:p xmlns:a="http://schemas.openxmlformats.org/drawingml/2006/main">
            <a:r>
              <a:t>Staff card: preserve the learning goal; change modality before changing demand.</a:t>
            </a:r>
          </a:p>
          <a:p xmlns:a="http://schemas.openxmlformats.org/drawingml/2006/main">
            <a:r>
              <a:t/>
            </a:r>
          </a:p>
          <a:p xmlns:a="http://schemas.openxmlformats.org/drawingml/2006/main">
            <a:r>
              <a:t>Modal guidance carrier.</a:t>
            </a:r>
          </a:p>
          <a:p xmlns:a="http://schemas.openxmlformats.org/drawingml/2006/main">
            <a:r>
              <a:t/>
            </a:r>
          </a:p>
          <a:p xmlns:a="http://schemas.openxmlformats.org/drawingml/2006/main">
            <a:r>
              <a:t>An honest autumn science evidence set · entry map: A nutrition comparison keeps the same label basis visible. Link that anchor only when this second detail is relevant: A rock record distinguishes appearance from a controlled property test. For this an honest Autumn science evidence set decision, use a quiet card sort, a spoken response, a communication aid or adult handling directed by the learner; the learner still chooses the evidence, order, comparison or action. Staff supporting an honest Autumn science evidence set may steady the named materials and read the displayed source exactly. They do not upgrade the an honest Autumn science evidence set response, fill its missing result or convert its plan into completion. If access to an honest Autumn science evidence set stalls, pause, lower visual density or move to the printed route while keeping the same reasoning demand.</a:t>
            </a:r>
          </a:p>
          <a:p xmlns:a="http://schemas.openxmlformats.org/drawingml/2006/main">
            <a:r>
              <a:t/>
            </a:r>
          </a:p>
          <a:p xmlns:a="http://schemas.openxmlformats.org/drawingml/2006/main">
            <a:r>
              <a:t>Full source-stage teaching text:</a:t>
            </a:r>
          </a:p>
          <a:p xmlns:a="http://schemas.openxmlformats.org/drawingml/2006/main">
            <a:r>
              <a:t/>
            </a:r>
          </a:p>
          <a:p xmlns:a="http://schemas.openxmlformats.org/drawingml/2006/main">
            <a:r>
              <a:t>BUILD · Science · Week 14B · Explore and apply</a:t>
            </a:r>
          </a:p>
          <a:p xmlns:a="http://schemas.openxmlformats.org/drawingml/2006/main">
            <a:r>
              <a:t>Objective: Select genuine class records about skeletons, nutrition and rocks, organise them by topic, and add a cautious explanation and evidence limit to each.</a:t>
            </a:r>
          </a:p>
          <a:p xmlns:a="http://schemas.openxmlformats.org/drawingml/2006/main">
            <a:r>
              <a:t>Success evidence:</a:t>
            </a:r>
          </a:p>
          <a:p xmlns:a="http://schemas.openxmlformats.org/drawingml/2006/main">
            <a:r>
              <a:t>Select genuine class records about skeletons, nutrition and rocks, organise them by topic, and add a cautious explanation and evidence limit to each.</a:t>
            </a:r>
          </a:p>
          <a:p xmlns:a="http://schemas.openxmlformats.org/drawingml/2006/main">
            <a:r>
              <a:t>A skeleton record needs a named structure and a supported function.</a:t>
            </a:r>
          </a:p>
          <a:p xmlns:a="http://schemas.openxmlformats.org/drawingml/2006/main">
            <a:r>
              <a:t>Existing evidence is used honestly; a missing practical is not restaged for a photograph.</a:t>
            </a:r>
          </a:p>
          <a:p xmlns:a="http://schemas.openxmlformats.org/drawingml/2006/main">
            <a:r>
              <a:t>FOCUS → EVIDENCE → LIMIT</a:t>
            </a:r>
          </a:p>
          <a:p xmlns:a="http://schemas.openxmlformats.org/drawingml/2006/main">
            <a:r>
              <a:t>◆ Supported</a:t>
            </a:r>
          </a:p>
          <a:p xmlns:a="http://schemas.openxmlformats.org/drawingml/2006/main">
            <a:r>
              <a:t>Match six supplied records to topic headings and complete one caption frame and limit frame per topic.</a:t>
            </a:r>
          </a:p>
          <a:p xmlns:a="http://schemas.openxmlformats.org/drawingml/2006/main">
            <a:r>
              <a:t>▲ Standard</a:t>
            </a:r>
          </a:p>
          <a:p xmlns:a="http://schemas.openxmlformats.org/drawingml/2006/main">
            <a:r>
              <a:t>Select and justify two records per topic, then write cautious captions and a method-specific limit.</a:t>
            </a:r>
          </a:p>
          <a:p xmlns:a="http://schemas.openxmlformats.org/drawingml/2006/main">
            <a:r>
              <a:t>Stretch</a:t>
            </a:r>
          </a:p>
          <a:p xmlns:a="http://schemas.openxmlformats.org/drawingml/2006/main">
            <a:r>
              <a:t>Evaluate the strength of the selected records, reject one weak item and defend the final evidence set.</a:t>
            </a:r>
          </a:p>
          <a:p xmlns:a="http://schemas.openxmlformats.org/drawingml/2006/main">
            <a:r>
              <a:t>Truth boundary: never backdate, never reconstruct a quotation, never stage an event, and never convert adult wording into the learner’s voice. Use only school-approved local materials. No diagnosis or medical advice. No personal or family disclosure. Learning does not depend on a runtime connection. No open runtime link. Never invent a result, date, quotation, event, audience response or learner wording. Do not repeat body, food, scratch or water activities simply to fill a portfolio gap. A learner may pause, use a private route, observe, or direct an adult without losing the learning entitlement.</a:t>
            </a:r>
          </a:p>
          <a:p xmlns:a="http://schemas.openxmlformats.org/drawingml/2006/main">
            <a:r>
              <a:t/>
            </a:r>
          </a:p>
          <a:p xmlns:a="http://schemas.openxmlformats.org/drawingml/2006/main">
            <a:r>
              <a:t>HTML controls remain in the original HTML file. PowerPoint contains editable teaching text and static source visuals; use the paper response route for sorting and investigation.</a:t>
            </a:r>
          </a:p>
          <a:p xmlns:a="http://schemas.openxmlformats.org/drawingml/2006/main">
            <a:r>
              <a:t/>
            </a:r>
          </a:p>
          <a:p xmlns:a="http://schemas.openxmlformats.org/drawingml/2006/main">
            <a:r>
              <a:t>[Sources]</a:t>
            </a:r>
          </a:p>
          <a:p xmlns:a="http://schemas.openxmlformats.org/drawingml/2006/main">
            <a:r>
              <a:t/>
            </a:r>
          </a:p>
          <a:p xmlns:a="http://schemas.openxmlformats.org/drawingml/2006/main">
            <a:r>
              <a:t>Uploaded lesson: SCI_B_W14B_Autumn_Science_Evidence_Do.html</a:t>
            </a:r>
          </a:p>
          <a:p xmlns:a="http://schemas.openxmlformats.org/drawingml/2006/main">
            <a:r>
              <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Companion for SCI_B_W14B_Autumn_Science_Evidence_Do.html. Arrival: 3 minutes TOTAL across all slides in this stage.</a:t>
            </a:r>
          </a:p>
          <a:p xmlns:a="http://schemas.openxmlformats.org/drawingml/2006/main">
            <a:r>
              <a:t/>
            </a:r>
          </a:p>
          <a:p xmlns:a="http://schemas.openxmlformats.org/drawingml/2006/main">
            <a:r>
              <a:t>Wait, receive and use the least prompt needed.</a:t>
            </a:r>
          </a:p>
          <a:p xmlns:a="http://schemas.openxmlformats.org/drawingml/2006/main">
            <a:r>
              <a:t/>
            </a:r>
          </a:p>
          <a:p xmlns:a="http://schemas.openxmlformats.org/drawingml/2006/main">
            <a:r>
              <a:t>Keep adult action separate from pupil authorship.</a:t>
            </a:r>
          </a:p>
          <a:p xmlns:a="http://schemas.openxmlformats.org/drawingml/2006/main">
            <a:r>
              <a:t/>
            </a:r>
          </a:p>
          <a:p xmlns:a="http://schemas.openxmlformats.org/drawingml/2006/main">
            <a:r>
              <a:t>An honest autumn science evidence set · first source: A rock record distinguishes appearance from a controlled property test. Link that anchor only when this second detail is relevant: Existing evidence is used honestly; a missing practical is not restaged for a photograph. For this an honest Autumn science evidence set decision, use a printed choice, object placement, short phrase, symbol response or learner-directed mark; the learner still chooses the evidence, order, comparison or action. Staff supporting an honest Autumn science evidence set may steady the named materials and read the displayed source exactly. They do not upgrade the an honest Autumn science evidence set response, fill its missing result or convert its plan into completion. If access to an honest Autumn science evidence set stalls, pause, lower visual density or move to the printed route while keeping the same reasoning demand.</a:t>
            </a:r>
          </a:p>
          <a:p xmlns:a="http://schemas.openxmlformats.org/drawingml/2006/main">
            <a:r>
              <a:t/>
            </a:r>
          </a:p>
          <a:p xmlns:a="http://schemas.openxmlformats.org/drawingml/2006/main">
            <a:r>
              <a:t>Full source-stage teaching text:</a:t>
            </a:r>
          </a:p>
          <a:p xmlns:a="http://schemas.openxmlformats.org/drawingml/2006/main">
            <a:r>
              <a:t/>
            </a:r>
          </a:p>
          <a:p xmlns:a="http://schemas.openxmlformats.org/drawingml/2006/main">
            <a:r>
              <a:t>A skeleton record needs a named structure and a supported function.</a:t>
            </a:r>
          </a:p>
          <a:p xmlns:a="http://schemas.openxmlformats.org/drawingml/2006/main">
            <a:r>
              <a:t>A nutrition comparison keeps the same label basis visible.</a:t>
            </a:r>
          </a:p>
          <a:p xmlns:a="http://schemas.openxmlformats.org/drawingml/2006/main">
            <a:r>
              <a:t>A rock record distinguishes appearance from a controlled property test.</a:t>
            </a:r>
          </a:p>
          <a:p xmlns:a="http://schemas.openxmlformats.org/drawingml/2006/main">
            <a:r>
              <a:t>Existing evidence is used honestly; a missing practical is not restaged for a photograph.</a:t>
            </a:r>
          </a:p>
          <a:p xmlns:a="http://schemas.openxmlformats.org/drawingml/2006/main">
            <a:r>
              <a:t>Arrival decision: A skeleton record needs a named structure and a supported function. Existing evidence is used honestly; a missing practical is not restaged for a photograph.</a:t>
            </a:r>
          </a:p>
          <a:p xmlns:a="http://schemas.openxmlformats.org/drawingml/2006/main">
            <a:r>
              <a:t/>
            </a:r>
          </a:p>
          <a:p xmlns:a="http://schemas.openxmlformats.org/drawingml/2006/main">
            <a:r>
              <a:t>HTML controls remain in the original HTML file. PowerPoint contains editable teaching text and static source visuals; use the paper response route for sorting and investigation.</a:t>
            </a:r>
          </a:p>
          <a:p xmlns:a="http://schemas.openxmlformats.org/drawingml/2006/main">
            <a:r>
              <a:t/>
            </a:r>
          </a:p>
          <a:p xmlns:a="http://schemas.openxmlformats.org/drawingml/2006/main">
            <a:r>
              <a:t>[Sources]</a:t>
            </a:r>
          </a:p>
          <a:p xmlns:a="http://schemas.openxmlformats.org/drawingml/2006/main">
            <a:r>
              <a:t/>
            </a:r>
          </a:p>
          <a:p xmlns:a="http://schemas.openxmlformats.org/drawingml/2006/main">
            <a:r>
              <a:t>Uploaded lesson: SCI_B_W14B_Autumn_Science_Evidence_Do.html</a:t>
            </a:r>
          </a:p>
          <a:p xmlns:a="http://schemas.openxmlformats.org/drawingml/2006/main">
            <a:r>
              <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Companion for SCI_B_W14B_Autumn_Science_Evidence_Do.html. Starter: 3 minutes TOTAL across all slides in this stage.</a:t>
            </a:r>
          </a:p>
          <a:p xmlns:a="http://schemas.openxmlformats.org/drawingml/2006/main">
            <a:r>
              <a:t/>
            </a:r>
          </a:p>
          <a:p xmlns:a="http://schemas.openxmlformats.org/drawingml/2006/main">
            <a:r>
              <a:t>Wait, receive and use the least prompt needed.</a:t>
            </a:r>
          </a:p>
          <a:p xmlns:a="http://schemas.openxmlformats.org/drawingml/2006/main">
            <a:r>
              <a:t/>
            </a:r>
          </a:p>
          <a:p xmlns:a="http://schemas.openxmlformats.org/drawingml/2006/main">
            <a:r>
              <a:t>Keep adult action separate from pupil authorship.</a:t>
            </a:r>
          </a:p>
          <a:p xmlns:a="http://schemas.openxmlformats.org/drawingml/2006/main">
            <a:r>
              <a:t/>
            </a:r>
          </a:p>
          <a:p xmlns:a="http://schemas.openxmlformats.org/drawingml/2006/main">
            <a:r>
              <a:t>An honest autumn science evidence set · initial comparison: Existing evidence is used honestly; a missing practical is not restaged for a photograph. Link that anchor only when this second detail is relevant: A skeleton record needs a named structure and a supported function. For this an honest Autumn science evidence set decision, use pointing, selecting, signing, speaking, typing or exact-word scribing; the learner still chooses the evidence, order, comparison or action. Staff supporting an honest Autumn science evidence set may steady the named materials and read the displayed source exactly. They do not upgrade the an honest Autumn science evidence set response, fill its missing result or convert its plan into completion. If access to an honest Autumn science evidence set stalls, pause, lower visual density or move to the printed route while keeping the same reasoning demand.</a:t>
            </a:r>
          </a:p>
          <a:p xmlns:a="http://schemas.openxmlformats.org/drawingml/2006/main">
            <a:r>
              <a:t/>
            </a:r>
          </a:p>
          <a:p xmlns:a="http://schemas.openxmlformats.org/drawingml/2006/main">
            <a:r>
              <a:t>Full source-stage teaching text:</a:t>
            </a:r>
          </a:p>
          <a:p xmlns:a="http://schemas.openxmlformats.org/drawingml/2006/main">
            <a:r>
              <a:t/>
            </a:r>
          </a:p>
          <a:p xmlns:a="http://schemas.openxmlformats.org/drawingml/2006/main">
            <a:r>
              <a:t>Picture first: the same map. Today: pick the records that best show each topic, and be honest about what each one proves.</a:t>
            </a:r>
          </a:p>
          <a:p xmlns:a="http://schemas.openxmlformats.org/drawingml/2006/main">
            <a:r>
              <a:t>1 · notice</a:t>
            </a:r>
          </a:p>
          <a:p xmlns:a="http://schemas.openxmlformats.org/drawingml/2006/main">
            <a:r>
              <a:t>2 · choose</a:t>
            </a:r>
          </a:p>
          <a:p xmlns:a="http://schemas.openxmlformats.org/drawingml/2006/main">
            <a:r>
              <a:t>3 · explain</a:t>
            </a:r>
          </a:p>
          <a:p xmlns:a="http://schemas.openxmlformats.org/drawingml/2006/main">
            <a:r>
              <a:t>Which existing records best show the Autumn science learning, and what does each record actually support? A nutrition comparison keeps the same label basis visible.</a:t>
            </a:r>
          </a:p>
          <a:p xmlns:a="http://schemas.openxmlformats.org/drawingml/2006/main">
            <a:r>
              <a:t>Checking questions:</a:t>
            </a:r>
          </a:p>
          <a:p xmlns:a="http://schemas.openxmlformats.org/drawingml/2006/main">
            <a:r>
              <a:t>A skeleton record needs a named structure and a supported function.</a:t>
            </a:r>
          </a:p>
          <a:p xmlns:a="http://schemas.openxmlformats.org/drawingml/2006/main">
            <a:r>
              <a:t>A nutrition comparison keeps the same label basis visible.</a:t>
            </a:r>
          </a:p>
          <a:p xmlns:a="http://schemas.openxmlformats.org/drawingml/2006/main">
            <a:r>
              <a:t>A rock record distinguishes appearance from a controlled property test.</a:t>
            </a:r>
          </a:p>
          <a:p xmlns:a="http://schemas.openxmlformats.org/drawingml/2006/main">
            <a:r>
              <a:t>Existing evidence is used honestly; a missing practical is not restaged for a photograph.</a:t>
            </a:r>
          </a:p>
          <a:p xmlns:a="http://schemas.openxmlformats.org/drawingml/2006/main">
            <a:r>
              <a:t/>
            </a:r>
          </a:p>
          <a:p xmlns:a="http://schemas.openxmlformats.org/drawingml/2006/main">
            <a:r>
              <a:t>HTML controls remain in the original HTML file. PowerPoint contains editable teaching text and static source visuals; use the paper response route for sorting and investigation.</a:t>
            </a:r>
          </a:p>
          <a:p xmlns:a="http://schemas.openxmlformats.org/drawingml/2006/main">
            <a:r>
              <a:t/>
            </a:r>
          </a:p>
          <a:p xmlns:a="http://schemas.openxmlformats.org/drawingml/2006/main">
            <a:r>
              <a:t>[Sources]</a:t>
            </a:r>
          </a:p>
          <a:p xmlns:a="http://schemas.openxmlformats.org/drawingml/2006/main">
            <a:r>
              <a:t/>
            </a:r>
          </a:p>
          <a:p xmlns:a="http://schemas.openxmlformats.org/drawingml/2006/main">
            <a:r>
              <a:t>Uploaded lesson: SCI_B_W14B_Autumn_Science_Evidence_Do.html</a:t>
            </a:r>
          </a:p>
          <a:p xmlns:a="http://schemas.openxmlformats.org/drawingml/2006/main">
            <a:r>
              <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Companion for SCI_B_W14B_Autumn_Science_Evidence_Do.html. Starter: 3 minutes TOTAL across all slides in this stage.</a:t>
            </a:r>
          </a:p>
          <a:p xmlns:a="http://schemas.openxmlformats.org/drawingml/2006/main">
            <a:r>
              <a:t/>
            </a:r>
          </a:p>
          <a:p xmlns:a="http://schemas.openxmlformats.org/drawingml/2006/main">
            <a:r>
              <a:t>Wait, receive and use the least prompt needed.</a:t>
            </a:r>
          </a:p>
          <a:p xmlns:a="http://schemas.openxmlformats.org/drawingml/2006/main">
            <a:r>
              <a:t/>
            </a:r>
          </a:p>
          <a:p xmlns:a="http://schemas.openxmlformats.org/drawingml/2006/main">
            <a:r>
              <a:t>Keep adult action separate from pupil authorship.</a:t>
            </a:r>
          </a:p>
          <a:p xmlns:a="http://schemas.openxmlformats.org/drawingml/2006/main">
            <a:r>
              <a:t/>
            </a:r>
          </a:p>
          <a:p xmlns:a="http://schemas.openxmlformats.org/drawingml/2006/main">
            <a:r>
              <a:t>An honest autumn science evidence set · initial comparison: Existing evidence is used honestly; a missing practical is not restaged for a photograph. Link that anchor only when this second detail is relevant: A skeleton record needs a named structure and a supported function. For this an honest Autumn science evidence set decision, use pointing, selecting, signing, speaking, typing or exact-word scribing; the learner still chooses the evidence, order, comparison or action. Staff supporting an honest Autumn science evidence set may steady the named materials and read the displayed source exactly. They do not upgrade the an honest Autumn science evidence set response, fill its missing result or convert its plan into completion. If access to an honest Autumn science evidence set stalls, pause, lower visual density or move to the printed route while keeping the same reasoning demand.</a:t>
            </a:r>
          </a:p>
          <a:p xmlns:a="http://schemas.openxmlformats.org/drawingml/2006/main">
            <a:r>
              <a:t/>
            </a:r>
          </a:p>
          <a:p xmlns:a="http://schemas.openxmlformats.org/drawingml/2006/main">
            <a:r>
              <a:t>Full source-stage teaching text:</a:t>
            </a:r>
          </a:p>
          <a:p xmlns:a="http://schemas.openxmlformats.org/drawingml/2006/main">
            <a:r>
              <a:t/>
            </a:r>
          </a:p>
          <a:p xmlns:a="http://schemas.openxmlformats.org/drawingml/2006/main">
            <a:r>
              <a:t>Picture first: the same map. Today: pick the records that best show each topic, and be honest about what each one proves.</a:t>
            </a:r>
          </a:p>
          <a:p xmlns:a="http://schemas.openxmlformats.org/drawingml/2006/main">
            <a:r>
              <a:t>1 · notice</a:t>
            </a:r>
          </a:p>
          <a:p xmlns:a="http://schemas.openxmlformats.org/drawingml/2006/main">
            <a:r>
              <a:t>2 · choose</a:t>
            </a:r>
          </a:p>
          <a:p xmlns:a="http://schemas.openxmlformats.org/drawingml/2006/main">
            <a:r>
              <a:t>3 · explain</a:t>
            </a:r>
          </a:p>
          <a:p xmlns:a="http://schemas.openxmlformats.org/drawingml/2006/main">
            <a:r>
              <a:t>Which existing records best show the Autumn science learning, and what does each record actually support? A nutrition comparison keeps the same label basis visible.</a:t>
            </a:r>
          </a:p>
          <a:p xmlns:a="http://schemas.openxmlformats.org/drawingml/2006/main">
            <a:r>
              <a:t>Checking questions:</a:t>
            </a:r>
          </a:p>
          <a:p xmlns:a="http://schemas.openxmlformats.org/drawingml/2006/main">
            <a:r>
              <a:t>A skeleton record needs a named structure and a supported function.</a:t>
            </a:r>
          </a:p>
          <a:p xmlns:a="http://schemas.openxmlformats.org/drawingml/2006/main">
            <a:r>
              <a:t>A nutrition comparison keeps the same label basis visible.</a:t>
            </a:r>
          </a:p>
          <a:p xmlns:a="http://schemas.openxmlformats.org/drawingml/2006/main">
            <a:r>
              <a:t>A rock record distinguishes appearance from a controlled property test.</a:t>
            </a:r>
          </a:p>
          <a:p xmlns:a="http://schemas.openxmlformats.org/drawingml/2006/main">
            <a:r>
              <a:t>Existing evidence is used honestly; a missing practical is not restaged for a photograph.</a:t>
            </a:r>
          </a:p>
          <a:p xmlns:a="http://schemas.openxmlformats.org/drawingml/2006/main">
            <a:r>
              <a:t/>
            </a:r>
          </a:p>
          <a:p xmlns:a="http://schemas.openxmlformats.org/drawingml/2006/main">
            <a:r>
              <a:t>HTML controls remain in the original HTML file. PowerPoint contains editable teaching text and static source visuals; use the paper response route for sorting and investigation.</a:t>
            </a:r>
          </a:p>
          <a:p xmlns:a="http://schemas.openxmlformats.org/drawingml/2006/main">
            <a:r>
              <a:t/>
            </a:r>
          </a:p>
          <a:p xmlns:a="http://schemas.openxmlformats.org/drawingml/2006/main">
            <a:r>
              <a:t>[Sources]</a:t>
            </a:r>
          </a:p>
          <a:p xmlns:a="http://schemas.openxmlformats.org/drawingml/2006/main">
            <a:r>
              <a:t/>
            </a:r>
          </a:p>
          <a:p xmlns:a="http://schemas.openxmlformats.org/drawingml/2006/main">
            <a:r>
              <a:t>Uploaded lesson: SCI_B_W14B_Autumn_Science_Evidence_Do.html</a:t>
            </a:r>
          </a:p>
          <a:p xmlns:a="http://schemas.openxmlformats.org/drawingml/2006/main">
            <a:r>
              <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Companion for SCI_B_W14B_Autumn_Science_Evidence_Do.html. Starter: 3 minutes TOTAL across all slides in this stage.</a:t>
            </a:r>
          </a:p>
          <a:p xmlns:a="http://schemas.openxmlformats.org/drawingml/2006/main">
            <a:r>
              <a:t/>
            </a:r>
          </a:p>
          <a:p xmlns:a="http://schemas.openxmlformats.org/drawingml/2006/main">
            <a:r>
              <a:t>Wait, receive and use the least prompt needed.</a:t>
            </a:r>
          </a:p>
          <a:p xmlns:a="http://schemas.openxmlformats.org/drawingml/2006/main">
            <a:r>
              <a:t/>
            </a:r>
          </a:p>
          <a:p xmlns:a="http://schemas.openxmlformats.org/drawingml/2006/main">
            <a:r>
              <a:t>Keep adult action separate from pupil authorship.</a:t>
            </a:r>
          </a:p>
          <a:p xmlns:a="http://schemas.openxmlformats.org/drawingml/2006/main">
            <a:r>
              <a:t/>
            </a:r>
          </a:p>
          <a:p xmlns:a="http://schemas.openxmlformats.org/drawingml/2006/main">
            <a:r>
              <a:t>An honest autumn science evidence set · initial comparison: Existing evidence is used honestly; a missing practical is not restaged for a photograph. Link that anchor only when this second detail is relevant: A skeleton record needs a named structure and a supported function. For this an honest Autumn science evidence set decision, use pointing, selecting, signing, speaking, typing or exact-word scribing; the learner still chooses the evidence, order, comparison or action. Staff supporting an honest Autumn science evidence set may steady the named materials and read the displayed source exactly. They do not upgrade the an honest Autumn science evidence set response, fill its missing result or convert its plan into completion. If access to an honest Autumn science evidence set stalls, pause, lower visual density or move to the printed route while keeping the same reasoning demand.</a:t>
            </a:r>
          </a:p>
          <a:p xmlns:a="http://schemas.openxmlformats.org/drawingml/2006/main">
            <a:r>
              <a:t/>
            </a:r>
          </a:p>
          <a:p xmlns:a="http://schemas.openxmlformats.org/drawingml/2006/main">
            <a:r>
              <a:t>Full source-stage teaching text:</a:t>
            </a:r>
          </a:p>
          <a:p xmlns:a="http://schemas.openxmlformats.org/drawingml/2006/main">
            <a:r>
              <a:t/>
            </a:r>
          </a:p>
          <a:p xmlns:a="http://schemas.openxmlformats.org/drawingml/2006/main">
            <a:r>
              <a:t>Picture first: the same map. Today: pick the records that best show each topic, and be honest about what each one proves.</a:t>
            </a:r>
          </a:p>
          <a:p xmlns:a="http://schemas.openxmlformats.org/drawingml/2006/main">
            <a:r>
              <a:t>1 · notice</a:t>
            </a:r>
          </a:p>
          <a:p xmlns:a="http://schemas.openxmlformats.org/drawingml/2006/main">
            <a:r>
              <a:t>2 · choose</a:t>
            </a:r>
          </a:p>
          <a:p xmlns:a="http://schemas.openxmlformats.org/drawingml/2006/main">
            <a:r>
              <a:t>3 · explain</a:t>
            </a:r>
          </a:p>
          <a:p xmlns:a="http://schemas.openxmlformats.org/drawingml/2006/main">
            <a:r>
              <a:t>Which existing records best show the Autumn science learning, and what does each record actually support? A nutrition comparison keeps the same label basis visible.</a:t>
            </a:r>
          </a:p>
          <a:p xmlns:a="http://schemas.openxmlformats.org/drawingml/2006/main">
            <a:r>
              <a:t>Checking questions:</a:t>
            </a:r>
          </a:p>
          <a:p xmlns:a="http://schemas.openxmlformats.org/drawingml/2006/main">
            <a:r>
              <a:t>A skeleton record needs a named structure and a supported function.</a:t>
            </a:r>
          </a:p>
          <a:p xmlns:a="http://schemas.openxmlformats.org/drawingml/2006/main">
            <a:r>
              <a:t>A nutrition comparison keeps the same label basis visible.</a:t>
            </a:r>
          </a:p>
          <a:p xmlns:a="http://schemas.openxmlformats.org/drawingml/2006/main">
            <a:r>
              <a:t>A rock record distinguishes appearance from a controlled property test.</a:t>
            </a:r>
          </a:p>
          <a:p xmlns:a="http://schemas.openxmlformats.org/drawingml/2006/main">
            <a:r>
              <a:t>Existing evidence is used honestly; a missing practical is not restaged for a photograph.</a:t>
            </a:r>
          </a:p>
          <a:p xmlns:a="http://schemas.openxmlformats.org/drawingml/2006/main">
            <a:r>
              <a:t/>
            </a:r>
          </a:p>
          <a:p xmlns:a="http://schemas.openxmlformats.org/drawingml/2006/main">
            <a:r>
              <a:t>HTML controls remain in the original HTML file. PowerPoint contains editable teaching text and static source visuals; use the paper response route for sorting and investigation.</a:t>
            </a:r>
          </a:p>
          <a:p xmlns:a="http://schemas.openxmlformats.org/drawingml/2006/main">
            <a:r>
              <a:t/>
            </a:r>
          </a:p>
          <a:p xmlns:a="http://schemas.openxmlformats.org/drawingml/2006/main">
            <a:r>
              <a:t>[Sources]</a:t>
            </a:r>
          </a:p>
          <a:p xmlns:a="http://schemas.openxmlformats.org/drawingml/2006/main">
            <a:r>
              <a:t/>
            </a:r>
          </a:p>
          <a:p xmlns:a="http://schemas.openxmlformats.org/drawingml/2006/main">
            <a:r>
              <a:t>Uploaded lesson: SCI_B_W14B_Autumn_Science_Evidence_Do.html</a:t>
            </a:r>
          </a:p>
          <a:p xmlns:a="http://schemas.openxmlformats.org/drawingml/2006/main">
            <a:r>
              <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Companion for SCI_B_W14B_Autumn_Science_Evidence_Do.html. I do: 4 minutes TOTAL across all slides in this stage.</a:t>
            </a:r>
          </a:p>
          <a:p xmlns:a="http://schemas.openxmlformats.org/drawingml/2006/main">
            <a:r>
              <a:t/>
            </a:r>
          </a:p>
          <a:p xmlns:a="http://schemas.openxmlformats.org/drawingml/2006/main">
            <a:r>
              <a:t>Wait, receive and use the least prompt needed.</a:t>
            </a:r>
          </a:p>
          <a:p xmlns:a="http://schemas.openxmlformats.org/drawingml/2006/main">
            <a:r>
              <a:t/>
            </a:r>
          </a:p>
          <a:p xmlns:a="http://schemas.openxmlformats.org/drawingml/2006/main">
            <a:r>
              <a:t>Keep adult action separate from pupil authorship.</a:t>
            </a:r>
          </a:p>
          <a:p xmlns:a="http://schemas.openxmlformats.org/drawingml/2006/main">
            <a:r>
              <a:t/>
            </a:r>
          </a:p>
          <a:p xmlns:a="http://schemas.openxmlformats.org/drawingml/2006/main">
            <a:r>
              <a:t>Staff-only guidance: model one complete route, remove the model, and receive a fresh learner decision.</a:t>
            </a:r>
          </a:p>
          <a:p xmlns:a="http://schemas.openxmlformats.org/drawingml/2006/main">
            <a:r>
              <a:t/>
            </a:r>
          </a:p>
          <a:p xmlns:a="http://schemas.openxmlformats.org/drawingml/2006/main">
            <a:r>
              <a:t>An honest autumn science evidence set · worked reasoning: A skeleton record needs a named structure and a supported function. Link that anchor only when this second detail is relevant: A nutrition comparison keeps the same label basis visible. For this an honest Autumn science evidence set decision, use a quiet card sort, a spoken response, a communication aid or adult handling directed by the learner; the learner still chooses the evidence, order, comparison or action. Staff supporting an honest Autumn science evidence set may steady the named materials and read the displayed source exactly. They do not upgrade the an honest Autumn science evidence set response, fill its missing result or convert its plan into completion. If access to an honest Autumn science evidence set stalls, pause, lower visual density or move to the printed route while keeping the same reasoning demand.</a:t>
            </a:r>
          </a:p>
          <a:p xmlns:a="http://schemas.openxmlformats.org/drawingml/2006/main">
            <a:r>
              <a:t/>
            </a:r>
          </a:p>
          <a:p xmlns:a="http://schemas.openxmlformats.org/drawingml/2006/main">
            <a:r>
              <a:t>Full source-stage teaching text:</a:t>
            </a:r>
          </a:p>
          <a:p xmlns:a="http://schemas.openxmlformats.org/drawingml/2006/main">
            <a:r>
              <a:t/>
            </a:r>
          </a:p>
          <a:p xmlns:a="http://schemas.openxmlformats.org/drawingml/2006/main">
            <a:r>
              <a:t>What does each record actually support?</a:t>
            </a:r>
          </a:p>
          <a:p xmlns:a="http://schemas.openxmlformats.org/drawingml/2006/main">
            <a:r>
              <a:t>Press a record, then the strongest honest claim about it.</a:t>
            </a:r>
          </a:p>
          <a:p xmlns:a="http://schemas.openxmlformats.org/drawingml/2006/main">
            <a:r>
              <a:t>a photo of the sorted vertebrate mat</a:t>
            </a:r>
          </a:p>
          <a:p xmlns:a="http://schemas.openxmlformats.org/drawingml/2006/main">
            <a:r>
              <a:t>a scratch table with one row marked “stopped”</a:t>
            </a:r>
          </a:p>
          <a:p xmlns:a="http://schemas.openxmlformats.org/drawingml/2006/main">
            <a:r>
              <a:t>the arm model with the contracting muscle labelled</a:t>
            </a:r>
          </a:p>
          <a:p xmlns:a="http://schemas.openxmlformats.org/drawingml/2006/main">
            <a:r>
              <a:t>a water bench sketch with no volume written</a:t>
            </a:r>
          </a:p>
          <a:p xmlns:a="http://schemas.openxmlformats.org/drawingml/2006/main">
            <a:r>
              <a:t>a photo of the packet fronts (no labels)</a:t>
            </a:r>
          </a:p>
          <a:p xmlns:a="http://schemas.openxmlformats.org/drawingml/2006/main">
            <a:r>
              <a:t>fully supports the outcome</a:t>
            </a:r>
          </a:p>
          <a:p xmlns:a="http://schemas.openxmlformats.org/drawingml/2006/main">
            <a:r>
              <a:t>supports part of it — name the gap</a:t>
            </a:r>
          </a:p>
          <a:p xmlns:a="http://schemas.openxmlformats.org/drawingml/2006/main">
            <a:r>
              <a:t>does not show the science</a:t>
            </a:r>
          </a:p>
          <a:p xmlns:a="http://schemas.openxmlformats.org/drawingml/2006/main">
            <a:r>
              <a:t>Press a card.</a:t>
            </a:r>
          </a:p>
          <a:p xmlns:a="http://schemas.openxmlformats.org/drawingml/2006/main">
            <a:r>
              <a:t>SELECT choose for a stated reason</a:t>
            </a:r>
          </a:p>
          <a:p xmlns:a="http://schemas.openxmlformats.org/drawingml/2006/main">
            <a:r>
              <a:t>CAPTION a short statement tied to the record</a:t>
            </a:r>
          </a:p>
          <a:p xmlns:a="http://schemas.openxmlformats.org/drawingml/2006/main">
            <a:r>
              <a:t>LIMIT what the record cannot establish</a:t>
            </a:r>
          </a:p>
          <a:p xmlns:a="http://schemas.openxmlformats.org/drawingml/2006/main">
            <a:r>
              <a:t>Vocabulary in use</a:t>
            </a:r>
          </a:p>
          <a:p xmlns:a="http://schemas.openxmlformats.org/drawingml/2006/main">
            <a:r>
              <a:t>SELECT in an honest Autumn science evidence set: choose for a stated reason. Apply SELECT when this anchor matters—A skeleton record needs a named structure and a supported function.—and check it beside this second anchor: A nutrition comparison keeps the same label basis visible.</a:t>
            </a:r>
          </a:p>
          <a:p xmlns:a="http://schemas.openxmlformats.org/drawingml/2006/main">
            <a:r>
              <a:t>CAPTION in an honest Autumn science evidence set: a short statement tied to the record. Apply CAPTION when this anchor matters—A nutrition comparison keeps the same label basis visible.—and check it beside this second anchor: A rock record distinguishes appearance from a controlled property test.</a:t>
            </a:r>
          </a:p>
          <a:p xmlns:a="http://schemas.openxmlformats.org/drawingml/2006/main">
            <a:r>
              <a:t>LIMIT in an honest Autumn science evidence set: what the record cannot establish. Apply LIMIT when this anchor matters—A rock record distinguishes appearance from a controlled property test.—and check it beside this second anchor: Existing evidence is used honestly; a missing practical is not restaged for a photograph.</a:t>
            </a:r>
          </a:p>
          <a:p xmlns:a="http://schemas.openxmlformats.org/drawingml/2006/main">
            <a:r>
              <a:t>Take one existing skeleton diagram, one supplied nutrition comparison and one rock observation. For each, retain its label or method, write one caption that says only what is shown, and add a limit. Sort them under the correct topic before choosing the strongest record. A neat page does not strengthen weak evidence, and a photograph without the learner's meaning is not enough.</a:t>
            </a:r>
          </a:p>
          <a:p xmlns:a="http://schemas.openxmlformats.org/drawingml/2006/main">
            <a:r>
              <a:t>A skeleton record needs a named structure and a supported function.</a:t>
            </a:r>
          </a:p>
          <a:p xmlns:a="http://schemas.openxmlformats.org/drawingml/2006/main">
            <a:r>
              <a:t>A nutrition comparison keeps the same label basis visible.</a:t>
            </a:r>
          </a:p>
          <a:p xmlns:a="http://schemas.openxmlformats.org/drawingml/2006/main">
            <a:r>
              <a:t>A rock record distinguishes appearance from a controlled property test.</a:t>
            </a:r>
          </a:p>
          <a:p xmlns:a="http://schemas.openxmlformats.org/drawingml/2006/main">
            <a:r>
              <a:t>Existing evidence is used honestly; a missing practical is not restaged for a photograph.</a:t>
            </a:r>
          </a:p>
          <a:p xmlns:a="http://schemas.openxmlformats.org/drawingml/2006/main">
            <a:r>
              <a:t>Select genuine class records about skeletons, nutrition and rocks, organise them by topic, and add a cautious explanation and evidence limit to each.</a:t>
            </a:r>
          </a:p>
          <a:p xmlns:a="http://schemas.openxmlformats.org/drawingml/2006/main">
            <a:r>
              <a:t/>
            </a:r>
          </a:p>
          <a:p xmlns:a="http://schemas.openxmlformats.org/drawingml/2006/main">
            <a:r>
              <a:t>HTML controls remain in the original HTML file. PowerPoint contains editable teaching text and static source visuals; use the paper response route for sorting and investigation.</a:t>
            </a:r>
          </a:p>
          <a:p xmlns:a="http://schemas.openxmlformats.org/drawingml/2006/main">
            <a:r>
              <a:t/>
            </a:r>
          </a:p>
          <a:p xmlns:a="http://schemas.openxmlformats.org/drawingml/2006/main">
            <a:r>
              <a:t>[Sources]</a:t>
            </a:r>
          </a:p>
          <a:p xmlns:a="http://schemas.openxmlformats.org/drawingml/2006/main">
            <a:r>
              <a:t/>
            </a:r>
          </a:p>
          <a:p xmlns:a="http://schemas.openxmlformats.org/drawingml/2006/main">
            <a:r>
              <a:t>Uploaded lesson: SCI_B_W14B_Autumn_Science_Evidence_Do.html</a:t>
            </a:r>
          </a:p>
          <a:p xmlns:a="http://schemas.openxmlformats.org/drawingml/2006/main">
            <a:r>
              <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Companion for SCI_B_W14B_Autumn_Science_Evidence_Do.html. I do: 4 minutes TOTAL across all slides in this stage.</a:t>
            </a:r>
          </a:p>
          <a:p xmlns:a="http://schemas.openxmlformats.org/drawingml/2006/main">
            <a:r>
              <a:t/>
            </a:r>
          </a:p>
          <a:p xmlns:a="http://schemas.openxmlformats.org/drawingml/2006/main">
            <a:r>
              <a:t>Wait, receive and use the least prompt needed.</a:t>
            </a:r>
          </a:p>
          <a:p xmlns:a="http://schemas.openxmlformats.org/drawingml/2006/main">
            <a:r>
              <a:t/>
            </a:r>
          </a:p>
          <a:p xmlns:a="http://schemas.openxmlformats.org/drawingml/2006/main">
            <a:r>
              <a:t>Keep adult action separate from pupil authorship.</a:t>
            </a:r>
          </a:p>
          <a:p xmlns:a="http://schemas.openxmlformats.org/drawingml/2006/main">
            <a:r>
              <a:t/>
            </a:r>
          </a:p>
          <a:p xmlns:a="http://schemas.openxmlformats.org/drawingml/2006/main">
            <a:r>
              <a:t>Staff-only guidance: model one complete route, remove the model, and receive a fresh learner decision.</a:t>
            </a:r>
          </a:p>
          <a:p xmlns:a="http://schemas.openxmlformats.org/drawingml/2006/main">
            <a:r>
              <a:t/>
            </a:r>
          </a:p>
          <a:p xmlns:a="http://schemas.openxmlformats.org/drawingml/2006/main">
            <a:r>
              <a:t>An honest autumn science evidence set · worked reasoning: A skeleton record needs a named structure and a supported function. Link that anchor only when this second detail is relevant: A nutrition comparison keeps the same label basis visible. For this an honest Autumn science evidence set decision, use a quiet card sort, a spoken response, a communication aid or adult handling directed by the learner; the learner still chooses the evidence, order, comparison or action. Staff supporting an honest Autumn science evidence set may steady the named materials and read the displayed source exactly. They do not upgrade the an honest Autumn science evidence set response, fill its missing result or convert its plan into completion. If access to an honest Autumn science evidence set stalls, pause, lower visual density or move to the printed route while keeping the same reasoning demand.</a:t>
            </a:r>
          </a:p>
          <a:p xmlns:a="http://schemas.openxmlformats.org/drawingml/2006/main">
            <a:r>
              <a:t/>
            </a:r>
          </a:p>
          <a:p xmlns:a="http://schemas.openxmlformats.org/drawingml/2006/main">
            <a:r>
              <a:t>Full source-stage teaching text:</a:t>
            </a:r>
          </a:p>
          <a:p xmlns:a="http://schemas.openxmlformats.org/drawingml/2006/main">
            <a:r>
              <a:t/>
            </a:r>
          </a:p>
          <a:p xmlns:a="http://schemas.openxmlformats.org/drawingml/2006/main">
            <a:r>
              <a:t>What does each record actually support?</a:t>
            </a:r>
          </a:p>
          <a:p xmlns:a="http://schemas.openxmlformats.org/drawingml/2006/main">
            <a:r>
              <a:t>Press a record, then the strongest honest claim about it.</a:t>
            </a:r>
          </a:p>
          <a:p xmlns:a="http://schemas.openxmlformats.org/drawingml/2006/main">
            <a:r>
              <a:t>a photo of the sorted vertebrate mat</a:t>
            </a:r>
          </a:p>
          <a:p xmlns:a="http://schemas.openxmlformats.org/drawingml/2006/main">
            <a:r>
              <a:t>a scratch table with one row marked “stopped”</a:t>
            </a:r>
          </a:p>
          <a:p xmlns:a="http://schemas.openxmlformats.org/drawingml/2006/main">
            <a:r>
              <a:t>the arm model with the contracting muscle labelled</a:t>
            </a:r>
          </a:p>
          <a:p xmlns:a="http://schemas.openxmlformats.org/drawingml/2006/main">
            <a:r>
              <a:t>a water bench sketch with no volume written</a:t>
            </a:r>
          </a:p>
          <a:p xmlns:a="http://schemas.openxmlformats.org/drawingml/2006/main">
            <a:r>
              <a:t>a photo of the packet fronts (no labels)</a:t>
            </a:r>
          </a:p>
          <a:p xmlns:a="http://schemas.openxmlformats.org/drawingml/2006/main">
            <a:r>
              <a:t>fully supports the outcome</a:t>
            </a:r>
          </a:p>
          <a:p xmlns:a="http://schemas.openxmlformats.org/drawingml/2006/main">
            <a:r>
              <a:t>supports part of it — name the gap</a:t>
            </a:r>
          </a:p>
          <a:p xmlns:a="http://schemas.openxmlformats.org/drawingml/2006/main">
            <a:r>
              <a:t>does not show the science</a:t>
            </a:r>
          </a:p>
          <a:p xmlns:a="http://schemas.openxmlformats.org/drawingml/2006/main">
            <a:r>
              <a:t>Press a card.</a:t>
            </a:r>
          </a:p>
          <a:p xmlns:a="http://schemas.openxmlformats.org/drawingml/2006/main">
            <a:r>
              <a:t>SELECT choose for a stated reason</a:t>
            </a:r>
          </a:p>
          <a:p xmlns:a="http://schemas.openxmlformats.org/drawingml/2006/main">
            <a:r>
              <a:t>CAPTION a short statement tied to the record</a:t>
            </a:r>
          </a:p>
          <a:p xmlns:a="http://schemas.openxmlformats.org/drawingml/2006/main">
            <a:r>
              <a:t>LIMIT what the record cannot establish</a:t>
            </a:r>
          </a:p>
          <a:p xmlns:a="http://schemas.openxmlformats.org/drawingml/2006/main">
            <a:r>
              <a:t>Vocabulary in use</a:t>
            </a:r>
          </a:p>
          <a:p xmlns:a="http://schemas.openxmlformats.org/drawingml/2006/main">
            <a:r>
              <a:t>SELECT in an honest Autumn science evidence set: choose for a stated reason. Apply SELECT when this anchor matters—A skeleton record needs a named structure and a supported function.—and check it beside this second anchor: A nutrition comparison keeps the same label basis visible.</a:t>
            </a:r>
          </a:p>
          <a:p xmlns:a="http://schemas.openxmlformats.org/drawingml/2006/main">
            <a:r>
              <a:t>CAPTION in an honest Autumn science evidence set: a short statement tied to the record. Apply CAPTION when this anchor matters—A nutrition comparison keeps the same label basis visible.—and check it beside this second anchor: A rock record distinguishes appearance from a controlled property test.</a:t>
            </a:r>
          </a:p>
          <a:p xmlns:a="http://schemas.openxmlformats.org/drawingml/2006/main">
            <a:r>
              <a:t>LIMIT in an honest Autumn science evidence set: what the record cannot establish. Apply LIMIT when this anchor matters—A rock record distinguishes appearance from a controlled property test.—and check it beside this second anchor: Existing evidence is used honestly; a missing practical is not restaged for a photograph.</a:t>
            </a:r>
          </a:p>
          <a:p xmlns:a="http://schemas.openxmlformats.org/drawingml/2006/main">
            <a:r>
              <a:t>Take one existing skeleton diagram, one supplied nutrition comparison and one rock observation. For each, retain its label or method, write one caption that says only what is shown, and add a limit. Sort them under the correct topic before choosing the strongest record. A neat page does not strengthen weak evidence, and a photograph without the learner's meaning is not enough.</a:t>
            </a:r>
          </a:p>
          <a:p xmlns:a="http://schemas.openxmlformats.org/drawingml/2006/main">
            <a:r>
              <a:t>A skeleton record needs a named structure and a supported function.</a:t>
            </a:r>
          </a:p>
          <a:p xmlns:a="http://schemas.openxmlformats.org/drawingml/2006/main">
            <a:r>
              <a:t>A nutrition comparison keeps the same label basis visible.</a:t>
            </a:r>
          </a:p>
          <a:p xmlns:a="http://schemas.openxmlformats.org/drawingml/2006/main">
            <a:r>
              <a:t>A rock record distinguishes appearance from a controlled property test.</a:t>
            </a:r>
          </a:p>
          <a:p xmlns:a="http://schemas.openxmlformats.org/drawingml/2006/main">
            <a:r>
              <a:t>Existing evidence is used honestly; a missing practical is not restaged for a photograph.</a:t>
            </a:r>
          </a:p>
          <a:p xmlns:a="http://schemas.openxmlformats.org/drawingml/2006/main">
            <a:r>
              <a:t>Select genuine class records about skeletons, nutrition and rocks, organise them by topic, and add a cautious explanation and evidence limit to each.</a:t>
            </a:r>
          </a:p>
          <a:p xmlns:a="http://schemas.openxmlformats.org/drawingml/2006/main">
            <a:r>
              <a:t/>
            </a:r>
          </a:p>
          <a:p xmlns:a="http://schemas.openxmlformats.org/drawingml/2006/main">
            <a:r>
              <a:t>HTML controls remain in the original HTML file. PowerPoint contains editable teaching text and static source visuals; use the paper response route for sorting and investigation.</a:t>
            </a:r>
          </a:p>
          <a:p xmlns:a="http://schemas.openxmlformats.org/drawingml/2006/main">
            <a:r>
              <a:t/>
            </a:r>
          </a:p>
          <a:p xmlns:a="http://schemas.openxmlformats.org/drawingml/2006/main">
            <a:r>
              <a:t>[Sources]</a:t>
            </a:r>
          </a:p>
          <a:p xmlns:a="http://schemas.openxmlformats.org/drawingml/2006/main">
            <a:r>
              <a:t/>
            </a:r>
          </a:p>
          <a:p xmlns:a="http://schemas.openxmlformats.org/drawingml/2006/main">
            <a:r>
              <a:t>Uploaded lesson: SCI_B_W14B_Autumn_Science_Evidence_Do.html</a:t>
            </a:r>
          </a:p>
          <a:p xmlns:a="http://schemas.openxmlformats.org/drawingml/2006/main">
            <a:r>
              <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Companion for SCI_B_W14B_Autumn_Science_Evidence_Do.html. I do: 4 minutes TOTAL across all slides in this stage.</a:t>
            </a:r>
          </a:p>
          <a:p xmlns:a="http://schemas.openxmlformats.org/drawingml/2006/main">
            <a:r>
              <a:t/>
            </a:r>
          </a:p>
          <a:p xmlns:a="http://schemas.openxmlformats.org/drawingml/2006/main">
            <a:r>
              <a:t>Wait, receive and use the least prompt needed.</a:t>
            </a:r>
          </a:p>
          <a:p xmlns:a="http://schemas.openxmlformats.org/drawingml/2006/main">
            <a:r>
              <a:t/>
            </a:r>
          </a:p>
          <a:p xmlns:a="http://schemas.openxmlformats.org/drawingml/2006/main">
            <a:r>
              <a:t>Keep adult action separate from pupil authorship.</a:t>
            </a:r>
          </a:p>
          <a:p xmlns:a="http://schemas.openxmlformats.org/drawingml/2006/main">
            <a:r>
              <a:t/>
            </a:r>
          </a:p>
          <a:p xmlns:a="http://schemas.openxmlformats.org/drawingml/2006/main">
            <a:r>
              <a:t>Staff-only guidance: model one complete route, remove the model, and receive a fresh learner decision.</a:t>
            </a:r>
          </a:p>
          <a:p xmlns:a="http://schemas.openxmlformats.org/drawingml/2006/main">
            <a:r>
              <a:t/>
            </a:r>
          </a:p>
          <a:p xmlns:a="http://schemas.openxmlformats.org/drawingml/2006/main">
            <a:r>
              <a:t>An honest autumn science evidence set · worked reasoning: A skeleton record needs a named structure and a supported function. Link that anchor only when this second detail is relevant: A nutrition comparison keeps the same label basis visible. For this an honest Autumn science evidence set decision, use a quiet card sort, a spoken response, a communication aid or adult handling directed by the learner; the learner still chooses the evidence, order, comparison or action. Staff supporting an honest Autumn science evidence set may steady the named materials and read the displayed source exactly. They do not upgrade the an honest Autumn science evidence set response, fill its missing result or convert its plan into completion. If access to an honest Autumn science evidence set stalls, pause, lower visual density or move to the printed route while keeping the same reasoning demand.</a:t>
            </a:r>
          </a:p>
          <a:p xmlns:a="http://schemas.openxmlformats.org/drawingml/2006/main">
            <a:r>
              <a:t/>
            </a:r>
          </a:p>
          <a:p xmlns:a="http://schemas.openxmlformats.org/drawingml/2006/main">
            <a:r>
              <a:t>Full source-stage teaching text:</a:t>
            </a:r>
          </a:p>
          <a:p xmlns:a="http://schemas.openxmlformats.org/drawingml/2006/main">
            <a:r>
              <a:t/>
            </a:r>
          </a:p>
          <a:p xmlns:a="http://schemas.openxmlformats.org/drawingml/2006/main">
            <a:r>
              <a:t>What does each record actually support?</a:t>
            </a:r>
          </a:p>
          <a:p xmlns:a="http://schemas.openxmlformats.org/drawingml/2006/main">
            <a:r>
              <a:t>Press a record, then the strongest honest claim about it.</a:t>
            </a:r>
          </a:p>
          <a:p xmlns:a="http://schemas.openxmlformats.org/drawingml/2006/main">
            <a:r>
              <a:t>a photo of the sorted vertebrate mat</a:t>
            </a:r>
          </a:p>
          <a:p xmlns:a="http://schemas.openxmlformats.org/drawingml/2006/main">
            <a:r>
              <a:t>a scratch table with one row marked “stopped”</a:t>
            </a:r>
          </a:p>
          <a:p xmlns:a="http://schemas.openxmlformats.org/drawingml/2006/main">
            <a:r>
              <a:t>the arm model with the contracting muscle labelled</a:t>
            </a:r>
          </a:p>
          <a:p xmlns:a="http://schemas.openxmlformats.org/drawingml/2006/main">
            <a:r>
              <a:t>a water bench sketch with no volume written</a:t>
            </a:r>
          </a:p>
          <a:p xmlns:a="http://schemas.openxmlformats.org/drawingml/2006/main">
            <a:r>
              <a:t>a photo of the packet fronts (no labels)</a:t>
            </a:r>
          </a:p>
          <a:p xmlns:a="http://schemas.openxmlformats.org/drawingml/2006/main">
            <a:r>
              <a:t>fully supports the outcome</a:t>
            </a:r>
          </a:p>
          <a:p xmlns:a="http://schemas.openxmlformats.org/drawingml/2006/main">
            <a:r>
              <a:t>supports part of it — name the gap</a:t>
            </a:r>
          </a:p>
          <a:p xmlns:a="http://schemas.openxmlformats.org/drawingml/2006/main">
            <a:r>
              <a:t>does not show the science</a:t>
            </a:r>
          </a:p>
          <a:p xmlns:a="http://schemas.openxmlformats.org/drawingml/2006/main">
            <a:r>
              <a:t>Press a card.</a:t>
            </a:r>
          </a:p>
          <a:p xmlns:a="http://schemas.openxmlformats.org/drawingml/2006/main">
            <a:r>
              <a:t>SELECT choose for a stated reason</a:t>
            </a:r>
          </a:p>
          <a:p xmlns:a="http://schemas.openxmlformats.org/drawingml/2006/main">
            <a:r>
              <a:t>CAPTION a short statement tied to the record</a:t>
            </a:r>
          </a:p>
          <a:p xmlns:a="http://schemas.openxmlformats.org/drawingml/2006/main">
            <a:r>
              <a:t>LIMIT what the record cannot establish</a:t>
            </a:r>
          </a:p>
          <a:p xmlns:a="http://schemas.openxmlformats.org/drawingml/2006/main">
            <a:r>
              <a:t>Vocabulary in use</a:t>
            </a:r>
          </a:p>
          <a:p xmlns:a="http://schemas.openxmlformats.org/drawingml/2006/main">
            <a:r>
              <a:t>SELECT in an honest Autumn science evidence set: choose for a stated reason. Apply SELECT when this anchor matters—A skeleton record needs a named structure and a supported function.—and check it beside this second anchor: A nutrition comparison keeps the same label basis visible.</a:t>
            </a:r>
          </a:p>
          <a:p xmlns:a="http://schemas.openxmlformats.org/drawingml/2006/main">
            <a:r>
              <a:t>CAPTION in an honest Autumn science evidence set: a short statement tied to the record. Apply CAPTION when this anchor matters—A nutrition comparison keeps the same label basis visible.—and check it beside this second anchor: A rock record distinguishes appearance from a controlled property test.</a:t>
            </a:r>
          </a:p>
          <a:p xmlns:a="http://schemas.openxmlformats.org/drawingml/2006/main">
            <a:r>
              <a:t>LIMIT in an honest Autumn science evidence set: what the record cannot establish. Apply LIMIT when this anchor matters—A rock record distinguishes appearance from a controlled property test.—and check it beside this second anchor: Existing evidence is used honestly; a missing practical is not restaged for a photograph.</a:t>
            </a:r>
          </a:p>
          <a:p xmlns:a="http://schemas.openxmlformats.org/drawingml/2006/main">
            <a:r>
              <a:t>Take one existing skeleton diagram, one supplied nutrition comparison and one rock observation. For each, retain its label or method, write one caption that says only what is shown, and add a limit. Sort them under the correct topic before choosing the strongest record. A neat page does not strengthen weak evidence, and a photograph without the learner's meaning is not enough.</a:t>
            </a:r>
          </a:p>
          <a:p xmlns:a="http://schemas.openxmlformats.org/drawingml/2006/main">
            <a:r>
              <a:t>A skeleton record needs a named structure and a supported function.</a:t>
            </a:r>
          </a:p>
          <a:p xmlns:a="http://schemas.openxmlformats.org/drawingml/2006/main">
            <a:r>
              <a:t>A nutrition comparison keeps the same label basis visible.</a:t>
            </a:r>
          </a:p>
          <a:p xmlns:a="http://schemas.openxmlformats.org/drawingml/2006/main">
            <a:r>
              <a:t>A rock record distinguishes appearance from a controlled property test.</a:t>
            </a:r>
          </a:p>
          <a:p xmlns:a="http://schemas.openxmlformats.org/drawingml/2006/main">
            <a:r>
              <a:t>Existing evidence is used honestly; a missing practical is not restaged for a photograph.</a:t>
            </a:r>
          </a:p>
          <a:p xmlns:a="http://schemas.openxmlformats.org/drawingml/2006/main">
            <a:r>
              <a:t>Select genuine class records about skeletons, nutrition and rocks, organise them by topic, and add a cautious explanation and evidence limit to each.</a:t>
            </a:r>
          </a:p>
          <a:p xmlns:a="http://schemas.openxmlformats.org/drawingml/2006/main">
            <a:r>
              <a:t/>
            </a:r>
          </a:p>
          <a:p xmlns:a="http://schemas.openxmlformats.org/drawingml/2006/main">
            <a:r>
              <a:t>HTML controls remain in the original HTML file. PowerPoint contains editable teaching text and static source visuals; use the paper response route for sorting and investigation.</a:t>
            </a:r>
          </a:p>
          <a:p xmlns:a="http://schemas.openxmlformats.org/drawingml/2006/main">
            <a:r>
              <a:t/>
            </a:r>
          </a:p>
          <a:p xmlns:a="http://schemas.openxmlformats.org/drawingml/2006/main">
            <a:r>
              <a:t>[Sources]</a:t>
            </a:r>
          </a:p>
          <a:p xmlns:a="http://schemas.openxmlformats.org/drawingml/2006/main">
            <a:r>
              <a:t/>
            </a:r>
          </a:p>
          <a:p xmlns:a="http://schemas.openxmlformats.org/drawingml/2006/main">
            <a:r>
              <a:t>Uploaded lesson: SCI_B_W14B_Autumn_Science_Evidence_Do.html</a:t>
            </a:r>
          </a:p>
          <a:p xmlns:a="http://schemas.openxmlformats.org/drawingml/2006/main">
            <a:r>
              <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Companion for SCI_B_W14B_Autumn_Science_Evidence_Do.html. I do: 4 minutes TOTAL across all slides in this stage.</a:t>
            </a:r>
          </a:p>
          <a:p xmlns:a="http://schemas.openxmlformats.org/drawingml/2006/main">
            <a:r>
              <a:t/>
            </a:r>
          </a:p>
          <a:p xmlns:a="http://schemas.openxmlformats.org/drawingml/2006/main">
            <a:r>
              <a:t>Wait, receive and use the least prompt needed.</a:t>
            </a:r>
          </a:p>
          <a:p xmlns:a="http://schemas.openxmlformats.org/drawingml/2006/main">
            <a:r>
              <a:t/>
            </a:r>
          </a:p>
          <a:p xmlns:a="http://schemas.openxmlformats.org/drawingml/2006/main">
            <a:r>
              <a:t>Keep adult action separate from pupil authorship.</a:t>
            </a:r>
          </a:p>
          <a:p xmlns:a="http://schemas.openxmlformats.org/drawingml/2006/main">
            <a:r>
              <a:t/>
            </a:r>
          </a:p>
          <a:p xmlns:a="http://schemas.openxmlformats.org/drawingml/2006/main">
            <a:r>
              <a:t>Staff-only guidance: model one complete route, remove the model, and receive a fresh learner decision.</a:t>
            </a:r>
          </a:p>
          <a:p xmlns:a="http://schemas.openxmlformats.org/drawingml/2006/main">
            <a:r>
              <a:t/>
            </a:r>
          </a:p>
          <a:p xmlns:a="http://schemas.openxmlformats.org/drawingml/2006/main">
            <a:r>
              <a:t>An honest autumn science evidence set · worked reasoning: A skeleton record needs a named structure and a supported function. Link that anchor only when this second detail is relevant: A nutrition comparison keeps the same label basis visible. For this an honest Autumn science evidence set decision, use a quiet card sort, a spoken response, a communication aid or adult handling directed by the learner; the learner still chooses the evidence, order, comparison or action. Staff supporting an honest Autumn science evidence set may steady the named materials and read the displayed source exactly. They do not upgrade the an honest Autumn science evidence set response, fill its missing result or convert its plan into completion. If access to an honest Autumn science evidence set stalls, pause, lower visual density or move to the printed route while keeping the same reasoning demand.</a:t>
            </a:r>
          </a:p>
          <a:p xmlns:a="http://schemas.openxmlformats.org/drawingml/2006/main">
            <a:r>
              <a:t/>
            </a:r>
          </a:p>
          <a:p xmlns:a="http://schemas.openxmlformats.org/drawingml/2006/main">
            <a:r>
              <a:t>Full source-stage teaching text:</a:t>
            </a:r>
          </a:p>
          <a:p xmlns:a="http://schemas.openxmlformats.org/drawingml/2006/main">
            <a:r>
              <a:t/>
            </a:r>
          </a:p>
          <a:p xmlns:a="http://schemas.openxmlformats.org/drawingml/2006/main">
            <a:r>
              <a:t>What does each record actually support?</a:t>
            </a:r>
          </a:p>
          <a:p xmlns:a="http://schemas.openxmlformats.org/drawingml/2006/main">
            <a:r>
              <a:t>Press a record, then the strongest honest claim about it.</a:t>
            </a:r>
          </a:p>
          <a:p xmlns:a="http://schemas.openxmlformats.org/drawingml/2006/main">
            <a:r>
              <a:t>a photo of the sorted vertebrate mat</a:t>
            </a:r>
          </a:p>
          <a:p xmlns:a="http://schemas.openxmlformats.org/drawingml/2006/main">
            <a:r>
              <a:t>a scratch table with one row marked “stopped”</a:t>
            </a:r>
          </a:p>
          <a:p xmlns:a="http://schemas.openxmlformats.org/drawingml/2006/main">
            <a:r>
              <a:t>the arm model with the contracting muscle labelled</a:t>
            </a:r>
          </a:p>
          <a:p xmlns:a="http://schemas.openxmlformats.org/drawingml/2006/main">
            <a:r>
              <a:t>a water bench sketch with no volume written</a:t>
            </a:r>
          </a:p>
          <a:p xmlns:a="http://schemas.openxmlformats.org/drawingml/2006/main">
            <a:r>
              <a:t>a photo of the packet fronts (no labels)</a:t>
            </a:r>
          </a:p>
          <a:p xmlns:a="http://schemas.openxmlformats.org/drawingml/2006/main">
            <a:r>
              <a:t>fully supports the outcome</a:t>
            </a:r>
          </a:p>
          <a:p xmlns:a="http://schemas.openxmlformats.org/drawingml/2006/main">
            <a:r>
              <a:t>supports part of it — name the gap</a:t>
            </a:r>
          </a:p>
          <a:p xmlns:a="http://schemas.openxmlformats.org/drawingml/2006/main">
            <a:r>
              <a:t>does not show the science</a:t>
            </a:r>
          </a:p>
          <a:p xmlns:a="http://schemas.openxmlformats.org/drawingml/2006/main">
            <a:r>
              <a:t>Press a card.</a:t>
            </a:r>
          </a:p>
          <a:p xmlns:a="http://schemas.openxmlformats.org/drawingml/2006/main">
            <a:r>
              <a:t>SELECT choose for a stated reason</a:t>
            </a:r>
          </a:p>
          <a:p xmlns:a="http://schemas.openxmlformats.org/drawingml/2006/main">
            <a:r>
              <a:t>CAPTION a short statement tied to the record</a:t>
            </a:r>
          </a:p>
          <a:p xmlns:a="http://schemas.openxmlformats.org/drawingml/2006/main">
            <a:r>
              <a:t>LIMIT what the record cannot establish</a:t>
            </a:r>
          </a:p>
          <a:p xmlns:a="http://schemas.openxmlformats.org/drawingml/2006/main">
            <a:r>
              <a:t>Vocabulary in use</a:t>
            </a:r>
          </a:p>
          <a:p xmlns:a="http://schemas.openxmlformats.org/drawingml/2006/main">
            <a:r>
              <a:t>SELECT in an honest Autumn science evidence set: choose for a stated reason. Apply SELECT when this anchor matters—A skeleton record needs a named structure and a supported function.—and check it beside this second anchor: A nutrition comparison keeps the same label basis visible.</a:t>
            </a:r>
          </a:p>
          <a:p xmlns:a="http://schemas.openxmlformats.org/drawingml/2006/main">
            <a:r>
              <a:t>CAPTION in an honest Autumn science evidence set: a short statement tied to the record. Apply CAPTION when this anchor matters—A nutrition comparison keeps the same label basis visible.—and check it beside this second anchor: A rock record distinguishes appearance from a controlled property test.</a:t>
            </a:r>
          </a:p>
          <a:p xmlns:a="http://schemas.openxmlformats.org/drawingml/2006/main">
            <a:r>
              <a:t>LIMIT in an honest Autumn science evidence set: what the record cannot establish. Apply LIMIT when this anchor matters—A rock record distinguishes appearance from a controlled property test.—and check it beside this second anchor: Existing evidence is used honestly; a missing practical is not restaged for a photograph.</a:t>
            </a:r>
          </a:p>
          <a:p xmlns:a="http://schemas.openxmlformats.org/drawingml/2006/main">
            <a:r>
              <a:t>Take one existing skeleton diagram, one supplied nutrition comparison and one rock observation. For each, retain its label or method, write one caption that says only what is shown, and add a limit. Sort them under the correct topic before choosing the strongest record. A neat page does not strengthen weak evidence, and a photograph without the learner's meaning is not enough.</a:t>
            </a:r>
          </a:p>
          <a:p xmlns:a="http://schemas.openxmlformats.org/drawingml/2006/main">
            <a:r>
              <a:t>A skeleton record needs a named structure and a supported function.</a:t>
            </a:r>
          </a:p>
          <a:p xmlns:a="http://schemas.openxmlformats.org/drawingml/2006/main">
            <a:r>
              <a:t>A nutrition comparison keeps the same label basis visible.</a:t>
            </a:r>
          </a:p>
          <a:p xmlns:a="http://schemas.openxmlformats.org/drawingml/2006/main">
            <a:r>
              <a:t>A rock record distinguishes appearance from a controlled property test.</a:t>
            </a:r>
          </a:p>
          <a:p xmlns:a="http://schemas.openxmlformats.org/drawingml/2006/main">
            <a:r>
              <a:t>Existing evidence is used honestly; a missing practical is not restaged for a photograph.</a:t>
            </a:r>
          </a:p>
          <a:p xmlns:a="http://schemas.openxmlformats.org/drawingml/2006/main">
            <a:r>
              <a:t>Select genuine class records about skeletons, nutrition and rocks, organise them by topic, and add a cautious explanation and evidence limit to each.</a:t>
            </a:r>
          </a:p>
          <a:p xmlns:a="http://schemas.openxmlformats.org/drawingml/2006/main">
            <a:r>
              <a:t/>
            </a:r>
          </a:p>
          <a:p xmlns:a="http://schemas.openxmlformats.org/drawingml/2006/main">
            <a:r>
              <a:t>HTML controls remain in the original HTML file. PowerPoint contains editable teaching text and static source visuals; use the paper response route for sorting and investigation.</a:t>
            </a:r>
          </a:p>
          <a:p xmlns:a="http://schemas.openxmlformats.org/drawingml/2006/main">
            <a:r>
              <a:t/>
            </a:r>
          </a:p>
          <a:p xmlns:a="http://schemas.openxmlformats.org/drawingml/2006/main">
            <a:r>
              <a:t>[Sources]</a:t>
            </a:r>
          </a:p>
          <a:p xmlns:a="http://schemas.openxmlformats.org/drawingml/2006/main">
            <a:r>
              <a:t/>
            </a:r>
          </a:p>
          <a:p xmlns:a="http://schemas.openxmlformats.org/drawingml/2006/main">
            <a:r>
              <a:t>Uploaded lesson: SCI_B_W14B_Autumn_Science_Evidence_Do.html</a:t>
            </a:r>
          </a:p>
          <a:p xmlns:a="http://schemas.openxmlformats.org/drawingml/2006/main">
            <a:r>
              <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Companion for SCI_B_W14B_Autumn_Science_Evidence_Do.html. We do: 3 minutes TOTAL across all slides in this stage.</a:t>
            </a:r>
          </a:p>
          <a:p xmlns:a="http://schemas.openxmlformats.org/drawingml/2006/main">
            <a:r>
              <a:t/>
            </a:r>
          </a:p>
          <a:p xmlns:a="http://schemas.openxmlformats.org/drawingml/2006/main">
            <a:r>
              <a:t>Wait, receive and use the least prompt needed.</a:t>
            </a:r>
          </a:p>
          <a:p xmlns:a="http://schemas.openxmlformats.org/drawingml/2006/main">
            <a:r>
              <a:t/>
            </a:r>
          </a:p>
          <a:p xmlns:a="http://schemas.openxmlformats.org/drawingml/2006/main">
            <a:r>
              <a:t>Keep adult action separate from pupil authorship.</a:t>
            </a:r>
          </a:p>
          <a:p xmlns:a="http://schemas.openxmlformats.org/drawingml/2006/main">
            <a:r>
              <a:t/>
            </a:r>
          </a:p>
          <a:p xmlns:a="http://schemas.openxmlformats.org/drawingml/2006/main">
            <a:r>
              <a:t>An honest autumn science evidence set · hinge decision: A nutrition comparison keeps the same label basis visible. Link that anchor only when this second detail is relevant: A rock record distinguishes appearance from a controlled property test. For this an honest Autumn science evidence set decision, use a printed choice, object placement, short phrase, symbol response or learner-directed mark; the learner still chooses the evidence, order, comparison or action. Staff supporting an honest Autumn science evidence set may steady the named materials and read the displayed source exactly. They do not upgrade the an honest Autumn science evidence set response, fill its missing result or convert its plan into completion. If access to an honest Autumn science evidence set stalls, pause, lower visual density or move to the printed route while keeping the same reasoning demand.</a:t>
            </a:r>
          </a:p>
          <a:p xmlns:a="http://schemas.openxmlformats.org/drawingml/2006/main">
            <a:r>
              <a:t/>
            </a:r>
          </a:p>
          <a:p xmlns:a="http://schemas.openxmlformats.org/drawingml/2006/main">
            <a:r>
              <a:t>Ask every learner to commit privately before feedback. Use the pupil cards, table or evidence sheet; pointing, saying, signing and directing a partner are valid routes.</a:t>
            </a:r>
          </a:p>
          <a:p xmlns:a="http://schemas.openxmlformats.org/drawingml/2006/main">
            <a:r>
              <a:t/>
            </a:r>
          </a:p>
          <a:p xmlns:a="http://schemas.openxmlformats.org/drawingml/2006/main">
            <a:r>
              <a:t>Full source-stage teaching text:</a:t>
            </a:r>
          </a:p>
          <a:p xmlns:a="http://schemas.openxmlformats.org/drawingml/2006/main">
            <a:r>
              <a:t/>
            </a:r>
          </a:p>
          <a:p xmlns:a="http://schemas.openxmlformats.org/drawingml/2006/main">
            <a:r>
              <a:t>A rock record distinguishes appearance from a controlled property test. Existing evidence is used honestly; a missing practical is not restaged for a photograph.</a:t>
            </a:r>
          </a:p>
          <a:p xmlns:a="http://schemas.openxmlformats.org/drawingml/2006/main">
            <a:r>
              <a:t/>
            </a:r>
          </a:p>
          <a:p xmlns:a="http://schemas.openxmlformats.org/drawingml/2006/main">
            <a:r>
              <a:t>HTML controls remain in the original HTML file. PowerPoint contains editable teaching text and static source visuals; use the paper response route for sorting and investigation.</a:t>
            </a:r>
          </a:p>
          <a:p xmlns:a="http://schemas.openxmlformats.org/drawingml/2006/main">
            <a:r>
              <a:t/>
            </a:r>
          </a:p>
          <a:p xmlns:a="http://schemas.openxmlformats.org/drawingml/2006/main">
            <a:r>
              <a:t>[Sources]</a:t>
            </a:r>
          </a:p>
          <a:p xmlns:a="http://schemas.openxmlformats.org/drawingml/2006/main">
            <a:r>
              <a:t/>
            </a:r>
          </a:p>
          <a:p xmlns:a="http://schemas.openxmlformats.org/drawingml/2006/main">
            <a:r>
              <a:t>Uploaded lesson: SCI_B_W14B_Autumn_Science_Evidence_Do.html</a:t>
            </a:r>
          </a:p>
          <a:p xmlns:a="http://schemas.openxmlformats.org/drawingml/2006/main">
            <a:r>
              <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Companion for SCI_B_W14B_Autumn_Science_Evidence_Do.html. I do 2: 3 minutes TOTAL across all slides in this stage.</a:t>
            </a:r>
          </a:p>
          <a:p xmlns:a="http://schemas.openxmlformats.org/drawingml/2006/main">
            <a:r>
              <a:t/>
            </a:r>
          </a:p>
          <a:p xmlns:a="http://schemas.openxmlformats.org/drawingml/2006/main">
            <a:r>
              <a:t>Wait, receive and use the least prompt needed.</a:t>
            </a:r>
          </a:p>
          <a:p xmlns:a="http://schemas.openxmlformats.org/drawingml/2006/main">
            <a:r>
              <a:t/>
            </a:r>
          </a:p>
          <a:p xmlns:a="http://schemas.openxmlformats.org/drawingml/2006/main">
            <a:r>
              <a:t>Keep adult action separate from pupil authorship.</a:t>
            </a:r>
          </a:p>
          <a:p xmlns:a="http://schemas.openxmlformats.org/drawingml/2006/main">
            <a:r>
              <a:t/>
            </a:r>
          </a:p>
          <a:p xmlns:a="http://schemas.openxmlformats.org/drawingml/2006/main">
            <a:r>
              <a:t>An honest autumn science evidence set · second connection: A rock record distinguishes appearance from a controlled property test. Link that anchor only when this second detail is relevant: Existing evidence is used honestly; a missing practical is not restaged for a photograph. For this an honest Autumn science evidence set decision, use pointing, selecting, signing, speaking, typing or exact-word scribing; the learner still chooses the evidence, order, comparison or action. Staff supporting an honest Autumn science evidence set may steady the named materials and read the displayed source exactly. They do not upgrade the an honest Autumn science evidence set response, fill its missing result or convert its plan into completion. If access to an honest Autumn science evidence set stalls, pause, lower visual density or move to the printed route while keeping the same reasoning demand.</a:t>
            </a:r>
          </a:p>
          <a:p xmlns:a="http://schemas.openxmlformats.org/drawingml/2006/main">
            <a:r>
              <a:t/>
            </a:r>
          </a:p>
          <a:p xmlns:a="http://schemas.openxmlformats.org/drawingml/2006/main">
            <a:r>
              <a:t>Full source-stage teaching text:</a:t>
            </a:r>
          </a:p>
          <a:p xmlns:a="http://schemas.openxmlformats.org/drawingml/2006/main">
            <a:r>
              <a:t/>
            </a:r>
          </a:p>
          <a:p xmlns:a="http://schemas.openxmlformats.org/drawingml/2006/main">
            <a:r>
              <a:t>Available evidence</a:t>
            </a:r>
          </a:p>
          <a:p xmlns:a="http://schemas.openxmlformats.org/drawingml/2006/main">
            <a:r>
              <a:t>A skeleton record needs a named structure and a supported function.</a:t>
            </a:r>
          </a:p>
          <a:p xmlns:a="http://schemas.openxmlformats.org/drawingml/2006/main">
            <a:r>
              <a:t>Reasoning move</a:t>
            </a:r>
          </a:p>
          <a:p xmlns:a="http://schemas.openxmlformats.org/drawingml/2006/main">
            <a:r>
              <a:t>A nutrition comparison keeps the same label basis visible.</a:t>
            </a:r>
          </a:p>
          <a:p xmlns:a="http://schemas.openxmlformats.org/drawingml/2006/main">
            <a:r>
              <a:t>Boundary or next check</a:t>
            </a:r>
          </a:p>
          <a:p xmlns:a="http://schemas.openxmlformats.org/drawingml/2006/main">
            <a:r>
              <a:t>Existing evidence is used honestly; a missing practical is not restaged for a photograph.</a:t>
            </a:r>
          </a:p>
          <a:p xmlns:a="http://schemas.openxmlformats.org/drawingml/2006/main">
            <a:r>
              <a:t>A skeleton record needs a named structure and a supported function. Existing evidence is used honestly; a missing practical is not restaged for a photograph.</a:t>
            </a:r>
          </a:p>
          <a:p xmlns:a="http://schemas.openxmlformats.org/drawingml/2006/main">
            <a:r>
              <a:t>Take one existing skeleton diagram, one supplied nutrition comparison and one rock observation. For each, retain its label or method, write one caption that says only what is shown, and add a limit. Sort them under the correct topic before choosing the strongest record. A neat page does not strengthen weak evidence, and a photograph without the learner's meaning is not enough. Assemble a three-topic evidence page from genuine records already available. Include two records per topic where available, a source or method locator, one bounded caption and one limit. Add a short review naming the strongest record and the record that still needs method detail. If any record is unavailable, leave a marked gap and name the responsible next check instead of recreating the task. A skeleton record needs a named structure and a supported function. A nutrition comparison keeps the same label basis visible. A rock record distinguishes appearance from a controlled property test. Existing evidence is used honestly; a missing practical is not restaged for a photograph. Match six supplied records to topic headings and complete one caption frame and limit frame per topic. Select and justify two records per topic, then write cautious captions and a method-specific limit. Evaluate the strength of the selected records, reject one weak item and defend the final evidence set.</a:t>
            </a:r>
          </a:p>
          <a:p xmlns:a="http://schemas.openxmlformats.org/drawingml/2006/main">
            <a:r>
              <a:t/>
            </a:r>
          </a:p>
          <a:p xmlns:a="http://schemas.openxmlformats.org/drawingml/2006/main">
            <a:r>
              <a:t>HTML controls remain in the original HTML file. PowerPoint contains editable teaching text and static source visuals; use the paper response route for sorting and investigation.</a:t>
            </a:r>
          </a:p>
          <a:p xmlns:a="http://schemas.openxmlformats.org/drawingml/2006/main">
            <a:r>
              <a:t/>
            </a:r>
          </a:p>
          <a:p xmlns:a="http://schemas.openxmlformats.org/drawingml/2006/main">
            <a:r>
              <a:t>[Sources]</a:t>
            </a:r>
          </a:p>
          <a:p xmlns:a="http://schemas.openxmlformats.org/drawingml/2006/main">
            <a:r>
              <a:t/>
            </a:r>
          </a:p>
          <a:p xmlns:a="http://schemas.openxmlformats.org/drawingml/2006/main">
            <a:r>
              <a:t>Uploaded lesson: SCI_B_W14B_Autumn_Science_Evidence_Do.html</a:t>
            </a:r>
          </a:p>
          <a:p xmlns:a="http://schemas.openxmlformats.org/drawingml/2006/main">
            <a:r>
              <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Companion for SCI_B_W14B_Autumn_Science_Evidence_Do.html. I do 2: 3 minutes TOTAL across all slides in this stage.</a:t>
            </a:r>
          </a:p>
          <a:p xmlns:a="http://schemas.openxmlformats.org/drawingml/2006/main">
            <a:r>
              <a:t/>
            </a:r>
          </a:p>
          <a:p xmlns:a="http://schemas.openxmlformats.org/drawingml/2006/main">
            <a:r>
              <a:t>Wait, receive and use the least prompt needed.</a:t>
            </a:r>
          </a:p>
          <a:p xmlns:a="http://schemas.openxmlformats.org/drawingml/2006/main">
            <a:r>
              <a:t/>
            </a:r>
          </a:p>
          <a:p xmlns:a="http://schemas.openxmlformats.org/drawingml/2006/main">
            <a:r>
              <a:t>Keep adult action separate from pupil authorship.</a:t>
            </a:r>
          </a:p>
          <a:p xmlns:a="http://schemas.openxmlformats.org/drawingml/2006/main">
            <a:r>
              <a:t/>
            </a:r>
          </a:p>
          <a:p xmlns:a="http://schemas.openxmlformats.org/drawingml/2006/main">
            <a:r>
              <a:t>An honest autumn science evidence set · second connection: A rock record distinguishes appearance from a controlled property test. Link that anchor only when this second detail is relevant: Existing evidence is used honestly; a missing practical is not restaged for a photograph. For this an honest Autumn science evidence set decision, use pointing, selecting, signing, speaking, typing or exact-word scribing; the learner still chooses the evidence, order, comparison or action. Staff supporting an honest Autumn science evidence set may steady the named materials and read the displayed source exactly. They do not upgrade the an honest Autumn science evidence set response, fill its missing result or convert its plan into completion. If access to an honest Autumn science evidence set stalls, pause, lower visual density or move to the printed route while keeping the same reasoning demand.</a:t>
            </a:r>
          </a:p>
          <a:p xmlns:a="http://schemas.openxmlformats.org/drawingml/2006/main">
            <a:r>
              <a:t/>
            </a:r>
          </a:p>
          <a:p xmlns:a="http://schemas.openxmlformats.org/drawingml/2006/main">
            <a:r>
              <a:t>Full source-stage teaching text:</a:t>
            </a:r>
          </a:p>
          <a:p xmlns:a="http://schemas.openxmlformats.org/drawingml/2006/main">
            <a:r>
              <a:t/>
            </a:r>
          </a:p>
          <a:p xmlns:a="http://schemas.openxmlformats.org/drawingml/2006/main">
            <a:r>
              <a:t>Available evidence</a:t>
            </a:r>
          </a:p>
          <a:p xmlns:a="http://schemas.openxmlformats.org/drawingml/2006/main">
            <a:r>
              <a:t>A skeleton record needs a named structure and a supported function.</a:t>
            </a:r>
          </a:p>
          <a:p xmlns:a="http://schemas.openxmlformats.org/drawingml/2006/main">
            <a:r>
              <a:t>Reasoning move</a:t>
            </a:r>
          </a:p>
          <a:p xmlns:a="http://schemas.openxmlformats.org/drawingml/2006/main">
            <a:r>
              <a:t>A nutrition comparison keeps the same label basis visible.</a:t>
            </a:r>
          </a:p>
          <a:p xmlns:a="http://schemas.openxmlformats.org/drawingml/2006/main">
            <a:r>
              <a:t>Boundary or next check</a:t>
            </a:r>
          </a:p>
          <a:p xmlns:a="http://schemas.openxmlformats.org/drawingml/2006/main">
            <a:r>
              <a:t>Existing evidence is used honestly; a missing practical is not restaged for a photograph.</a:t>
            </a:r>
          </a:p>
          <a:p xmlns:a="http://schemas.openxmlformats.org/drawingml/2006/main">
            <a:r>
              <a:t>A skeleton record needs a named structure and a supported function. Existing evidence is used honestly; a missing practical is not restaged for a photograph.</a:t>
            </a:r>
          </a:p>
          <a:p xmlns:a="http://schemas.openxmlformats.org/drawingml/2006/main">
            <a:r>
              <a:t>Take one existing skeleton diagram, one supplied nutrition comparison and one rock observation. For each, retain its label or method, write one caption that says only what is shown, and add a limit. Sort them under the correct topic before choosing the strongest record. A neat page does not strengthen weak evidence, and a photograph without the learner's meaning is not enough. Assemble a three-topic evidence page from genuine records already available. Include two records per topic where available, a source or method locator, one bounded caption and one limit. Add a short review naming the strongest record and the record that still needs method detail. If any record is unavailable, leave a marked gap and name the responsible next check instead of recreating the task. A skeleton record needs a named structure and a supported function. A nutrition comparison keeps the same label basis visible. A rock record distinguishes appearance from a controlled property test. Existing evidence is used honestly; a missing practical is not restaged for a photograph. Match six supplied records to topic headings and complete one caption frame and limit frame per topic. Select and justify two records per topic, then write cautious captions and a method-specific limit. Evaluate the strength of the selected records, reject one weak item and defend the final evidence set.</a:t>
            </a:r>
          </a:p>
          <a:p xmlns:a="http://schemas.openxmlformats.org/drawingml/2006/main">
            <a:r>
              <a:t/>
            </a:r>
          </a:p>
          <a:p xmlns:a="http://schemas.openxmlformats.org/drawingml/2006/main">
            <a:r>
              <a:t>HTML controls remain in the original HTML file. PowerPoint contains editable teaching text and static source visuals; use the paper response route for sorting and investigation.</a:t>
            </a:r>
          </a:p>
          <a:p xmlns:a="http://schemas.openxmlformats.org/drawingml/2006/main">
            <a:r>
              <a:t/>
            </a:r>
          </a:p>
          <a:p xmlns:a="http://schemas.openxmlformats.org/drawingml/2006/main">
            <a:r>
              <a:t>[Sources]</a:t>
            </a:r>
          </a:p>
          <a:p xmlns:a="http://schemas.openxmlformats.org/drawingml/2006/main">
            <a:r>
              <a:t/>
            </a:r>
          </a:p>
          <a:p xmlns:a="http://schemas.openxmlformats.org/drawingml/2006/main">
            <a:r>
              <a:t>Uploaded lesson: SCI_B_W14B_Autumn_Science_Evidence_Do.html</a:t>
            </a:r>
          </a:p>
          <a:p xmlns:a="http://schemas.openxmlformats.org/drawingml/2006/main">
            <a:r>
              <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Companion for SCI_B_W14B_Autumn_Science_Evidence_Do.html. We do 2: 4 minutes TOTAL across all slides in this stage.</a:t>
            </a:r>
          </a:p>
          <a:p xmlns:a="http://schemas.openxmlformats.org/drawingml/2006/main">
            <a:r>
              <a:t/>
            </a:r>
          </a:p>
          <a:p xmlns:a="http://schemas.openxmlformats.org/drawingml/2006/main">
            <a:r>
              <a:t>Wait, receive and use the least prompt needed.</a:t>
            </a:r>
          </a:p>
          <a:p xmlns:a="http://schemas.openxmlformats.org/drawingml/2006/main">
            <a:r>
              <a:t/>
            </a:r>
          </a:p>
          <a:p xmlns:a="http://schemas.openxmlformats.org/drawingml/2006/main">
            <a:r>
              <a:t>Keep adult action separate from pupil authorship.</a:t>
            </a:r>
          </a:p>
          <a:p xmlns:a="http://schemas.openxmlformats.org/drawingml/2006/main">
            <a:r>
              <a:t/>
            </a:r>
          </a:p>
          <a:p xmlns:a="http://schemas.openxmlformats.org/drawingml/2006/main">
            <a:r>
              <a:t>An honest autumn science evidence set · guided audit: Existing evidence is used honestly; a missing practical is not restaged for a photograph. Link that anchor only when this second detail is relevant: A skeleton record needs a named structure and a supported function. For this an honest Autumn science evidence set decision, use a quiet card sort, a spoken response, a communication aid or adult handling directed by the learner; the learner still chooses the evidence, order, comparison or action. Staff supporting an honest Autumn science evidence set may steady the named materials and read the displayed source exactly. They do not upgrade the an honest Autumn science evidence set response, fill its missing result or convert its plan into completion. If access to an honest Autumn science evidence set stalls, pause, lower visual density or move to the printed route while keeping the same reasoning demand.</a:t>
            </a:r>
          </a:p>
          <a:p xmlns:a="http://schemas.openxmlformats.org/drawingml/2006/main">
            <a:r>
              <a:t/>
            </a:r>
          </a:p>
          <a:p xmlns:a="http://schemas.openxmlformats.org/drawingml/2006/main">
            <a:r>
              <a:t>Ask every learner to commit privately before feedback. Use the pupil cards, table or evidence sheet; pointing, saying, signing and directing a partner are valid routes.</a:t>
            </a:r>
          </a:p>
          <a:p xmlns:a="http://schemas.openxmlformats.org/drawingml/2006/main">
            <a:r>
              <a:t/>
            </a:r>
          </a:p>
          <a:p xmlns:a="http://schemas.openxmlformats.org/drawingml/2006/main">
            <a:r>
              <a:t>Full source-stage teaching text:</a:t>
            </a:r>
          </a:p>
          <a:p xmlns:a="http://schemas.openxmlformats.org/drawingml/2006/main">
            <a:r>
              <a:t/>
            </a:r>
          </a:p>
          <a:p xmlns:a="http://schemas.openxmlformats.org/drawingml/2006/main">
            <a:r>
              <a:t>◆ Supported</a:t>
            </a:r>
          </a:p>
          <a:p xmlns:a="http://schemas.openxmlformats.org/drawingml/2006/main">
            <a:r>
              <a:t>Match six supplied records to topic headings and complete one caption frame and limit frame per topic.</a:t>
            </a:r>
          </a:p>
          <a:p xmlns:a="http://schemas.openxmlformats.org/drawingml/2006/main">
            <a:r>
              <a:t>▲ Standard</a:t>
            </a:r>
          </a:p>
          <a:p xmlns:a="http://schemas.openxmlformats.org/drawingml/2006/main">
            <a:r>
              <a:t>Select and justify two records per topic, then write cautious captions and a method-specific limit.</a:t>
            </a:r>
          </a:p>
          <a:p xmlns:a="http://schemas.openxmlformats.org/drawingml/2006/main">
            <a:r>
              <a:t>Stretch</a:t>
            </a:r>
          </a:p>
          <a:p xmlns:a="http://schemas.openxmlformats.org/drawingml/2006/main">
            <a:r>
              <a:t>Evaluate the strength of the selected records, reject one weak item and defend the final evidence set.</a:t>
            </a:r>
          </a:p>
          <a:p xmlns:a="http://schemas.openxmlformats.org/drawingml/2006/main">
            <a:r>
              <a:t>Assemble a three-topic evidence page from genuine records already available. Include two records per topic where available, a source or method locator, one bounded caption and one limit. Add a short review naming the strongest record and the record that still needs method detail. If any record is unavailable, leave a marked gap and name the responsible next check instead of recreating the task.</a:t>
            </a:r>
          </a:p>
          <a:p xmlns:a="http://schemas.openxmlformats.org/drawingml/2006/main">
            <a:r>
              <a:t/>
            </a:r>
          </a:p>
          <a:p xmlns:a="http://schemas.openxmlformats.org/drawingml/2006/main">
            <a:r>
              <a:t>HTML controls remain in the original HTML file. PowerPoint contains editable teaching text and static source visuals; use the paper response route for sorting and investigation.</a:t>
            </a:r>
          </a:p>
          <a:p xmlns:a="http://schemas.openxmlformats.org/drawingml/2006/main">
            <a:r>
              <a:t/>
            </a:r>
          </a:p>
          <a:p xmlns:a="http://schemas.openxmlformats.org/drawingml/2006/main">
            <a:r>
              <a:t>[Sources]</a:t>
            </a:r>
          </a:p>
          <a:p xmlns:a="http://schemas.openxmlformats.org/drawingml/2006/main">
            <a:r>
              <a:t/>
            </a:r>
          </a:p>
          <a:p xmlns:a="http://schemas.openxmlformats.org/drawingml/2006/main">
            <a:r>
              <a:t>Uploaded lesson: SCI_B_W14B_Autumn_Science_Evidence_Do.html</a:t>
            </a:r>
          </a:p>
          <a:p xmlns:a="http://schemas.openxmlformats.org/drawingml/2006/main">
            <a:r>
              <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Companion for SCI_B_W14B_Autumn_Science_Evidence_Do.html. We do 2: 4 minutes TOTAL across all slides in this stage.</a:t>
            </a:r>
          </a:p>
          <a:p xmlns:a="http://schemas.openxmlformats.org/drawingml/2006/main">
            <a:r>
              <a:t/>
            </a:r>
          </a:p>
          <a:p xmlns:a="http://schemas.openxmlformats.org/drawingml/2006/main">
            <a:r>
              <a:t>Wait, receive and use the least prompt needed.</a:t>
            </a:r>
          </a:p>
          <a:p xmlns:a="http://schemas.openxmlformats.org/drawingml/2006/main">
            <a:r>
              <a:t/>
            </a:r>
          </a:p>
          <a:p xmlns:a="http://schemas.openxmlformats.org/drawingml/2006/main">
            <a:r>
              <a:t>Keep adult action separate from pupil authorship.</a:t>
            </a:r>
          </a:p>
          <a:p xmlns:a="http://schemas.openxmlformats.org/drawingml/2006/main">
            <a:r>
              <a:t/>
            </a:r>
          </a:p>
          <a:p xmlns:a="http://schemas.openxmlformats.org/drawingml/2006/main">
            <a:r>
              <a:t>An honest autumn science evidence set · guided audit: Existing evidence is used honestly; a missing practical is not restaged for a photograph. Link that anchor only when this second detail is relevant: A skeleton record needs a named structure and a supported function. For this an honest Autumn science evidence set decision, use a quiet card sort, a spoken response, a communication aid or adult handling directed by the learner; the learner still chooses the evidence, order, comparison or action. Staff supporting an honest Autumn science evidence set may steady the named materials and read the displayed source exactly. They do not upgrade the an honest Autumn science evidence set response, fill its missing result or convert its plan into completion. If access to an honest Autumn science evidence set stalls, pause, lower visual density or move to the printed route while keeping the same reasoning demand.</a:t>
            </a:r>
          </a:p>
          <a:p xmlns:a="http://schemas.openxmlformats.org/drawingml/2006/main">
            <a:r>
              <a:t/>
            </a:r>
          </a:p>
          <a:p xmlns:a="http://schemas.openxmlformats.org/drawingml/2006/main">
            <a:r>
              <a:t>Ask every learner to commit privately before feedback. Use the pupil cards, table or evidence sheet; pointing, saying, signing and directing a partner are valid routes.</a:t>
            </a:r>
          </a:p>
          <a:p xmlns:a="http://schemas.openxmlformats.org/drawingml/2006/main">
            <a:r>
              <a:t/>
            </a:r>
          </a:p>
          <a:p xmlns:a="http://schemas.openxmlformats.org/drawingml/2006/main">
            <a:r>
              <a:t>Full source-stage teaching text:</a:t>
            </a:r>
          </a:p>
          <a:p xmlns:a="http://schemas.openxmlformats.org/drawingml/2006/main">
            <a:r>
              <a:t/>
            </a:r>
          </a:p>
          <a:p xmlns:a="http://schemas.openxmlformats.org/drawingml/2006/main">
            <a:r>
              <a:t>◆ Supported</a:t>
            </a:r>
          </a:p>
          <a:p xmlns:a="http://schemas.openxmlformats.org/drawingml/2006/main">
            <a:r>
              <a:t>Match six supplied records to topic headings and complete one caption frame and limit frame per topic.</a:t>
            </a:r>
          </a:p>
          <a:p xmlns:a="http://schemas.openxmlformats.org/drawingml/2006/main">
            <a:r>
              <a:t>▲ Standard</a:t>
            </a:r>
          </a:p>
          <a:p xmlns:a="http://schemas.openxmlformats.org/drawingml/2006/main">
            <a:r>
              <a:t>Select and justify two records per topic, then write cautious captions and a method-specific limit.</a:t>
            </a:r>
          </a:p>
          <a:p xmlns:a="http://schemas.openxmlformats.org/drawingml/2006/main">
            <a:r>
              <a:t>Stretch</a:t>
            </a:r>
          </a:p>
          <a:p xmlns:a="http://schemas.openxmlformats.org/drawingml/2006/main">
            <a:r>
              <a:t>Evaluate the strength of the selected records, reject one weak item and defend the final evidence set.</a:t>
            </a:r>
          </a:p>
          <a:p xmlns:a="http://schemas.openxmlformats.org/drawingml/2006/main">
            <a:r>
              <a:t>Assemble a three-topic evidence page from genuine records already available. Include two records per topic where available, a source or method locator, one bounded caption and one limit. Add a short review naming the strongest record and the record that still needs method detail. If any record is unavailable, leave a marked gap and name the responsible next check instead of recreating the task.</a:t>
            </a:r>
          </a:p>
          <a:p xmlns:a="http://schemas.openxmlformats.org/drawingml/2006/main">
            <a:r>
              <a:t/>
            </a:r>
          </a:p>
          <a:p xmlns:a="http://schemas.openxmlformats.org/drawingml/2006/main">
            <a:r>
              <a:t>HTML controls remain in the original HTML file. PowerPoint contains editable teaching text and static source visuals; use the paper response route for sorting and investigation.</a:t>
            </a:r>
          </a:p>
          <a:p xmlns:a="http://schemas.openxmlformats.org/drawingml/2006/main">
            <a:r>
              <a:t/>
            </a:r>
          </a:p>
          <a:p xmlns:a="http://schemas.openxmlformats.org/drawingml/2006/main">
            <a:r>
              <a:t>[Sources]</a:t>
            </a:r>
          </a:p>
          <a:p xmlns:a="http://schemas.openxmlformats.org/drawingml/2006/main">
            <a:r>
              <a:t/>
            </a:r>
          </a:p>
          <a:p xmlns:a="http://schemas.openxmlformats.org/drawingml/2006/main">
            <a:r>
              <a:t>Uploaded lesson: SCI_B_W14B_Autumn_Science_Evidence_Do.html</a:t>
            </a:r>
          </a:p>
          <a:p xmlns:a="http://schemas.openxmlformats.org/drawingml/2006/main">
            <a:r>
              <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Companion for SCI_B_W14B_Autumn_Science_Evidence_Do.html. Independent: 16 minutes TOTAL across all slides in this stage.</a:t>
            </a:r>
          </a:p>
          <a:p xmlns:a="http://schemas.openxmlformats.org/drawingml/2006/main">
            <a:r>
              <a:t/>
            </a:r>
          </a:p>
          <a:p xmlns:a="http://schemas.openxmlformats.org/drawingml/2006/main">
            <a:r>
              <a:t>Wait, receive and use the least prompt needed.</a:t>
            </a:r>
          </a:p>
          <a:p xmlns:a="http://schemas.openxmlformats.org/drawingml/2006/main">
            <a:r>
              <a:t/>
            </a:r>
          </a:p>
          <a:p xmlns:a="http://schemas.openxmlformats.org/drawingml/2006/main">
            <a:r>
              <a:t>Keep adult action separate from pupil authorship.</a:t>
            </a:r>
          </a:p>
          <a:p xmlns:a="http://schemas.openxmlformats.org/drawingml/2006/main">
            <a:r>
              <a:t/>
            </a:r>
          </a:p>
          <a:p xmlns:a="http://schemas.openxmlformats.org/drawingml/2006/main">
            <a:r>
              <a:t>An honest autumn science evidence set · independent record: A skeleton record needs a named structure and a supported function. Link that anchor only when this second detail is relevant: A nutrition comparison keeps the same label basis visible. For this an honest Autumn science evidence set decision, use a printed choice, object placement, short phrase, symbol response or learner-directed mark; the learner still chooses the evidence, order, comparison or action. Staff supporting an honest Autumn science evidence set may steady the named materials and read the displayed source exactly. They do not upgrade the an honest Autumn science evidence set response, fill its missing result or convert its plan into completion. If access to an honest Autumn science evidence set stalls, pause, lower visual density or move to the printed route while keeping the same reasoning demand.</a:t>
            </a:r>
          </a:p>
          <a:p xmlns:a="http://schemas.openxmlformats.org/drawingml/2006/main">
            <a:r>
              <a:t/>
            </a:r>
          </a:p>
          <a:p xmlns:a="http://schemas.openxmlformats.org/drawingml/2006/main">
            <a:r>
              <a:t>Full source-stage teaching text:</a:t>
            </a:r>
          </a:p>
          <a:p xmlns:a="http://schemas.openxmlformats.org/drawingml/2006/main">
            <a:r>
              <a:t/>
            </a:r>
          </a:p>
          <a:p xmlns:a="http://schemas.openxmlformats.org/drawingml/2006/main">
            <a:r>
              <a:t>Assemble a three-topic evidence page from genuine records already available. Include two records per topic where available, a source or method locator, one bounded caption and one limit. Add a short review naming the strongest record and the record that still needs method detail. If any record is unavailable, leave a marked gap and name the responsible next check instead of recreating the task.</a:t>
            </a:r>
          </a:p>
          <a:p xmlns:a="http://schemas.openxmlformats.org/drawingml/2006/main">
            <a:r>
              <a:t>◆ Supported</a:t>
            </a:r>
          </a:p>
          <a:p xmlns:a="http://schemas.openxmlformats.org/drawingml/2006/main">
            <a:r>
              <a:t>Match six supplied records to topic headings and complete one caption frame and limit frame per topic.</a:t>
            </a:r>
          </a:p>
          <a:p xmlns:a="http://schemas.openxmlformats.org/drawingml/2006/main">
            <a:r>
              <a:t>▲ Standard</a:t>
            </a:r>
          </a:p>
          <a:p xmlns:a="http://schemas.openxmlformats.org/drawingml/2006/main">
            <a:r>
              <a:t>Select and justify two records per topic, then write cautious captions and a method-specific limit.</a:t>
            </a:r>
          </a:p>
          <a:p xmlns:a="http://schemas.openxmlformats.org/drawingml/2006/main">
            <a:r>
              <a:t>Stretch</a:t>
            </a:r>
          </a:p>
          <a:p xmlns:a="http://schemas.openxmlformats.org/drawingml/2006/main">
            <a:r>
              <a:t>Evaluate the strength of the selected records, reject one weak item and defend the final evidence set.</a:t>
            </a:r>
          </a:p>
          <a:p xmlns:a="http://schemas.openxmlformats.org/drawingml/2006/main">
            <a:r>
              <a:t>Trace</a:t>
            </a:r>
          </a:p>
          <a:p xmlns:a="http://schemas.openxmlformats.org/drawingml/2006/main">
            <a:r>
              <a:t>A skeleton record needs a named structure and a supported function.</a:t>
            </a:r>
          </a:p>
          <a:p xmlns:a="http://schemas.openxmlformats.org/drawingml/2006/main">
            <a:r>
              <a:t>Demand</a:t>
            </a:r>
          </a:p>
          <a:p xmlns:a="http://schemas.openxmlformats.org/drawingml/2006/main">
            <a:r>
              <a:t>A rock record distinguishes appearance from a controlled property test.</a:t>
            </a:r>
          </a:p>
          <a:p xmlns:a="http://schemas.openxmlformats.org/drawingml/2006/main">
            <a:r>
              <a:t>Truth</a:t>
            </a:r>
          </a:p>
          <a:p xmlns:a="http://schemas.openxmlformats.org/drawingml/2006/main">
            <a:r>
              <a:t>Existing evidence is used honestly; a missing practical is not restaged for a photograph.</a:t>
            </a:r>
          </a:p>
          <a:p xmlns:a="http://schemas.openxmlformats.org/drawingml/2006/main">
            <a:r>
              <a:t>Exit route remains available: pause, use the print pack, reduce visual density or direct an adult. The named learning demand remains available.</a:t>
            </a:r>
          </a:p>
          <a:p xmlns:a="http://schemas.openxmlformats.org/drawingml/2006/main">
            <a:r>
              <a:t/>
            </a:r>
          </a:p>
          <a:p xmlns:a="http://schemas.openxmlformats.org/drawingml/2006/main">
            <a:r>
              <a:t>HTML controls remain in the original HTML file. PowerPoint contains editable teaching text and static source visuals; use the paper response route for sorting and investigation.</a:t>
            </a:r>
          </a:p>
          <a:p xmlns:a="http://schemas.openxmlformats.org/drawingml/2006/main">
            <a:r>
              <a:t/>
            </a:r>
          </a:p>
          <a:p xmlns:a="http://schemas.openxmlformats.org/drawingml/2006/main">
            <a:r>
              <a:t>[Sources]</a:t>
            </a:r>
          </a:p>
          <a:p xmlns:a="http://schemas.openxmlformats.org/drawingml/2006/main">
            <a:r>
              <a:t/>
            </a:r>
          </a:p>
          <a:p xmlns:a="http://schemas.openxmlformats.org/drawingml/2006/main">
            <a:r>
              <a:t>Uploaded lesson: SCI_B_W14B_Autumn_Science_Evidence_Do.html</a:t>
            </a:r>
          </a:p>
          <a:p xmlns:a="http://schemas.openxmlformats.org/drawingml/2006/main">
            <a:r>
              <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Companion for SCI_B_W14B_Autumn_Science_Evidence_Do.html. Independent: 16 minutes TOTAL across all slides in this stage.</a:t>
            </a:r>
          </a:p>
          <a:p xmlns:a="http://schemas.openxmlformats.org/drawingml/2006/main">
            <a:r>
              <a:t/>
            </a:r>
          </a:p>
          <a:p xmlns:a="http://schemas.openxmlformats.org/drawingml/2006/main">
            <a:r>
              <a:t>Wait, receive and use the least prompt needed.</a:t>
            </a:r>
          </a:p>
          <a:p xmlns:a="http://schemas.openxmlformats.org/drawingml/2006/main">
            <a:r>
              <a:t/>
            </a:r>
          </a:p>
          <a:p xmlns:a="http://schemas.openxmlformats.org/drawingml/2006/main">
            <a:r>
              <a:t>Keep adult action separate from pupil authorship.</a:t>
            </a:r>
          </a:p>
          <a:p xmlns:a="http://schemas.openxmlformats.org/drawingml/2006/main">
            <a:r>
              <a:t/>
            </a:r>
          </a:p>
          <a:p xmlns:a="http://schemas.openxmlformats.org/drawingml/2006/main">
            <a:r>
              <a:t>An honest autumn science evidence set · independent record: A skeleton record needs a named structure and a supported function. Link that anchor only when this second detail is relevant: A nutrition comparison keeps the same label basis visible. For this an honest Autumn science evidence set decision, use a printed choice, object placement, short phrase, symbol response or learner-directed mark; the learner still chooses the evidence, order, comparison or action. Staff supporting an honest Autumn science evidence set may steady the named materials and read the displayed source exactly. They do not upgrade the an honest Autumn science evidence set response, fill its missing result or convert its plan into completion. If access to an honest Autumn science evidence set stalls, pause, lower visual density or move to the printed route while keeping the same reasoning demand.</a:t>
            </a:r>
          </a:p>
          <a:p xmlns:a="http://schemas.openxmlformats.org/drawingml/2006/main">
            <a:r>
              <a:t/>
            </a:r>
          </a:p>
          <a:p xmlns:a="http://schemas.openxmlformats.org/drawingml/2006/main">
            <a:r>
              <a:t>Full source-stage teaching text:</a:t>
            </a:r>
          </a:p>
          <a:p xmlns:a="http://schemas.openxmlformats.org/drawingml/2006/main">
            <a:r>
              <a:t/>
            </a:r>
          </a:p>
          <a:p xmlns:a="http://schemas.openxmlformats.org/drawingml/2006/main">
            <a:r>
              <a:t>Assemble a three-topic evidence page from genuine records already available. Include two records per topic where available, a source or method locator, one bounded caption and one limit. Add a short review naming the strongest record and the record that still needs method detail. If any record is unavailable, leave a marked gap and name the responsible next check instead of recreating the task.</a:t>
            </a:r>
          </a:p>
          <a:p xmlns:a="http://schemas.openxmlformats.org/drawingml/2006/main">
            <a:r>
              <a:t>◆ Supported</a:t>
            </a:r>
          </a:p>
          <a:p xmlns:a="http://schemas.openxmlformats.org/drawingml/2006/main">
            <a:r>
              <a:t>Match six supplied records to topic headings and complete one caption frame and limit frame per topic.</a:t>
            </a:r>
          </a:p>
          <a:p xmlns:a="http://schemas.openxmlformats.org/drawingml/2006/main">
            <a:r>
              <a:t>▲ Standard</a:t>
            </a:r>
          </a:p>
          <a:p xmlns:a="http://schemas.openxmlformats.org/drawingml/2006/main">
            <a:r>
              <a:t>Select and justify two records per topic, then write cautious captions and a method-specific limit.</a:t>
            </a:r>
          </a:p>
          <a:p xmlns:a="http://schemas.openxmlformats.org/drawingml/2006/main">
            <a:r>
              <a:t>Stretch</a:t>
            </a:r>
          </a:p>
          <a:p xmlns:a="http://schemas.openxmlformats.org/drawingml/2006/main">
            <a:r>
              <a:t>Evaluate the strength of the selected records, reject one weak item and defend the final evidence set.</a:t>
            </a:r>
          </a:p>
          <a:p xmlns:a="http://schemas.openxmlformats.org/drawingml/2006/main">
            <a:r>
              <a:t>Trace</a:t>
            </a:r>
          </a:p>
          <a:p xmlns:a="http://schemas.openxmlformats.org/drawingml/2006/main">
            <a:r>
              <a:t>A skeleton record needs a named structure and a supported function.</a:t>
            </a:r>
          </a:p>
          <a:p xmlns:a="http://schemas.openxmlformats.org/drawingml/2006/main">
            <a:r>
              <a:t>Demand</a:t>
            </a:r>
          </a:p>
          <a:p xmlns:a="http://schemas.openxmlformats.org/drawingml/2006/main">
            <a:r>
              <a:t>A rock record distinguishes appearance from a controlled property test.</a:t>
            </a:r>
          </a:p>
          <a:p xmlns:a="http://schemas.openxmlformats.org/drawingml/2006/main">
            <a:r>
              <a:t>Truth</a:t>
            </a:r>
          </a:p>
          <a:p xmlns:a="http://schemas.openxmlformats.org/drawingml/2006/main">
            <a:r>
              <a:t>Existing evidence is used honestly; a missing practical is not restaged for a photograph.</a:t>
            </a:r>
          </a:p>
          <a:p xmlns:a="http://schemas.openxmlformats.org/drawingml/2006/main">
            <a:r>
              <a:t>Exit route remains available: pause, use the print pack, reduce visual density or direct an adult. The named learning demand remains available.</a:t>
            </a:r>
          </a:p>
          <a:p xmlns:a="http://schemas.openxmlformats.org/drawingml/2006/main">
            <a:r>
              <a:t/>
            </a:r>
          </a:p>
          <a:p xmlns:a="http://schemas.openxmlformats.org/drawingml/2006/main">
            <a:r>
              <a:t>HTML controls remain in the original HTML file. PowerPoint contains editable teaching text and static source visuals; use the paper response route for sorting and investigation.</a:t>
            </a:r>
          </a:p>
          <a:p xmlns:a="http://schemas.openxmlformats.org/drawingml/2006/main">
            <a:r>
              <a:t/>
            </a:r>
          </a:p>
          <a:p xmlns:a="http://schemas.openxmlformats.org/drawingml/2006/main">
            <a:r>
              <a:t>[Sources]</a:t>
            </a:r>
          </a:p>
          <a:p xmlns:a="http://schemas.openxmlformats.org/drawingml/2006/main">
            <a:r>
              <a:t/>
            </a:r>
          </a:p>
          <a:p xmlns:a="http://schemas.openxmlformats.org/drawingml/2006/main">
            <a:r>
              <a:t>Uploaded lesson: SCI_B_W14B_Autumn_Science_Evidence_Do.html</a:t>
            </a:r>
          </a:p>
          <a:p xmlns:a="http://schemas.openxmlformats.org/drawingml/2006/main">
            <a:r>
              <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Companion for SCI_B_W14B_Autumn_Science_Evidence_Do.html. Independent: 16 minutes TOTAL across all slides in this stage.</a:t>
            </a:r>
          </a:p>
          <a:p xmlns:a="http://schemas.openxmlformats.org/drawingml/2006/main">
            <a:r>
              <a:t/>
            </a:r>
          </a:p>
          <a:p xmlns:a="http://schemas.openxmlformats.org/drawingml/2006/main">
            <a:r>
              <a:t>Wait, receive and use the least prompt needed.</a:t>
            </a:r>
          </a:p>
          <a:p xmlns:a="http://schemas.openxmlformats.org/drawingml/2006/main">
            <a:r>
              <a:t/>
            </a:r>
          </a:p>
          <a:p xmlns:a="http://schemas.openxmlformats.org/drawingml/2006/main">
            <a:r>
              <a:t>Keep adult action separate from pupil authorship.</a:t>
            </a:r>
          </a:p>
          <a:p xmlns:a="http://schemas.openxmlformats.org/drawingml/2006/main">
            <a:r>
              <a:t/>
            </a:r>
          </a:p>
          <a:p xmlns:a="http://schemas.openxmlformats.org/drawingml/2006/main">
            <a:r>
              <a:t>An honest autumn science evidence set · independent record: A skeleton record needs a named structure and a supported function. Link that anchor only when this second detail is relevant: A nutrition comparison keeps the same label basis visible. For this an honest Autumn science evidence set decision, use a printed choice, object placement, short phrase, symbol response or learner-directed mark; the learner still chooses the evidence, order, comparison or action. Staff supporting an honest Autumn science evidence set may steady the named materials and read the displayed source exactly. They do not upgrade the an honest Autumn science evidence set response, fill its missing result or convert its plan into completion. If access to an honest Autumn science evidence set stalls, pause, lower visual density or move to the printed route while keeping the same reasoning demand.</a:t>
            </a:r>
          </a:p>
          <a:p xmlns:a="http://schemas.openxmlformats.org/drawingml/2006/main">
            <a:r>
              <a:t/>
            </a:r>
          </a:p>
          <a:p xmlns:a="http://schemas.openxmlformats.org/drawingml/2006/main">
            <a:r>
              <a:t>Full source-stage teaching text:</a:t>
            </a:r>
          </a:p>
          <a:p xmlns:a="http://schemas.openxmlformats.org/drawingml/2006/main">
            <a:r>
              <a:t/>
            </a:r>
          </a:p>
          <a:p xmlns:a="http://schemas.openxmlformats.org/drawingml/2006/main">
            <a:r>
              <a:t>Assemble a three-topic evidence page from genuine records already available. Include two records per topic where available, a source or method locator, one bounded caption and one limit. Add a short review naming the strongest record and the record that still needs method detail. If any record is unavailable, leave a marked gap and name the responsible next check instead of recreating the task.</a:t>
            </a:r>
          </a:p>
          <a:p xmlns:a="http://schemas.openxmlformats.org/drawingml/2006/main">
            <a:r>
              <a:t>◆ Supported</a:t>
            </a:r>
          </a:p>
          <a:p xmlns:a="http://schemas.openxmlformats.org/drawingml/2006/main">
            <a:r>
              <a:t>Match six supplied records to topic headings and complete one caption frame and limit frame per topic.</a:t>
            </a:r>
          </a:p>
          <a:p xmlns:a="http://schemas.openxmlformats.org/drawingml/2006/main">
            <a:r>
              <a:t>▲ Standard</a:t>
            </a:r>
          </a:p>
          <a:p xmlns:a="http://schemas.openxmlformats.org/drawingml/2006/main">
            <a:r>
              <a:t>Select and justify two records per topic, then write cautious captions and a method-specific limit.</a:t>
            </a:r>
          </a:p>
          <a:p xmlns:a="http://schemas.openxmlformats.org/drawingml/2006/main">
            <a:r>
              <a:t>Stretch</a:t>
            </a:r>
          </a:p>
          <a:p xmlns:a="http://schemas.openxmlformats.org/drawingml/2006/main">
            <a:r>
              <a:t>Evaluate the strength of the selected records, reject one weak item and defend the final evidence set.</a:t>
            </a:r>
          </a:p>
          <a:p xmlns:a="http://schemas.openxmlformats.org/drawingml/2006/main">
            <a:r>
              <a:t>Trace</a:t>
            </a:r>
          </a:p>
          <a:p xmlns:a="http://schemas.openxmlformats.org/drawingml/2006/main">
            <a:r>
              <a:t>A skeleton record needs a named structure and a supported function.</a:t>
            </a:r>
          </a:p>
          <a:p xmlns:a="http://schemas.openxmlformats.org/drawingml/2006/main">
            <a:r>
              <a:t>Demand</a:t>
            </a:r>
          </a:p>
          <a:p xmlns:a="http://schemas.openxmlformats.org/drawingml/2006/main">
            <a:r>
              <a:t>A rock record distinguishes appearance from a controlled property test.</a:t>
            </a:r>
          </a:p>
          <a:p xmlns:a="http://schemas.openxmlformats.org/drawingml/2006/main">
            <a:r>
              <a:t>Truth</a:t>
            </a:r>
          </a:p>
          <a:p xmlns:a="http://schemas.openxmlformats.org/drawingml/2006/main">
            <a:r>
              <a:t>Existing evidence is used honestly; a missing practical is not restaged for a photograph.</a:t>
            </a:r>
          </a:p>
          <a:p xmlns:a="http://schemas.openxmlformats.org/drawingml/2006/main">
            <a:r>
              <a:t>Exit route remains available: pause, use the print pack, reduce visual density or direct an adult. The named learning demand remains available.</a:t>
            </a:r>
          </a:p>
          <a:p xmlns:a="http://schemas.openxmlformats.org/drawingml/2006/main">
            <a:r>
              <a:t/>
            </a:r>
          </a:p>
          <a:p xmlns:a="http://schemas.openxmlformats.org/drawingml/2006/main">
            <a:r>
              <a:t>HTML controls remain in the original HTML file. PowerPoint contains editable teaching text and static source visuals; use the paper response route for sorting and investigation.</a:t>
            </a:r>
          </a:p>
          <a:p xmlns:a="http://schemas.openxmlformats.org/drawingml/2006/main">
            <a:r>
              <a:t/>
            </a:r>
          </a:p>
          <a:p xmlns:a="http://schemas.openxmlformats.org/drawingml/2006/main">
            <a:r>
              <a:t>[Sources]</a:t>
            </a:r>
          </a:p>
          <a:p xmlns:a="http://schemas.openxmlformats.org/drawingml/2006/main">
            <a:r>
              <a:t/>
            </a:r>
          </a:p>
          <a:p xmlns:a="http://schemas.openxmlformats.org/drawingml/2006/main">
            <a:r>
              <a:t>Uploaded lesson: SCI_B_W14B_Autumn_Science_Evidence_Do.html</a:t>
            </a:r>
          </a:p>
          <a:p xmlns:a="http://schemas.openxmlformats.org/drawingml/2006/main">
            <a:r>
              <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Companion for SCI_B_W14B_Autumn_Science_Evidence_Do.html. Exit: 4 minutes TOTAL across all slides in this stage.</a:t>
            </a:r>
          </a:p>
          <a:p xmlns:a="http://schemas.openxmlformats.org/drawingml/2006/main">
            <a:r>
              <a:t/>
            </a:r>
          </a:p>
          <a:p xmlns:a="http://schemas.openxmlformats.org/drawingml/2006/main">
            <a:r>
              <a:t>Wait, receive and use the least prompt needed.</a:t>
            </a:r>
          </a:p>
          <a:p xmlns:a="http://schemas.openxmlformats.org/drawingml/2006/main">
            <a:r>
              <a:t/>
            </a:r>
          </a:p>
          <a:p xmlns:a="http://schemas.openxmlformats.org/drawingml/2006/main">
            <a:r>
              <a:t>Keep adult action separate from pupil authorship.</a:t>
            </a:r>
          </a:p>
          <a:p xmlns:a="http://schemas.openxmlformats.org/drawingml/2006/main">
            <a:r>
              <a:t/>
            </a:r>
          </a:p>
          <a:p xmlns:a="http://schemas.openxmlformats.org/drawingml/2006/main">
            <a:r>
              <a:t>An honest autumn science evidence set · receiving point: A nutrition comparison keeps the same label basis visible. Link that anchor only when this second detail is relevant: A rock record distinguishes appearance from a controlled property test. For this an honest Autumn science evidence set decision, use pointing, selecting, signing, speaking, typing or exact-word scribing; the learner still chooses the evidence, order, comparison or action. Staff supporting an honest Autumn science evidence set may steady the named materials and read the displayed source exactly. They do not upgrade the an honest Autumn science evidence set response, fill its missing result or convert its plan into completion. If access to an honest Autumn science evidence set stalls, pause, lower visual density or move to the printed route while keeping the same reasoning demand.</a:t>
            </a:r>
          </a:p>
          <a:p xmlns:a="http://schemas.openxmlformats.org/drawingml/2006/main">
            <a:r>
              <a:t/>
            </a:r>
          </a:p>
          <a:p xmlns:a="http://schemas.openxmlformats.org/drawingml/2006/main">
            <a:r>
              <a:t>Full source-stage teaching text:</a:t>
            </a:r>
          </a:p>
          <a:p xmlns:a="http://schemas.openxmlformats.org/drawingml/2006/main">
            <a:r>
              <a:t/>
            </a:r>
          </a:p>
          <a:p xmlns:a="http://schemas.openxmlformats.org/drawingml/2006/main">
            <a:r>
              <a:t>Present one selected record, its caption and its limit. The adult repeats the evidence claim exactly. Confirm or correct it, then retain, relabel or mark the record for an authorised check.</a:t>
            </a:r>
          </a:p>
          <a:p xmlns:a="http://schemas.openxmlformats.org/drawingml/2006/main">
            <a:r>
              <a:t>Final check: no result, quote, date, event or pupil wording has been created to make the map look complete. The HTML stores no learner response.</a:t>
            </a:r>
          </a:p>
          <a:p xmlns:a="http://schemas.openxmlformats.org/drawingml/2006/main">
            <a:r>
              <a:t/>
            </a:r>
          </a:p>
          <a:p xmlns:a="http://schemas.openxmlformats.org/drawingml/2006/main">
            <a:r>
              <a:t>HTML controls remain in the original HTML file. PowerPoint contains editable teaching text and static source visuals; use the paper response route for sorting and investigation.</a:t>
            </a:r>
          </a:p>
          <a:p xmlns:a="http://schemas.openxmlformats.org/drawingml/2006/main">
            <a:r>
              <a:t/>
            </a:r>
          </a:p>
          <a:p xmlns:a="http://schemas.openxmlformats.org/drawingml/2006/main">
            <a:r>
              <a:t>[Sources]</a:t>
            </a:r>
          </a:p>
          <a:p xmlns:a="http://schemas.openxmlformats.org/drawingml/2006/main">
            <a:r>
              <a:t/>
            </a:r>
          </a:p>
          <a:p xmlns:a="http://schemas.openxmlformats.org/drawingml/2006/main">
            <a:r>
              <a:t>Uploaded lesson: SCI_B_W14B_Autumn_Science_Evidence_Do.html</a:t>
            </a:r>
          </a:p>
          <a:p xmlns:a="http://schemas.openxmlformats.org/drawingml/2006/main">
            <a:r>
              <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400351caf894df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7665a9df76c44a9" /><Relationship Type="http://schemas.openxmlformats.org/officeDocument/2006/relationships/slideLayout" Target="/ppt/slideLayouts/slideLayout1.xml" Id="Re53bc17d459146ce"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53bc17d459146c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9220fd48b59a4bef" /><Relationship Type="http://schemas.openxmlformats.org/officeDocument/2006/relationships/hyperlink" Target="SCI_B_W14B_Autumn_Science_Evidence_Do.html" TargetMode="External" Id="Rc6b80ee1fb0444e6" /><Relationship Type="http://schemas.openxmlformats.org/officeDocument/2006/relationships/notesSlide" Target="/ppt/notesSlides/notesSlide1.xml" Id="R0b1d73a0e1e54263"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c91f9c76297641ac" /><Relationship Type="http://schemas.openxmlformats.org/officeDocument/2006/relationships/notesSlide" Target="/ppt/notesSlides/notesSlide2.xml" Id="R0015b67b29fa4829"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cf23618a3bd24db1" /><Relationship Type="http://schemas.openxmlformats.org/officeDocument/2006/relationships/notesSlide" Target="/ppt/notesSlides/notesSlide3.xml" Id="R9c2afcecde584870"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7db8b240866e41a8" /><Relationship Type="http://schemas.openxmlformats.org/officeDocument/2006/relationships/notesSlide" Target="/ppt/notesSlides/notesSlide4.xml" Id="R1e596f8a2ac8444e"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736c39fd2cd54d53" /><Relationship Type="http://schemas.openxmlformats.org/officeDocument/2006/relationships/image" Target="/ppt/media/image.png" Id="R2fcb937d2c9b403e" /><Relationship Type="http://schemas.openxmlformats.org/officeDocument/2006/relationships/notesSlide" Target="/ppt/notesSlides/notesSlide5.xml" Id="R8b26a349c98443ef"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4e295535b4cf4e6a" /><Relationship Type="http://schemas.openxmlformats.org/officeDocument/2006/relationships/notesSlide" Target="/ppt/notesSlides/notesSlide6.xml" Id="Ree7a1cd45f3c4365"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3b8da97bc10849b5" /><Relationship Type="http://schemas.openxmlformats.org/officeDocument/2006/relationships/notesSlide" Target="/ppt/notesSlides/notesSlide7.xml" Id="R090040f4e10b476d"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d4c1d9102988474b" /><Relationship Type="http://schemas.openxmlformats.org/officeDocument/2006/relationships/notesSlide" Target="/ppt/notesSlides/notesSlide8.xml" Id="R824e4a0d23344996"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37940fbf37da4505" /><Relationship Type="http://schemas.openxmlformats.org/officeDocument/2006/relationships/notesSlide" Target="/ppt/notesSlides/notesSlide9.xml" Id="R16d190efae544a6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5a2db567da7a47b3" /><Relationship Type="http://schemas.openxmlformats.org/officeDocument/2006/relationships/notesSlide" Target="/ppt/notesSlides/notesSlide10.xml" Id="R74d3601c1779441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61483f48d39747db" /><Relationship Type="http://schemas.openxmlformats.org/officeDocument/2006/relationships/notesSlide" Target="/ppt/notesSlides/notesSlide11.xml" Id="R8c7eeff7a84745f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fb3e32699cb64573" /><Relationship Type="http://schemas.openxmlformats.org/officeDocument/2006/relationships/notesSlide" Target="/ppt/notesSlides/notesSlide12.xml" Id="R57c3251a932f4a8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0f749161127249a1" /><Relationship Type="http://schemas.openxmlformats.org/officeDocument/2006/relationships/notesSlide" Target="/ppt/notesSlides/notesSlide13.xml" Id="Rc16b9a0cec5e455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35c3199f74b346c4" /><Relationship Type="http://schemas.openxmlformats.org/officeDocument/2006/relationships/notesSlide" Target="/ppt/notesSlides/notesSlide14.xml" Id="R1f64c7c553474ba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d13b6afb8b834160" /><Relationship Type="http://schemas.openxmlformats.org/officeDocument/2006/relationships/notesSlide" Target="/ppt/notesSlides/notesSlide15.xml" Id="R5e4c2cf26def4a4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a8affc7c59bd4a7b" /><Relationship Type="http://schemas.openxmlformats.org/officeDocument/2006/relationships/notesSlide" Target="/ppt/notesSlides/notesSlide16.xml" Id="R33cdf05da3f044d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9ee1e43be91d4c0e" /><Relationship Type="http://schemas.openxmlformats.org/officeDocument/2006/relationships/notesSlide" Target="/ppt/notesSlides/notesSlide17.xml" Id="R107582b61c93472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a0fea194132641d1" /><Relationship Type="http://schemas.openxmlformats.org/officeDocument/2006/relationships/notesSlide" Target="/ppt/notesSlides/notesSlide18.xml" Id="R8650a9defd134a5f" /></Relationships>
</file>

<file path=ppt/slides/slide1.xml><?xml version="1.0" encoding="utf-8"?>
<p:sld xmlns:p="http://schemas.openxmlformats.org/presentationml/2006/main">
  <p:cSld>
    <p:bg>
      <p:bgPr>
        <a:solidFill xmlns:a="http://schemas.openxmlformats.org/drawingml/2006/main">
          <a:srgbClr val="F5F8FA"/>
        </a:solidFill>
      </p:bgPr>
    </p:bg>
    <p:spTree>
      <p:nvGrpSpPr>
        <p:cNvPr id="1" name=""/>
        <p:cNvGrpSpPr/>
        <p:nvPr/>
      </p:nvGrpSpPr>
      <p:grpSpPr>
        <a:xfrm xmlns:a="http://schemas.openxmlformats.org/drawingml/2006/main"/>
      </p:grpSpPr>
      <p:sp>
        <p:nvSpPr>
          <p:cNvPr id="10" name="phase edge">
            <a:extLst xmlns:a="http://schemas.openxmlformats.org/drawingml/2006/main">
              <a:ext uri="{FF2B5EF4-FFF2-40B4-BE49-F238E27FC236}">
                <a16:creationId xmlns:a16="http://schemas.microsoft.com/office/drawing/2014/main" id="{07222E29-507E-43BE-8335-0ECCE7304432}"/>
              </a:ext>
            </a:extLst>
          </p:cNvPr>
          <p:cNvSpPr>
            <a:spLocks xmlns:a="http://schemas.openxmlformats.org/drawingml/2006/main" noGrp="1"/>
          </p:cNvSpPr>
          <p:nvPr/>
        </p:nvSpPr>
        <p:spPr>
          <a:xfrm xmlns:a="http://schemas.openxmlformats.org/drawingml/2006/main">
            <a:off x="0" y="0"/>
            <a:ext cx="133350" cy="6858000"/>
          </a:xfrm>
          <a:prstGeom xmlns:a="http://schemas.openxmlformats.org/drawingml/2006/main" prst="rect">
            <a:avLst/>
          </a:prstGeom>
          <a:solidFill xmlns:a="http://schemas.openxmlformats.org/drawingml/2006/main">
            <a:srgbClr val="4E7A9B"/>
          </a:solidFill>
          <a:ln xmlns:a="http://schemas.openxmlformats.org/drawingml/2006/main" w="0">
            <a:noFill/>
          </a:ln>
        </p:spPr>
      </p:sp>
      <p:sp>
        <p:nvSpPr>
          <p:cNvPr id="2" name="pathway">
            <a:extLst xmlns:a="http://schemas.openxmlformats.org/drawingml/2006/main">
              <a:ext uri="{FF2B5EF4-FFF2-40B4-BE49-F238E27FC236}">
                <a16:creationId xmlns:a16="http://schemas.microsoft.com/office/drawing/2014/main" id="{F86BBECD-59FC-4D13-A773-55B506CD1B6C}"/>
              </a:ext>
            </a:extLst>
          </p:cNvPr>
          <p:cNvSpPr>
            <a:spLocks xmlns:a="http://schemas.openxmlformats.org/drawingml/2006/main" noGrp="1"/>
          </p:cNvSpPr>
          <p:nvPr/>
        </p:nvSpPr>
        <p:spPr>
          <a:xfrm xmlns:a="http://schemas.openxmlformats.org/drawingml/2006/main">
            <a:off x="533400" y="314325"/>
            <a:ext cx="809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500" b="1">
                <a:solidFill>
                  <a:srgbClr val="4E7A9B"/>
                </a:solidFill>
                <a:latin typeface="Arial"/>
                <a:ea typeface="Arial"/>
                <a:cs typeface="Arial"/>
              </a:defRPr>
            </a:pPr>
            <a:r>
              <a:rPr sz="1500" b="1">
                <a:solidFill>
                  <a:srgbClr val="4E7A9B"/>
                </a:solidFill>
                <a:latin typeface="Arial"/>
                <a:ea typeface="Arial"/>
                <a:cs typeface="Arial"/>
              </a:rPr>
              <a:t>BUILD  /  SCIENCE</a:t>
            </a:r>
          </a:p>
        </p:txBody>
      </p:sp>
      <p:sp>
        <p:nvSpPr>
          <p:cNvPr id="3" name="phase">
            <a:extLst xmlns:a="http://schemas.openxmlformats.org/drawingml/2006/main">
              <a:ext uri="{FF2B5EF4-FFF2-40B4-BE49-F238E27FC236}">
                <a16:creationId xmlns:a16="http://schemas.microsoft.com/office/drawing/2014/main" id="{5388144F-5331-4C99-8F6D-33109CBC447F}"/>
              </a:ext>
            </a:extLst>
          </p:cNvPr>
          <p:cNvSpPr>
            <a:spLocks xmlns:a="http://schemas.openxmlformats.org/drawingml/2006/main" noGrp="1"/>
          </p:cNvSpPr>
          <p:nvPr/>
        </p:nvSpPr>
        <p:spPr>
          <a:xfrm xmlns:a="http://schemas.openxmlformats.org/drawingml/2006/main">
            <a:off x="9525000" y="314325"/>
            <a:ext cx="21431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425" b="1">
                <a:solidFill>
                  <a:srgbClr val="4E7A9B"/>
                </a:solidFill>
                <a:latin typeface="Arial"/>
                <a:ea typeface="Arial"/>
                <a:cs typeface="Arial"/>
              </a:defRPr>
            </a:pPr>
            <a:r>
              <a:rPr sz="1425" b="1">
                <a:solidFill>
                  <a:srgbClr val="4E7A9B"/>
                </a:solidFill>
                <a:latin typeface="Arial"/>
                <a:ea typeface="Arial"/>
                <a:cs typeface="Arial"/>
              </a:rPr>
              <a:t>OVERVIEW</a:t>
            </a:r>
          </a:p>
        </p:txBody>
      </p:sp>
      <p:sp>
        <p:nvSpPr>
          <p:cNvPr id="4" name="title">
            <a:extLst xmlns:a="http://schemas.openxmlformats.org/drawingml/2006/main">
              <a:ext uri="{FF2B5EF4-FFF2-40B4-BE49-F238E27FC236}">
                <a16:creationId xmlns:a16="http://schemas.microsoft.com/office/drawing/2014/main" id="{C3A6983E-63D6-4D22-91FA-DA1095C1010F}"/>
              </a:ext>
            </a:extLst>
          </p:cNvPr>
          <p:cNvSpPr>
            <a:spLocks xmlns:a="http://schemas.openxmlformats.org/drawingml/2006/main" noGrp="1"/>
          </p:cNvSpPr>
          <p:nvPr/>
        </p:nvSpPr>
        <p:spPr>
          <a:xfrm xmlns:a="http://schemas.openxmlformats.org/drawingml/2006/main">
            <a:off x="533400" y="790575"/>
            <a:ext cx="111252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600" b="1">
                <a:solidFill>
                  <a:srgbClr val="10233F"/>
                </a:solidFill>
                <a:latin typeface="Arial"/>
                <a:ea typeface="Arial"/>
                <a:cs typeface="Arial"/>
              </a:defRPr>
            </a:pPr>
            <a:r>
              <a:rPr sz="3600" b="1">
                <a:solidFill>
                  <a:srgbClr val="10233F"/>
                </a:solidFill>
                <a:latin typeface="Arial"/>
                <a:ea typeface="Arial"/>
                <a:cs typeface="Arial"/>
              </a:rPr>
              <a:t>Autumn Science Evidence</a:t>
            </a:r>
          </a:p>
        </p:txBody>
      </p:sp>
      <p:sp>
        <p:nvSpPr>
          <p:cNvPr id="5" name="paper panel">
            <a:extLst xmlns:a="http://schemas.openxmlformats.org/drawingml/2006/main">
              <a:ext uri="{FF2B5EF4-FFF2-40B4-BE49-F238E27FC236}">
                <a16:creationId xmlns:a16="http://schemas.microsoft.com/office/drawing/2014/main" id="{C0D1CF36-06DE-43A1-B4F0-866EA40C2B35}"/>
              </a:ext>
            </a:extLst>
          </p:cNvPr>
          <p:cNvSpPr>
            <a:spLocks xmlns:a="http://schemas.openxmlformats.org/drawingml/2006/main" noGrp="1"/>
          </p:cNvSpPr>
          <p:nvPr/>
        </p:nvSpPr>
        <p:spPr>
          <a:xfrm xmlns:a="http://schemas.openxmlformats.org/drawingml/2006/main">
            <a:off x="533400" y="1971675"/>
            <a:ext cx="11125200" cy="40481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objective 0">
            <a:extLst xmlns:a="http://schemas.openxmlformats.org/drawingml/2006/main">
              <a:ext uri="{FF2B5EF4-FFF2-40B4-BE49-F238E27FC236}">
                <a16:creationId xmlns:a16="http://schemas.microsoft.com/office/drawing/2014/main" id="{7D52B15D-5286-4142-B1DF-0F494C4307B6}"/>
              </a:ext>
            </a:extLst>
          </p:cNvPr>
          <p:cNvSpPr>
            <a:spLocks xmlns:a="http://schemas.openxmlformats.org/drawingml/2006/main" noGrp="1"/>
          </p:cNvSpPr>
          <p:nvPr/>
        </p:nvSpPr>
        <p:spPr>
          <a:xfrm xmlns:a="http://schemas.openxmlformats.org/drawingml/2006/main">
            <a:off x="762000" y="2181225"/>
            <a:ext cx="10382250" cy="78828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75" b="1">
                <a:solidFill>
                  <a:srgbClr val="10233F"/>
                </a:solidFill>
                <a:latin typeface="Arial"/>
                <a:ea typeface="Arial"/>
                <a:cs typeface="Arial"/>
              </a:defRPr>
            </a:pPr>
            <a:r>
              <a:rPr sz="2175" b="1">
                <a:solidFill>
                  <a:srgbClr val="10233F"/>
                </a:solidFill>
                <a:latin typeface="Arial"/>
                <a:ea typeface="Arial"/>
                <a:cs typeface="Arial"/>
              </a:rPr>
              <a:t>Select genuine class records about skeletons, nutrition and rocks, organise them by topic, and add a cautious explanation and evidence limit to each.</a:t>
            </a:r>
          </a:p>
        </p:txBody>
      </p:sp>
      <p:sp>
        <p:nvSpPr>
          <p:cNvPr id="7" name="HTML link">
            <a:extLst xmlns:a="http://schemas.openxmlformats.org/drawingml/2006/main">
              <a:ext uri="{FF2B5EF4-FFF2-40B4-BE49-F238E27FC236}">
                <a16:creationId xmlns:a16="http://schemas.microsoft.com/office/drawing/2014/main" id="{F46FF61F-A99E-466B-A694-A2CD71829601}"/>
              </a:ext>
            </a:extLst>
          </p:cNvPr>
          <p:cNvSpPr>
            <a:spLocks xmlns:a="http://schemas.openxmlformats.org/drawingml/2006/main" noGrp="1"/>
          </p:cNvSpPr>
          <p:nvPr/>
        </p:nvSpPr>
        <p:spPr>
          <a:xfrm xmlns:a="http://schemas.openxmlformats.org/drawingml/2006/main">
            <a:off x="762000" y="5495925"/>
            <a:ext cx="6286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575" b="1">
                <a:solidFill>
                  <a:srgbClr val="4E7A9B"/>
                </a:solidFill>
                <a:latin typeface="Arial"/>
                <a:ea typeface="Arial"/>
                <a:cs typeface="Arial"/>
              </a:defRPr>
            </a:pPr>
            <a:r>
              <a:rPr sz="1575" b="1">
                <a:solidFill>
                  <a:srgbClr val="4E7A9B"/>
                </a:solidFill>
                <a:latin typeface="Arial"/>
                <a:ea typeface="Arial"/>
                <a:cs typeface="Arial"/>
                <a:hlinkClick xmlns:r="http://schemas.openxmlformats.org/officeDocument/2006/relationships" r:id="Rc6b80ee1fb0444e6"/>
              </a:rPr>
              <a:t>Open the original interactive lesson</a:t>
            </a:r>
          </a:p>
        </p:txBody>
      </p:sp>
      <p:sp>
        <p:nvSpPr>
          <p:cNvPr id="8" name="time">
            <a:extLst xmlns:a="http://schemas.openxmlformats.org/drawingml/2006/main">
              <a:ext uri="{FF2B5EF4-FFF2-40B4-BE49-F238E27FC236}">
                <a16:creationId xmlns:a16="http://schemas.microsoft.com/office/drawing/2014/main" id="{638A9AC0-C80A-4652-97AB-1B10F34C1C0F}"/>
              </a:ext>
            </a:extLst>
          </p:cNvPr>
          <p:cNvSpPr>
            <a:spLocks xmlns:a="http://schemas.openxmlformats.org/drawingml/2006/main" noGrp="1"/>
          </p:cNvSpPr>
          <p:nvPr/>
        </p:nvSpPr>
        <p:spPr>
          <a:xfrm xmlns:a="http://schemas.openxmlformats.org/drawingml/2006/main">
            <a:off x="533400" y="6305550"/>
            <a:ext cx="8953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350" b="0">
                <a:solidFill>
                  <a:srgbClr val="526270"/>
                </a:solidFill>
                <a:latin typeface="Arial"/>
                <a:ea typeface="Arial"/>
                <a:cs typeface="Arial"/>
              </a:defRPr>
            </a:pPr>
            <a:r>
              <a:rPr sz="1350" b="0">
                <a:solidFill>
                  <a:srgbClr val="526270"/>
                </a:solidFill>
                <a:latin typeface="Arial"/>
                <a:ea typeface="Arial"/>
                <a:cs typeface="Arial"/>
              </a:rPr>
              <a:t>40 MINUTES</a:t>
            </a:r>
          </a:p>
        </p:txBody>
      </p:sp>
      <p:sp>
        <p:nvSpPr>
          <p:cNvPr id="9" name="number">
            <a:extLst xmlns:a="http://schemas.openxmlformats.org/drawingml/2006/main">
              <a:ext uri="{FF2B5EF4-FFF2-40B4-BE49-F238E27FC236}">
                <a16:creationId xmlns:a16="http://schemas.microsoft.com/office/drawing/2014/main" id="{7142C5F8-BA58-44D3-8AE1-0F7A16A72CCB}"/>
              </a:ext>
            </a:extLst>
          </p:cNvPr>
          <p:cNvSpPr>
            <a:spLocks xmlns:a="http://schemas.openxmlformats.org/drawingml/2006/main" noGrp="1"/>
          </p:cNvSpPr>
          <p:nvPr/>
        </p:nvSpPr>
        <p:spPr>
          <a:xfrm xmlns:a="http://schemas.openxmlformats.org/drawingml/2006/main">
            <a:off x="10668000" y="6305550"/>
            <a:ext cx="1047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350" b="0">
                <a:solidFill>
                  <a:srgbClr val="526270"/>
                </a:solidFill>
                <a:latin typeface="Arial"/>
                <a:ea typeface="Arial"/>
                <a:cs typeface="Arial"/>
              </a:defRPr>
            </a:pPr>
            <a:r>
              <a:rPr sz="1350" b="0">
                <a:solidFill>
                  <a:srgbClr val="526270"/>
                </a:solidFill>
                <a:latin typeface="Arial"/>
                <a:ea typeface="Arial"/>
                <a:cs typeface="Arial"/>
              </a:rPr>
              <a:t>1 / 18</a:t>
            </a:r>
          </a:p>
        </p:txBody>
      </p:sp>
    </p:spTree>
    <p:extLst>
      <p:ext uri="{BB962C8B-B14F-4D97-AF65-F5344CB8AC3E}">
        <p14:creationId xmlns:p14="http://schemas.microsoft.com/office/powerpoint/2010/main" val="1142399876"/>
      </p:ext>
    </p:extLst>
  </p:cSld>
</p:sld>
</file>

<file path=ppt/slides/slide2.xml><?xml version="1.0" encoding="utf-8"?>
<p:sld xmlns:p="http://schemas.openxmlformats.org/presentationml/2006/main">
  <p:cSld>
    <p:bg>
      <p:bgPr>
        <a:solidFill xmlns:a="http://schemas.openxmlformats.org/drawingml/2006/main">
          <a:srgbClr val="F5F8FA"/>
        </a:solidFill>
      </p:bgPr>
    </p:bg>
    <p:spTree>
      <p:nvGrpSpPr>
        <p:cNvPr id="1" name=""/>
        <p:cNvGrpSpPr/>
        <p:nvPr/>
      </p:nvGrpSpPr>
      <p:grpSpPr>
        <a:xfrm xmlns:a="http://schemas.openxmlformats.org/drawingml/2006/main"/>
      </p:grpSpPr>
      <p:sp>
        <p:nvSpPr>
          <p:cNvPr id="13" name="phase edge">
            <a:extLst xmlns:a="http://schemas.openxmlformats.org/drawingml/2006/main">
              <a:ext uri="{FF2B5EF4-FFF2-40B4-BE49-F238E27FC236}">
                <a16:creationId xmlns:a16="http://schemas.microsoft.com/office/drawing/2014/main" id="{E6B2936C-9155-453F-B59D-39D7DD5421B5}"/>
              </a:ext>
            </a:extLst>
          </p:cNvPr>
          <p:cNvSpPr>
            <a:spLocks xmlns:a="http://schemas.openxmlformats.org/drawingml/2006/main" noGrp="1"/>
          </p:cNvSpPr>
          <p:nvPr/>
        </p:nvSpPr>
        <p:spPr>
          <a:xfrm xmlns:a="http://schemas.openxmlformats.org/drawingml/2006/main">
            <a:off x="0" y="0"/>
            <a:ext cx="133350" cy="6858000"/>
          </a:xfrm>
          <a:prstGeom xmlns:a="http://schemas.openxmlformats.org/drawingml/2006/main" prst="rect">
            <a:avLst/>
          </a:prstGeom>
          <a:solidFill xmlns:a="http://schemas.openxmlformats.org/drawingml/2006/main">
            <a:srgbClr val="7C3AED"/>
          </a:solidFill>
          <a:ln xmlns:a="http://schemas.openxmlformats.org/drawingml/2006/main" w="0">
            <a:noFill/>
          </a:ln>
        </p:spPr>
      </p:sp>
      <p:sp>
        <p:nvSpPr>
          <p:cNvPr id="2" name="pathway">
            <a:extLst xmlns:a="http://schemas.openxmlformats.org/drawingml/2006/main">
              <a:ext uri="{FF2B5EF4-FFF2-40B4-BE49-F238E27FC236}">
                <a16:creationId xmlns:a16="http://schemas.microsoft.com/office/drawing/2014/main" id="{9926140A-FBF8-4669-881B-217D7929284D}"/>
              </a:ext>
            </a:extLst>
          </p:cNvPr>
          <p:cNvSpPr>
            <a:spLocks xmlns:a="http://schemas.openxmlformats.org/drawingml/2006/main" noGrp="1"/>
          </p:cNvSpPr>
          <p:nvPr/>
        </p:nvSpPr>
        <p:spPr>
          <a:xfrm xmlns:a="http://schemas.openxmlformats.org/drawingml/2006/main">
            <a:off x="533400" y="314325"/>
            <a:ext cx="809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500" b="1">
                <a:solidFill>
                  <a:srgbClr val="4E7A9B"/>
                </a:solidFill>
                <a:latin typeface="Arial"/>
                <a:ea typeface="Arial"/>
                <a:cs typeface="Arial"/>
              </a:defRPr>
            </a:pPr>
            <a:r>
              <a:rPr sz="1500" b="1">
                <a:solidFill>
                  <a:srgbClr val="4E7A9B"/>
                </a:solidFill>
                <a:latin typeface="Arial"/>
                <a:ea typeface="Arial"/>
                <a:cs typeface="Arial"/>
              </a:rPr>
              <a:t>BUILD  /  SCIENCE</a:t>
            </a:r>
          </a:p>
        </p:txBody>
      </p:sp>
      <p:sp>
        <p:nvSpPr>
          <p:cNvPr id="3" name="phase">
            <a:extLst xmlns:a="http://schemas.openxmlformats.org/drawingml/2006/main">
              <a:ext uri="{FF2B5EF4-FFF2-40B4-BE49-F238E27FC236}">
                <a16:creationId xmlns:a16="http://schemas.microsoft.com/office/drawing/2014/main" id="{4CD11D67-E439-4435-9DA0-1D3B7A17C4FE}"/>
              </a:ext>
            </a:extLst>
          </p:cNvPr>
          <p:cNvSpPr>
            <a:spLocks xmlns:a="http://schemas.openxmlformats.org/drawingml/2006/main" noGrp="1"/>
          </p:cNvSpPr>
          <p:nvPr/>
        </p:nvSpPr>
        <p:spPr>
          <a:xfrm xmlns:a="http://schemas.openxmlformats.org/drawingml/2006/main">
            <a:off x="9525000" y="314325"/>
            <a:ext cx="21431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425" b="1">
                <a:solidFill>
                  <a:srgbClr val="4E7A9B"/>
                </a:solidFill>
                <a:latin typeface="Arial"/>
                <a:ea typeface="Arial"/>
                <a:cs typeface="Arial"/>
              </a:defRPr>
            </a:pPr>
            <a:r>
              <a:rPr sz="1425" b="1">
                <a:solidFill>
                  <a:srgbClr val="4E7A9B"/>
                </a:solidFill>
                <a:latin typeface="Arial"/>
                <a:ea typeface="Arial"/>
                <a:cs typeface="Arial"/>
              </a:rPr>
              <a:t>ARRIVAL</a:t>
            </a:r>
          </a:p>
        </p:txBody>
      </p:sp>
      <p:sp>
        <p:nvSpPr>
          <p:cNvPr id="4" name="title">
            <a:extLst xmlns:a="http://schemas.openxmlformats.org/drawingml/2006/main">
              <a:ext uri="{FF2B5EF4-FFF2-40B4-BE49-F238E27FC236}">
                <a16:creationId xmlns:a16="http://schemas.microsoft.com/office/drawing/2014/main" id="{765F36F7-8578-499E-96A6-BD7BCF8175E9}"/>
              </a:ext>
            </a:extLst>
          </p:cNvPr>
          <p:cNvSpPr>
            <a:spLocks xmlns:a="http://schemas.openxmlformats.org/drawingml/2006/main" noGrp="1"/>
          </p:cNvSpPr>
          <p:nvPr/>
        </p:nvSpPr>
        <p:spPr>
          <a:xfrm xmlns:a="http://schemas.openxmlformats.org/drawingml/2006/main">
            <a:off x="533400" y="790575"/>
            <a:ext cx="111252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000" b="1">
                <a:solidFill>
                  <a:srgbClr val="10233F"/>
                </a:solidFill>
                <a:latin typeface="Arial"/>
                <a:ea typeface="Arial"/>
                <a:cs typeface="Arial"/>
              </a:defRPr>
            </a:pPr>
            <a:r>
              <a:rPr sz="3000" b="1">
                <a:solidFill>
                  <a:srgbClr val="10233F"/>
                </a:solidFill>
                <a:latin typeface="Arial"/>
                <a:ea typeface="Arial"/>
                <a:cs typeface="Arial"/>
              </a:rPr>
              <a:t>Retrieve without guessing</a:t>
            </a:r>
          </a:p>
        </p:txBody>
      </p:sp>
      <p:sp>
        <p:nvSpPr>
          <p:cNvPr id="5" name="paper panel">
            <a:extLst xmlns:a="http://schemas.openxmlformats.org/drawingml/2006/main">
              <a:ext uri="{FF2B5EF4-FFF2-40B4-BE49-F238E27FC236}">
                <a16:creationId xmlns:a16="http://schemas.microsoft.com/office/drawing/2014/main" id="{C235F29C-87C5-42AD-BE3E-9DBDC618ADE3}"/>
              </a:ext>
            </a:extLst>
          </p:cNvPr>
          <p:cNvSpPr>
            <a:spLocks xmlns:a="http://schemas.openxmlformats.org/drawingml/2006/main" noGrp="1"/>
          </p:cNvSpPr>
          <p:nvPr/>
        </p:nvSpPr>
        <p:spPr>
          <a:xfrm xmlns:a="http://schemas.openxmlformats.org/drawingml/2006/main">
            <a:off x="533400" y="1971675"/>
            <a:ext cx="11125200" cy="40481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content 0">
            <a:extLst xmlns:a="http://schemas.openxmlformats.org/drawingml/2006/main">
              <a:ext uri="{FF2B5EF4-FFF2-40B4-BE49-F238E27FC236}">
                <a16:creationId xmlns:a16="http://schemas.microsoft.com/office/drawing/2014/main" id="{40BBB01C-403D-417C-98B2-1F4B0F7C6DA6}"/>
              </a:ext>
            </a:extLst>
          </p:cNvPr>
          <p:cNvSpPr>
            <a:spLocks xmlns:a="http://schemas.openxmlformats.org/drawingml/2006/main" noGrp="1"/>
          </p:cNvSpPr>
          <p:nvPr/>
        </p:nvSpPr>
        <p:spPr>
          <a:xfrm xmlns:a="http://schemas.openxmlformats.org/drawingml/2006/main">
            <a:off x="800100" y="2171700"/>
            <a:ext cx="105918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A skeleton record needs a named structure and a supported function.</a:t>
            </a:r>
          </a:p>
        </p:txBody>
      </p:sp>
      <p:sp>
        <p:nvSpPr>
          <p:cNvPr id="7" name="content 1">
            <a:extLst xmlns:a="http://schemas.openxmlformats.org/drawingml/2006/main">
              <a:ext uri="{FF2B5EF4-FFF2-40B4-BE49-F238E27FC236}">
                <a16:creationId xmlns:a16="http://schemas.microsoft.com/office/drawing/2014/main" id="{47912B9D-D0FF-4C27-9B75-CFA1776F4FDF}"/>
              </a:ext>
            </a:extLst>
          </p:cNvPr>
          <p:cNvSpPr>
            <a:spLocks xmlns:a="http://schemas.openxmlformats.org/drawingml/2006/main" noGrp="1"/>
          </p:cNvSpPr>
          <p:nvPr/>
        </p:nvSpPr>
        <p:spPr>
          <a:xfrm xmlns:a="http://schemas.openxmlformats.org/drawingml/2006/main">
            <a:off x="800100" y="2628900"/>
            <a:ext cx="105918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A nutrition comparison keeps the same label basis visible.</a:t>
            </a:r>
          </a:p>
        </p:txBody>
      </p:sp>
      <p:sp>
        <p:nvSpPr>
          <p:cNvPr id="8" name="content 2">
            <a:extLst xmlns:a="http://schemas.openxmlformats.org/drawingml/2006/main">
              <a:ext uri="{FF2B5EF4-FFF2-40B4-BE49-F238E27FC236}">
                <a16:creationId xmlns:a16="http://schemas.microsoft.com/office/drawing/2014/main" id="{68B24CD6-859B-4F77-B397-EB326938F7BD}"/>
              </a:ext>
            </a:extLst>
          </p:cNvPr>
          <p:cNvSpPr>
            <a:spLocks xmlns:a="http://schemas.openxmlformats.org/drawingml/2006/main" noGrp="1"/>
          </p:cNvSpPr>
          <p:nvPr/>
        </p:nvSpPr>
        <p:spPr>
          <a:xfrm xmlns:a="http://schemas.openxmlformats.org/drawingml/2006/main">
            <a:off x="800100" y="3086100"/>
            <a:ext cx="105918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A rock record distinguishes appearance from a controlled property test.</a:t>
            </a:r>
          </a:p>
        </p:txBody>
      </p:sp>
      <p:sp>
        <p:nvSpPr>
          <p:cNvPr id="9" name="content 3">
            <a:extLst xmlns:a="http://schemas.openxmlformats.org/drawingml/2006/main">
              <a:ext uri="{FF2B5EF4-FFF2-40B4-BE49-F238E27FC236}">
                <a16:creationId xmlns:a16="http://schemas.microsoft.com/office/drawing/2014/main" id="{CE7F7B88-5DFA-4A45-9BAE-5D4BC0A98359}"/>
              </a:ext>
            </a:extLst>
          </p:cNvPr>
          <p:cNvSpPr>
            <a:spLocks xmlns:a="http://schemas.openxmlformats.org/drawingml/2006/main" noGrp="1"/>
          </p:cNvSpPr>
          <p:nvPr/>
        </p:nvSpPr>
        <p:spPr>
          <a:xfrm xmlns:a="http://schemas.openxmlformats.org/drawingml/2006/main">
            <a:off x="800100" y="3543300"/>
            <a:ext cx="105918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Existing evidence is used honestly; a missing practical is not restaged for a photograph.</a:t>
            </a:r>
          </a:p>
        </p:txBody>
      </p:sp>
      <p:sp>
        <p:nvSpPr>
          <p:cNvPr id="10" name="content 4">
            <a:extLst xmlns:a="http://schemas.openxmlformats.org/drawingml/2006/main">
              <a:ext uri="{FF2B5EF4-FFF2-40B4-BE49-F238E27FC236}">
                <a16:creationId xmlns:a16="http://schemas.microsoft.com/office/drawing/2014/main" id="{FCCEB262-C9E0-445F-8BEA-E990FDFA9ECF}"/>
              </a:ext>
            </a:extLst>
          </p:cNvPr>
          <p:cNvSpPr>
            <a:spLocks xmlns:a="http://schemas.openxmlformats.org/drawingml/2006/main" noGrp="1"/>
          </p:cNvSpPr>
          <p:nvPr/>
        </p:nvSpPr>
        <p:spPr>
          <a:xfrm xmlns:a="http://schemas.openxmlformats.org/drawingml/2006/main">
            <a:off x="800100" y="4333875"/>
            <a:ext cx="105918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Arrival decision: A skeleton record needs a named structure and a supported function. Existing evidence is used honestly; a missing practical is not restaged for a photograph.</a:t>
            </a:r>
          </a:p>
        </p:txBody>
      </p:sp>
      <p:sp>
        <p:nvSpPr>
          <p:cNvPr id="11" name="time">
            <a:extLst xmlns:a="http://schemas.openxmlformats.org/drawingml/2006/main">
              <a:ext uri="{FF2B5EF4-FFF2-40B4-BE49-F238E27FC236}">
                <a16:creationId xmlns:a16="http://schemas.microsoft.com/office/drawing/2014/main" id="{B24787A4-C39A-4C18-BA35-300468E296DA}"/>
              </a:ext>
            </a:extLst>
          </p:cNvPr>
          <p:cNvSpPr>
            <a:spLocks xmlns:a="http://schemas.openxmlformats.org/drawingml/2006/main" noGrp="1"/>
          </p:cNvSpPr>
          <p:nvPr/>
        </p:nvSpPr>
        <p:spPr>
          <a:xfrm xmlns:a="http://schemas.openxmlformats.org/drawingml/2006/main">
            <a:off x="533400" y="6305550"/>
            <a:ext cx="8953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350" b="0">
                <a:solidFill>
                  <a:srgbClr val="526270"/>
                </a:solidFill>
                <a:latin typeface="Arial"/>
                <a:ea typeface="Arial"/>
                <a:cs typeface="Arial"/>
              </a:defRPr>
            </a:pPr>
            <a:r>
              <a:rPr sz="1350" b="0">
                <a:solidFill>
                  <a:srgbClr val="526270"/>
                </a:solidFill>
                <a:latin typeface="Arial"/>
                <a:ea typeface="Arial"/>
                <a:cs typeface="Arial"/>
              </a:rPr>
              <a:t>ARRIVAL · 3 min across this stage</a:t>
            </a:r>
          </a:p>
        </p:txBody>
      </p:sp>
      <p:sp>
        <p:nvSpPr>
          <p:cNvPr id="12" name="number">
            <a:extLst xmlns:a="http://schemas.openxmlformats.org/drawingml/2006/main">
              <a:ext uri="{FF2B5EF4-FFF2-40B4-BE49-F238E27FC236}">
                <a16:creationId xmlns:a16="http://schemas.microsoft.com/office/drawing/2014/main" id="{4760BE4A-8A1E-4AC0-80E8-F370D44F3142}"/>
              </a:ext>
            </a:extLst>
          </p:cNvPr>
          <p:cNvSpPr>
            <a:spLocks xmlns:a="http://schemas.openxmlformats.org/drawingml/2006/main" noGrp="1"/>
          </p:cNvSpPr>
          <p:nvPr/>
        </p:nvSpPr>
        <p:spPr>
          <a:xfrm xmlns:a="http://schemas.openxmlformats.org/drawingml/2006/main">
            <a:off x="10668000" y="6305550"/>
            <a:ext cx="1047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350" b="0">
                <a:solidFill>
                  <a:srgbClr val="526270"/>
                </a:solidFill>
                <a:latin typeface="Arial"/>
                <a:ea typeface="Arial"/>
                <a:cs typeface="Arial"/>
              </a:defRPr>
            </a:pPr>
            <a:r>
              <a:rPr sz="1350" b="0">
                <a:solidFill>
                  <a:srgbClr val="526270"/>
                </a:solidFill>
                <a:latin typeface="Arial"/>
                <a:ea typeface="Arial"/>
                <a:cs typeface="Arial"/>
              </a:rPr>
              <a:t>2 / 18</a:t>
            </a:r>
          </a:p>
        </p:txBody>
      </p:sp>
    </p:spTree>
    <p:extLst>
      <p:ext uri="{BB962C8B-B14F-4D97-AF65-F5344CB8AC3E}">
        <p14:creationId xmlns:p14="http://schemas.microsoft.com/office/powerpoint/2010/main" val="660595984"/>
      </p:ext>
    </p:extLst>
  </p:cSld>
</p:sld>
</file>

<file path=ppt/slides/slide3.xml><?xml version="1.0" encoding="utf-8"?>
<p:sld xmlns:p="http://schemas.openxmlformats.org/presentationml/2006/main">
  <p:cSld>
    <p:bg>
      <p:bgPr>
        <a:solidFill xmlns:a="http://schemas.openxmlformats.org/drawingml/2006/main">
          <a:srgbClr val="F5F8FA"/>
        </a:solidFill>
      </p:bgPr>
    </p:bg>
    <p:spTree>
      <p:nvGrpSpPr>
        <p:cNvPr id="1" name=""/>
        <p:cNvGrpSpPr/>
        <p:nvPr/>
      </p:nvGrpSpPr>
      <p:grpSpPr>
        <a:xfrm xmlns:a="http://schemas.openxmlformats.org/drawingml/2006/main"/>
      </p:grpSpPr>
      <p:sp>
        <p:nvSpPr>
          <p:cNvPr id="13" name="phase edge">
            <a:extLst xmlns:a="http://schemas.openxmlformats.org/drawingml/2006/main">
              <a:ext uri="{FF2B5EF4-FFF2-40B4-BE49-F238E27FC236}">
                <a16:creationId xmlns:a16="http://schemas.microsoft.com/office/drawing/2014/main" id="{A4C37CFD-79BA-4653-9F1D-8EE629CF0BFC}"/>
              </a:ext>
            </a:extLst>
          </p:cNvPr>
          <p:cNvSpPr>
            <a:spLocks xmlns:a="http://schemas.openxmlformats.org/drawingml/2006/main" noGrp="1"/>
          </p:cNvSpPr>
          <p:nvPr/>
        </p:nvSpPr>
        <p:spPr>
          <a:xfrm xmlns:a="http://schemas.openxmlformats.org/drawingml/2006/main">
            <a:off x="0" y="0"/>
            <a:ext cx="133350" cy="6858000"/>
          </a:xfrm>
          <a:prstGeom xmlns:a="http://schemas.openxmlformats.org/drawingml/2006/main" prst="rect">
            <a:avLst/>
          </a:prstGeom>
          <a:solidFill xmlns:a="http://schemas.openxmlformats.org/drawingml/2006/main">
            <a:srgbClr val="DB2777"/>
          </a:solidFill>
          <a:ln xmlns:a="http://schemas.openxmlformats.org/drawingml/2006/main" w="0">
            <a:noFill/>
          </a:ln>
        </p:spPr>
      </p:sp>
      <p:sp>
        <p:nvSpPr>
          <p:cNvPr id="2" name="pathway">
            <a:extLst xmlns:a="http://schemas.openxmlformats.org/drawingml/2006/main">
              <a:ext uri="{FF2B5EF4-FFF2-40B4-BE49-F238E27FC236}">
                <a16:creationId xmlns:a16="http://schemas.microsoft.com/office/drawing/2014/main" id="{521E8FC6-9E8E-40C7-A170-DC053E76C403}"/>
              </a:ext>
            </a:extLst>
          </p:cNvPr>
          <p:cNvSpPr>
            <a:spLocks xmlns:a="http://schemas.openxmlformats.org/drawingml/2006/main" noGrp="1"/>
          </p:cNvSpPr>
          <p:nvPr/>
        </p:nvSpPr>
        <p:spPr>
          <a:xfrm xmlns:a="http://schemas.openxmlformats.org/drawingml/2006/main">
            <a:off x="533400" y="314325"/>
            <a:ext cx="809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500" b="1">
                <a:solidFill>
                  <a:srgbClr val="4E7A9B"/>
                </a:solidFill>
                <a:latin typeface="Arial"/>
                <a:ea typeface="Arial"/>
                <a:cs typeface="Arial"/>
              </a:defRPr>
            </a:pPr>
            <a:r>
              <a:rPr sz="1500" b="1">
                <a:solidFill>
                  <a:srgbClr val="4E7A9B"/>
                </a:solidFill>
                <a:latin typeface="Arial"/>
                <a:ea typeface="Arial"/>
                <a:cs typeface="Arial"/>
              </a:rPr>
              <a:t>BUILD  /  SCIENCE</a:t>
            </a:r>
          </a:p>
        </p:txBody>
      </p:sp>
      <p:sp>
        <p:nvSpPr>
          <p:cNvPr id="3" name="phase">
            <a:extLst xmlns:a="http://schemas.openxmlformats.org/drawingml/2006/main">
              <a:ext uri="{FF2B5EF4-FFF2-40B4-BE49-F238E27FC236}">
                <a16:creationId xmlns:a16="http://schemas.microsoft.com/office/drawing/2014/main" id="{EC7E5500-C3F9-47BE-9650-0A5A71533019}"/>
              </a:ext>
            </a:extLst>
          </p:cNvPr>
          <p:cNvSpPr>
            <a:spLocks xmlns:a="http://schemas.openxmlformats.org/drawingml/2006/main" noGrp="1"/>
          </p:cNvSpPr>
          <p:nvPr/>
        </p:nvSpPr>
        <p:spPr>
          <a:xfrm xmlns:a="http://schemas.openxmlformats.org/drawingml/2006/main">
            <a:off x="9525000" y="314325"/>
            <a:ext cx="21431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425" b="1">
                <a:solidFill>
                  <a:srgbClr val="4E7A9B"/>
                </a:solidFill>
                <a:latin typeface="Arial"/>
                <a:ea typeface="Arial"/>
                <a:cs typeface="Arial"/>
              </a:defRPr>
            </a:pPr>
            <a:r>
              <a:rPr sz="1425" b="1">
                <a:solidFill>
                  <a:srgbClr val="4E7A9B"/>
                </a:solidFill>
                <a:latin typeface="Arial"/>
                <a:ea typeface="Arial"/>
                <a:cs typeface="Arial"/>
              </a:rPr>
              <a:t>STARTER</a:t>
            </a:r>
          </a:p>
        </p:txBody>
      </p:sp>
      <p:sp>
        <p:nvSpPr>
          <p:cNvPr id="4" name="title">
            <a:extLst xmlns:a="http://schemas.openxmlformats.org/drawingml/2006/main">
              <a:ext uri="{FF2B5EF4-FFF2-40B4-BE49-F238E27FC236}">
                <a16:creationId xmlns:a16="http://schemas.microsoft.com/office/drawing/2014/main" id="{08251C3B-BD49-49C5-95AD-9C60EBFDC5A9}"/>
              </a:ext>
            </a:extLst>
          </p:cNvPr>
          <p:cNvSpPr>
            <a:spLocks xmlns:a="http://schemas.openxmlformats.org/drawingml/2006/main" noGrp="1"/>
          </p:cNvSpPr>
          <p:nvPr/>
        </p:nvSpPr>
        <p:spPr>
          <a:xfrm xmlns:a="http://schemas.openxmlformats.org/drawingml/2006/main">
            <a:off x="533400" y="790575"/>
            <a:ext cx="111252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475" b="1">
                <a:solidFill>
                  <a:srgbClr val="10233F"/>
                </a:solidFill>
                <a:latin typeface="Arial"/>
                <a:ea typeface="Arial"/>
                <a:cs typeface="Arial"/>
              </a:defRPr>
            </a:pPr>
            <a:r>
              <a:rPr sz="2475" b="1">
                <a:solidFill>
                  <a:srgbClr val="10233F"/>
                </a:solidFill>
                <a:latin typeface="Arial"/>
                <a:ea typeface="Arial"/>
                <a:cs typeface="Arial"/>
              </a:rPr>
              <a:t>Which existing records best show the Autumn science learning, and what does each record actually support?</a:t>
            </a:r>
          </a:p>
        </p:txBody>
      </p:sp>
      <p:sp>
        <p:nvSpPr>
          <p:cNvPr id="5" name="paper panel">
            <a:extLst xmlns:a="http://schemas.openxmlformats.org/drawingml/2006/main">
              <a:ext uri="{FF2B5EF4-FFF2-40B4-BE49-F238E27FC236}">
                <a16:creationId xmlns:a16="http://schemas.microsoft.com/office/drawing/2014/main" id="{0FF981AC-DDD3-4106-A2F7-D8426B534512}"/>
              </a:ext>
            </a:extLst>
          </p:cNvPr>
          <p:cNvSpPr>
            <a:spLocks xmlns:a="http://schemas.openxmlformats.org/drawingml/2006/main" noGrp="1"/>
          </p:cNvSpPr>
          <p:nvPr/>
        </p:nvSpPr>
        <p:spPr>
          <a:xfrm xmlns:a="http://schemas.openxmlformats.org/drawingml/2006/main">
            <a:off x="533400" y="1971675"/>
            <a:ext cx="11125200" cy="40481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content 0">
            <a:extLst xmlns:a="http://schemas.openxmlformats.org/drawingml/2006/main">
              <a:ext uri="{FF2B5EF4-FFF2-40B4-BE49-F238E27FC236}">
                <a16:creationId xmlns:a16="http://schemas.microsoft.com/office/drawing/2014/main" id="{36926999-7448-4AE2-8AC6-7FEC3097A250}"/>
              </a:ext>
            </a:extLst>
          </p:cNvPr>
          <p:cNvSpPr>
            <a:spLocks xmlns:a="http://schemas.openxmlformats.org/drawingml/2006/main" noGrp="1"/>
          </p:cNvSpPr>
          <p:nvPr/>
        </p:nvSpPr>
        <p:spPr>
          <a:xfrm xmlns:a="http://schemas.openxmlformats.org/drawingml/2006/main">
            <a:off x="800100" y="2171700"/>
            <a:ext cx="105918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Picture first: the same map. Today: pick the records that best show each topic, and be honest about what each one proves.</a:t>
            </a:r>
          </a:p>
        </p:txBody>
      </p:sp>
      <p:sp>
        <p:nvSpPr>
          <p:cNvPr id="7" name="content 1">
            <a:extLst xmlns:a="http://schemas.openxmlformats.org/drawingml/2006/main">
              <a:ext uri="{FF2B5EF4-FFF2-40B4-BE49-F238E27FC236}">
                <a16:creationId xmlns:a16="http://schemas.microsoft.com/office/drawing/2014/main" id="{918E27DA-3A34-4B98-A2BD-DB89E23FFDFA}"/>
              </a:ext>
            </a:extLst>
          </p:cNvPr>
          <p:cNvSpPr>
            <a:spLocks xmlns:a="http://schemas.openxmlformats.org/drawingml/2006/main" noGrp="1"/>
          </p:cNvSpPr>
          <p:nvPr/>
        </p:nvSpPr>
        <p:spPr>
          <a:xfrm xmlns:a="http://schemas.openxmlformats.org/drawingml/2006/main">
            <a:off x="800100" y="2962275"/>
            <a:ext cx="105918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Which existing records best show the Autumn science learning, and what does each record actually support? A nutrition comparison keeps the same label basis visible.</a:t>
            </a:r>
          </a:p>
        </p:txBody>
      </p:sp>
      <p:sp>
        <p:nvSpPr>
          <p:cNvPr id="8" name="content 2">
            <a:extLst xmlns:a="http://schemas.openxmlformats.org/drawingml/2006/main">
              <a:ext uri="{FF2B5EF4-FFF2-40B4-BE49-F238E27FC236}">
                <a16:creationId xmlns:a16="http://schemas.microsoft.com/office/drawing/2014/main" id="{D4B7A570-418F-47FA-BF5F-C28B00EFFB82}"/>
              </a:ext>
            </a:extLst>
          </p:cNvPr>
          <p:cNvSpPr>
            <a:spLocks xmlns:a="http://schemas.openxmlformats.org/drawingml/2006/main" noGrp="1"/>
          </p:cNvSpPr>
          <p:nvPr/>
        </p:nvSpPr>
        <p:spPr>
          <a:xfrm xmlns:a="http://schemas.openxmlformats.org/drawingml/2006/main">
            <a:off x="800100" y="4086225"/>
            <a:ext cx="105918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Checking questions:</a:t>
            </a:r>
          </a:p>
        </p:txBody>
      </p:sp>
      <p:sp>
        <p:nvSpPr>
          <p:cNvPr id="9" name="content 3">
            <a:extLst xmlns:a="http://schemas.openxmlformats.org/drawingml/2006/main">
              <a:ext uri="{FF2B5EF4-FFF2-40B4-BE49-F238E27FC236}">
                <a16:creationId xmlns:a16="http://schemas.microsoft.com/office/drawing/2014/main" id="{B0913C2C-2254-4B7F-9954-D32B26791FFB}"/>
              </a:ext>
            </a:extLst>
          </p:cNvPr>
          <p:cNvSpPr>
            <a:spLocks xmlns:a="http://schemas.openxmlformats.org/drawingml/2006/main" noGrp="1"/>
          </p:cNvSpPr>
          <p:nvPr/>
        </p:nvSpPr>
        <p:spPr>
          <a:xfrm xmlns:a="http://schemas.openxmlformats.org/drawingml/2006/main">
            <a:off x="800100" y="4543425"/>
            <a:ext cx="105918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 A skeleton record needs a named structure and a supported function.</a:t>
            </a:r>
          </a:p>
        </p:txBody>
      </p:sp>
      <p:sp>
        <p:nvSpPr>
          <p:cNvPr id="10" name="content 4">
            <a:extLst xmlns:a="http://schemas.openxmlformats.org/drawingml/2006/main">
              <a:ext uri="{FF2B5EF4-FFF2-40B4-BE49-F238E27FC236}">
                <a16:creationId xmlns:a16="http://schemas.microsoft.com/office/drawing/2014/main" id="{BD5F1ED1-D6ED-4386-8E8C-CBF8332844D9}"/>
              </a:ext>
            </a:extLst>
          </p:cNvPr>
          <p:cNvSpPr>
            <a:spLocks xmlns:a="http://schemas.openxmlformats.org/drawingml/2006/main" noGrp="1"/>
          </p:cNvSpPr>
          <p:nvPr/>
        </p:nvSpPr>
        <p:spPr>
          <a:xfrm xmlns:a="http://schemas.openxmlformats.org/drawingml/2006/main">
            <a:off x="800100" y="5000625"/>
            <a:ext cx="105918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 A nutrition comparison keeps the same label basis visible.</a:t>
            </a:r>
          </a:p>
        </p:txBody>
      </p:sp>
      <p:sp>
        <p:nvSpPr>
          <p:cNvPr id="11" name="time">
            <a:extLst xmlns:a="http://schemas.openxmlformats.org/drawingml/2006/main">
              <a:ext uri="{FF2B5EF4-FFF2-40B4-BE49-F238E27FC236}">
                <a16:creationId xmlns:a16="http://schemas.microsoft.com/office/drawing/2014/main" id="{07CA54EB-542E-4A42-94C9-C5CCCDDEB476}"/>
              </a:ext>
            </a:extLst>
          </p:cNvPr>
          <p:cNvSpPr>
            <a:spLocks xmlns:a="http://schemas.openxmlformats.org/drawingml/2006/main" noGrp="1"/>
          </p:cNvSpPr>
          <p:nvPr/>
        </p:nvSpPr>
        <p:spPr>
          <a:xfrm xmlns:a="http://schemas.openxmlformats.org/drawingml/2006/main">
            <a:off x="533400" y="6305550"/>
            <a:ext cx="8953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350" b="0">
                <a:solidFill>
                  <a:srgbClr val="526270"/>
                </a:solidFill>
                <a:latin typeface="Arial"/>
                <a:ea typeface="Arial"/>
                <a:cs typeface="Arial"/>
              </a:defRPr>
            </a:pPr>
            <a:r>
              <a:rPr sz="1350" b="0">
                <a:solidFill>
                  <a:srgbClr val="526270"/>
                </a:solidFill>
                <a:latin typeface="Arial"/>
                <a:ea typeface="Arial"/>
                <a:cs typeface="Arial"/>
              </a:rPr>
              <a:t>STARTER · 3 min across this stage</a:t>
            </a:r>
          </a:p>
        </p:txBody>
      </p:sp>
      <p:sp>
        <p:nvSpPr>
          <p:cNvPr id="12" name="number">
            <a:extLst xmlns:a="http://schemas.openxmlformats.org/drawingml/2006/main">
              <a:ext uri="{FF2B5EF4-FFF2-40B4-BE49-F238E27FC236}">
                <a16:creationId xmlns:a16="http://schemas.microsoft.com/office/drawing/2014/main" id="{FAA16435-0321-410E-9238-5D24ACA808F7}"/>
              </a:ext>
            </a:extLst>
          </p:cNvPr>
          <p:cNvSpPr>
            <a:spLocks xmlns:a="http://schemas.openxmlformats.org/drawingml/2006/main" noGrp="1"/>
          </p:cNvSpPr>
          <p:nvPr/>
        </p:nvSpPr>
        <p:spPr>
          <a:xfrm xmlns:a="http://schemas.openxmlformats.org/drawingml/2006/main">
            <a:off x="10668000" y="6305550"/>
            <a:ext cx="1047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350" b="0">
                <a:solidFill>
                  <a:srgbClr val="526270"/>
                </a:solidFill>
                <a:latin typeface="Arial"/>
                <a:ea typeface="Arial"/>
                <a:cs typeface="Arial"/>
              </a:defRPr>
            </a:pPr>
            <a:r>
              <a:rPr sz="1350" b="0">
                <a:solidFill>
                  <a:srgbClr val="526270"/>
                </a:solidFill>
                <a:latin typeface="Arial"/>
                <a:ea typeface="Arial"/>
                <a:cs typeface="Arial"/>
              </a:rPr>
              <a:t>3 / 18</a:t>
            </a:r>
          </a:p>
        </p:txBody>
      </p:sp>
    </p:spTree>
    <p:extLst>
      <p:ext uri="{BB962C8B-B14F-4D97-AF65-F5344CB8AC3E}">
        <p14:creationId xmlns:p14="http://schemas.microsoft.com/office/powerpoint/2010/main" val="97841101"/>
      </p:ext>
    </p:extLst>
  </p:cSld>
</p:sld>
</file>

<file path=ppt/slides/slide4.xml><?xml version="1.0" encoding="utf-8"?>
<p:sld xmlns:p="http://schemas.openxmlformats.org/presentationml/2006/main">
  <p:cSld>
    <p:bg>
      <p:bgPr>
        <a:solidFill xmlns:a="http://schemas.openxmlformats.org/drawingml/2006/main">
          <a:srgbClr val="F5F8FA"/>
        </a:solidFill>
      </p:bgPr>
    </p:bg>
    <p:spTree>
      <p:nvGrpSpPr>
        <p:cNvPr id="1" name=""/>
        <p:cNvGrpSpPr/>
        <p:nvPr/>
      </p:nvGrpSpPr>
      <p:grpSpPr>
        <a:xfrm xmlns:a="http://schemas.openxmlformats.org/drawingml/2006/main"/>
      </p:grpSpPr>
      <p:sp>
        <p:nvSpPr>
          <p:cNvPr id="10" name="phase edge">
            <a:extLst xmlns:a="http://schemas.openxmlformats.org/drawingml/2006/main">
              <a:ext uri="{FF2B5EF4-FFF2-40B4-BE49-F238E27FC236}">
                <a16:creationId xmlns:a16="http://schemas.microsoft.com/office/drawing/2014/main" id="{EB85F017-B368-48EB-BF4A-6EDE021E22FE}"/>
              </a:ext>
            </a:extLst>
          </p:cNvPr>
          <p:cNvSpPr>
            <a:spLocks xmlns:a="http://schemas.openxmlformats.org/drawingml/2006/main" noGrp="1"/>
          </p:cNvSpPr>
          <p:nvPr/>
        </p:nvSpPr>
        <p:spPr>
          <a:xfrm xmlns:a="http://schemas.openxmlformats.org/drawingml/2006/main">
            <a:off x="0" y="0"/>
            <a:ext cx="133350" cy="6858000"/>
          </a:xfrm>
          <a:prstGeom xmlns:a="http://schemas.openxmlformats.org/drawingml/2006/main" prst="rect">
            <a:avLst/>
          </a:prstGeom>
          <a:solidFill xmlns:a="http://schemas.openxmlformats.org/drawingml/2006/main">
            <a:srgbClr val="DB2777"/>
          </a:solidFill>
          <a:ln xmlns:a="http://schemas.openxmlformats.org/drawingml/2006/main" w="0">
            <a:noFill/>
          </a:ln>
        </p:spPr>
      </p:sp>
      <p:sp>
        <p:nvSpPr>
          <p:cNvPr id="2" name="pathway">
            <a:extLst xmlns:a="http://schemas.openxmlformats.org/drawingml/2006/main">
              <a:ext uri="{FF2B5EF4-FFF2-40B4-BE49-F238E27FC236}">
                <a16:creationId xmlns:a16="http://schemas.microsoft.com/office/drawing/2014/main" id="{10C4FBC1-A9C4-4CA2-BF88-083DC422A0D2}"/>
              </a:ext>
            </a:extLst>
          </p:cNvPr>
          <p:cNvSpPr>
            <a:spLocks xmlns:a="http://schemas.openxmlformats.org/drawingml/2006/main" noGrp="1"/>
          </p:cNvSpPr>
          <p:nvPr/>
        </p:nvSpPr>
        <p:spPr>
          <a:xfrm xmlns:a="http://schemas.openxmlformats.org/drawingml/2006/main">
            <a:off x="533400" y="314325"/>
            <a:ext cx="809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500" b="1">
                <a:solidFill>
                  <a:srgbClr val="4E7A9B"/>
                </a:solidFill>
                <a:latin typeface="Arial"/>
                <a:ea typeface="Arial"/>
                <a:cs typeface="Arial"/>
              </a:defRPr>
            </a:pPr>
            <a:r>
              <a:rPr sz="1500" b="1">
                <a:solidFill>
                  <a:srgbClr val="4E7A9B"/>
                </a:solidFill>
                <a:latin typeface="Arial"/>
                <a:ea typeface="Arial"/>
                <a:cs typeface="Arial"/>
              </a:rPr>
              <a:t>BUILD  /  SCIENCE</a:t>
            </a:r>
          </a:p>
        </p:txBody>
      </p:sp>
      <p:sp>
        <p:nvSpPr>
          <p:cNvPr id="3" name="phase">
            <a:extLst xmlns:a="http://schemas.openxmlformats.org/drawingml/2006/main">
              <a:ext uri="{FF2B5EF4-FFF2-40B4-BE49-F238E27FC236}">
                <a16:creationId xmlns:a16="http://schemas.microsoft.com/office/drawing/2014/main" id="{29CB37B1-E1EC-443B-AEF1-D82E59A22607}"/>
              </a:ext>
            </a:extLst>
          </p:cNvPr>
          <p:cNvSpPr>
            <a:spLocks xmlns:a="http://schemas.openxmlformats.org/drawingml/2006/main" noGrp="1"/>
          </p:cNvSpPr>
          <p:nvPr/>
        </p:nvSpPr>
        <p:spPr>
          <a:xfrm xmlns:a="http://schemas.openxmlformats.org/drawingml/2006/main">
            <a:off x="9525000" y="314325"/>
            <a:ext cx="21431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425" b="1">
                <a:solidFill>
                  <a:srgbClr val="4E7A9B"/>
                </a:solidFill>
                <a:latin typeface="Arial"/>
                <a:ea typeface="Arial"/>
                <a:cs typeface="Arial"/>
              </a:defRPr>
            </a:pPr>
            <a:r>
              <a:rPr sz="1425" b="1">
                <a:solidFill>
                  <a:srgbClr val="4E7A9B"/>
                </a:solidFill>
                <a:latin typeface="Arial"/>
                <a:ea typeface="Arial"/>
                <a:cs typeface="Arial"/>
              </a:rPr>
              <a:t>STARTER</a:t>
            </a:r>
          </a:p>
        </p:txBody>
      </p:sp>
      <p:sp>
        <p:nvSpPr>
          <p:cNvPr id="4" name="title">
            <a:extLst xmlns:a="http://schemas.openxmlformats.org/drawingml/2006/main">
              <a:ext uri="{FF2B5EF4-FFF2-40B4-BE49-F238E27FC236}">
                <a16:creationId xmlns:a16="http://schemas.microsoft.com/office/drawing/2014/main" id="{B0940F08-1798-44B6-9A6C-023A18A3FEC1}"/>
              </a:ext>
            </a:extLst>
          </p:cNvPr>
          <p:cNvSpPr>
            <a:spLocks xmlns:a="http://schemas.openxmlformats.org/drawingml/2006/main" noGrp="1"/>
          </p:cNvSpPr>
          <p:nvPr/>
        </p:nvSpPr>
        <p:spPr>
          <a:xfrm xmlns:a="http://schemas.openxmlformats.org/drawingml/2006/main">
            <a:off x="533400" y="790575"/>
            <a:ext cx="111252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475" b="1">
                <a:solidFill>
                  <a:srgbClr val="10233F"/>
                </a:solidFill>
                <a:latin typeface="Arial"/>
                <a:ea typeface="Arial"/>
                <a:cs typeface="Arial"/>
              </a:defRPr>
            </a:pPr>
            <a:r>
              <a:rPr sz="2475" b="1">
                <a:solidFill>
                  <a:srgbClr val="10233F"/>
                </a:solidFill>
                <a:latin typeface="Arial"/>
                <a:ea typeface="Arial"/>
                <a:cs typeface="Arial"/>
              </a:rPr>
              <a:t>Which existing records best show the Autumn science learning, and what does each record actually support?</a:t>
            </a:r>
          </a:p>
        </p:txBody>
      </p:sp>
      <p:sp>
        <p:nvSpPr>
          <p:cNvPr id="5" name="paper panel">
            <a:extLst xmlns:a="http://schemas.openxmlformats.org/drawingml/2006/main">
              <a:ext uri="{FF2B5EF4-FFF2-40B4-BE49-F238E27FC236}">
                <a16:creationId xmlns:a16="http://schemas.microsoft.com/office/drawing/2014/main" id="{02CE51F9-E572-4A08-8EC0-BD044059AC83}"/>
              </a:ext>
            </a:extLst>
          </p:cNvPr>
          <p:cNvSpPr>
            <a:spLocks xmlns:a="http://schemas.openxmlformats.org/drawingml/2006/main" noGrp="1"/>
          </p:cNvSpPr>
          <p:nvPr/>
        </p:nvSpPr>
        <p:spPr>
          <a:xfrm xmlns:a="http://schemas.openxmlformats.org/drawingml/2006/main">
            <a:off x="533400" y="1971675"/>
            <a:ext cx="11125200" cy="40481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content 0">
            <a:extLst xmlns:a="http://schemas.openxmlformats.org/drawingml/2006/main">
              <a:ext uri="{FF2B5EF4-FFF2-40B4-BE49-F238E27FC236}">
                <a16:creationId xmlns:a16="http://schemas.microsoft.com/office/drawing/2014/main" id="{5F82FD85-5C2A-4E35-9DD4-F3F96D3EF89F}"/>
              </a:ext>
            </a:extLst>
          </p:cNvPr>
          <p:cNvSpPr>
            <a:spLocks xmlns:a="http://schemas.openxmlformats.org/drawingml/2006/main" noGrp="1"/>
          </p:cNvSpPr>
          <p:nvPr/>
        </p:nvSpPr>
        <p:spPr>
          <a:xfrm xmlns:a="http://schemas.openxmlformats.org/drawingml/2006/main">
            <a:off x="800100" y="2171700"/>
            <a:ext cx="105918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 A rock record distinguishes appearance from a controlled property test.</a:t>
            </a:r>
          </a:p>
        </p:txBody>
      </p:sp>
      <p:sp>
        <p:nvSpPr>
          <p:cNvPr id="7" name="content 1">
            <a:extLst xmlns:a="http://schemas.openxmlformats.org/drawingml/2006/main">
              <a:ext uri="{FF2B5EF4-FFF2-40B4-BE49-F238E27FC236}">
                <a16:creationId xmlns:a16="http://schemas.microsoft.com/office/drawing/2014/main" id="{D21342F9-556C-425F-8958-A2EC1F13EF79}"/>
              </a:ext>
            </a:extLst>
          </p:cNvPr>
          <p:cNvSpPr>
            <a:spLocks xmlns:a="http://schemas.openxmlformats.org/drawingml/2006/main" noGrp="1"/>
          </p:cNvSpPr>
          <p:nvPr/>
        </p:nvSpPr>
        <p:spPr>
          <a:xfrm xmlns:a="http://schemas.openxmlformats.org/drawingml/2006/main">
            <a:off x="800100" y="2628900"/>
            <a:ext cx="105918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 Existing evidence is used honestly; a missing practical is not restaged for a photograph.</a:t>
            </a:r>
          </a:p>
        </p:txBody>
      </p:sp>
      <p:sp>
        <p:nvSpPr>
          <p:cNvPr id="8" name="time">
            <a:extLst xmlns:a="http://schemas.openxmlformats.org/drawingml/2006/main">
              <a:ext uri="{FF2B5EF4-FFF2-40B4-BE49-F238E27FC236}">
                <a16:creationId xmlns:a16="http://schemas.microsoft.com/office/drawing/2014/main" id="{758C4974-5C03-4531-86B8-C41EBC59547D}"/>
              </a:ext>
            </a:extLst>
          </p:cNvPr>
          <p:cNvSpPr>
            <a:spLocks xmlns:a="http://schemas.openxmlformats.org/drawingml/2006/main" noGrp="1"/>
          </p:cNvSpPr>
          <p:nvPr/>
        </p:nvSpPr>
        <p:spPr>
          <a:xfrm xmlns:a="http://schemas.openxmlformats.org/drawingml/2006/main">
            <a:off x="533400" y="6305550"/>
            <a:ext cx="8953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350" b="0">
                <a:solidFill>
                  <a:srgbClr val="526270"/>
                </a:solidFill>
                <a:latin typeface="Arial"/>
                <a:ea typeface="Arial"/>
                <a:cs typeface="Arial"/>
              </a:defRPr>
            </a:pPr>
            <a:r>
              <a:rPr sz="1350" b="0">
                <a:solidFill>
                  <a:srgbClr val="526270"/>
                </a:solidFill>
                <a:latin typeface="Arial"/>
                <a:ea typeface="Arial"/>
                <a:cs typeface="Arial"/>
              </a:rPr>
              <a:t>STARTER · 3 min across this stage</a:t>
            </a:r>
          </a:p>
        </p:txBody>
      </p:sp>
      <p:sp>
        <p:nvSpPr>
          <p:cNvPr id="9" name="number">
            <a:extLst xmlns:a="http://schemas.openxmlformats.org/drawingml/2006/main">
              <a:ext uri="{FF2B5EF4-FFF2-40B4-BE49-F238E27FC236}">
                <a16:creationId xmlns:a16="http://schemas.microsoft.com/office/drawing/2014/main" id="{0D75F69D-3D64-468C-8A66-E9C42713D0FD}"/>
              </a:ext>
            </a:extLst>
          </p:cNvPr>
          <p:cNvSpPr>
            <a:spLocks xmlns:a="http://schemas.openxmlformats.org/drawingml/2006/main" noGrp="1"/>
          </p:cNvSpPr>
          <p:nvPr/>
        </p:nvSpPr>
        <p:spPr>
          <a:xfrm xmlns:a="http://schemas.openxmlformats.org/drawingml/2006/main">
            <a:off x="10668000" y="6305550"/>
            <a:ext cx="1047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350" b="0">
                <a:solidFill>
                  <a:srgbClr val="526270"/>
                </a:solidFill>
                <a:latin typeface="Arial"/>
                <a:ea typeface="Arial"/>
                <a:cs typeface="Arial"/>
              </a:defRPr>
            </a:pPr>
            <a:r>
              <a:rPr sz="1350" b="0">
                <a:solidFill>
                  <a:srgbClr val="526270"/>
                </a:solidFill>
                <a:latin typeface="Arial"/>
                <a:ea typeface="Arial"/>
                <a:cs typeface="Arial"/>
              </a:rPr>
              <a:t>4 / 18</a:t>
            </a:r>
          </a:p>
        </p:txBody>
      </p:sp>
    </p:spTree>
    <p:extLst>
      <p:ext uri="{BB962C8B-B14F-4D97-AF65-F5344CB8AC3E}">
        <p14:creationId xmlns:p14="http://schemas.microsoft.com/office/powerpoint/2010/main" val="764060701"/>
      </p:ext>
    </p:extLst>
  </p:cSld>
</p:sld>
</file>

<file path=ppt/slides/slide5.xml><?xml version="1.0" encoding="utf-8"?>
<p:sld xmlns:p="http://schemas.openxmlformats.org/presentationml/2006/main">
  <p:cSld>
    <p:bg>
      <p:bgPr>
        <a:solidFill xmlns:a="http://schemas.openxmlformats.org/drawingml/2006/main">
          <a:srgbClr val="F5F8FA"/>
        </a:solidFill>
      </p:bgPr>
    </p:bg>
    <p:spTree>
      <p:nvGrpSpPr>
        <p:cNvPr id="1" name=""/>
        <p:cNvGrpSpPr/>
        <p:nvPr/>
      </p:nvGrpSpPr>
      <p:grpSpPr>
        <a:xfrm xmlns:a="http://schemas.openxmlformats.org/drawingml/2006/main"/>
      </p:grpSpPr>
      <p:sp>
        <p:nvSpPr>
          <p:cNvPr id="10" name="phase edge">
            <a:extLst xmlns:a="http://schemas.openxmlformats.org/drawingml/2006/main">
              <a:ext uri="{FF2B5EF4-FFF2-40B4-BE49-F238E27FC236}">
                <a16:creationId xmlns:a16="http://schemas.microsoft.com/office/drawing/2014/main" id="{52980C41-E502-4658-B91A-97CC6E13130D}"/>
              </a:ext>
            </a:extLst>
          </p:cNvPr>
          <p:cNvSpPr>
            <a:spLocks xmlns:a="http://schemas.openxmlformats.org/drawingml/2006/main" noGrp="1"/>
          </p:cNvSpPr>
          <p:nvPr/>
        </p:nvSpPr>
        <p:spPr>
          <a:xfrm xmlns:a="http://schemas.openxmlformats.org/drawingml/2006/main">
            <a:off x="0" y="0"/>
            <a:ext cx="133350" cy="6858000"/>
          </a:xfrm>
          <a:prstGeom xmlns:a="http://schemas.openxmlformats.org/drawingml/2006/main" prst="rect">
            <a:avLst/>
          </a:prstGeom>
          <a:solidFill xmlns:a="http://schemas.openxmlformats.org/drawingml/2006/main">
            <a:srgbClr val="DB2777"/>
          </a:solidFill>
          <a:ln xmlns:a="http://schemas.openxmlformats.org/drawingml/2006/main" w="0">
            <a:noFill/>
          </a:ln>
        </p:spPr>
      </p:sp>
      <p:sp>
        <p:nvSpPr>
          <p:cNvPr id="2" name="pathway">
            <a:extLst xmlns:a="http://schemas.openxmlformats.org/drawingml/2006/main">
              <a:ext uri="{FF2B5EF4-FFF2-40B4-BE49-F238E27FC236}">
                <a16:creationId xmlns:a16="http://schemas.microsoft.com/office/drawing/2014/main" id="{E3AC420F-F7FB-4461-B875-1E885AD22E13}"/>
              </a:ext>
            </a:extLst>
          </p:cNvPr>
          <p:cNvSpPr>
            <a:spLocks xmlns:a="http://schemas.openxmlformats.org/drawingml/2006/main" noGrp="1"/>
          </p:cNvSpPr>
          <p:nvPr/>
        </p:nvSpPr>
        <p:spPr>
          <a:xfrm xmlns:a="http://schemas.openxmlformats.org/drawingml/2006/main">
            <a:off x="533400" y="314325"/>
            <a:ext cx="809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500" b="1">
                <a:solidFill>
                  <a:srgbClr val="4E7A9B"/>
                </a:solidFill>
                <a:latin typeface="Arial"/>
                <a:ea typeface="Arial"/>
                <a:cs typeface="Arial"/>
              </a:defRPr>
            </a:pPr>
            <a:r>
              <a:rPr sz="1500" b="1">
                <a:solidFill>
                  <a:srgbClr val="4E7A9B"/>
                </a:solidFill>
                <a:latin typeface="Arial"/>
                <a:ea typeface="Arial"/>
                <a:cs typeface="Arial"/>
              </a:rPr>
              <a:t>BUILD  /  SCIENCE</a:t>
            </a:r>
          </a:p>
        </p:txBody>
      </p:sp>
      <p:sp>
        <p:nvSpPr>
          <p:cNvPr id="3" name="phase">
            <a:extLst xmlns:a="http://schemas.openxmlformats.org/drawingml/2006/main">
              <a:ext uri="{FF2B5EF4-FFF2-40B4-BE49-F238E27FC236}">
                <a16:creationId xmlns:a16="http://schemas.microsoft.com/office/drawing/2014/main" id="{BC724497-3F03-44FA-8FF5-71CDA48462AE}"/>
              </a:ext>
            </a:extLst>
          </p:cNvPr>
          <p:cNvSpPr>
            <a:spLocks xmlns:a="http://schemas.openxmlformats.org/drawingml/2006/main" noGrp="1"/>
          </p:cNvSpPr>
          <p:nvPr/>
        </p:nvSpPr>
        <p:spPr>
          <a:xfrm xmlns:a="http://schemas.openxmlformats.org/drawingml/2006/main">
            <a:off x="9525000" y="314325"/>
            <a:ext cx="21431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425" b="1">
                <a:solidFill>
                  <a:srgbClr val="4E7A9B"/>
                </a:solidFill>
                <a:latin typeface="Arial"/>
                <a:ea typeface="Arial"/>
                <a:cs typeface="Arial"/>
              </a:defRPr>
            </a:pPr>
            <a:r>
              <a:rPr sz="1425" b="1">
                <a:solidFill>
                  <a:srgbClr val="4E7A9B"/>
                </a:solidFill>
                <a:latin typeface="Arial"/>
                <a:ea typeface="Arial"/>
                <a:cs typeface="Arial"/>
              </a:rPr>
              <a:t>STARTER</a:t>
            </a:r>
          </a:p>
        </p:txBody>
      </p:sp>
      <p:sp>
        <p:nvSpPr>
          <p:cNvPr id="4" name="title">
            <a:extLst xmlns:a="http://schemas.openxmlformats.org/drawingml/2006/main">
              <a:ext uri="{FF2B5EF4-FFF2-40B4-BE49-F238E27FC236}">
                <a16:creationId xmlns:a16="http://schemas.microsoft.com/office/drawing/2014/main" id="{155B9103-D922-4194-833D-C5E1F815DA33}"/>
              </a:ext>
            </a:extLst>
          </p:cNvPr>
          <p:cNvSpPr>
            <a:spLocks xmlns:a="http://schemas.openxmlformats.org/drawingml/2006/main" noGrp="1"/>
          </p:cNvSpPr>
          <p:nvPr/>
        </p:nvSpPr>
        <p:spPr>
          <a:xfrm xmlns:a="http://schemas.openxmlformats.org/drawingml/2006/main">
            <a:off x="533400" y="790575"/>
            <a:ext cx="111252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475" b="1">
                <a:solidFill>
                  <a:srgbClr val="10233F"/>
                </a:solidFill>
                <a:latin typeface="Arial"/>
                <a:ea typeface="Arial"/>
                <a:cs typeface="Arial"/>
              </a:defRPr>
            </a:pPr>
            <a:r>
              <a:rPr sz="2475" b="1">
                <a:solidFill>
                  <a:srgbClr val="10233F"/>
                </a:solidFill>
                <a:latin typeface="Arial"/>
                <a:ea typeface="Arial"/>
                <a:cs typeface="Arial"/>
              </a:rPr>
              <a:t>Which existing records best show the Autumn science learning, and what does each record actually support?</a:t>
            </a:r>
          </a:p>
        </p:txBody>
      </p:sp>
      <p:sp>
        <p:nvSpPr>
          <p:cNvPr id="5" name="paper panel">
            <a:extLst xmlns:a="http://schemas.openxmlformats.org/drawingml/2006/main">
              <a:ext uri="{FF2B5EF4-FFF2-40B4-BE49-F238E27FC236}">
                <a16:creationId xmlns:a16="http://schemas.microsoft.com/office/drawing/2014/main" id="{378CE774-AD99-4AAE-9B3F-59DD944EF379}"/>
              </a:ext>
            </a:extLst>
          </p:cNvPr>
          <p:cNvSpPr>
            <a:spLocks xmlns:a="http://schemas.openxmlformats.org/drawingml/2006/main" noGrp="1"/>
          </p:cNvSpPr>
          <p:nvPr/>
        </p:nvSpPr>
        <p:spPr>
          <a:xfrm xmlns:a="http://schemas.openxmlformats.org/drawingml/2006/main">
            <a:off x="533400" y="1971675"/>
            <a:ext cx="11125200" cy="4048125"/>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2fcb937d2c9b403e"/>
          <a:stretch xmlns:a="http://schemas.openxmlformats.org/drawingml/2006/main"/>
        </p:blipFill>
        <p:spPr>
          <a:xfrm xmlns:a="http://schemas.openxmlformats.org/drawingml/2006/main">
            <a:off x="1762125" y="2181225"/>
            <a:ext cx="8667750" cy="3000375"/>
          </a:xfrm>
          <a:prstGeom xmlns:a="http://schemas.openxmlformats.org/drawingml/2006/main" prst="rect">
            <a:avLst/>
          </a:prstGeom>
        </p:spPr>
      </p:pic>
      <p:sp>
        <p:nvSpPr>
          <p:cNvPr id="7" name="visual caption 0">
            <a:extLst xmlns:a="http://schemas.openxmlformats.org/drawingml/2006/main">
              <a:ext uri="{FF2B5EF4-FFF2-40B4-BE49-F238E27FC236}">
                <a16:creationId xmlns:a16="http://schemas.microsoft.com/office/drawing/2014/main" id="{8A86C261-27E8-42D3-849B-643399BC4967}"/>
              </a:ext>
            </a:extLst>
          </p:cNvPr>
          <p:cNvSpPr>
            <a:spLocks xmlns:a="http://schemas.openxmlformats.org/drawingml/2006/main" noGrp="1"/>
          </p:cNvSpPr>
          <p:nvPr/>
        </p:nvSpPr>
        <p:spPr>
          <a:xfrm xmlns:a="http://schemas.openxmlformats.org/drawingml/2006/main">
            <a:off x="800100" y="5314950"/>
            <a:ext cx="105918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725" b="0">
                <a:solidFill>
                  <a:srgbClr val="10233F"/>
                </a:solidFill>
                <a:latin typeface="Arial"/>
                <a:ea typeface="Arial"/>
                <a:cs typeface="Arial"/>
              </a:defRPr>
            </a:pPr>
            <a:r>
              <a:rPr sz="1725" b="0">
                <a:solidFill>
                  <a:srgbClr val="10233F"/>
                </a:solidFill>
                <a:latin typeface="Arial"/>
                <a:ea typeface="Arial"/>
                <a:cs typeface="Arial"/>
              </a:rPr>
              <a:t>Three autumn topics as a map</a:t>
            </a:r>
          </a:p>
        </p:txBody>
      </p:sp>
      <p:sp>
        <p:nvSpPr>
          <p:cNvPr id="8" name="time">
            <a:extLst xmlns:a="http://schemas.openxmlformats.org/drawingml/2006/main">
              <a:ext uri="{FF2B5EF4-FFF2-40B4-BE49-F238E27FC236}">
                <a16:creationId xmlns:a16="http://schemas.microsoft.com/office/drawing/2014/main" id="{06909BC2-FC58-4E70-A315-FE94030004C5}"/>
              </a:ext>
            </a:extLst>
          </p:cNvPr>
          <p:cNvSpPr>
            <a:spLocks xmlns:a="http://schemas.openxmlformats.org/drawingml/2006/main" noGrp="1"/>
          </p:cNvSpPr>
          <p:nvPr/>
        </p:nvSpPr>
        <p:spPr>
          <a:xfrm xmlns:a="http://schemas.openxmlformats.org/drawingml/2006/main">
            <a:off x="533400" y="6305550"/>
            <a:ext cx="8953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350" b="0">
                <a:solidFill>
                  <a:srgbClr val="526270"/>
                </a:solidFill>
                <a:latin typeface="Arial"/>
                <a:ea typeface="Arial"/>
                <a:cs typeface="Arial"/>
              </a:defRPr>
            </a:pPr>
            <a:r>
              <a:rPr sz="1350" b="0">
                <a:solidFill>
                  <a:srgbClr val="526270"/>
                </a:solidFill>
                <a:latin typeface="Arial"/>
                <a:ea typeface="Arial"/>
                <a:cs typeface="Arial"/>
              </a:rPr>
              <a:t>STARTER · 3 min across this stage</a:t>
            </a:r>
          </a:p>
        </p:txBody>
      </p:sp>
      <p:sp>
        <p:nvSpPr>
          <p:cNvPr id="9" name="number">
            <a:extLst xmlns:a="http://schemas.openxmlformats.org/drawingml/2006/main">
              <a:ext uri="{FF2B5EF4-FFF2-40B4-BE49-F238E27FC236}">
                <a16:creationId xmlns:a16="http://schemas.microsoft.com/office/drawing/2014/main" id="{ABC312DB-D1A3-4686-AD65-081F249F4722}"/>
              </a:ext>
            </a:extLst>
          </p:cNvPr>
          <p:cNvSpPr>
            <a:spLocks xmlns:a="http://schemas.openxmlformats.org/drawingml/2006/main" noGrp="1"/>
          </p:cNvSpPr>
          <p:nvPr/>
        </p:nvSpPr>
        <p:spPr>
          <a:xfrm xmlns:a="http://schemas.openxmlformats.org/drawingml/2006/main">
            <a:off x="10668000" y="6305550"/>
            <a:ext cx="1047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350" b="0">
                <a:solidFill>
                  <a:srgbClr val="526270"/>
                </a:solidFill>
                <a:latin typeface="Arial"/>
                <a:ea typeface="Arial"/>
                <a:cs typeface="Arial"/>
              </a:defRPr>
            </a:pPr>
            <a:r>
              <a:rPr sz="1350" b="0">
                <a:solidFill>
                  <a:srgbClr val="526270"/>
                </a:solidFill>
                <a:latin typeface="Arial"/>
                <a:ea typeface="Arial"/>
                <a:cs typeface="Arial"/>
              </a:rPr>
              <a:t>5 / 18</a:t>
            </a:r>
          </a:p>
        </p:txBody>
      </p:sp>
    </p:spTree>
    <p:extLst>
      <p:ext uri="{BB962C8B-B14F-4D97-AF65-F5344CB8AC3E}">
        <p14:creationId xmlns:p14="http://schemas.microsoft.com/office/powerpoint/2010/main" val="1160131034"/>
      </p:ext>
    </p:extLst>
  </p:cSld>
</p:sld>
</file>

<file path=ppt/slides/slide6.xml><?xml version="1.0" encoding="utf-8"?>
<p:sld xmlns:p="http://schemas.openxmlformats.org/presentationml/2006/main">
  <p:cSld>
    <p:bg>
      <p:bgPr>
        <a:solidFill xmlns:a="http://schemas.openxmlformats.org/drawingml/2006/main">
          <a:srgbClr val="F5F8FA"/>
        </a:solidFill>
      </p:bgPr>
    </p:bg>
    <p:spTree>
      <p:nvGrpSpPr>
        <p:cNvPr id="1" name=""/>
        <p:cNvGrpSpPr/>
        <p:nvPr/>
      </p:nvGrpSpPr>
      <p:grpSpPr>
        <a:xfrm xmlns:a="http://schemas.openxmlformats.org/drawingml/2006/main"/>
      </p:grpSpPr>
      <p:sp>
        <p:nvSpPr>
          <p:cNvPr id="10" name="phase edge">
            <a:extLst xmlns:a="http://schemas.openxmlformats.org/drawingml/2006/main">
              <a:ext uri="{FF2B5EF4-FFF2-40B4-BE49-F238E27FC236}">
                <a16:creationId xmlns:a16="http://schemas.microsoft.com/office/drawing/2014/main" id="{24AD73A3-D6D5-4BA8-A2CE-C48D6627F5FA}"/>
              </a:ext>
            </a:extLst>
          </p:cNvPr>
          <p:cNvSpPr>
            <a:spLocks xmlns:a="http://schemas.openxmlformats.org/drawingml/2006/main" noGrp="1"/>
          </p:cNvSpPr>
          <p:nvPr/>
        </p:nvSpPr>
        <p:spPr>
          <a:xfrm xmlns:a="http://schemas.openxmlformats.org/drawingml/2006/main">
            <a:off x="0" y="0"/>
            <a:ext cx="133350" cy="6858000"/>
          </a:xfrm>
          <a:prstGeom xmlns:a="http://schemas.openxmlformats.org/drawingml/2006/main" prst="rect">
            <a:avLst/>
          </a:prstGeom>
          <a:solidFill xmlns:a="http://schemas.openxmlformats.org/drawingml/2006/main">
            <a:srgbClr val="D19A3A"/>
          </a:solidFill>
          <a:ln xmlns:a="http://schemas.openxmlformats.org/drawingml/2006/main" w="0">
            <a:noFill/>
          </a:ln>
        </p:spPr>
      </p:sp>
      <p:sp>
        <p:nvSpPr>
          <p:cNvPr id="2" name="pathway">
            <a:extLst xmlns:a="http://schemas.openxmlformats.org/drawingml/2006/main">
              <a:ext uri="{FF2B5EF4-FFF2-40B4-BE49-F238E27FC236}">
                <a16:creationId xmlns:a16="http://schemas.microsoft.com/office/drawing/2014/main" id="{CB9197E5-03A8-4579-8DA7-A8396443C1CA}"/>
              </a:ext>
            </a:extLst>
          </p:cNvPr>
          <p:cNvSpPr>
            <a:spLocks xmlns:a="http://schemas.openxmlformats.org/drawingml/2006/main" noGrp="1"/>
          </p:cNvSpPr>
          <p:nvPr/>
        </p:nvSpPr>
        <p:spPr>
          <a:xfrm xmlns:a="http://schemas.openxmlformats.org/drawingml/2006/main">
            <a:off x="533400" y="314325"/>
            <a:ext cx="809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500" b="1">
                <a:solidFill>
                  <a:srgbClr val="4E7A9B"/>
                </a:solidFill>
                <a:latin typeface="Arial"/>
                <a:ea typeface="Arial"/>
                <a:cs typeface="Arial"/>
              </a:defRPr>
            </a:pPr>
            <a:r>
              <a:rPr sz="1500" b="1">
                <a:solidFill>
                  <a:srgbClr val="4E7A9B"/>
                </a:solidFill>
                <a:latin typeface="Arial"/>
                <a:ea typeface="Arial"/>
                <a:cs typeface="Arial"/>
              </a:rPr>
              <a:t>BUILD  /  SCIENCE</a:t>
            </a:r>
          </a:p>
        </p:txBody>
      </p:sp>
      <p:sp>
        <p:nvSpPr>
          <p:cNvPr id="3" name="phase">
            <a:extLst xmlns:a="http://schemas.openxmlformats.org/drawingml/2006/main">
              <a:ext uri="{FF2B5EF4-FFF2-40B4-BE49-F238E27FC236}">
                <a16:creationId xmlns:a16="http://schemas.microsoft.com/office/drawing/2014/main" id="{B9E6A661-B4B6-455C-8725-40CB7AA2DB4F}"/>
              </a:ext>
            </a:extLst>
          </p:cNvPr>
          <p:cNvSpPr>
            <a:spLocks xmlns:a="http://schemas.openxmlformats.org/drawingml/2006/main" noGrp="1"/>
          </p:cNvSpPr>
          <p:nvPr/>
        </p:nvSpPr>
        <p:spPr>
          <a:xfrm xmlns:a="http://schemas.openxmlformats.org/drawingml/2006/main">
            <a:off x="9525000" y="314325"/>
            <a:ext cx="21431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425" b="1">
                <a:solidFill>
                  <a:srgbClr val="4E7A9B"/>
                </a:solidFill>
                <a:latin typeface="Arial"/>
                <a:ea typeface="Arial"/>
                <a:cs typeface="Arial"/>
              </a:defRPr>
            </a:pPr>
            <a:r>
              <a:rPr sz="1425" b="1">
                <a:solidFill>
                  <a:srgbClr val="4E7A9B"/>
                </a:solidFill>
                <a:latin typeface="Arial"/>
                <a:ea typeface="Arial"/>
                <a:cs typeface="Arial"/>
              </a:rPr>
              <a:t>I DO</a:t>
            </a:r>
          </a:p>
        </p:txBody>
      </p:sp>
      <p:sp>
        <p:nvSpPr>
          <p:cNvPr id="4" name="title">
            <a:extLst xmlns:a="http://schemas.openxmlformats.org/drawingml/2006/main">
              <a:ext uri="{FF2B5EF4-FFF2-40B4-BE49-F238E27FC236}">
                <a16:creationId xmlns:a16="http://schemas.microsoft.com/office/drawing/2014/main" id="{E9D67B55-94F3-48B4-9B83-EDAC72DE4B46}"/>
              </a:ext>
            </a:extLst>
          </p:cNvPr>
          <p:cNvSpPr>
            <a:spLocks xmlns:a="http://schemas.openxmlformats.org/drawingml/2006/main" noGrp="1"/>
          </p:cNvSpPr>
          <p:nvPr/>
        </p:nvSpPr>
        <p:spPr>
          <a:xfrm xmlns:a="http://schemas.openxmlformats.org/drawingml/2006/main">
            <a:off x="533400" y="790575"/>
            <a:ext cx="111252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000" b="1">
                <a:solidFill>
                  <a:srgbClr val="10233F"/>
                </a:solidFill>
                <a:latin typeface="Arial"/>
                <a:ea typeface="Arial"/>
                <a:cs typeface="Arial"/>
              </a:defRPr>
            </a:pPr>
            <a:r>
              <a:rPr sz="3000" b="1">
                <a:solidFill>
                  <a:srgbClr val="10233F"/>
                </a:solidFill>
                <a:latin typeface="Arial"/>
                <a:ea typeface="Arial"/>
                <a:cs typeface="Arial"/>
              </a:rPr>
              <a:t>An honest autumn science evidence set</a:t>
            </a:r>
          </a:p>
        </p:txBody>
      </p:sp>
      <p:sp>
        <p:nvSpPr>
          <p:cNvPr id="5" name="paper panel">
            <a:extLst xmlns:a="http://schemas.openxmlformats.org/drawingml/2006/main">
              <a:ext uri="{FF2B5EF4-FFF2-40B4-BE49-F238E27FC236}">
                <a16:creationId xmlns:a16="http://schemas.microsoft.com/office/drawing/2014/main" id="{A6502675-81B1-48C4-8B76-0BDE4E50796B}"/>
              </a:ext>
            </a:extLst>
          </p:cNvPr>
          <p:cNvSpPr>
            <a:spLocks xmlns:a="http://schemas.openxmlformats.org/drawingml/2006/main" noGrp="1"/>
          </p:cNvSpPr>
          <p:nvPr/>
        </p:nvSpPr>
        <p:spPr>
          <a:xfrm xmlns:a="http://schemas.openxmlformats.org/drawingml/2006/main">
            <a:off x="533400" y="1971675"/>
            <a:ext cx="11125200" cy="40481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content 0">
            <a:extLst xmlns:a="http://schemas.openxmlformats.org/drawingml/2006/main">
              <a:ext uri="{FF2B5EF4-FFF2-40B4-BE49-F238E27FC236}">
                <a16:creationId xmlns:a16="http://schemas.microsoft.com/office/drawing/2014/main" id="{8F63A73E-697C-49E2-B9CB-43C4993DA7FA}"/>
              </a:ext>
            </a:extLst>
          </p:cNvPr>
          <p:cNvSpPr>
            <a:spLocks xmlns:a="http://schemas.openxmlformats.org/drawingml/2006/main" noGrp="1"/>
          </p:cNvSpPr>
          <p:nvPr/>
        </p:nvSpPr>
        <p:spPr>
          <a:xfrm xmlns:a="http://schemas.openxmlformats.org/drawingml/2006/main">
            <a:off x="800100" y="2171700"/>
            <a:ext cx="105918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250" b="1">
                <a:solidFill>
                  <a:srgbClr val="10233F"/>
                </a:solidFill>
                <a:latin typeface="Arial"/>
                <a:ea typeface="Arial"/>
                <a:cs typeface="Arial"/>
              </a:defRPr>
            </a:pPr>
            <a:r>
              <a:rPr sz="2250" b="1">
                <a:solidFill>
                  <a:srgbClr val="10233F"/>
                </a:solidFill>
                <a:latin typeface="Arial"/>
                <a:ea typeface="Arial"/>
                <a:cs typeface="Arial"/>
              </a:rPr>
              <a:t>What does each record actually support?</a:t>
            </a:r>
          </a:p>
        </p:txBody>
      </p:sp>
      <p:sp>
        <p:nvSpPr>
          <p:cNvPr id="7" name="content 1">
            <a:extLst xmlns:a="http://schemas.openxmlformats.org/drawingml/2006/main">
              <a:ext uri="{FF2B5EF4-FFF2-40B4-BE49-F238E27FC236}">
                <a16:creationId xmlns:a16="http://schemas.microsoft.com/office/drawing/2014/main" id="{664AD444-42C7-46C8-9782-06D8745CB703}"/>
              </a:ext>
            </a:extLst>
          </p:cNvPr>
          <p:cNvSpPr>
            <a:spLocks xmlns:a="http://schemas.openxmlformats.org/drawingml/2006/main" noGrp="1"/>
          </p:cNvSpPr>
          <p:nvPr/>
        </p:nvSpPr>
        <p:spPr>
          <a:xfrm xmlns:a="http://schemas.openxmlformats.org/drawingml/2006/main">
            <a:off x="800100" y="2647950"/>
            <a:ext cx="105918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Choose a record, then the strongest honest claim about it.</a:t>
            </a:r>
          </a:p>
        </p:txBody>
      </p:sp>
      <p:sp>
        <p:nvSpPr>
          <p:cNvPr id="8" name="time">
            <a:extLst xmlns:a="http://schemas.openxmlformats.org/drawingml/2006/main">
              <a:ext uri="{FF2B5EF4-FFF2-40B4-BE49-F238E27FC236}">
                <a16:creationId xmlns:a16="http://schemas.microsoft.com/office/drawing/2014/main" id="{0A79B97E-9742-47E6-8B98-B19B4893FADB}"/>
              </a:ext>
            </a:extLst>
          </p:cNvPr>
          <p:cNvSpPr>
            <a:spLocks xmlns:a="http://schemas.openxmlformats.org/drawingml/2006/main" noGrp="1"/>
          </p:cNvSpPr>
          <p:nvPr/>
        </p:nvSpPr>
        <p:spPr>
          <a:xfrm xmlns:a="http://schemas.openxmlformats.org/drawingml/2006/main">
            <a:off x="533400" y="6305550"/>
            <a:ext cx="8953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350" b="0">
                <a:solidFill>
                  <a:srgbClr val="526270"/>
                </a:solidFill>
                <a:latin typeface="Arial"/>
                <a:ea typeface="Arial"/>
                <a:cs typeface="Arial"/>
              </a:defRPr>
            </a:pPr>
            <a:r>
              <a:rPr sz="1350" b="0">
                <a:solidFill>
                  <a:srgbClr val="526270"/>
                </a:solidFill>
                <a:latin typeface="Arial"/>
                <a:ea typeface="Arial"/>
                <a:cs typeface="Arial"/>
              </a:rPr>
              <a:t>I DO · 4 min across this stage</a:t>
            </a:r>
          </a:p>
        </p:txBody>
      </p:sp>
      <p:sp>
        <p:nvSpPr>
          <p:cNvPr id="9" name="number">
            <a:extLst xmlns:a="http://schemas.openxmlformats.org/drawingml/2006/main">
              <a:ext uri="{FF2B5EF4-FFF2-40B4-BE49-F238E27FC236}">
                <a16:creationId xmlns:a16="http://schemas.microsoft.com/office/drawing/2014/main" id="{6F2EEDCC-13EF-475C-8A76-79B51CDC180B}"/>
              </a:ext>
            </a:extLst>
          </p:cNvPr>
          <p:cNvSpPr>
            <a:spLocks xmlns:a="http://schemas.openxmlformats.org/drawingml/2006/main" noGrp="1"/>
          </p:cNvSpPr>
          <p:nvPr/>
        </p:nvSpPr>
        <p:spPr>
          <a:xfrm xmlns:a="http://schemas.openxmlformats.org/drawingml/2006/main">
            <a:off x="10668000" y="6305550"/>
            <a:ext cx="1047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350" b="0">
                <a:solidFill>
                  <a:srgbClr val="526270"/>
                </a:solidFill>
                <a:latin typeface="Arial"/>
                <a:ea typeface="Arial"/>
                <a:cs typeface="Arial"/>
              </a:defRPr>
            </a:pPr>
            <a:r>
              <a:rPr sz="1350" b="0">
                <a:solidFill>
                  <a:srgbClr val="526270"/>
                </a:solidFill>
                <a:latin typeface="Arial"/>
                <a:ea typeface="Arial"/>
                <a:cs typeface="Arial"/>
              </a:rPr>
              <a:t>6 / 18</a:t>
            </a:r>
          </a:p>
        </p:txBody>
      </p:sp>
    </p:spTree>
    <p:extLst>
      <p:ext uri="{BB962C8B-B14F-4D97-AF65-F5344CB8AC3E}">
        <p14:creationId xmlns:p14="http://schemas.microsoft.com/office/powerpoint/2010/main" val="470365929"/>
      </p:ext>
    </p:extLst>
  </p:cSld>
</p:sld>
</file>

<file path=ppt/slides/slide7.xml><?xml version="1.0" encoding="utf-8"?>
<p:sld xmlns:p="http://schemas.openxmlformats.org/presentationml/2006/main">
  <p:cSld>
    <p:bg>
      <p:bgPr>
        <a:solidFill xmlns:a="http://schemas.openxmlformats.org/drawingml/2006/main">
          <a:srgbClr val="F5F8FA"/>
        </a:solidFill>
      </p:bgPr>
    </p:bg>
    <p:spTree>
      <p:nvGrpSpPr>
        <p:cNvPr id="1" name=""/>
        <p:cNvGrpSpPr/>
        <p:nvPr/>
      </p:nvGrpSpPr>
      <p:grpSpPr>
        <a:xfrm xmlns:a="http://schemas.openxmlformats.org/drawingml/2006/main"/>
      </p:grpSpPr>
      <p:sp>
        <p:nvSpPr>
          <p:cNvPr id="16" name="phase edge">
            <a:extLst xmlns:a="http://schemas.openxmlformats.org/drawingml/2006/main">
              <a:ext uri="{FF2B5EF4-FFF2-40B4-BE49-F238E27FC236}">
                <a16:creationId xmlns:a16="http://schemas.microsoft.com/office/drawing/2014/main" id="{D7A2B3D0-CB90-4000-AF59-09AAFB2BE902}"/>
              </a:ext>
            </a:extLst>
          </p:cNvPr>
          <p:cNvSpPr>
            <a:spLocks xmlns:a="http://schemas.openxmlformats.org/drawingml/2006/main" noGrp="1"/>
          </p:cNvSpPr>
          <p:nvPr/>
        </p:nvSpPr>
        <p:spPr>
          <a:xfrm xmlns:a="http://schemas.openxmlformats.org/drawingml/2006/main">
            <a:off x="0" y="0"/>
            <a:ext cx="133350" cy="6858000"/>
          </a:xfrm>
          <a:prstGeom xmlns:a="http://schemas.openxmlformats.org/drawingml/2006/main" prst="rect">
            <a:avLst/>
          </a:prstGeom>
          <a:solidFill xmlns:a="http://schemas.openxmlformats.org/drawingml/2006/main">
            <a:srgbClr val="D19A3A"/>
          </a:solidFill>
          <a:ln xmlns:a="http://schemas.openxmlformats.org/drawingml/2006/main" w="0">
            <a:noFill/>
          </a:ln>
        </p:spPr>
      </p:sp>
      <p:sp>
        <p:nvSpPr>
          <p:cNvPr id="2" name="pathway">
            <a:extLst xmlns:a="http://schemas.openxmlformats.org/drawingml/2006/main">
              <a:ext uri="{FF2B5EF4-FFF2-40B4-BE49-F238E27FC236}">
                <a16:creationId xmlns:a16="http://schemas.microsoft.com/office/drawing/2014/main" id="{F1F39475-122A-443C-B0B4-0638F00F9A11}"/>
              </a:ext>
            </a:extLst>
          </p:cNvPr>
          <p:cNvSpPr>
            <a:spLocks xmlns:a="http://schemas.openxmlformats.org/drawingml/2006/main" noGrp="1"/>
          </p:cNvSpPr>
          <p:nvPr/>
        </p:nvSpPr>
        <p:spPr>
          <a:xfrm xmlns:a="http://schemas.openxmlformats.org/drawingml/2006/main">
            <a:off x="533400" y="314325"/>
            <a:ext cx="809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500" b="1">
                <a:solidFill>
                  <a:srgbClr val="4E7A9B"/>
                </a:solidFill>
                <a:latin typeface="Arial"/>
                <a:ea typeface="Arial"/>
                <a:cs typeface="Arial"/>
              </a:defRPr>
            </a:pPr>
            <a:r>
              <a:rPr sz="1500" b="1">
                <a:solidFill>
                  <a:srgbClr val="4E7A9B"/>
                </a:solidFill>
                <a:latin typeface="Arial"/>
                <a:ea typeface="Arial"/>
                <a:cs typeface="Arial"/>
              </a:rPr>
              <a:t>BUILD  /  SCIENCE</a:t>
            </a:r>
          </a:p>
        </p:txBody>
      </p:sp>
      <p:sp>
        <p:nvSpPr>
          <p:cNvPr id="3" name="phase">
            <a:extLst xmlns:a="http://schemas.openxmlformats.org/drawingml/2006/main">
              <a:ext uri="{FF2B5EF4-FFF2-40B4-BE49-F238E27FC236}">
                <a16:creationId xmlns:a16="http://schemas.microsoft.com/office/drawing/2014/main" id="{8ABC0A2E-4A3E-46B9-81C3-EB087F5ED65D}"/>
              </a:ext>
            </a:extLst>
          </p:cNvPr>
          <p:cNvSpPr>
            <a:spLocks xmlns:a="http://schemas.openxmlformats.org/drawingml/2006/main" noGrp="1"/>
          </p:cNvSpPr>
          <p:nvPr/>
        </p:nvSpPr>
        <p:spPr>
          <a:xfrm xmlns:a="http://schemas.openxmlformats.org/drawingml/2006/main">
            <a:off x="9525000" y="314325"/>
            <a:ext cx="21431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425" b="1">
                <a:solidFill>
                  <a:srgbClr val="4E7A9B"/>
                </a:solidFill>
                <a:latin typeface="Arial"/>
                <a:ea typeface="Arial"/>
                <a:cs typeface="Arial"/>
              </a:defRPr>
            </a:pPr>
            <a:r>
              <a:rPr sz="1425" b="1">
                <a:solidFill>
                  <a:srgbClr val="4E7A9B"/>
                </a:solidFill>
                <a:latin typeface="Arial"/>
                <a:ea typeface="Arial"/>
                <a:cs typeface="Arial"/>
              </a:rPr>
              <a:t>I DO</a:t>
            </a:r>
          </a:p>
        </p:txBody>
      </p:sp>
      <p:sp>
        <p:nvSpPr>
          <p:cNvPr id="4" name="title">
            <a:extLst xmlns:a="http://schemas.openxmlformats.org/drawingml/2006/main">
              <a:ext uri="{FF2B5EF4-FFF2-40B4-BE49-F238E27FC236}">
                <a16:creationId xmlns:a16="http://schemas.microsoft.com/office/drawing/2014/main" id="{47ED4ABB-5238-478C-A0CD-0147699D9430}"/>
              </a:ext>
            </a:extLst>
          </p:cNvPr>
          <p:cNvSpPr>
            <a:spLocks xmlns:a="http://schemas.openxmlformats.org/drawingml/2006/main" noGrp="1"/>
          </p:cNvSpPr>
          <p:nvPr/>
        </p:nvSpPr>
        <p:spPr>
          <a:xfrm xmlns:a="http://schemas.openxmlformats.org/drawingml/2006/main">
            <a:off x="533400" y="790575"/>
            <a:ext cx="111252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000" b="1">
                <a:solidFill>
                  <a:srgbClr val="10233F"/>
                </a:solidFill>
                <a:latin typeface="Arial"/>
                <a:ea typeface="Arial"/>
                <a:cs typeface="Arial"/>
              </a:defRPr>
            </a:pPr>
            <a:r>
              <a:rPr sz="3000" b="1">
                <a:solidFill>
                  <a:srgbClr val="10233F"/>
                </a:solidFill>
                <a:latin typeface="Arial"/>
                <a:ea typeface="Arial"/>
                <a:cs typeface="Arial"/>
              </a:rPr>
              <a:t>An honest autumn science evidence set</a:t>
            </a:r>
          </a:p>
        </p:txBody>
      </p:sp>
      <p:sp>
        <p:nvSpPr>
          <p:cNvPr id="5" name="paper panel">
            <a:extLst xmlns:a="http://schemas.openxmlformats.org/drawingml/2006/main">
              <a:ext uri="{FF2B5EF4-FFF2-40B4-BE49-F238E27FC236}">
                <a16:creationId xmlns:a16="http://schemas.microsoft.com/office/drawing/2014/main" id="{9C8F3BA3-9585-4B0E-B420-C836971E07F5}"/>
              </a:ext>
            </a:extLst>
          </p:cNvPr>
          <p:cNvSpPr>
            <a:spLocks xmlns:a="http://schemas.openxmlformats.org/drawingml/2006/main" noGrp="1"/>
          </p:cNvSpPr>
          <p:nvPr/>
        </p:nvSpPr>
        <p:spPr>
          <a:xfrm xmlns:a="http://schemas.openxmlformats.org/drawingml/2006/main">
            <a:off x="533400" y="1971675"/>
            <a:ext cx="11125200" cy="40481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content 0">
            <a:extLst xmlns:a="http://schemas.openxmlformats.org/drawingml/2006/main">
              <a:ext uri="{FF2B5EF4-FFF2-40B4-BE49-F238E27FC236}">
                <a16:creationId xmlns:a16="http://schemas.microsoft.com/office/drawing/2014/main" id="{1094244B-445D-411E-BCD1-05C72A3E59A2}"/>
              </a:ext>
            </a:extLst>
          </p:cNvPr>
          <p:cNvSpPr>
            <a:spLocks xmlns:a="http://schemas.openxmlformats.org/drawingml/2006/main" noGrp="1"/>
          </p:cNvSpPr>
          <p:nvPr/>
        </p:nvSpPr>
        <p:spPr>
          <a:xfrm xmlns:a="http://schemas.openxmlformats.org/drawingml/2006/main">
            <a:off x="800100" y="2171700"/>
            <a:ext cx="105918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A. a photo of the sorted vertebrate mat</a:t>
            </a:r>
          </a:p>
        </p:txBody>
      </p:sp>
      <p:sp>
        <p:nvSpPr>
          <p:cNvPr id="7" name="content 1">
            <a:extLst xmlns:a="http://schemas.openxmlformats.org/drawingml/2006/main">
              <a:ext uri="{FF2B5EF4-FFF2-40B4-BE49-F238E27FC236}">
                <a16:creationId xmlns:a16="http://schemas.microsoft.com/office/drawing/2014/main" id="{C4904F59-630C-47E5-A25E-531B47F969FE}"/>
              </a:ext>
            </a:extLst>
          </p:cNvPr>
          <p:cNvSpPr>
            <a:spLocks xmlns:a="http://schemas.openxmlformats.org/drawingml/2006/main" noGrp="1"/>
          </p:cNvSpPr>
          <p:nvPr/>
        </p:nvSpPr>
        <p:spPr>
          <a:xfrm xmlns:a="http://schemas.openxmlformats.org/drawingml/2006/main">
            <a:off x="800100" y="2628900"/>
            <a:ext cx="105918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B. a scratch table with one row marked “stopped”</a:t>
            </a:r>
          </a:p>
        </p:txBody>
      </p:sp>
      <p:sp>
        <p:nvSpPr>
          <p:cNvPr id="8" name="content 2">
            <a:extLst xmlns:a="http://schemas.openxmlformats.org/drawingml/2006/main">
              <a:ext uri="{FF2B5EF4-FFF2-40B4-BE49-F238E27FC236}">
                <a16:creationId xmlns:a16="http://schemas.microsoft.com/office/drawing/2014/main" id="{BD32A9CA-29D6-416E-A0AF-9A255B7B50C5}"/>
              </a:ext>
            </a:extLst>
          </p:cNvPr>
          <p:cNvSpPr>
            <a:spLocks xmlns:a="http://schemas.openxmlformats.org/drawingml/2006/main" noGrp="1"/>
          </p:cNvSpPr>
          <p:nvPr/>
        </p:nvSpPr>
        <p:spPr>
          <a:xfrm xmlns:a="http://schemas.openxmlformats.org/drawingml/2006/main">
            <a:off x="800100" y="3086100"/>
            <a:ext cx="105918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C. the arm model with the contracting muscle labelled</a:t>
            </a:r>
          </a:p>
        </p:txBody>
      </p:sp>
      <p:sp>
        <p:nvSpPr>
          <p:cNvPr id="9" name="content 3">
            <a:extLst xmlns:a="http://schemas.openxmlformats.org/drawingml/2006/main">
              <a:ext uri="{FF2B5EF4-FFF2-40B4-BE49-F238E27FC236}">
                <a16:creationId xmlns:a16="http://schemas.microsoft.com/office/drawing/2014/main" id="{86DCF049-C366-4D45-B5A6-C684E735F371}"/>
              </a:ext>
            </a:extLst>
          </p:cNvPr>
          <p:cNvSpPr>
            <a:spLocks xmlns:a="http://schemas.openxmlformats.org/drawingml/2006/main" noGrp="1"/>
          </p:cNvSpPr>
          <p:nvPr/>
        </p:nvSpPr>
        <p:spPr>
          <a:xfrm xmlns:a="http://schemas.openxmlformats.org/drawingml/2006/main">
            <a:off x="800100" y="3543300"/>
            <a:ext cx="105918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D. a water bench sketch with no volume written</a:t>
            </a:r>
          </a:p>
        </p:txBody>
      </p:sp>
      <p:sp>
        <p:nvSpPr>
          <p:cNvPr id="10" name="content 4">
            <a:extLst xmlns:a="http://schemas.openxmlformats.org/drawingml/2006/main">
              <a:ext uri="{FF2B5EF4-FFF2-40B4-BE49-F238E27FC236}">
                <a16:creationId xmlns:a16="http://schemas.microsoft.com/office/drawing/2014/main" id="{4DF6CF1D-8AA0-4C7F-89AF-396F5E41DB2F}"/>
              </a:ext>
            </a:extLst>
          </p:cNvPr>
          <p:cNvSpPr>
            <a:spLocks xmlns:a="http://schemas.openxmlformats.org/drawingml/2006/main" noGrp="1"/>
          </p:cNvSpPr>
          <p:nvPr/>
        </p:nvSpPr>
        <p:spPr>
          <a:xfrm xmlns:a="http://schemas.openxmlformats.org/drawingml/2006/main">
            <a:off x="800100" y="4000500"/>
            <a:ext cx="105918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E. a photo of the packet fronts (no labels)</a:t>
            </a:r>
          </a:p>
        </p:txBody>
      </p:sp>
      <p:sp>
        <p:nvSpPr>
          <p:cNvPr id="11" name="content 5">
            <a:extLst xmlns:a="http://schemas.openxmlformats.org/drawingml/2006/main">
              <a:ext uri="{FF2B5EF4-FFF2-40B4-BE49-F238E27FC236}">
                <a16:creationId xmlns:a16="http://schemas.microsoft.com/office/drawing/2014/main" id="{37D10001-966F-42CD-A66B-3BDD3B590DC4}"/>
              </a:ext>
            </a:extLst>
          </p:cNvPr>
          <p:cNvSpPr>
            <a:spLocks xmlns:a="http://schemas.openxmlformats.org/drawingml/2006/main" noGrp="1"/>
          </p:cNvSpPr>
          <p:nvPr/>
        </p:nvSpPr>
        <p:spPr>
          <a:xfrm xmlns:a="http://schemas.openxmlformats.org/drawingml/2006/main">
            <a:off x="800100" y="4457700"/>
            <a:ext cx="105918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F. fully supports the outcome</a:t>
            </a:r>
          </a:p>
        </p:txBody>
      </p:sp>
      <p:sp>
        <p:nvSpPr>
          <p:cNvPr id="12" name="content 6">
            <a:extLst xmlns:a="http://schemas.openxmlformats.org/drawingml/2006/main">
              <a:ext uri="{FF2B5EF4-FFF2-40B4-BE49-F238E27FC236}">
                <a16:creationId xmlns:a16="http://schemas.microsoft.com/office/drawing/2014/main" id="{FF718889-7594-4A72-8DBB-0735ABCF10A6}"/>
              </a:ext>
            </a:extLst>
          </p:cNvPr>
          <p:cNvSpPr>
            <a:spLocks xmlns:a="http://schemas.openxmlformats.org/drawingml/2006/main" noGrp="1"/>
          </p:cNvSpPr>
          <p:nvPr/>
        </p:nvSpPr>
        <p:spPr>
          <a:xfrm xmlns:a="http://schemas.openxmlformats.org/drawingml/2006/main">
            <a:off x="800100" y="4914900"/>
            <a:ext cx="105918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G. supports part of it — name the gap</a:t>
            </a:r>
          </a:p>
        </p:txBody>
      </p:sp>
      <p:sp>
        <p:nvSpPr>
          <p:cNvPr id="13" name="content 7">
            <a:extLst xmlns:a="http://schemas.openxmlformats.org/drawingml/2006/main">
              <a:ext uri="{FF2B5EF4-FFF2-40B4-BE49-F238E27FC236}">
                <a16:creationId xmlns:a16="http://schemas.microsoft.com/office/drawing/2014/main" id="{555CFD06-699C-4AC5-9E69-44EA794A5ADC}"/>
              </a:ext>
            </a:extLst>
          </p:cNvPr>
          <p:cNvSpPr>
            <a:spLocks xmlns:a="http://schemas.openxmlformats.org/drawingml/2006/main" noGrp="1"/>
          </p:cNvSpPr>
          <p:nvPr/>
        </p:nvSpPr>
        <p:spPr>
          <a:xfrm xmlns:a="http://schemas.openxmlformats.org/drawingml/2006/main">
            <a:off x="800100" y="5372100"/>
            <a:ext cx="105918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H. does not show the science</a:t>
            </a:r>
          </a:p>
        </p:txBody>
      </p:sp>
      <p:sp>
        <p:nvSpPr>
          <p:cNvPr id="14" name="time">
            <a:extLst xmlns:a="http://schemas.openxmlformats.org/drawingml/2006/main">
              <a:ext uri="{FF2B5EF4-FFF2-40B4-BE49-F238E27FC236}">
                <a16:creationId xmlns:a16="http://schemas.microsoft.com/office/drawing/2014/main" id="{3FECE1C4-ADAD-41DE-9238-30E543501649}"/>
              </a:ext>
            </a:extLst>
          </p:cNvPr>
          <p:cNvSpPr>
            <a:spLocks xmlns:a="http://schemas.openxmlformats.org/drawingml/2006/main" noGrp="1"/>
          </p:cNvSpPr>
          <p:nvPr/>
        </p:nvSpPr>
        <p:spPr>
          <a:xfrm xmlns:a="http://schemas.openxmlformats.org/drawingml/2006/main">
            <a:off x="533400" y="6305550"/>
            <a:ext cx="8953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350" b="0">
                <a:solidFill>
                  <a:srgbClr val="526270"/>
                </a:solidFill>
                <a:latin typeface="Arial"/>
                <a:ea typeface="Arial"/>
                <a:cs typeface="Arial"/>
              </a:defRPr>
            </a:pPr>
            <a:r>
              <a:rPr sz="1350" b="0">
                <a:solidFill>
                  <a:srgbClr val="526270"/>
                </a:solidFill>
                <a:latin typeface="Arial"/>
                <a:ea typeface="Arial"/>
                <a:cs typeface="Arial"/>
              </a:rPr>
              <a:t>I DO · 4 min across this stage</a:t>
            </a:r>
          </a:p>
        </p:txBody>
      </p:sp>
      <p:sp>
        <p:nvSpPr>
          <p:cNvPr id="15" name="number">
            <a:extLst xmlns:a="http://schemas.openxmlformats.org/drawingml/2006/main">
              <a:ext uri="{FF2B5EF4-FFF2-40B4-BE49-F238E27FC236}">
                <a16:creationId xmlns:a16="http://schemas.microsoft.com/office/drawing/2014/main" id="{D71DA268-7C40-4529-8AEF-B6ACCBC91F15}"/>
              </a:ext>
            </a:extLst>
          </p:cNvPr>
          <p:cNvSpPr>
            <a:spLocks xmlns:a="http://schemas.openxmlformats.org/drawingml/2006/main" noGrp="1"/>
          </p:cNvSpPr>
          <p:nvPr/>
        </p:nvSpPr>
        <p:spPr>
          <a:xfrm xmlns:a="http://schemas.openxmlformats.org/drawingml/2006/main">
            <a:off x="10668000" y="6305550"/>
            <a:ext cx="1047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350" b="0">
                <a:solidFill>
                  <a:srgbClr val="526270"/>
                </a:solidFill>
                <a:latin typeface="Arial"/>
                <a:ea typeface="Arial"/>
                <a:cs typeface="Arial"/>
              </a:defRPr>
            </a:pPr>
            <a:r>
              <a:rPr sz="1350" b="0">
                <a:solidFill>
                  <a:srgbClr val="526270"/>
                </a:solidFill>
                <a:latin typeface="Arial"/>
                <a:ea typeface="Arial"/>
                <a:cs typeface="Arial"/>
              </a:rPr>
              <a:t>7 / 18</a:t>
            </a:r>
          </a:p>
        </p:txBody>
      </p:sp>
    </p:spTree>
    <p:extLst>
      <p:ext uri="{BB962C8B-B14F-4D97-AF65-F5344CB8AC3E}">
        <p14:creationId xmlns:p14="http://schemas.microsoft.com/office/powerpoint/2010/main" val="540245233"/>
      </p:ext>
    </p:extLst>
  </p:cSld>
</p:sld>
</file>

<file path=ppt/slides/slide8.xml><?xml version="1.0" encoding="utf-8"?>
<p:sld xmlns:p="http://schemas.openxmlformats.org/presentationml/2006/main">
  <p:cSld>
    <p:bg>
      <p:bgPr>
        <a:solidFill xmlns:a="http://schemas.openxmlformats.org/drawingml/2006/main">
          <a:srgbClr val="F5F8FA"/>
        </a:solidFill>
      </p:bgPr>
    </p:bg>
    <p:spTree>
      <p:nvGrpSpPr>
        <p:cNvPr id="1" name=""/>
        <p:cNvGrpSpPr/>
        <p:nvPr/>
      </p:nvGrpSpPr>
      <p:grpSpPr>
        <a:xfrm xmlns:a="http://schemas.openxmlformats.org/drawingml/2006/main"/>
      </p:grpSpPr>
      <p:sp>
        <p:nvSpPr>
          <p:cNvPr id="13" name="phase edge">
            <a:extLst xmlns:a="http://schemas.openxmlformats.org/drawingml/2006/main">
              <a:ext uri="{FF2B5EF4-FFF2-40B4-BE49-F238E27FC236}">
                <a16:creationId xmlns:a16="http://schemas.microsoft.com/office/drawing/2014/main" id="{CB2FEE05-5462-4592-8B96-32A7EF3AF093}"/>
              </a:ext>
            </a:extLst>
          </p:cNvPr>
          <p:cNvSpPr>
            <a:spLocks xmlns:a="http://schemas.openxmlformats.org/drawingml/2006/main" noGrp="1"/>
          </p:cNvSpPr>
          <p:nvPr/>
        </p:nvSpPr>
        <p:spPr>
          <a:xfrm xmlns:a="http://schemas.openxmlformats.org/drawingml/2006/main">
            <a:off x="0" y="0"/>
            <a:ext cx="133350" cy="6858000"/>
          </a:xfrm>
          <a:prstGeom xmlns:a="http://schemas.openxmlformats.org/drawingml/2006/main" prst="rect">
            <a:avLst/>
          </a:prstGeom>
          <a:solidFill xmlns:a="http://schemas.openxmlformats.org/drawingml/2006/main">
            <a:srgbClr val="D19A3A"/>
          </a:solidFill>
          <a:ln xmlns:a="http://schemas.openxmlformats.org/drawingml/2006/main" w="0">
            <a:noFill/>
          </a:ln>
        </p:spPr>
      </p:sp>
      <p:sp>
        <p:nvSpPr>
          <p:cNvPr id="2" name="pathway">
            <a:extLst xmlns:a="http://schemas.openxmlformats.org/drawingml/2006/main">
              <a:ext uri="{FF2B5EF4-FFF2-40B4-BE49-F238E27FC236}">
                <a16:creationId xmlns:a16="http://schemas.microsoft.com/office/drawing/2014/main" id="{264A2E67-DA43-4446-B6FC-613D9CDF733D}"/>
              </a:ext>
            </a:extLst>
          </p:cNvPr>
          <p:cNvSpPr>
            <a:spLocks xmlns:a="http://schemas.openxmlformats.org/drawingml/2006/main" noGrp="1"/>
          </p:cNvSpPr>
          <p:nvPr/>
        </p:nvSpPr>
        <p:spPr>
          <a:xfrm xmlns:a="http://schemas.openxmlformats.org/drawingml/2006/main">
            <a:off x="533400" y="314325"/>
            <a:ext cx="809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500" b="1">
                <a:solidFill>
                  <a:srgbClr val="4E7A9B"/>
                </a:solidFill>
                <a:latin typeface="Arial"/>
                <a:ea typeface="Arial"/>
                <a:cs typeface="Arial"/>
              </a:defRPr>
            </a:pPr>
            <a:r>
              <a:rPr sz="1500" b="1">
                <a:solidFill>
                  <a:srgbClr val="4E7A9B"/>
                </a:solidFill>
                <a:latin typeface="Arial"/>
                <a:ea typeface="Arial"/>
                <a:cs typeface="Arial"/>
              </a:rPr>
              <a:t>BUILD  /  SCIENCE</a:t>
            </a:r>
          </a:p>
        </p:txBody>
      </p:sp>
      <p:sp>
        <p:nvSpPr>
          <p:cNvPr id="3" name="phase">
            <a:extLst xmlns:a="http://schemas.openxmlformats.org/drawingml/2006/main">
              <a:ext uri="{FF2B5EF4-FFF2-40B4-BE49-F238E27FC236}">
                <a16:creationId xmlns:a16="http://schemas.microsoft.com/office/drawing/2014/main" id="{1F53B973-441F-4738-B46F-EDE65A859DBB}"/>
              </a:ext>
            </a:extLst>
          </p:cNvPr>
          <p:cNvSpPr>
            <a:spLocks xmlns:a="http://schemas.openxmlformats.org/drawingml/2006/main" noGrp="1"/>
          </p:cNvSpPr>
          <p:nvPr/>
        </p:nvSpPr>
        <p:spPr>
          <a:xfrm xmlns:a="http://schemas.openxmlformats.org/drawingml/2006/main">
            <a:off x="9525000" y="314325"/>
            <a:ext cx="21431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425" b="1">
                <a:solidFill>
                  <a:srgbClr val="4E7A9B"/>
                </a:solidFill>
                <a:latin typeface="Arial"/>
                <a:ea typeface="Arial"/>
                <a:cs typeface="Arial"/>
              </a:defRPr>
            </a:pPr>
            <a:r>
              <a:rPr sz="1425" b="1">
                <a:solidFill>
                  <a:srgbClr val="4E7A9B"/>
                </a:solidFill>
                <a:latin typeface="Arial"/>
                <a:ea typeface="Arial"/>
                <a:cs typeface="Arial"/>
              </a:rPr>
              <a:t>I DO</a:t>
            </a:r>
          </a:p>
        </p:txBody>
      </p:sp>
      <p:sp>
        <p:nvSpPr>
          <p:cNvPr id="4" name="title">
            <a:extLst xmlns:a="http://schemas.openxmlformats.org/drawingml/2006/main">
              <a:ext uri="{FF2B5EF4-FFF2-40B4-BE49-F238E27FC236}">
                <a16:creationId xmlns:a16="http://schemas.microsoft.com/office/drawing/2014/main" id="{23E38CC7-0E97-43CA-8F4D-998F53F089A0}"/>
              </a:ext>
            </a:extLst>
          </p:cNvPr>
          <p:cNvSpPr>
            <a:spLocks xmlns:a="http://schemas.openxmlformats.org/drawingml/2006/main" noGrp="1"/>
          </p:cNvSpPr>
          <p:nvPr/>
        </p:nvSpPr>
        <p:spPr>
          <a:xfrm xmlns:a="http://schemas.openxmlformats.org/drawingml/2006/main">
            <a:off x="533400" y="790575"/>
            <a:ext cx="111252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000" b="1">
                <a:solidFill>
                  <a:srgbClr val="10233F"/>
                </a:solidFill>
                <a:latin typeface="Arial"/>
                <a:ea typeface="Arial"/>
                <a:cs typeface="Arial"/>
              </a:defRPr>
            </a:pPr>
            <a:r>
              <a:rPr sz="3000" b="1">
                <a:solidFill>
                  <a:srgbClr val="10233F"/>
                </a:solidFill>
                <a:latin typeface="Arial"/>
                <a:ea typeface="Arial"/>
                <a:cs typeface="Arial"/>
              </a:rPr>
              <a:t>An honest autumn science evidence set</a:t>
            </a:r>
          </a:p>
        </p:txBody>
      </p:sp>
      <p:sp>
        <p:nvSpPr>
          <p:cNvPr id="5" name="paper panel">
            <a:extLst xmlns:a="http://schemas.openxmlformats.org/drawingml/2006/main">
              <a:ext uri="{FF2B5EF4-FFF2-40B4-BE49-F238E27FC236}">
                <a16:creationId xmlns:a16="http://schemas.microsoft.com/office/drawing/2014/main" id="{780BB9A1-6B38-43B9-990C-6B9B199559C7}"/>
              </a:ext>
            </a:extLst>
          </p:cNvPr>
          <p:cNvSpPr>
            <a:spLocks xmlns:a="http://schemas.openxmlformats.org/drawingml/2006/main" noGrp="1"/>
          </p:cNvSpPr>
          <p:nvPr/>
        </p:nvSpPr>
        <p:spPr>
          <a:xfrm xmlns:a="http://schemas.openxmlformats.org/drawingml/2006/main">
            <a:off x="533400" y="1971675"/>
            <a:ext cx="11125200" cy="40481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content 0">
            <a:extLst xmlns:a="http://schemas.openxmlformats.org/drawingml/2006/main">
              <a:ext uri="{FF2B5EF4-FFF2-40B4-BE49-F238E27FC236}">
                <a16:creationId xmlns:a16="http://schemas.microsoft.com/office/drawing/2014/main" id="{BC648754-6172-46BD-AEAC-BC9147AEBD96}"/>
              </a:ext>
            </a:extLst>
          </p:cNvPr>
          <p:cNvSpPr>
            <a:spLocks xmlns:a="http://schemas.openxmlformats.org/drawingml/2006/main" noGrp="1"/>
          </p:cNvSpPr>
          <p:nvPr/>
        </p:nvSpPr>
        <p:spPr>
          <a:xfrm xmlns:a="http://schemas.openxmlformats.org/drawingml/2006/main">
            <a:off x="800100" y="2171700"/>
            <a:ext cx="105918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SELECT choose for a stated reason</a:t>
            </a:r>
          </a:p>
        </p:txBody>
      </p:sp>
      <p:sp>
        <p:nvSpPr>
          <p:cNvPr id="7" name="content 1">
            <a:extLst xmlns:a="http://schemas.openxmlformats.org/drawingml/2006/main">
              <a:ext uri="{FF2B5EF4-FFF2-40B4-BE49-F238E27FC236}">
                <a16:creationId xmlns:a16="http://schemas.microsoft.com/office/drawing/2014/main" id="{61B629BF-E05F-4B1F-A62F-AD6FF8AFE4BF}"/>
              </a:ext>
            </a:extLst>
          </p:cNvPr>
          <p:cNvSpPr>
            <a:spLocks xmlns:a="http://schemas.openxmlformats.org/drawingml/2006/main" noGrp="1"/>
          </p:cNvSpPr>
          <p:nvPr/>
        </p:nvSpPr>
        <p:spPr>
          <a:xfrm xmlns:a="http://schemas.openxmlformats.org/drawingml/2006/main">
            <a:off x="800100" y="2628900"/>
            <a:ext cx="105918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CAPTION a short statement tied to the record</a:t>
            </a:r>
          </a:p>
        </p:txBody>
      </p:sp>
      <p:sp>
        <p:nvSpPr>
          <p:cNvPr id="8" name="content 2">
            <a:extLst xmlns:a="http://schemas.openxmlformats.org/drawingml/2006/main">
              <a:ext uri="{FF2B5EF4-FFF2-40B4-BE49-F238E27FC236}">
                <a16:creationId xmlns:a16="http://schemas.microsoft.com/office/drawing/2014/main" id="{E55BBE67-8360-4544-B953-5F69EA633DCA}"/>
              </a:ext>
            </a:extLst>
          </p:cNvPr>
          <p:cNvSpPr>
            <a:spLocks xmlns:a="http://schemas.openxmlformats.org/drawingml/2006/main" noGrp="1"/>
          </p:cNvSpPr>
          <p:nvPr/>
        </p:nvSpPr>
        <p:spPr>
          <a:xfrm xmlns:a="http://schemas.openxmlformats.org/drawingml/2006/main">
            <a:off x="800100" y="3086100"/>
            <a:ext cx="105918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LIMIT what the record cannot establish</a:t>
            </a:r>
          </a:p>
        </p:txBody>
      </p:sp>
      <p:sp>
        <p:nvSpPr>
          <p:cNvPr id="9" name="content 3">
            <a:extLst xmlns:a="http://schemas.openxmlformats.org/drawingml/2006/main">
              <a:ext uri="{FF2B5EF4-FFF2-40B4-BE49-F238E27FC236}">
                <a16:creationId xmlns:a16="http://schemas.microsoft.com/office/drawing/2014/main" id="{4188CBB8-CF93-4FF0-B747-7D555EEAE3D9}"/>
              </a:ext>
            </a:extLst>
          </p:cNvPr>
          <p:cNvSpPr>
            <a:spLocks xmlns:a="http://schemas.openxmlformats.org/drawingml/2006/main" noGrp="1"/>
          </p:cNvSpPr>
          <p:nvPr/>
        </p:nvSpPr>
        <p:spPr>
          <a:xfrm xmlns:a="http://schemas.openxmlformats.org/drawingml/2006/main">
            <a:off x="800100" y="3543300"/>
            <a:ext cx="10591800" cy="1790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Take one existing skeleton diagram, one supplied nutrition comparison and one rock observation. For each, retain its label or method, write one caption that says only what is shown, and add a limit. Sort them under the correct topic before choosing the strongest record. A neat page does not strengthen weak evidence, and a photograph without the learner's meaning is not enough.</a:t>
            </a:r>
          </a:p>
        </p:txBody>
      </p:sp>
      <p:sp>
        <p:nvSpPr>
          <p:cNvPr id="10" name="content 4">
            <a:extLst xmlns:a="http://schemas.openxmlformats.org/drawingml/2006/main">
              <a:ext uri="{FF2B5EF4-FFF2-40B4-BE49-F238E27FC236}">
                <a16:creationId xmlns:a16="http://schemas.microsoft.com/office/drawing/2014/main" id="{F9E84399-B825-4079-994B-437A53671FE3}"/>
              </a:ext>
            </a:extLst>
          </p:cNvPr>
          <p:cNvSpPr>
            <a:spLocks xmlns:a="http://schemas.openxmlformats.org/drawingml/2006/main" noGrp="1"/>
          </p:cNvSpPr>
          <p:nvPr/>
        </p:nvSpPr>
        <p:spPr>
          <a:xfrm xmlns:a="http://schemas.openxmlformats.org/drawingml/2006/main">
            <a:off x="800100" y="5334000"/>
            <a:ext cx="105918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 A skeleton record needs a named structure and a supported function.</a:t>
            </a:r>
          </a:p>
        </p:txBody>
      </p:sp>
      <p:sp>
        <p:nvSpPr>
          <p:cNvPr id="11" name="time">
            <a:extLst xmlns:a="http://schemas.openxmlformats.org/drawingml/2006/main">
              <a:ext uri="{FF2B5EF4-FFF2-40B4-BE49-F238E27FC236}">
                <a16:creationId xmlns:a16="http://schemas.microsoft.com/office/drawing/2014/main" id="{C1296676-1ECA-43BB-A4A4-8E095389FBCD}"/>
              </a:ext>
            </a:extLst>
          </p:cNvPr>
          <p:cNvSpPr>
            <a:spLocks xmlns:a="http://schemas.openxmlformats.org/drawingml/2006/main" noGrp="1"/>
          </p:cNvSpPr>
          <p:nvPr/>
        </p:nvSpPr>
        <p:spPr>
          <a:xfrm xmlns:a="http://schemas.openxmlformats.org/drawingml/2006/main">
            <a:off x="533400" y="6305550"/>
            <a:ext cx="8953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350" b="0">
                <a:solidFill>
                  <a:srgbClr val="526270"/>
                </a:solidFill>
                <a:latin typeface="Arial"/>
                <a:ea typeface="Arial"/>
                <a:cs typeface="Arial"/>
              </a:defRPr>
            </a:pPr>
            <a:r>
              <a:rPr sz="1350" b="0">
                <a:solidFill>
                  <a:srgbClr val="526270"/>
                </a:solidFill>
                <a:latin typeface="Arial"/>
                <a:ea typeface="Arial"/>
                <a:cs typeface="Arial"/>
              </a:rPr>
              <a:t>I DO · 4 min across this stage</a:t>
            </a:r>
          </a:p>
        </p:txBody>
      </p:sp>
      <p:sp>
        <p:nvSpPr>
          <p:cNvPr id="12" name="number">
            <a:extLst xmlns:a="http://schemas.openxmlformats.org/drawingml/2006/main">
              <a:ext uri="{FF2B5EF4-FFF2-40B4-BE49-F238E27FC236}">
                <a16:creationId xmlns:a16="http://schemas.microsoft.com/office/drawing/2014/main" id="{0237D41A-7066-43B5-9ACD-19B596657809}"/>
              </a:ext>
            </a:extLst>
          </p:cNvPr>
          <p:cNvSpPr>
            <a:spLocks xmlns:a="http://schemas.openxmlformats.org/drawingml/2006/main" noGrp="1"/>
          </p:cNvSpPr>
          <p:nvPr/>
        </p:nvSpPr>
        <p:spPr>
          <a:xfrm xmlns:a="http://schemas.openxmlformats.org/drawingml/2006/main">
            <a:off x="10668000" y="6305550"/>
            <a:ext cx="1047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350" b="0">
                <a:solidFill>
                  <a:srgbClr val="526270"/>
                </a:solidFill>
                <a:latin typeface="Arial"/>
                <a:ea typeface="Arial"/>
                <a:cs typeface="Arial"/>
              </a:defRPr>
            </a:pPr>
            <a:r>
              <a:rPr sz="1350" b="0">
                <a:solidFill>
                  <a:srgbClr val="526270"/>
                </a:solidFill>
                <a:latin typeface="Arial"/>
                <a:ea typeface="Arial"/>
                <a:cs typeface="Arial"/>
              </a:rPr>
              <a:t>8 / 18</a:t>
            </a:r>
          </a:p>
        </p:txBody>
      </p:sp>
    </p:spTree>
    <p:extLst>
      <p:ext uri="{BB962C8B-B14F-4D97-AF65-F5344CB8AC3E}">
        <p14:creationId xmlns:p14="http://schemas.microsoft.com/office/powerpoint/2010/main" val="591591486"/>
      </p:ext>
    </p:extLst>
  </p:cSld>
</p:sld>
</file>

<file path=ppt/slides/slide9.xml><?xml version="1.0" encoding="utf-8"?>
<p:sld xmlns:p="http://schemas.openxmlformats.org/presentationml/2006/main">
  <p:cSld>
    <p:bg>
      <p:bgPr>
        <a:solidFill xmlns:a="http://schemas.openxmlformats.org/drawingml/2006/main">
          <a:srgbClr val="F5F8FA"/>
        </a:solidFill>
      </p:bgPr>
    </p:bg>
    <p:spTree>
      <p:nvGrpSpPr>
        <p:cNvPr id="1" name=""/>
        <p:cNvGrpSpPr/>
        <p:nvPr/>
      </p:nvGrpSpPr>
      <p:grpSpPr>
        <a:xfrm xmlns:a="http://schemas.openxmlformats.org/drawingml/2006/main"/>
      </p:grpSpPr>
      <p:sp>
        <p:nvSpPr>
          <p:cNvPr id="12" name="phase edge">
            <a:extLst xmlns:a="http://schemas.openxmlformats.org/drawingml/2006/main">
              <a:ext uri="{FF2B5EF4-FFF2-40B4-BE49-F238E27FC236}">
                <a16:creationId xmlns:a16="http://schemas.microsoft.com/office/drawing/2014/main" id="{7A1229F8-5C6A-4EEE-8D18-9301F3816355}"/>
              </a:ext>
            </a:extLst>
          </p:cNvPr>
          <p:cNvSpPr>
            <a:spLocks xmlns:a="http://schemas.openxmlformats.org/drawingml/2006/main" noGrp="1"/>
          </p:cNvSpPr>
          <p:nvPr/>
        </p:nvSpPr>
        <p:spPr>
          <a:xfrm xmlns:a="http://schemas.openxmlformats.org/drawingml/2006/main">
            <a:off x="0" y="0"/>
            <a:ext cx="133350" cy="6858000"/>
          </a:xfrm>
          <a:prstGeom xmlns:a="http://schemas.openxmlformats.org/drawingml/2006/main" prst="rect">
            <a:avLst/>
          </a:prstGeom>
          <a:solidFill xmlns:a="http://schemas.openxmlformats.org/drawingml/2006/main">
            <a:srgbClr val="D19A3A"/>
          </a:solidFill>
          <a:ln xmlns:a="http://schemas.openxmlformats.org/drawingml/2006/main" w="0">
            <a:noFill/>
          </a:ln>
        </p:spPr>
      </p:sp>
      <p:sp>
        <p:nvSpPr>
          <p:cNvPr id="2" name="pathway">
            <a:extLst xmlns:a="http://schemas.openxmlformats.org/drawingml/2006/main">
              <a:ext uri="{FF2B5EF4-FFF2-40B4-BE49-F238E27FC236}">
                <a16:creationId xmlns:a16="http://schemas.microsoft.com/office/drawing/2014/main" id="{38703836-598C-4B69-B5EC-8FCA200D329F}"/>
              </a:ext>
            </a:extLst>
          </p:cNvPr>
          <p:cNvSpPr>
            <a:spLocks xmlns:a="http://schemas.openxmlformats.org/drawingml/2006/main" noGrp="1"/>
          </p:cNvSpPr>
          <p:nvPr/>
        </p:nvSpPr>
        <p:spPr>
          <a:xfrm xmlns:a="http://schemas.openxmlformats.org/drawingml/2006/main">
            <a:off x="533400" y="314325"/>
            <a:ext cx="809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500" b="1">
                <a:solidFill>
                  <a:srgbClr val="4E7A9B"/>
                </a:solidFill>
                <a:latin typeface="Arial"/>
                <a:ea typeface="Arial"/>
                <a:cs typeface="Arial"/>
              </a:defRPr>
            </a:pPr>
            <a:r>
              <a:rPr sz="1500" b="1">
                <a:solidFill>
                  <a:srgbClr val="4E7A9B"/>
                </a:solidFill>
                <a:latin typeface="Arial"/>
                <a:ea typeface="Arial"/>
                <a:cs typeface="Arial"/>
              </a:rPr>
              <a:t>BUILD  /  SCIENCE</a:t>
            </a:r>
          </a:p>
        </p:txBody>
      </p:sp>
      <p:sp>
        <p:nvSpPr>
          <p:cNvPr id="3" name="phase">
            <a:extLst xmlns:a="http://schemas.openxmlformats.org/drawingml/2006/main">
              <a:ext uri="{FF2B5EF4-FFF2-40B4-BE49-F238E27FC236}">
                <a16:creationId xmlns:a16="http://schemas.microsoft.com/office/drawing/2014/main" id="{8CF92B60-90A3-4098-963F-63F350370C99}"/>
              </a:ext>
            </a:extLst>
          </p:cNvPr>
          <p:cNvSpPr>
            <a:spLocks xmlns:a="http://schemas.openxmlformats.org/drawingml/2006/main" noGrp="1"/>
          </p:cNvSpPr>
          <p:nvPr/>
        </p:nvSpPr>
        <p:spPr>
          <a:xfrm xmlns:a="http://schemas.openxmlformats.org/drawingml/2006/main">
            <a:off x="9525000" y="314325"/>
            <a:ext cx="21431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425" b="1">
                <a:solidFill>
                  <a:srgbClr val="4E7A9B"/>
                </a:solidFill>
                <a:latin typeface="Arial"/>
                <a:ea typeface="Arial"/>
                <a:cs typeface="Arial"/>
              </a:defRPr>
            </a:pPr>
            <a:r>
              <a:rPr sz="1425" b="1">
                <a:solidFill>
                  <a:srgbClr val="4E7A9B"/>
                </a:solidFill>
                <a:latin typeface="Arial"/>
                <a:ea typeface="Arial"/>
                <a:cs typeface="Arial"/>
              </a:rPr>
              <a:t>I DO</a:t>
            </a:r>
          </a:p>
        </p:txBody>
      </p:sp>
      <p:sp>
        <p:nvSpPr>
          <p:cNvPr id="4" name="title">
            <a:extLst xmlns:a="http://schemas.openxmlformats.org/drawingml/2006/main">
              <a:ext uri="{FF2B5EF4-FFF2-40B4-BE49-F238E27FC236}">
                <a16:creationId xmlns:a16="http://schemas.microsoft.com/office/drawing/2014/main" id="{CB1FBC71-DC7E-46E4-B24D-0BF2C6A511C7}"/>
              </a:ext>
            </a:extLst>
          </p:cNvPr>
          <p:cNvSpPr>
            <a:spLocks xmlns:a="http://schemas.openxmlformats.org/drawingml/2006/main" noGrp="1"/>
          </p:cNvSpPr>
          <p:nvPr/>
        </p:nvSpPr>
        <p:spPr>
          <a:xfrm xmlns:a="http://schemas.openxmlformats.org/drawingml/2006/main">
            <a:off x="533400" y="790575"/>
            <a:ext cx="111252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000" b="1">
                <a:solidFill>
                  <a:srgbClr val="10233F"/>
                </a:solidFill>
                <a:latin typeface="Arial"/>
                <a:ea typeface="Arial"/>
                <a:cs typeface="Arial"/>
              </a:defRPr>
            </a:pPr>
            <a:r>
              <a:rPr sz="3000" b="1">
                <a:solidFill>
                  <a:srgbClr val="10233F"/>
                </a:solidFill>
                <a:latin typeface="Arial"/>
                <a:ea typeface="Arial"/>
                <a:cs typeface="Arial"/>
              </a:rPr>
              <a:t>An honest autumn science evidence set</a:t>
            </a:r>
          </a:p>
        </p:txBody>
      </p:sp>
      <p:sp>
        <p:nvSpPr>
          <p:cNvPr id="5" name="paper panel">
            <a:extLst xmlns:a="http://schemas.openxmlformats.org/drawingml/2006/main">
              <a:ext uri="{FF2B5EF4-FFF2-40B4-BE49-F238E27FC236}">
                <a16:creationId xmlns:a16="http://schemas.microsoft.com/office/drawing/2014/main" id="{B8905AA1-743B-40C1-B59E-186558C3649F}"/>
              </a:ext>
            </a:extLst>
          </p:cNvPr>
          <p:cNvSpPr>
            <a:spLocks xmlns:a="http://schemas.openxmlformats.org/drawingml/2006/main" noGrp="1"/>
          </p:cNvSpPr>
          <p:nvPr/>
        </p:nvSpPr>
        <p:spPr>
          <a:xfrm xmlns:a="http://schemas.openxmlformats.org/drawingml/2006/main">
            <a:off x="533400" y="1971675"/>
            <a:ext cx="11125200" cy="40481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content 0">
            <a:extLst xmlns:a="http://schemas.openxmlformats.org/drawingml/2006/main">
              <a:ext uri="{FF2B5EF4-FFF2-40B4-BE49-F238E27FC236}">
                <a16:creationId xmlns:a16="http://schemas.microsoft.com/office/drawing/2014/main" id="{74CC17E3-254A-439F-8F5E-A3E6CC557D26}"/>
              </a:ext>
            </a:extLst>
          </p:cNvPr>
          <p:cNvSpPr>
            <a:spLocks xmlns:a="http://schemas.openxmlformats.org/drawingml/2006/main" noGrp="1"/>
          </p:cNvSpPr>
          <p:nvPr/>
        </p:nvSpPr>
        <p:spPr>
          <a:xfrm xmlns:a="http://schemas.openxmlformats.org/drawingml/2006/main">
            <a:off x="800100" y="2171700"/>
            <a:ext cx="105918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 A nutrition comparison keeps the same label basis visible.</a:t>
            </a:r>
          </a:p>
        </p:txBody>
      </p:sp>
      <p:sp>
        <p:nvSpPr>
          <p:cNvPr id="7" name="content 1">
            <a:extLst xmlns:a="http://schemas.openxmlformats.org/drawingml/2006/main">
              <a:ext uri="{FF2B5EF4-FFF2-40B4-BE49-F238E27FC236}">
                <a16:creationId xmlns:a16="http://schemas.microsoft.com/office/drawing/2014/main" id="{4E6B60F5-4016-4246-ACDA-106B0E29076F}"/>
              </a:ext>
            </a:extLst>
          </p:cNvPr>
          <p:cNvSpPr>
            <a:spLocks xmlns:a="http://schemas.openxmlformats.org/drawingml/2006/main" noGrp="1"/>
          </p:cNvSpPr>
          <p:nvPr/>
        </p:nvSpPr>
        <p:spPr>
          <a:xfrm xmlns:a="http://schemas.openxmlformats.org/drawingml/2006/main">
            <a:off x="800100" y="2628900"/>
            <a:ext cx="105918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 A rock record distinguishes appearance from a controlled property test.</a:t>
            </a:r>
          </a:p>
        </p:txBody>
      </p:sp>
      <p:sp>
        <p:nvSpPr>
          <p:cNvPr id="8" name="content 2">
            <a:extLst xmlns:a="http://schemas.openxmlformats.org/drawingml/2006/main">
              <a:ext uri="{FF2B5EF4-FFF2-40B4-BE49-F238E27FC236}">
                <a16:creationId xmlns:a16="http://schemas.microsoft.com/office/drawing/2014/main" id="{314E1484-A5E0-442E-BC16-0475EB6940A9}"/>
              </a:ext>
            </a:extLst>
          </p:cNvPr>
          <p:cNvSpPr>
            <a:spLocks xmlns:a="http://schemas.openxmlformats.org/drawingml/2006/main" noGrp="1"/>
          </p:cNvSpPr>
          <p:nvPr/>
        </p:nvSpPr>
        <p:spPr>
          <a:xfrm xmlns:a="http://schemas.openxmlformats.org/drawingml/2006/main">
            <a:off x="800100" y="3086100"/>
            <a:ext cx="105918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 Existing evidence is used honestly; a missing practical is not restaged for a photograph.</a:t>
            </a:r>
          </a:p>
        </p:txBody>
      </p:sp>
      <p:sp>
        <p:nvSpPr>
          <p:cNvPr id="9" name="content 3">
            <a:extLst xmlns:a="http://schemas.openxmlformats.org/drawingml/2006/main">
              <a:ext uri="{FF2B5EF4-FFF2-40B4-BE49-F238E27FC236}">
                <a16:creationId xmlns:a16="http://schemas.microsoft.com/office/drawing/2014/main" id="{3D4AA7FC-8CAF-47F1-A0CC-BE29FE441880}"/>
              </a:ext>
            </a:extLst>
          </p:cNvPr>
          <p:cNvSpPr>
            <a:spLocks xmlns:a="http://schemas.openxmlformats.org/drawingml/2006/main" noGrp="1"/>
          </p:cNvSpPr>
          <p:nvPr/>
        </p:nvSpPr>
        <p:spPr>
          <a:xfrm xmlns:a="http://schemas.openxmlformats.org/drawingml/2006/main">
            <a:off x="800100" y="3876675"/>
            <a:ext cx="105918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 Select genuine class records about skeletons, nutrition and rocks, organise them by topic, and add a cautious explanation and evidence limit to each.</a:t>
            </a:r>
          </a:p>
        </p:txBody>
      </p:sp>
      <p:sp>
        <p:nvSpPr>
          <p:cNvPr id="10" name="time">
            <a:extLst xmlns:a="http://schemas.openxmlformats.org/drawingml/2006/main">
              <a:ext uri="{FF2B5EF4-FFF2-40B4-BE49-F238E27FC236}">
                <a16:creationId xmlns:a16="http://schemas.microsoft.com/office/drawing/2014/main" id="{D3EC6FBC-4ACE-4114-ABFB-8CB29B92DF57}"/>
              </a:ext>
            </a:extLst>
          </p:cNvPr>
          <p:cNvSpPr>
            <a:spLocks xmlns:a="http://schemas.openxmlformats.org/drawingml/2006/main" noGrp="1"/>
          </p:cNvSpPr>
          <p:nvPr/>
        </p:nvSpPr>
        <p:spPr>
          <a:xfrm xmlns:a="http://schemas.openxmlformats.org/drawingml/2006/main">
            <a:off x="533400" y="6305550"/>
            <a:ext cx="8953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350" b="0">
                <a:solidFill>
                  <a:srgbClr val="526270"/>
                </a:solidFill>
                <a:latin typeface="Arial"/>
                <a:ea typeface="Arial"/>
                <a:cs typeface="Arial"/>
              </a:defRPr>
            </a:pPr>
            <a:r>
              <a:rPr sz="1350" b="0">
                <a:solidFill>
                  <a:srgbClr val="526270"/>
                </a:solidFill>
                <a:latin typeface="Arial"/>
                <a:ea typeface="Arial"/>
                <a:cs typeface="Arial"/>
              </a:rPr>
              <a:t>I DO · 4 min across this stage</a:t>
            </a:r>
          </a:p>
        </p:txBody>
      </p:sp>
      <p:sp>
        <p:nvSpPr>
          <p:cNvPr id="11" name="number">
            <a:extLst xmlns:a="http://schemas.openxmlformats.org/drawingml/2006/main">
              <a:ext uri="{FF2B5EF4-FFF2-40B4-BE49-F238E27FC236}">
                <a16:creationId xmlns:a16="http://schemas.microsoft.com/office/drawing/2014/main" id="{37CD2E87-9F36-42C3-A058-335F068A61D1}"/>
              </a:ext>
            </a:extLst>
          </p:cNvPr>
          <p:cNvSpPr>
            <a:spLocks xmlns:a="http://schemas.openxmlformats.org/drawingml/2006/main" noGrp="1"/>
          </p:cNvSpPr>
          <p:nvPr/>
        </p:nvSpPr>
        <p:spPr>
          <a:xfrm xmlns:a="http://schemas.openxmlformats.org/drawingml/2006/main">
            <a:off x="10668000" y="6305550"/>
            <a:ext cx="1047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350" b="0">
                <a:solidFill>
                  <a:srgbClr val="526270"/>
                </a:solidFill>
                <a:latin typeface="Arial"/>
                <a:ea typeface="Arial"/>
                <a:cs typeface="Arial"/>
              </a:defRPr>
            </a:pPr>
            <a:r>
              <a:rPr sz="1350" b="0">
                <a:solidFill>
                  <a:srgbClr val="526270"/>
                </a:solidFill>
                <a:latin typeface="Arial"/>
                <a:ea typeface="Arial"/>
                <a:cs typeface="Arial"/>
              </a:rPr>
              <a:t>9 / 18</a:t>
            </a:r>
          </a:p>
        </p:txBody>
      </p:sp>
    </p:spTree>
    <p:extLst>
      <p:ext uri="{BB962C8B-B14F-4D97-AF65-F5344CB8AC3E}">
        <p14:creationId xmlns:p14="http://schemas.microsoft.com/office/powerpoint/2010/main" val="357948972"/>
      </p:ext>
    </p:extLst>
  </p:cSld>
</p:sld>
</file>

<file path=ppt/slides/slide10.xml><?xml version="1.0" encoding="utf-8"?>
<p:sld xmlns:p="http://schemas.openxmlformats.org/presentationml/2006/main">
  <p:cSld>
    <p:bg>
      <p:bgPr>
        <a:solidFill xmlns:a="http://schemas.openxmlformats.org/drawingml/2006/main">
          <a:srgbClr val="F5F8FA"/>
        </a:solidFill>
      </p:bgPr>
    </p:bg>
    <p:spTree>
      <p:nvGrpSpPr>
        <p:cNvPr id="1" name=""/>
        <p:cNvGrpSpPr/>
        <p:nvPr/>
      </p:nvGrpSpPr>
      <p:grpSpPr>
        <a:xfrm xmlns:a="http://schemas.openxmlformats.org/drawingml/2006/main"/>
      </p:grpSpPr>
      <p:sp>
        <p:nvSpPr>
          <p:cNvPr id="9" name="phase edge">
            <a:extLst xmlns:a="http://schemas.openxmlformats.org/drawingml/2006/main">
              <a:ext uri="{FF2B5EF4-FFF2-40B4-BE49-F238E27FC236}">
                <a16:creationId xmlns:a16="http://schemas.microsoft.com/office/drawing/2014/main" id="{960C124D-A8AB-4761-B321-84B6468870C3}"/>
              </a:ext>
            </a:extLst>
          </p:cNvPr>
          <p:cNvSpPr>
            <a:spLocks xmlns:a="http://schemas.openxmlformats.org/drawingml/2006/main" noGrp="1"/>
          </p:cNvSpPr>
          <p:nvPr/>
        </p:nvSpPr>
        <p:spPr>
          <a:xfrm xmlns:a="http://schemas.openxmlformats.org/drawingml/2006/main">
            <a:off x="0" y="0"/>
            <a:ext cx="133350" cy="6858000"/>
          </a:xfrm>
          <a:prstGeom xmlns:a="http://schemas.openxmlformats.org/drawingml/2006/main" prst="rect">
            <a:avLst/>
          </a:prstGeom>
          <a:solidFill xmlns:a="http://schemas.openxmlformats.org/drawingml/2006/main">
            <a:srgbClr val="3B82F6"/>
          </a:solidFill>
          <a:ln xmlns:a="http://schemas.openxmlformats.org/drawingml/2006/main" w="0">
            <a:noFill/>
          </a:ln>
        </p:spPr>
      </p:sp>
      <p:sp>
        <p:nvSpPr>
          <p:cNvPr id="2" name="pathway">
            <a:extLst xmlns:a="http://schemas.openxmlformats.org/drawingml/2006/main">
              <a:ext uri="{FF2B5EF4-FFF2-40B4-BE49-F238E27FC236}">
                <a16:creationId xmlns:a16="http://schemas.microsoft.com/office/drawing/2014/main" id="{A99891B9-2552-450D-A5D2-93D484FE8D66}"/>
              </a:ext>
            </a:extLst>
          </p:cNvPr>
          <p:cNvSpPr>
            <a:spLocks xmlns:a="http://schemas.openxmlformats.org/drawingml/2006/main" noGrp="1"/>
          </p:cNvSpPr>
          <p:nvPr/>
        </p:nvSpPr>
        <p:spPr>
          <a:xfrm xmlns:a="http://schemas.openxmlformats.org/drawingml/2006/main">
            <a:off x="533400" y="314325"/>
            <a:ext cx="809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500" b="1">
                <a:solidFill>
                  <a:srgbClr val="4E7A9B"/>
                </a:solidFill>
                <a:latin typeface="Arial"/>
                <a:ea typeface="Arial"/>
                <a:cs typeface="Arial"/>
              </a:defRPr>
            </a:pPr>
            <a:r>
              <a:rPr sz="1500" b="1">
                <a:solidFill>
                  <a:srgbClr val="4E7A9B"/>
                </a:solidFill>
                <a:latin typeface="Arial"/>
                <a:ea typeface="Arial"/>
                <a:cs typeface="Arial"/>
              </a:rPr>
              <a:t>BUILD  /  SCIENCE</a:t>
            </a:r>
          </a:p>
        </p:txBody>
      </p:sp>
      <p:sp>
        <p:nvSpPr>
          <p:cNvPr id="3" name="phase">
            <a:extLst xmlns:a="http://schemas.openxmlformats.org/drawingml/2006/main">
              <a:ext uri="{FF2B5EF4-FFF2-40B4-BE49-F238E27FC236}">
                <a16:creationId xmlns:a16="http://schemas.microsoft.com/office/drawing/2014/main" id="{CE7E1407-17FB-4298-AEC6-2E527F224344}"/>
              </a:ext>
            </a:extLst>
          </p:cNvPr>
          <p:cNvSpPr>
            <a:spLocks xmlns:a="http://schemas.openxmlformats.org/drawingml/2006/main" noGrp="1"/>
          </p:cNvSpPr>
          <p:nvPr/>
        </p:nvSpPr>
        <p:spPr>
          <a:xfrm xmlns:a="http://schemas.openxmlformats.org/drawingml/2006/main">
            <a:off x="9525000" y="314325"/>
            <a:ext cx="21431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425" b="1">
                <a:solidFill>
                  <a:srgbClr val="4E7A9B"/>
                </a:solidFill>
                <a:latin typeface="Arial"/>
                <a:ea typeface="Arial"/>
                <a:cs typeface="Arial"/>
              </a:defRPr>
            </a:pPr>
            <a:r>
              <a:rPr sz="1425" b="1">
                <a:solidFill>
                  <a:srgbClr val="4E7A9B"/>
                </a:solidFill>
                <a:latin typeface="Arial"/>
                <a:ea typeface="Arial"/>
                <a:cs typeface="Arial"/>
              </a:rPr>
              <a:t>WE DO</a:t>
            </a:r>
          </a:p>
        </p:txBody>
      </p:sp>
      <p:sp>
        <p:nvSpPr>
          <p:cNvPr id="4" name="title">
            <a:extLst xmlns:a="http://schemas.openxmlformats.org/drawingml/2006/main">
              <a:ext uri="{FF2B5EF4-FFF2-40B4-BE49-F238E27FC236}">
                <a16:creationId xmlns:a16="http://schemas.microsoft.com/office/drawing/2014/main" id="{369B8507-BF63-40C0-9F8D-4BCA722F17D3}"/>
              </a:ext>
            </a:extLst>
          </p:cNvPr>
          <p:cNvSpPr>
            <a:spLocks xmlns:a="http://schemas.openxmlformats.org/drawingml/2006/main" noGrp="1"/>
          </p:cNvSpPr>
          <p:nvPr/>
        </p:nvSpPr>
        <p:spPr>
          <a:xfrm xmlns:a="http://schemas.openxmlformats.org/drawingml/2006/main">
            <a:off x="533400" y="790575"/>
            <a:ext cx="111252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475" b="1">
                <a:solidFill>
                  <a:srgbClr val="10233F"/>
                </a:solidFill>
                <a:latin typeface="Arial"/>
                <a:ea typeface="Arial"/>
                <a:cs typeface="Arial"/>
              </a:defRPr>
            </a:pPr>
            <a:r>
              <a:rPr sz="2475" b="1">
                <a:solidFill>
                  <a:srgbClr val="10233F"/>
                </a:solidFill>
                <a:latin typeface="Arial"/>
                <a:ea typeface="Arial"/>
                <a:cs typeface="Arial"/>
              </a:rPr>
              <a:t>Which existing records best show the Autumn science learning, and what does each record actually support?</a:t>
            </a:r>
          </a:p>
        </p:txBody>
      </p:sp>
      <p:sp>
        <p:nvSpPr>
          <p:cNvPr id="5" name="paper panel">
            <a:extLst xmlns:a="http://schemas.openxmlformats.org/drawingml/2006/main">
              <a:ext uri="{FF2B5EF4-FFF2-40B4-BE49-F238E27FC236}">
                <a16:creationId xmlns:a16="http://schemas.microsoft.com/office/drawing/2014/main" id="{0DCB4FE7-E569-4C1B-84C8-C0D601A41759}"/>
              </a:ext>
            </a:extLst>
          </p:cNvPr>
          <p:cNvSpPr>
            <a:spLocks xmlns:a="http://schemas.openxmlformats.org/drawingml/2006/main" noGrp="1"/>
          </p:cNvSpPr>
          <p:nvPr/>
        </p:nvSpPr>
        <p:spPr>
          <a:xfrm xmlns:a="http://schemas.openxmlformats.org/drawingml/2006/main">
            <a:off x="533400" y="1971675"/>
            <a:ext cx="11125200" cy="40481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content 0">
            <a:extLst xmlns:a="http://schemas.openxmlformats.org/drawingml/2006/main">
              <a:ext uri="{FF2B5EF4-FFF2-40B4-BE49-F238E27FC236}">
                <a16:creationId xmlns:a16="http://schemas.microsoft.com/office/drawing/2014/main" id="{7BD012CD-DCC3-4D65-918B-D461C988186F}"/>
              </a:ext>
            </a:extLst>
          </p:cNvPr>
          <p:cNvSpPr>
            <a:spLocks xmlns:a="http://schemas.openxmlformats.org/drawingml/2006/main" noGrp="1"/>
          </p:cNvSpPr>
          <p:nvPr/>
        </p:nvSpPr>
        <p:spPr>
          <a:xfrm xmlns:a="http://schemas.openxmlformats.org/drawingml/2006/main">
            <a:off x="800100" y="2171700"/>
            <a:ext cx="105918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A rock record distinguishes appearance from a controlled property test. Existing evidence is used honestly; a missing practical is not restaged for a photograph.</a:t>
            </a:r>
          </a:p>
        </p:txBody>
      </p:sp>
      <p:sp>
        <p:nvSpPr>
          <p:cNvPr id="7" name="time">
            <a:extLst xmlns:a="http://schemas.openxmlformats.org/drawingml/2006/main">
              <a:ext uri="{FF2B5EF4-FFF2-40B4-BE49-F238E27FC236}">
                <a16:creationId xmlns:a16="http://schemas.microsoft.com/office/drawing/2014/main" id="{2419053D-1996-4F57-A5AA-3075479DC8A7}"/>
              </a:ext>
            </a:extLst>
          </p:cNvPr>
          <p:cNvSpPr>
            <a:spLocks xmlns:a="http://schemas.openxmlformats.org/drawingml/2006/main" noGrp="1"/>
          </p:cNvSpPr>
          <p:nvPr/>
        </p:nvSpPr>
        <p:spPr>
          <a:xfrm xmlns:a="http://schemas.openxmlformats.org/drawingml/2006/main">
            <a:off x="533400" y="6305550"/>
            <a:ext cx="8953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350" b="0">
                <a:solidFill>
                  <a:srgbClr val="526270"/>
                </a:solidFill>
                <a:latin typeface="Arial"/>
                <a:ea typeface="Arial"/>
                <a:cs typeface="Arial"/>
              </a:defRPr>
            </a:pPr>
            <a:r>
              <a:rPr sz="1350" b="0">
                <a:solidFill>
                  <a:srgbClr val="526270"/>
                </a:solidFill>
                <a:latin typeface="Arial"/>
                <a:ea typeface="Arial"/>
                <a:cs typeface="Arial"/>
              </a:rPr>
              <a:t>WE DO · 3 min across this stage</a:t>
            </a:r>
          </a:p>
        </p:txBody>
      </p:sp>
      <p:sp>
        <p:nvSpPr>
          <p:cNvPr id="8" name="number">
            <a:extLst xmlns:a="http://schemas.openxmlformats.org/drawingml/2006/main">
              <a:ext uri="{FF2B5EF4-FFF2-40B4-BE49-F238E27FC236}">
                <a16:creationId xmlns:a16="http://schemas.microsoft.com/office/drawing/2014/main" id="{8C04F180-3CDA-4E0C-ADA6-6DF35F7D9DF3}"/>
              </a:ext>
            </a:extLst>
          </p:cNvPr>
          <p:cNvSpPr>
            <a:spLocks xmlns:a="http://schemas.openxmlformats.org/drawingml/2006/main" noGrp="1"/>
          </p:cNvSpPr>
          <p:nvPr/>
        </p:nvSpPr>
        <p:spPr>
          <a:xfrm xmlns:a="http://schemas.openxmlformats.org/drawingml/2006/main">
            <a:off x="10668000" y="6305550"/>
            <a:ext cx="1047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350" b="0">
                <a:solidFill>
                  <a:srgbClr val="526270"/>
                </a:solidFill>
                <a:latin typeface="Arial"/>
                <a:ea typeface="Arial"/>
                <a:cs typeface="Arial"/>
              </a:defRPr>
            </a:pPr>
            <a:r>
              <a:rPr sz="1350" b="0">
                <a:solidFill>
                  <a:srgbClr val="526270"/>
                </a:solidFill>
                <a:latin typeface="Arial"/>
                <a:ea typeface="Arial"/>
                <a:cs typeface="Arial"/>
              </a:rPr>
              <a:t>10 / 18</a:t>
            </a:r>
          </a:p>
        </p:txBody>
      </p:sp>
    </p:spTree>
    <p:extLst>
      <p:ext uri="{BB962C8B-B14F-4D97-AF65-F5344CB8AC3E}">
        <p14:creationId xmlns:p14="http://schemas.microsoft.com/office/powerpoint/2010/main" val="1689515684"/>
      </p:ext>
    </p:extLst>
  </p:cSld>
</p:sld>
</file>

<file path=ppt/slides/slide11.xml><?xml version="1.0" encoding="utf-8"?>
<p:sld xmlns:p="http://schemas.openxmlformats.org/presentationml/2006/main">
  <p:cSld>
    <p:bg>
      <p:bgPr>
        <a:solidFill xmlns:a="http://schemas.openxmlformats.org/drawingml/2006/main">
          <a:srgbClr val="F5F8FA"/>
        </a:solidFill>
      </p:bgPr>
    </p:bg>
    <p:spTree>
      <p:nvGrpSpPr>
        <p:cNvPr id="1" name=""/>
        <p:cNvGrpSpPr/>
        <p:nvPr/>
      </p:nvGrpSpPr>
      <p:grpSpPr>
        <a:xfrm xmlns:a="http://schemas.openxmlformats.org/drawingml/2006/main"/>
      </p:grpSpPr>
      <p:sp>
        <p:nvSpPr>
          <p:cNvPr id="14" name="phase edge">
            <a:extLst xmlns:a="http://schemas.openxmlformats.org/drawingml/2006/main">
              <a:ext uri="{FF2B5EF4-FFF2-40B4-BE49-F238E27FC236}">
                <a16:creationId xmlns:a16="http://schemas.microsoft.com/office/drawing/2014/main" id="{1FA4ED51-5E62-4F37-8FDA-7EFA322E978A}"/>
              </a:ext>
            </a:extLst>
          </p:cNvPr>
          <p:cNvSpPr>
            <a:spLocks xmlns:a="http://schemas.openxmlformats.org/drawingml/2006/main" noGrp="1"/>
          </p:cNvSpPr>
          <p:nvPr/>
        </p:nvSpPr>
        <p:spPr>
          <a:xfrm xmlns:a="http://schemas.openxmlformats.org/drawingml/2006/main">
            <a:off x="0" y="0"/>
            <a:ext cx="133350" cy="6858000"/>
          </a:xfrm>
          <a:prstGeom xmlns:a="http://schemas.openxmlformats.org/drawingml/2006/main" prst="rect">
            <a:avLst/>
          </a:prstGeom>
          <a:solidFill xmlns:a="http://schemas.openxmlformats.org/drawingml/2006/main">
            <a:srgbClr val="D19A3A"/>
          </a:solidFill>
          <a:ln xmlns:a="http://schemas.openxmlformats.org/drawingml/2006/main" w="0">
            <a:noFill/>
          </a:ln>
        </p:spPr>
      </p:sp>
      <p:sp>
        <p:nvSpPr>
          <p:cNvPr id="2" name="pathway">
            <a:extLst xmlns:a="http://schemas.openxmlformats.org/drawingml/2006/main">
              <a:ext uri="{FF2B5EF4-FFF2-40B4-BE49-F238E27FC236}">
                <a16:creationId xmlns:a16="http://schemas.microsoft.com/office/drawing/2014/main" id="{4582C8AD-6AE8-4856-9A93-235DEF0710FD}"/>
              </a:ext>
            </a:extLst>
          </p:cNvPr>
          <p:cNvSpPr>
            <a:spLocks xmlns:a="http://schemas.openxmlformats.org/drawingml/2006/main" noGrp="1"/>
          </p:cNvSpPr>
          <p:nvPr/>
        </p:nvSpPr>
        <p:spPr>
          <a:xfrm xmlns:a="http://schemas.openxmlformats.org/drawingml/2006/main">
            <a:off x="533400" y="314325"/>
            <a:ext cx="809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500" b="1">
                <a:solidFill>
                  <a:srgbClr val="4E7A9B"/>
                </a:solidFill>
                <a:latin typeface="Arial"/>
                <a:ea typeface="Arial"/>
                <a:cs typeface="Arial"/>
              </a:defRPr>
            </a:pPr>
            <a:r>
              <a:rPr sz="1500" b="1">
                <a:solidFill>
                  <a:srgbClr val="4E7A9B"/>
                </a:solidFill>
                <a:latin typeface="Arial"/>
                <a:ea typeface="Arial"/>
                <a:cs typeface="Arial"/>
              </a:rPr>
              <a:t>BUILD  /  SCIENCE</a:t>
            </a:r>
          </a:p>
        </p:txBody>
      </p:sp>
      <p:sp>
        <p:nvSpPr>
          <p:cNvPr id="3" name="phase">
            <a:extLst xmlns:a="http://schemas.openxmlformats.org/drawingml/2006/main">
              <a:ext uri="{FF2B5EF4-FFF2-40B4-BE49-F238E27FC236}">
                <a16:creationId xmlns:a16="http://schemas.microsoft.com/office/drawing/2014/main" id="{15798111-DC48-4ABA-81E1-DBA899A6270D}"/>
              </a:ext>
            </a:extLst>
          </p:cNvPr>
          <p:cNvSpPr>
            <a:spLocks xmlns:a="http://schemas.openxmlformats.org/drawingml/2006/main" noGrp="1"/>
          </p:cNvSpPr>
          <p:nvPr/>
        </p:nvSpPr>
        <p:spPr>
          <a:xfrm xmlns:a="http://schemas.openxmlformats.org/drawingml/2006/main">
            <a:off x="9525000" y="314325"/>
            <a:ext cx="21431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425" b="1">
                <a:solidFill>
                  <a:srgbClr val="4E7A9B"/>
                </a:solidFill>
                <a:latin typeface="Arial"/>
                <a:ea typeface="Arial"/>
                <a:cs typeface="Arial"/>
              </a:defRPr>
            </a:pPr>
            <a:r>
              <a:rPr sz="1425" b="1">
                <a:solidFill>
                  <a:srgbClr val="4E7A9B"/>
                </a:solidFill>
                <a:latin typeface="Arial"/>
                <a:ea typeface="Arial"/>
                <a:cs typeface="Arial"/>
              </a:rPr>
              <a:t>I DO 2</a:t>
            </a:r>
          </a:p>
        </p:txBody>
      </p:sp>
      <p:sp>
        <p:nvSpPr>
          <p:cNvPr id="4" name="title">
            <a:extLst xmlns:a="http://schemas.openxmlformats.org/drawingml/2006/main">
              <a:ext uri="{FF2B5EF4-FFF2-40B4-BE49-F238E27FC236}">
                <a16:creationId xmlns:a16="http://schemas.microsoft.com/office/drawing/2014/main" id="{80477484-13D3-40ED-9979-705F7E327CF3}"/>
              </a:ext>
            </a:extLst>
          </p:cNvPr>
          <p:cNvSpPr>
            <a:spLocks xmlns:a="http://schemas.openxmlformats.org/drawingml/2006/main" noGrp="1"/>
          </p:cNvSpPr>
          <p:nvPr/>
        </p:nvSpPr>
        <p:spPr>
          <a:xfrm xmlns:a="http://schemas.openxmlformats.org/drawingml/2006/main">
            <a:off x="533400" y="790575"/>
            <a:ext cx="111252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000" b="1">
                <a:solidFill>
                  <a:srgbClr val="10233F"/>
                </a:solidFill>
                <a:latin typeface="Arial"/>
                <a:ea typeface="Arial"/>
                <a:cs typeface="Arial"/>
              </a:defRPr>
            </a:pPr>
            <a:r>
              <a:rPr sz="3000" b="1">
                <a:solidFill>
                  <a:srgbClr val="10233F"/>
                </a:solidFill>
                <a:latin typeface="Arial"/>
                <a:ea typeface="Arial"/>
                <a:cs typeface="Arial"/>
              </a:rPr>
              <a:t>An honest autumn science evidence set</a:t>
            </a:r>
          </a:p>
        </p:txBody>
      </p:sp>
      <p:sp>
        <p:nvSpPr>
          <p:cNvPr id="5" name="paper panel">
            <a:extLst xmlns:a="http://schemas.openxmlformats.org/drawingml/2006/main">
              <a:ext uri="{FF2B5EF4-FFF2-40B4-BE49-F238E27FC236}">
                <a16:creationId xmlns:a16="http://schemas.microsoft.com/office/drawing/2014/main" id="{2977B184-161F-41F4-A415-E931FF893C66}"/>
              </a:ext>
            </a:extLst>
          </p:cNvPr>
          <p:cNvSpPr>
            <a:spLocks xmlns:a="http://schemas.openxmlformats.org/drawingml/2006/main" noGrp="1"/>
          </p:cNvSpPr>
          <p:nvPr/>
        </p:nvSpPr>
        <p:spPr>
          <a:xfrm xmlns:a="http://schemas.openxmlformats.org/drawingml/2006/main">
            <a:off x="533400" y="1971675"/>
            <a:ext cx="11125200" cy="40481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content 0">
            <a:extLst xmlns:a="http://schemas.openxmlformats.org/drawingml/2006/main">
              <a:ext uri="{FF2B5EF4-FFF2-40B4-BE49-F238E27FC236}">
                <a16:creationId xmlns:a16="http://schemas.microsoft.com/office/drawing/2014/main" id="{6CB7210C-A313-4AC2-B04A-BFBC4037CF6A}"/>
              </a:ext>
            </a:extLst>
          </p:cNvPr>
          <p:cNvSpPr>
            <a:spLocks xmlns:a="http://schemas.openxmlformats.org/drawingml/2006/main" noGrp="1"/>
          </p:cNvSpPr>
          <p:nvPr/>
        </p:nvSpPr>
        <p:spPr>
          <a:xfrm xmlns:a="http://schemas.openxmlformats.org/drawingml/2006/main">
            <a:off x="800100" y="2171700"/>
            <a:ext cx="105918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250" b="1">
                <a:solidFill>
                  <a:srgbClr val="10233F"/>
                </a:solidFill>
                <a:latin typeface="Arial"/>
                <a:ea typeface="Arial"/>
                <a:cs typeface="Arial"/>
              </a:defRPr>
            </a:pPr>
            <a:r>
              <a:rPr sz="2250" b="1">
                <a:solidFill>
                  <a:srgbClr val="10233F"/>
                </a:solidFill>
                <a:latin typeface="Arial"/>
                <a:ea typeface="Arial"/>
                <a:cs typeface="Arial"/>
              </a:rPr>
              <a:t>Available evidence</a:t>
            </a:r>
          </a:p>
        </p:txBody>
      </p:sp>
      <p:sp>
        <p:nvSpPr>
          <p:cNvPr id="7" name="content 1">
            <a:extLst xmlns:a="http://schemas.openxmlformats.org/drawingml/2006/main">
              <a:ext uri="{FF2B5EF4-FFF2-40B4-BE49-F238E27FC236}">
                <a16:creationId xmlns:a16="http://schemas.microsoft.com/office/drawing/2014/main" id="{B557ECED-BAD2-4EBA-A52C-47A51EBCBB44}"/>
              </a:ext>
            </a:extLst>
          </p:cNvPr>
          <p:cNvSpPr>
            <a:spLocks xmlns:a="http://schemas.openxmlformats.org/drawingml/2006/main" noGrp="1"/>
          </p:cNvSpPr>
          <p:nvPr/>
        </p:nvSpPr>
        <p:spPr>
          <a:xfrm xmlns:a="http://schemas.openxmlformats.org/drawingml/2006/main">
            <a:off x="800100" y="2647950"/>
            <a:ext cx="105918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A skeleton record needs a named structure and a supported function.</a:t>
            </a:r>
          </a:p>
        </p:txBody>
      </p:sp>
      <p:sp>
        <p:nvSpPr>
          <p:cNvPr id="8" name="content 2">
            <a:extLst xmlns:a="http://schemas.openxmlformats.org/drawingml/2006/main">
              <a:ext uri="{FF2B5EF4-FFF2-40B4-BE49-F238E27FC236}">
                <a16:creationId xmlns:a16="http://schemas.microsoft.com/office/drawing/2014/main" id="{173EE8EC-8F6A-434D-9751-809ECDF997E9}"/>
              </a:ext>
            </a:extLst>
          </p:cNvPr>
          <p:cNvSpPr>
            <a:spLocks xmlns:a="http://schemas.openxmlformats.org/drawingml/2006/main" noGrp="1"/>
          </p:cNvSpPr>
          <p:nvPr/>
        </p:nvSpPr>
        <p:spPr>
          <a:xfrm xmlns:a="http://schemas.openxmlformats.org/drawingml/2006/main">
            <a:off x="800100" y="3105150"/>
            <a:ext cx="105918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250" b="1">
                <a:solidFill>
                  <a:srgbClr val="10233F"/>
                </a:solidFill>
                <a:latin typeface="Arial"/>
                <a:ea typeface="Arial"/>
                <a:cs typeface="Arial"/>
              </a:defRPr>
            </a:pPr>
            <a:r>
              <a:rPr sz="2250" b="1">
                <a:solidFill>
                  <a:srgbClr val="10233F"/>
                </a:solidFill>
                <a:latin typeface="Arial"/>
                <a:ea typeface="Arial"/>
                <a:cs typeface="Arial"/>
              </a:rPr>
              <a:t>Reasoning move</a:t>
            </a:r>
          </a:p>
        </p:txBody>
      </p:sp>
      <p:sp>
        <p:nvSpPr>
          <p:cNvPr id="9" name="content 3">
            <a:extLst xmlns:a="http://schemas.openxmlformats.org/drawingml/2006/main">
              <a:ext uri="{FF2B5EF4-FFF2-40B4-BE49-F238E27FC236}">
                <a16:creationId xmlns:a16="http://schemas.microsoft.com/office/drawing/2014/main" id="{13A25BF4-60BE-42B1-9E73-722D75FFC514}"/>
              </a:ext>
            </a:extLst>
          </p:cNvPr>
          <p:cNvSpPr>
            <a:spLocks xmlns:a="http://schemas.openxmlformats.org/drawingml/2006/main" noGrp="1"/>
          </p:cNvSpPr>
          <p:nvPr/>
        </p:nvSpPr>
        <p:spPr>
          <a:xfrm xmlns:a="http://schemas.openxmlformats.org/drawingml/2006/main">
            <a:off x="800100" y="3581400"/>
            <a:ext cx="105918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A nutrition comparison keeps the same label basis visible.</a:t>
            </a:r>
          </a:p>
        </p:txBody>
      </p:sp>
      <p:sp>
        <p:nvSpPr>
          <p:cNvPr id="10" name="content 4">
            <a:extLst xmlns:a="http://schemas.openxmlformats.org/drawingml/2006/main">
              <a:ext uri="{FF2B5EF4-FFF2-40B4-BE49-F238E27FC236}">
                <a16:creationId xmlns:a16="http://schemas.microsoft.com/office/drawing/2014/main" id="{E592487B-3E0D-4807-A973-F8375F37CB53}"/>
              </a:ext>
            </a:extLst>
          </p:cNvPr>
          <p:cNvSpPr>
            <a:spLocks xmlns:a="http://schemas.openxmlformats.org/drawingml/2006/main" noGrp="1"/>
          </p:cNvSpPr>
          <p:nvPr/>
        </p:nvSpPr>
        <p:spPr>
          <a:xfrm xmlns:a="http://schemas.openxmlformats.org/drawingml/2006/main">
            <a:off x="800100" y="4038600"/>
            <a:ext cx="105918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250" b="1">
                <a:solidFill>
                  <a:srgbClr val="10233F"/>
                </a:solidFill>
                <a:latin typeface="Arial"/>
                <a:ea typeface="Arial"/>
                <a:cs typeface="Arial"/>
              </a:defRPr>
            </a:pPr>
            <a:r>
              <a:rPr sz="2250" b="1">
                <a:solidFill>
                  <a:srgbClr val="10233F"/>
                </a:solidFill>
                <a:latin typeface="Arial"/>
                <a:ea typeface="Arial"/>
                <a:cs typeface="Arial"/>
              </a:rPr>
              <a:t>Boundary or next check</a:t>
            </a:r>
          </a:p>
        </p:txBody>
      </p:sp>
      <p:sp>
        <p:nvSpPr>
          <p:cNvPr id="11" name="content 5">
            <a:extLst xmlns:a="http://schemas.openxmlformats.org/drawingml/2006/main">
              <a:ext uri="{FF2B5EF4-FFF2-40B4-BE49-F238E27FC236}">
                <a16:creationId xmlns:a16="http://schemas.microsoft.com/office/drawing/2014/main" id="{A7DA2B1C-F9F5-4F55-AC66-6A38D913309E}"/>
              </a:ext>
            </a:extLst>
          </p:cNvPr>
          <p:cNvSpPr>
            <a:spLocks xmlns:a="http://schemas.openxmlformats.org/drawingml/2006/main" noGrp="1"/>
          </p:cNvSpPr>
          <p:nvPr/>
        </p:nvSpPr>
        <p:spPr>
          <a:xfrm xmlns:a="http://schemas.openxmlformats.org/drawingml/2006/main">
            <a:off x="800100" y="4514850"/>
            <a:ext cx="105918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Existing evidence is used honestly; a missing practical is not restaged for a photograph.</a:t>
            </a:r>
          </a:p>
        </p:txBody>
      </p:sp>
      <p:sp>
        <p:nvSpPr>
          <p:cNvPr id="12" name="time">
            <a:extLst xmlns:a="http://schemas.openxmlformats.org/drawingml/2006/main">
              <a:ext uri="{FF2B5EF4-FFF2-40B4-BE49-F238E27FC236}">
                <a16:creationId xmlns:a16="http://schemas.microsoft.com/office/drawing/2014/main" id="{1E2B36D7-4EB6-4A42-BBE7-859A9E31C846}"/>
              </a:ext>
            </a:extLst>
          </p:cNvPr>
          <p:cNvSpPr>
            <a:spLocks xmlns:a="http://schemas.openxmlformats.org/drawingml/2006/main" noGrp="1"/>
          </p:cNvSpPr>
          <p:nvPr/>
        </p:nvSpPr>
        <p:spPr>
          <a:xfrm xmlns:a="http://schemas.openxmlformats.org/drawingml/2006/main">
            <a:off x="533400" y="6305550"/>
            <a:ext cx="8953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350" b="0">
                <a:solidFill>
                  <a:srgbClr val="526270"/>
                </a:solidFill>
                <a:latin typeface="Arial"/>
                <a:ea typeface="Arial"/>
                <a:cs typeface="Arial"/>
              </a:defRPr>
            </a:pPr>
            <a:r>
              <a:rPr sz="1350" b="0">
                <a:solidFill>
                  <a:srgbClr val="526270"/>
                </a:solidFill>
                <a:latin typeface="Arial"/>
                <a:ea typeface="Arial"/>
                <a:cs typeface="Arial"/>
              </a:rPr>
              <a:t>I DO 2 · 3 min across this stage</a:t>
            </a:r>
          </a:p>
        </p:txBody>
      </p:sp>
      <p:sp>
        <p:nvSpPr>
          <p:cNvPr id="13" name="number">
            <a:extLst xmlns:a="http://schemas.openxmlformats.org/drawingml/2006/main">
              <a:ext uri="{FF2B5EF4-FFF2-40B4-BE49-F238E27FC236}">
                <a16:creationId xmlns:a16="http://schemas.microsoft.com/office/drawing/2014/main" id="{F5F366E9-63F8-4C7F-8818-D54B0ACEA0C9}"/>
              </a:ext>
            </a:extLst>
          </p:cNvPr>
          <p:cNvSpPr>
            <a:spLocks xmlns:a="http://schemas.openxmlformats.org/drawingml/2006/main" noGrp="1"/>
          </p:cNvSpPr>
          <p:nvPr/>
        </p:nvSpPr>
        <p:spPr>
          <a:xfrm xmlns:a="http://schemas.openxmlformats.org/drawingml/2006/main">
            <a:off x="10668000" y="6305550"/>
            <a:ext cx="1047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350" b="0">
                <a:solidFill>
                  <a:srgbClr val="526270"/>
                </a:solidFill>
                <a:latin typeface="Arial"/>
                <a:ea typeface="Arial"/>
                <a:cs typeface="Arial"/>
              </a:defRPr>
            </a:pPr>
            <a:r>
              <a:rPr sz="1350" b="0">
                <a:solidFill>
                  <a:srgbClr val="526270"/>
                </a:solidFill>
                <a:latin typeface="Arial"/>
                <a:ea typeface="Arial"/>
                <a:cs typeface="Arial"/>
              </a:rPr>
              <a:t>11 / 18</a:t>
            </a:r>
          </a:p>
        </p:txBody>
      </p:sp>
    </p:spTree>
    <p:extLst>
      <p:ext uri="{BB962C8B-B14F-4D97-AF65-F5344CB8AC3E}">
        <p14:creationId xmlns:p14="http://schemas.microsoft.com/office/powerpoint/2010/main" val="977905302"/>
      </p:ext>
    </p:extLst>
  </p:cSld>
</p:sld>
</file>

<file path=ppt/slides/slide12.xml><?xml version="1.0" encoding="utf-8"?>
<p:sld xmlns:p="http://schemas.openxmlformats.org/presentationml/2006/main">
  <p:cSld>
    <p:bg>
      <p:bgPr>
        <a:solidFill xmlns:a="http://schemas.openxmlformats.org/drawingml/2006/main">
          <a:srgbClr val="F5F8FA"/>
        </a:solidFill>
      </p:bgPr>
    </p:bg>
    <p:spTree>
      <p:nvGrpSpPr>
        <p:cNvPr id="1" name=""/>
        <p:cNvGrpSpPr/>
        <p:nvPr/>
      </p:nvGrpSpPr>
      <p:grpSpPr>
        <a:xfrm xmlns:a="http://schemas.openxmlformats.org/drawingml/2006/main"/>
      </p:grpSpPr>
      <p:sp>
        <p:nvSpPr>
          <p:cNvPr id="9" name="phase edge">
            <a:extLst xmlns:a="http://schemas.openxmlformats.org/drawingml/2006/main">
              <a:ext uri="{FF2B5EF4-FFF2-40B4-BE49-F238E27FC236}">
                <a16:creationId xmlns:a16="http://schemas.microsoft.com/office/drawing/2014/main" id="{C4677322-46E4-4364-B474-43EEEB5D12A4}"/>
              </a:ext>
            </a:extLst>
          </p:cNvPr>
          <p:cNvSpPr>
            <a:spLocks xmlns:a="http://schemas.openxmlformats.org/drawingml/2006/main" noGrp="1"/>
          </p:cNvSpPr>
          <p:nvPr/>
        </p:nvSpPr>
        <p:spPr>
          <a:xfrm xmlns:a="http://schemas.openxmlformats.org/drawingml/2006/main">
            <a:off x="0" y="0"/>
            <a:ext cx="133350" cy="6858000"/>
          </a:xfrm>
          <a:prstGeom xmlns:a="http://schemas.openxmlformats.org/drawingml/2006/main" prst="rect">
            <a:avLst/>
          </a:prstGeom>
          <a:solidFill xmlns:a="http://schemas.openxmlformats.org/drawingml/2006/main">
            <a:srgbClr val="D19A3A"/>
          </a:solidFill>
          <a:ln xmlns:a="http://schemas.openxmlformats.org/drawingml/2006/main" w="0">
            <a:noFill/>
          </a:ln>
        </p:spPr>
      </p:sp>
      <p:sp>
        <p:nvSpPr>
          <p:cNvPr id="2" name="pathway">
            <a:extLst xmlns:a="http://schemas.openxmlformats.org/drawingml/2006/main">
              <a:ext uri="{FF2B5EF4-FFF2-40B4-BE49-F238E27FC236}">
                <a16:creationId xmlns:a16="http://schemas.microsoft.com/office/drawing/2014/main" id="{233D7D71-84F8-43BF-8843-558DA65CF52A}"/>
              </a:ext>
            </a:extLst>
          </p:cNvPr>
          <p:cNvSpPr>
            <a:spLocks xmlns:a="http://schemas.openxmlformats.org/drawingml/2006/main" noGrp="1"/>
          </p:cNvSpPr>
          <p:nvPr/>
        </p:nvSpPr>
        <p:spPr>
          <a:xfrm xmlns:a="http://schemas.openxmlformats.org/drawingml/2006/main">
            <a:off x="533400" y="314325"/>
            <a:ext cx="809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500" b="1">
                <a:solidFill>
                  <a:srgbClr val="4E7A9B"/>
                </a:solidFill>
                <a:latin typeface="Arial"/>
                <a:ea typeface="Arial"/>
                <a:cs typeface="Arial"/>
              </a:defRPr>
            </a:pPr>
            <a:r>
              <a:rPr sz="1500" b="1">
                <a:solidFill>
                  <a:srgbClr val="4E7A9B"/>
                </a:solidFill>
                <a:latin typeface="Arial"/>
                <a:ea typeface="Arial"/>
                <a:cs typeface="Arial"/>
              </a:rPr>
              <a:t>BUILD  /  SCIENCE</a:t>
            </a:r>
          </a:p>
        </p:txBody>
      </p:sp>
      <p:sp>
        <p:nvSpPr>
          <p:cNvPr id="3" name="phase">
            <a:extLst xmlns:a="http://schemas.openxmlformats.org/drawingml/2006/main">
              <a:ext uri="{FF2B5EF4-FFF2-40B4-BE49-F238E27FC236}">
                <a16:creationId xmlns:a16="http://schemas.microsoft.com/office/drawing/2014/main" id="{AE6295D8-691F-49FF-8973-DF9A5E476635}"/>
              </a:ext>
            </a:extLst>
          </p:cNvPr>
          <p:cNvSpPr>
            <a:spLocks xmlns:a="http://schemas.openxmlformats.org/drawingml/2006/main" noGrp="1"/>
          </p:cNvSpPr>
          <p:nvPr/>
        </p:nvSpPr>
        <p:spPr>
          <a:xfrm xmlns:a="http://schemas.openxmlformats.org/drawingml/2006/main">
            <a:off x="9525000" y="314325"/>
            <a:ext cx="21431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425" b="1">
                <a:solidFill>
                  <a:srgbClr val="4E7A9B"/>
                </a:solidFill>
                <a:latin typeface="Arial"/>
                <a:ea typeface="Arial"/>
                <a:cs typeface="Arial"/>
              </a:defRPr>
            </a:pPr>
            <a:r>
              <a:rPr sz="1425" b="1">
                <a:solidFill>
                  <a:srgbClr val="4E7A9B"/>
                </a:solidFill>
                <a:latin typeface="Arial"/>
                <a:ea typeface="Arial"/>
                <a:cs typeface="Arial"/>
              </a:rPr>
              <a:t>I DO 2</a:t>
            </a:r>
          </a:p>
        </p:txBody>
      </p:sp>
      <p:sp>
        <p:nvSpPr>
          <p:cNvPr id="4" name="title">
            <a:extLst xmlns:a="http://schemas.openxmlformats.org/drawingml/2006/main">
              <a:ext uri="{FF2B5EF4-FFF2-40B4-BE49-F238E27FC236}">
                <a16:creationId xmlns:a16="http://schemas.microsoft.com/office/drawing/2014/main" id="{90112888-D39F-41AB-9297-1543DB26C568}"/>
              </a:ext>
            </a:extLst>
          </p:cNvPr>
          <p:cNvSpPr>
            <a:spLocks xmlns:a="http://schemas.openxmlformats.org/drawingml/2006/main" noGrp="1"/>
          </p:cNvSpPr>
          <p:nvPr/>
        </p:nvSpPr>
        <p:spPr>
          <a:xfrm xmlns:a="http://schemas.openxmlformats.org/drawingml/2006/main">
            <a:off x="533400" y="790575"/>
            <a:ext cx="111252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000" b="1">
                <a:solidFill>
                  <a:srgbClr val="10233F"/>
                </a:solidFill>
                <a:latin typeface="Arial"/>
                <a:ea typeface="Arial"/>
                <a:cs typeface="Arial"/>
              </a:defRPr>
            </a:pPr>
            <a:r>
              <a:rPr sz="3000" b="1">
                <a:solidFill>
                  <a:srgbClr val="10233F"/>
                </a:solidFill>
                <a:latin typeface="Arial"/>
                <a:ea typeface="Arial"/>
                <a:cs typeface="Arial"/>
              </a:rPr>
              <a:t>An honest autumn science evidence set</a:t>
            </a:r>
          </a:p>
        </p:txBody>
      </p:sp>
      <p:sp>
        <p:nvSpPr>
          <p:cNvPr id="5" name="paper panel">
            <a:extLst xmlns:a="http://schemas.openxmlformats.org/drawingml/2006/main">
              <a:ext uri="{FF2B5EF4-FFF2-40B4-BE49-F238E27FC236}">
                <a16:creationId xmlns:a16="http://schemas.microsoft.com/office/drawing/2014/main" id="{D2893185-42FD-4A93-A92A-03E229A71DBA}"/>
              </a:ext>
            </a:extLst>
          </p:cNvPr>
          <p:cNvSpPr>
            <a:spLocks xmlns:a="http://schemas.openxmlformats.org/drawingml/2006/main" noGrp="1"/>
          </p:cNvSpPr>
          <p:nvPr/>
        </p:nvSpPr>
        <p:spPr>
          <a:xfrm xmlns:a="http://schemas.openxmlformats.org/drawingml/2006/main">
            <a:off x="533400" y="1971675"/>
            <a:ext cx="11125200" cy="40481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content 0">
            <a:extLst xmlns:a="http://schemas.openxmlformats.org/drawingml/2006/main">
              <a:ext uri="{FF2B5EF4-FFF2-40B4-BE49-F238E27FC236}">
                <a16:creationId xmlns:a16="http://schemas.microsoft.com/office/drawing/2014/main" id="{95D4F6B9-B047-44E0-A382-93769CEADDA1}"/>
              </a:ext>
            </a:extLst>
          </p:cNvPr>
          <p:cNvSpPr>
            <a:spLocks xmlns:a="http://schemas.openxmlformats.org/drawingml/2006/main" noGrp="1"/>
          </p:cNvSpPr>
          <p:nvPr/>
        </p:nvSpPr>
        <p:spPr>
          <a:xfrm xmlns:a="http://schemas.openxmlformats.org/drawingml/2006/main">
            <a:off x="800100" y="2171700"/>
            <a:ext cx="105918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A skeleton record needs a named structure and a supported function. Existing evidence is used honestly; a missing practical is not restaged for a photograph.</a:t>
            </a:r>
          </a:p>
        </p:txBody>
      </p:sp>
      <p:sp>
        <p:nvSpPr>
          <p:cNvPr id="7" name="time">
            <a:extLst xmlns:a="http://schemas.openxmlformats.org/drawingml/2006/main">
              <a:ext uri="{FF2B5EF4-FFF2-40B4-BE49-F238E27FC236}">
                <a16:creationId xmlns:a16="http://schemas.microsoft.com/office/drawing/2014/main" id="{60FE87E9-22F1-4C45-8A09-7954B7FC7E0C}"/>
              </a:ext>
            </a:extLst>
          </p:cNvPr>
          <p:cNvSpPr>
            <a:spLocks xmlns:a="http://schemas.openxmlformats.org/drawingml/2006/main" noGrp="1"/>
          </p:cNvSpPr>
          <p:nvPr/>
        </p:nvSpPr>
        <p:spPr>
          <a:xfrm xmlns:a="http://schemas.openxmlformats.org/drawingml/2006/main">
            <a:off x="533400" y="6305550"/>
            <a:ext cx="8953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350" b="0">
                <a:solidFill>
                  <a:srgbClr val="526270"/>
                </a:solidFill>
                <a:latin typeface="Arial"/>
                <a:ea typeface="Arial"/>
                <a:cs typeface="Arial"/>
              </a:defRPr>
            </a:pPr>
            <a:r>
              <a:rPr sz="1350" b="0">
                <a:solidFill>
                  <a:srgbClr val="526270"/>
                </a:solidFill>
                <a:latin typeface="Arial"/>
                <a:ea typeface="Arial"/>
                <a:cs typeface="Arial"/>
              </a:rPr>
              <a:t>I DO 2 · 3 min across this stage</a:t>
            </a:r>
          </a:p>
        </p:txBody>
      </p:sp>
      <p:sp>
        <p:nvSpPr>
          <p:cNvPr id="8" name="number">
            <a:extLst xmlns:a="http://schemas.openxmlformats.org/drawingml/2006/main">
              <a:ext uri="{FF2B5EF4-FFF2-40B4-BE49-F238E27FC236}">
                <a16:creationId xmlns:a16="http://schemas.microsoft.com/office/drawing/2014/main" id="{EBBE7170-3F73-44FA-904E-23FF31A6066B}"/>
              </a:ext>
            </a:extLst>
          </p:cNvPr>
          <p:cNvSpPr>
            <a:spLocks xmlns:a="http://schemas.openxmlformats.org/drawingml/2006/main" noGrp="1"/>
          </p:cNvSpPr>
          <p:nvPr/>
        </p:nvSpPr>
        <p:spPr>
          <a:xfrm xmlns:a="http://schemas.openxmlformats.org/drawingml/2006/main">
            <a:off x="10668000" y="6305550"/>
            <a:ext cx="1047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350" b="0">
                <a:solidFill>
                  <a:srgbClr val="526270"/>
                </a:solidFill>
                <a:latin typeface="Arial"/>
                <a:ea typeface="Arial"/>
                <a:cs typeface="Arial"/>
              </a:defRPr>
            </a:pPr>
            <a:r>
              <a:rPr sz="1350" b="0">
                <a:solidFill>
                  <a:srgbClr val="526270"/>
                </a:solidFill>
                <a:latin typeface="Arial"/>
                <a:ea typeface="Arial"/>
                <a:cs typeface="Arial"/>
              </a:rPr>
              <a:t>12 / 18</a:t>
            </a:r>
          </a:p>
        </p:txBody>
      </p:sp>
    </p:spTree>
    <p:extLst>
      <p:ext uri="{BB962C8B-B14F-4D97-AF65-F5344CB8AC3E}">
        <p14:creationId xmlns:p14="http://schemas.microsoft.com/office/powerpoint/2010/main" val="110421680"/>
      </p:ext>
    </p:extLst>
  </p:cSld>
</p:sld>
</file>

<file path=ppt/slides/slide13.xml><?xml version="1.0" encoding="utf-8"?>
<p:sld xmlns:p="http://schemas.openxmlformats.org/presentationml/2006/main">
  <p:cSld>
    <p:bg>
      <p:bgPr>
        <a:solidFill xmlns:a="http://schemas.openxmlformats.org/drawingml/2006/main">
          <a:srgbClr val="F5F8FA"/>
        </a:solidFill>
      </p:bgPr>
    </p:bg>
    <p:spTree>
      <p:nvGrpSpPr>
        <p:cNvPr id="1" name=""/>
        <p:cNvGrpSpPr/>
        <p:nvPr/>
      </p:nvGrpSpPr>
      <p:grpSpPr>
        <a:xfrm xmlns:a="http://schemas.openxmlformats.org/drawingml/2006/main"/>
      </p:grpSpPr>
      <p:sp>
        <p:nvSpPr>
          <p:cNvPr id="13" name="phase edge">
            <a:extLst xmlns:a="http://schemas.openxmlformats.org/drawingml/2006/main">
              <a:ext uri="{FF2B5EF4-FFF2-40B4-BE49-F238E27FC236}">
                <a16:creationId xmlns:a16="http://schemas.microsoft.com/office/drawing/2014/main" id="{BD581D70-B50B-4C47-971B-9B822456B9B7}"/>
              </a:ext>
            </a:extLst>
          </p:cNvPr>
          <p:cNvSpPr>
            <a:spLocks xmlns:a="http://schemas.openxmlformats.org/drawingml/2006/main" noGrp="1"/>
          </p:cNvSpPr>
          <p:nvPr/>
        </p:nvSpPr>
        <p:spPr>
          <a:xfrm xmlns:a="http://schemas.openxmlformats.org/drawingml/2006/main">
            <a:off x="0" y="0"/>
            <a:ext cx="133350" cy="6858000"/>
          </a:xfrm>
          <a:prstGeom xmlns:a="http://schemas.openxmlformats.org/drawingml/2006/main" prst="rect">
            <a:avLst/>
          </a:prstGeom>
          <a:solidFill xmlns:a="http://schemas.openxmlformats.org/drawingml/2006/main">
            <a:srgbClr val="3B82F6"/>
          </a:solidFill>
          <a:ln xmlns:a="http://schemas.openxmlformats.org/drawingml/2006/main" w="0">
            <a:noFill/>
          </a:ln>
        </p:spPr>
      </p:sp>
      <p:sp>
        <p:nvSpPr>
          <p:cNvPr id="2" name="pathway">
            <a:extLst xmlns:a="http://schemas.openxmlformats.org/drawingml/2006/main">
              <a:ext uri="{FF2B5EF4-FFF2-40B4-BE49-F238E27FC236}">
                <a16:creationId xmlns:a16="http://schemas.microsoft.com/office/drawing/2014/main" id="{8564B2A7-D80F-433E-A7F9-94F44DC97A1C}"/>
              </a:ext>
            </a:extLst>
          </p:cNvPr>
          <p:cNvSpPr>
            <a:spLocks xmlns:a="http://schemas.openxmlformats.org/drawingml/2006/main" noGrp="1"/>
          </p:cNvSpPr>
          <p:nvPr/>
        </p:nvSpPr>
        <p:spPr>
          <a:xfrm xmlns:a="http://schemas.openxmlformats.org/drawingml/2006/main">
            <a:off x="533400" y="314325"/>
            <a:ext cx="809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500" b="1">
                <a:solidFill>
                  <a:srgbClr val="4E7A9B"/>
                </a:solidFill>
                <a:latin typeface="Arial"/>
                <a:ea typeface="Arial"/>
                <a:cs typeface="Arial"/>
              </a:defRPr>
            </a:pPr>
            <a:r>
              <a:rPr sz="1500" b="1">
                <a:solidFill>
                  <a:srgbClr val="4E7A9B"/>
                </a:solidFill>
                <a:latin typeface="Arial"/>
                <a:ea typeface="Arial"/>
                <a:cs typeface="Arial"/>
              </a:rPr>
              <a:t>BUILD  /  SCIENCE</a:t>
            </a:r>
          </a:p>
        </p:txBody>
      </p:sp>
      <p:sp>
        <p:nvSpPr>
          <p:cNvPr id="3" name="phase">
            <a:extLst xmlns:a="http://schemas.openxmlformats.org/drawingml/2006/main">
              <a:ext uri="{FF2B5EF4-FFF2-40B4-BE49-F238E27FC236}">
                <a16:creationId xmlns:a16="http://schemas.microsoft.com/office/drawing/2014/main" id="{4FAA8FA8-B4E6-4526-B1F0-ED91E628FCCD}"/>
              </a:ext>
            </a:extLst>
          </p:cNvPr>
          <p:cNvSpPr>
            <a:spLocks xmlns:a="http://schemas.openxmlformats.org/drawingml/2006/main" noGrp="1"/>
          </p:cNvSpPr>
          <p:nvPr/>
        </p:nvSpPr>
        <p:spPr>
          <a:xfrm xmlns:a="http://schemas.openxmlformats.org/drawingml/2006/main">
            <a:off x="9525000" y="314325"/>
            <a:ext cx="21431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425" b="1">
                <a:solidFill>
                  <a:srgbClr val="4E7A9B"/>
                </a:solidFill>
                <a:latin typeface="Arial"/>
                <a:ea typeface="Arial"/>
                <a:cs typeface="Arial"/>
              </a:defRPr>
            </a:pPr>
            <a:r>
              <a:rPr sz="1425" b="1">
                <a:solidFill>
                  <a:srgbClr val="4E7A9B"/>
                </a:solidFill>
                <a:latin typeface="Arial"/>
                <a:ea typeface="Arial"/>
                <a:cs typeface="Arial"/>
              </a:rPr>
              <a:t>WE DO 2</a:t>
            </a:r>
          </a:p>
        </p:txBody>
      </p:sp>
      <p:sp>
        <p:nvSpPr>
          <p:cNvPr id="4" name="title">
            <a:extLst xmlns:a="http://schemas.openxmlformats.org/drawingml/2006/main">
              <a:ext uri="{FF2B5EF4-FFF2-40B4-BE49-F238E27FC236}">
                <a16:creationId xmlns:a16="http://schemas.microsoft.com/office/drawing/2014/main" id="{716BB051-B14B-432A-843C-832F308F2CB1}"/>
              </a:ext>
            </a:extLst>
          </p:cNvPr>
          <p:cNvSpPr>
            <a:spLocks xmlns:a="http://schemas.openxmlformats.org/drawingml/2006/main" noGrp="1"/>
          </p:cNvSpPr>
          <p:nvPr/>
        </p:nvSpPr>
        <p:spPr>
          <a:xfrm xmlns:a="http://schemas.openxmlformats.org/drawingml/2006/main">
            <a:off x="533400" y="790575"/>
            <a:ext cx="111252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000" b="1">
                <a:solidFill>
                  <a:srgbClr val="10233F"/>
                </a:solidFill>
                <a:latin typeface="Arial"/>
                <a:ea typeface="Arial"/>
                <a:cs typeface="Arial"/>
              </a:defRPr>
            </a:pPr>
            <a:r>
              <a:rPr sz="3000" b="1">
                <a:solidFill>
                  <a:srgbClr val="10233F"/>
                </a:solidFill>
                <a:latin typeface="Arial"/>
                <a:ea typeface="Arial"/>
                <a:cs typeface="Arial"/>
              </a:rPr>
              <a:t>An honest autumn science evidence set decision lab</a:t>
            </a:r>
          </a:p>
        </p:txBody>
      </p:sp>
      <p:sp>
        <p:nvSpPr>
          <p:cNvPr id="5" name="paper panel">
            <a:extLst xmlns:a="http://schemas.openxmlformats.org/drawingml/2006/main">
              <a:ext uri="{FF2B5EF4-FFF2-40B4-BE49-F238E27FC236}">
                <a16:creationId xmlns:a16="http://schemas.microsoft.com/office/drawing/2014/main" id="{84B9DFE6-FA94-46E5-ADC3-140D314A408D}"/>
              </a:ext>
            </a:extLst>
          </p:cNvPr>
          <p:cNvSpPr>
            <a:spLocks xmlns:a="http://schemas.openxmlformats.org/drawingml/2006/main" noGrp="1"/>
          </p:cNvSpPr>
          <p:nvPr/>
        </p:nvSpPr>
        <p:spPr>
          <a:xfrm xmlns:a="http://schemas.openxmlformats.org/drawingml/2006/main">
            <a:off x="533400" y="1971675"/>
            <a:ext cx="11125200" cy="40481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content 0">
            <a:extLst xmlns:a="http://schemas.openxmlformats.org/drawingml/2006/main">
              <a:ext uri="{FF2B5EF4-FFF2-40B4-BE49-F238E27FC236}">
                <a16:creationId xmlns:a16="http://schemas.microsoft.com/office/drawing/2014/main" id="{8EF644A3-8485-44E4-A06A-EEC186E3465B}"/>
              </a:ext>
            </a:extLst>
          </p:cNvPr>
          <p:cNvSpPr>
            <a:spLocks xmlns:a="http://schemas.openxmlformats.org/drawingml/2006/main" noGrp="1"/>
          </p:cNvSpPr>
          <p:nvPr/>
        </p:nvSpPr>
        <p:spPr>
          <a:xfrm xmlns:a="http://schemas.openxmlformats.org/drawingml/2006/main">
            <a:off x="800100" y="2171700"/>
            <a:ext cx="105918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250" b="1">
                <a:solidFill>
                  <a:srgbClr val="10233F"/>
                </a:solidFill>
                <a:latin typeface="Arial"/>
                <a:ea typeface="Arial"/>
                <a:cs typeface="Arial"/>
              </a:defRPr>
            </a:pPr>
            <a:r>
              <a:rPr sz="2250" b="1">
                <a:solidFill>
                  <a:srgbClr val="10233F"/>
                </a:solidFill>
                <a:latin typeface="Arial"/>
                <a:ea typeface="Arial"/>
                <a:cs typeface="Arial"/>
              </a:rPr>
              <a:t>Supported</a:t>
            </a:r>
          </a:p>
        </p:txBody>
      </p:sp>
      <p:sp>
        <p:nvSpPr>
          <p:cNvPr id="7" name="content 1">
            <a:extLst xmlns:a="http://schemas.openxmlformats.org/drawingml/2006/main">
              <a:ext uri="{FF2B5EF4-FFF2-40B4-BE49-F238E27FC236}">
                <a16:creationId xmlns:a16="http://schemas.microsoft.com/office/drawing/2014/main" id="{437B451C-C471-45AF-BC4B-9B81AE6DFA75}"/>
              </a:ext>
            </a:extLst>
          </p:cNvPr>
          <p:cNvSpPr>
            <a:spLocks xmlns:a="http://schemas.openxmlformats.org/drawingml/2006/main" noGrp="1"/>
          </p:cNvSpPr>
          <p:nvPr/>
        </p:nvSpPr>
        <p:spPr>
          <a:xfrm xmlns:a="http://schemas.openxmlformats.org/drawingml/2006/main">
            <a:off x="800100" y="2647950"/>
            <a:ext cx="105918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Match six supplied records to topic headings and complete one caption frame and limit frame per topic.</a:t>
            </a:r>
          </a:p>
        </p:txBody>
      </p:sp>
      <p:sp>
        <p:nvSpPr>
          <p:cNvPr id="8" name="content 2">
            <a:extLst xmlns:a="http://schemas.openxmlformats.org/drawingml/2006/main">
              <a:ext uri="{FF2B5EF4-FFF2-40B4-BE49-F238E27FC236}">
                <a16:creationId xmlns:a16="http://schemas.microsoft.com/office/drawing/2014/main" id="{3571863F-1298-4737-BA59-1A1AEBD032AB}"/>
              </a:ext>
            </a:extLst>
          </p:cNvPr>
          <p:cNvSpPr>
            <a:spLocks xmlns:a="http://schemas.openxmlformats.org/drawingml/2006/main" noGrp="1"/>
          </p:cNvSpPr>
          <p:nvPr/>
        </p:nvSpPr>
        <p:spPr>
          <a:xfrm xmlns:a="http://schemas.openxmlformats.org/drawingml/2006/main">
            <a:off x="800100" y="3438525"/>
            <a:ext cx="105918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250" b="1">
                <a:solidFill>
                  <a:srgbClr val="10233F"/>
                </a:solidFill>
                <a:latin typeface="Arial"/>
                <a:ea typeface="Arial"/>
                <a:cs typeface="Arial"/>
              </a:defRPr>
            </a:pPr>
            <a:r>
              <a:rPr sz="2250" b="1">
                <a:solidFill>
                  <a:srgbClr val="10233F"/>
                </a:solidFill>
                <a:latin typeface="Arial"/>
                <a:ea typeface="Arial"/>
                <a:cs typeface="Arial"/>
              </a:rPr>
              <a:t>Standard</a:t>
            </a:r>
          </a:p>
        </p:txBody>
      </p:sp>
      <p:sp>
        <p:nvSpPr>
          <p:cNvPr id="9" name="content 3">
            <a:extLst xmlns:a="http://schemas.openxmlformats.org/drawingml/2006/main">
              <a:ext uri="{FF2B5EF4-FFF2-40B4-BE49-F238E27FC236}">
                <a16:creationId xmlns:a16="http://schemas.microsoft.com/office/drawing/2014/main" id="{9ED47438-4120-4734-B149-BC0804296B0B}"/>
              </a:ext>
            </a:extLst>
          </p:cNvPr>
          <p:cNvSpPr>
            <a:spLocks xmlns:a="http://schemas.openxmlformats.org/drawingml/2006/main" noGrp="1"/>
          </p:cNvSpPr>
          <p:nvPr/>
        </p:nvSpPr>
        <p:spPr>
          <a:xfrm xmlns:a="http://schemas.openxmlformats.org/drawingml/2006/main">
            <a:off x="800100" y="3914775"/>
            <a:ext cx="105918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Select and justify two records per topic, then write cautious captions and a method-specific limit.</a:t>
            </a:r>
          </a:p>
        </p:txBody>
      </p:sp>
      <p:sp>
        <p:nvSpPr>
          <p:cNvPr id="10" name="content 4">
            <a:extLst xmlns:a="http://schemas.openxmlformats.org/drawingml/2006/main">
              <a:ext uri="{FF2B5EF4-FFF2-40B4-BE49-F238E27FC236}">
                <a16:creationId xmlns:a16="http://schemas.microsoft.com/office/drawing/2014/main" id="{F8E353A7-1E04-4E6D-9103-1C5B39B835DC}"/>
              </a:ext>
            </a:extLst>
          </p:cNvPr>
          <p:cNvSpPr>
            <a:spLocks xmlns:a="http://schemas.openxmlformats.org/drawingml/2006/main" noGrp="1"/>
          </p:cNvSpPr>
          <p:nvPr/>
        </p:nvSpPr>
        <p:spPr>
          <a:xfrm xmlns:a="http://schemas.openxmlformats.org/drawingml/2006/main">
            <a:off x="800100" y="4705350"/>
            <a:ext cx="105918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250" b="1">
                <a:solidFill>
                  <a:srgbClr val="10233F"/>
                </a:solidFill>
                <a:latin typeface="Arial"/>
                <a:ea typeface="Arial"/>
                <a:cs typeface="Arial"/>
              </a:defRPr>
            </a:pPr>
            <a:r>
              <a:rPr sz="2250" b="1">
                <a:solidFill>
                  <a:srgbClr val="10233F"/>
                </a:solidFill>
                <a:latin typeface="Arial"/>
                <a:ea typeface="Arial"/>
                <a:cs typeface="Arial"/>
              </a:rPr>
              <a:t>Stretch</a:t>
            </a:r>
          </a:p>
        </p:txBody>
      </p:sp>
      <p:sp>
        <p:nvSpPr>
          <p:cNvPr id="11" name="time">
            <a:extLst xmlns:a="http://schemas.openxmlformats.org/drawingml/2006/main">
              <a:ext uri="{FF2B5EF4-FFF2-40B4-BE49-F238E27FC236}">
                <a16:creationId xmlns:a16="http://schemas.microsoft.com/office/drawing/2014/main" id="{9D0CF9FD-04CF-4CEA-9D53-AF933793FD91}"/>
              </a:ext>
            </a:extLst>
          </p:cNvPr>
          <p:cNvSpPr>
            <a:spLocks xmlns:a="http://schemas.openxmlformats.org/drawingml/2006/main" noGrp="1"/>
          </p:cNvSpPr>
          <p:nvPr/>
        </p:nvSpPr>
        <p:spPr>
          <a:xfrm xmlns:a="http://schemas.openxmlformats.org/drawingml/2006/main">
            <a:off x="533400" y="6305550"/>
            <a:ext cx="8953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350" b="0">
                <a:solidFill>
                  <a:srgbClr val="526270"/>
                </a:solidFill>
                <a:latin typeface="Arial"/>
                <a:ea typeface="Arial"/>
                <a:cs typeface="Arial"/>
              </a:defRPr>
            </a:pPr>
            <a:r>
              <a:rPr sz="1350" b="0">
                <a:solidFill>
                  <a:srgbClr val="526270"/>
                </a:solidFill>
                <a:latin typeface="Arial"/>
                <a:ea typeface="Arial"/>
                <a:cs typeface="Arial"/>
              </a:rPr>
              <a:t>WE DO 2 · 4 min across this stage</a:t>
            </a:r>
          </a:p>
        </p:txBody>
      </p:sp>
      <p:sp>
        <p:nvSpPr>
          <p:cNvPr id="12" name="number">
            <a:extLst xmlns:a="http://schemas.openxmlformats.org/drawingml/2006/main">
              <a:ext uri="{FF2B5EF4-FFF2-40B4-BE49-F238E27FC236}">
                <a16:creationId xmlns:a16="http://schemas.microsoft.com/office/drawing/2014/main" id="{3830C033-6F16-4178-A880-E46FD07A6281}"/>
              </a:ext>
            </a:extLst>
          </p:cNvPr>
          <p:cNvSpPr>
            <a:spLocks xmlns:a="http://schemas.openxmlformats.org/drawingml/2006/main" noGrp="1"/>
          </p:cNvSpPr>
          <p:nvPr/>
        </p:nvSpPr>
        <p:spPr>
          <a:xfrm xmlns:a="http://schemas.openxmlformats.org/drawingml/2006/main">
            <a:off x="10668000" y="6305550"/>
            <a:ext cx="1047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350" b="0">
                <a:solidFill>
                  <a:srgbClr val="526270"/>
                </a:solidFill>
                <a:latin typeface="Arial"/>
                <a:ea typeface="Arial"/>
                <a:cs typeface="Arial"/>
              </a:defRPr>
            </a:pPr>
            <a:r>
              <a:rPr sz="1350" b="0">
                <a:solidFill>
                  <a:srgbClr val="526270"/>
                </a:solidFill>
                <a:latin typeface="Arial"/>
                <a:ea typeface="Arial"/>
                <a:cs typeface="Arial"/>
              </a:rPr>
              <a:t>13 / 18</a:t>
            </a:r>
          </a:p>
        </p:txBody>
      </p:sp>
    </p:spTree>
    <p:extLst>
      <p:ext uri="{BB962C8B-B14F-4D97-AF65-F5344CB8AC3E}">
        <p14:creationId xmlns:p14="http://schemas.microsoft.com/office/powerpoint/2010/main" val="1611833272"/>
      </p:ext>
    </p:extLst>
  </p:cSld>
</p:sld>
</file>

<file path=ppt/slides/slide14.xml><?xml version="1.0" encoding="utf-8"?>
<p:sld xmlns:p="http://schemas.openxmlformats.org/presentationml/2006/main">
  <p:cSld>
    <p:bg>
      <p:bgPr>
        <a:solidFill xmlns:a="http://schemas.openxmlformats.org/drawingml/2006/main">
          <a:srgbClr val="F5F8FA"/>
        </a:solidFill>
      </p:bgPr>
    </p:bg>
    <p:spTree>
      <p:nvGrpSpPr>
        <p:cNvPr id="1" name=""/>
        <p:cNvGrpSpPr/>
        <p:nvPr/>
      </p:nvGrpSpPr>
      <p:grpSpPr>
        <a:xfrm xmlns:a="http://schemas.openxmlformats.org/drawingml/2006/main"/>
      </p:grpSpPr>
      <p:sp>
        <p:nvSpPr>
          <p:cNvPr id="10" name="phase edge">
            <a:extLst xmlns:a="http://schemas.openxmlformats.org/drawingml/2006/main">
              <a:ext uri="{FF2B5EF4-FFF2-40B4-BE49-F238E27FC236}">
                <a16:creationId xmlns:a16="http://schemas.microsoft.com/office/drawing/2014/main" id="{F6045B02-1970-49C0-A1C2-04A5A30AC444}"/>
              </a:ext>
            </a:extLst>
          </p:cNvPr>
          <p:cNvSpPr>
            <a:spLocks xmlns:a="http://schemas.openxmlformats.org/drawingml/2006/main" noGrp="1"/>
          </p:cNvSpPr>
          <p:nvPr/>
        </p:nvSpPr>
        <p:spPr>
          <a:xfrm xmlns:a="http://schemas.openxmlformats.org/drawingml/2006/main">
            <a:off x="0" y="0"/>
            <a:ext cx="133350" cy="6858000"/>
          </a:xfrm>
          <a:prstGeom xmlns:a="http://schemas.openxmlformats.org/drawingml/2006/main" prst="rect">
            <a:avLst/>
          </a:prstGeom>
          <a:solidFill xmlns:a="http://schemas.openxmlformats.org/drawingml/2006/main">
            <a:srgbClr val="3B82F6"/>
          </a:solidFill>
          <a:ln xmlns:a="http://schemas.openxmlformats.org/drawingml/2006/main" w="0">
            <a:noFill/>
          </a:ln>
        </p:spPr>
      </p:sp>
      <p:sp>
        <p:nvSpPr>
          <p:cNvPr id="2" name="pathway">
            <a:extLst xmlns:a="http://schemas.openxmlformats.org/drawingml/2006/main">
              <a:ext uri="{FF2B5EF4-FFF2-40B4-BE49-F238E27FC236}">
                <a16:creationId xmlns:a16="http://schemas.microsoft.com/office/drawing/2014/main" id="{1116BE18-5383-4BE8-BD5D-A126DC4EE961}"/>
              </a:ext>
            </a:extLst>
          </p:cNvPr>
          <p:cNvSpPr>
            <a:spLocks xmlns:a="http://schemas.openxmlformats.org/drawingml/2006/main" noGrp="1"/>
          </p:cNvSpPr>
          <p:nvPr/>
        </p:nvSpPr>
        <p:spPr>
          <a:xfrm xmlns:a="http://schemas.openxmlformats.org/drawingml/2006/main">
            <a:off x="533400" y="314325"/>
            <a:ext cx="809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500" b="1">
                <a:solidFill>
                  <a:srgbClr val="4E7A9B"/>
                </a:solidFill>
                <a:latin typeface="Arial"/>
                <a:ea typeface="Arial"/>
                <a:cs typeface="Arial"/>
              </a:defRPr>
            </a:pPr>
            <a:r>
              <a:rPr sz="1500" b="1">
                <a:solidFill>
                  <a:srgbClr val="4E7A9B"/>
                </a:solidFill>
                <a:latin typeface="Arial"/>
                <a:ea typeface="Arial"/>
                <a:cs typeface="Arial"/>
              </a:rPr>
              <a:t>BUILD  /  SCIENCE</a:t>
            </a:r>
          </a:p>
        </p:txBody>
      </p:sp>
      <p:sp>
        <p:nvSpPr>
          <p:cNvPr id="3" name="phase">
            <a:extLst xmlns:a="http://schemas.openxmlformats.org/drawingml/2006/main">
              <a:ext uri="{FF2B5EF4-FFF2-40B4-BE49-F238E27FC236}">
                <a16:creationId xmlns:a16="http://schemas.microsoft.com/office/drawing/2014/main" id="{80383EB8-ABCC-43C8-9588-770237FDF185}"/>
              </a:ext>
            </a:extLst>
          </p:cNvPr>
          <p:cNvSpPr>
            <a:spLocks xmlns:a="http://schemas.openxmlformats.org/drawingml/2006/main" noGrp="1"/>
          </p:cNvSpPr>
          <p:nvPr/>
        </p:nvSpPr>
        <p:spPr>
          <a:xfrm xmlns:a="http://schemas.openxmlformats.org/drawingml/2006/main">
            <a:off x="9525000" y="314325"/>
            <a:ext cx="21431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425" b="1">
                <a:solidFill>
                  <a:srgbClr val="4E7A9B"/>
                </a:solidFill>
                <a:latin typeface="Arial"/>
                <a:ea typeface="Arial"/>
                <a:cs typeface="Arial"/>
              </a:defRPr>
            </a:pPr>
            <a:r>
              <a:rPr sz="1425" b="1">
                <a:solidFill>
                  <a:srgbClr val="4E7A9B"/>
                </a:solidFill>
                <a:latin typeface="Arial"/>
                <a:ea typeface="Arial"/>
                <a:cs typeface="Arial"/>
              </a:rPr>
              <a:t>WE DO 2</a:t>
            </a:r>
          </a:p>
        </p:txBody>
      </p:sp>
      <p:sp>
        <p:nvSpPr>
          <p:cNvPr id="4" name="title">
            <a:extLst xmlns:a="http://schemas.openxmlformats.org/drawingml/2006/main">
              <a:ext uri="{FF2B5EF4-FFF2-40B4-BE49-F238E27FC236}">
                <a16:creationId xmlns:a16="http://schemas.microsoft.com/office/drawing/2014/main" id="{58190642-AB22-41CB-8C77-ED125AC4ED4A}"/>
              </a:ext>
            </a:extLst>
          </p:cNvPr>
          <p:cNvSpPr>
            <a:spLocks xmlns:a="http://schemas.openxmlformats.org/drawingml/2006/main" noGrp="1"/>
          </p:cNvSpPr>
          <p:nvPr/>
        </p:nvSpPr>
        <p:spPr>
          <a:xfrm xmlns:a="http://schemas.openxmlformats.org/drawingml/2006/main">
            <a:off x="533400" y="790575"/>
            <a:ext cx="111252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000" b="1">
                <a:solidFill>
                  <a:srgbClr val="10233F"/>
                </a:solidFill>
                <a:latin typeface="Arial"/>
                <a:ea typeface="Arial"/>
                <a:cs typeface="Arial"/>
              </a:defRPr>
            </a:pPr>
            <a:r>
              <a:rPr sz="3000" b="1">
                <a:solidFill>
                  <a:srgbClr val="10233F"/>
                </a:solidFill>
                <a:latin typeface="Arial"/>
                <a:ea typeface="Arial"/>
                <a:cs typeface="Arial"/>
              </a:rPr>
              <a:t>An honest autumn science evidence set decision lab</a:t>
            </a:r>
          </a:p>
        </p:txBody>
      </p:sp>
      <p:sp>
        <p:nvSpPr>
          <p:cNvPr id="5" name="paper panel">
            <a:extLst xmlns:a="http://schemas.openxmlformats.org/drawingml/2006/main">
              <a:ext uri="{FF2B5EF4-FFF2-40B4-BE49-F238E27FC236}">
                <a16:creationId xmlns:a16="http://schemas.microsoft.com/office/drawing/2014/main" id="{DFA76B74-71A1-41DE-80B0-22EF7BD4575F}"/>
              </a:ext>
            </a:extLst>
          </p:cNvPr>
          <p:cNvSpPr>
            <a:spLocks xmlns:a="http://schemas.openxmlformats.org/drawingml/2006/main" noGrp="1"/>
          </p:cNvSpPr>
          <p:nvPr/>
        </p:nvSpPr>
        <p:spPr>
          <a:xfrm xmlns:a="http://schemas.openxmlformats.org/drawingml/2006/main">
            <a:off x="533400" y="1971675"/>
            <a:ext cx="11125200" cy="40481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content 0">
            <a:extLst xmlns:a="http://schemas.openxmlformats.org/drawingml/2006/main">
              <a:ext uri="{FF2B5EF4-FFF2-40B4-BE49-F238E27FC236}">
                <a16:creationId xmlns:a16="http://schemas.microsoft.com/office/drawing/2014/main" id="{114C4432-D595-4069-8CB8-2E28257ADA91}"/>
              </a:ext>
            </a:extLst>
          </p:cNvPr>
          <p:cNvSpPr>
            <a:spLocks xmlns:a="http://schemas.openxmlformats.org/drawingml/2006/main" noGrp="1"/>
          </p:cNvSpPr>
          <p:nvPr/>
        </p:nvSpPr>
        <p:spPr>
          <a:xfrm xmlns:a="http://schemas.openxmlformats.org/drawingml/2006/main">
            <a:off x="800100" y="2171700"/>
            <a:ext cx="105918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Evaluate the strength of the selected records, reject one weak item and defend the final evidence set.</a:t>
            </a:r>
          </a:p>
        </p:txBody>
      </p:sp>
      <p:sp>
        <p:nvSpPr>
          <p:cNvPr id="7" name="content 1">
            <a:extLst xmlns:a="http://schemas.openxmlformats.org/drawingml/2006/main">
              <a:ext uri="{FF2B5EF4-FFF2-40B4-BE49-F238E27FC236}">
                <a16:creationId xmlns:a16="http://schemas.microsoft.com/office/drawing/2014/main" id="{19A217A6-3914-4676-97CB-CB6AD2132702}"/>
              </a:ext>
            </a:extLst>
          </p:cNvPr>
          <p:cNvSpPr>
            <a:spLocks xmlns:a="http://schemas.openxmlformats.org/drawingml/2006/main" noGrp="1"/>
          </p:cNvSpPr>
          <p:nvPr/>
        </p:nvSpPr>
        <p:spPr>
          <a:xfrm xmlns:a="http://schemas.openxmlformats.org/drawingml/2006/main">
            <a:off x="800100" y="2962275"/>
            <a:ext cx="10591800" cy="2124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Assemble a three-topic evidence page from genuine records already available. Include two records per topic where available, a source or method locator, one bounded caption and one limit. Add a short review naming the strongest record and the record that still needs method detail. If any record is unavailable, leave a marked gap and name the responsible next check instead of recreating the task.</a:t>
            </a:r>
          </a:p>
        </p:txBody>
      </p:sp>
      <p:sp>
        <p:nvSpPr>
          <p:cNvPr id="8" name="time">
            <a:extLst xmlns:a="http://schemas.openxmlformats.org/drawingml/2006/main">
              <a:ext uri="{FF2B5EF4-FFF2-40B4-BE49-F238E27FC236}">
                <a16:creationId xmlns:a16="http://schemas.microsoft.com/office/drawing/2014/main" id="{FA7FF844-79A1-4DFC-A38F-9022652B5434}"/>
              </a:ext>
            </a:extLst>
          </p:cNvPr>
          <p:cNvSpPr>
            <a:spLocks xmlns:a="http://schemas.openxmlformats.org/drawingml/2006/main" noGrp="1"/>
          </p:cNvSpPr>
          <p:nvPr/>
        </p:nvSpPr>
        <p:spPr>
          <a:xfrm xmlns:a="http://schemas.openxmlformats.org/drawingml/2006/main">
            <a:off x="533400" y="6305550"/>
            <a:ext cx="8953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350" b="0">
                <a:solidFill>
                  <a:srgbClr val="526270"/>
                </a:solidFill>
                <a:latin typeface="Arial"/>
                <a:ea typeface="Arial"/>
                <a:cs typeface="Arial"/>
              </a:defRPr>
            </a:pPr>
            <a:r>
              <a:rPr sz="1350" b="0">
                <a:solidFill>
                  <a:srgbClr val="526270"/>
                </a:solidFill>
                <a:latin typeface="Arial"/>
                <a:ea typeface="Arial"/>
                <a:cs typeface="Arial"/>
              </a:rPr>
              <a:t>WE DO 2 · 4 min across this stage</a:t>
            </a:r>
          </a:p>
        </p:txBody>
      </p:sp>
      <p:sp>
        <p:nvSpPr>
          <p:cNvPr id="9" name="number">
            <a:extLst xmlns:a="http://schemas.openxmlformats.org/drawingml/2006/main">
              <a:ext uri="{FF2B5EF4-FFF2-40B4-BE49-F238E27FC236}">
                <a16:creationId xmlns:a16="http://schemas.microsoft.com/office/drawing/2014/main" id="{3D956817-FF0F-4239-AEC3-DECC3891EECD}"/>
              </a:ext>
            </a:extLst>
          </p:cNvPr>
          <p:cNvSpPr>
            <a:spLocks xmlns:a="http://schemas.openxmlformats.org/drawingml/2006/main" noGrp="1"/>
          </p:cNvSpPr>
          <p:nvPr/>
        </p:nvSpPr>
        <p:spPr>
          <a:xfrm xmlns:a="http://schemas.openxmlformats.org/drawingml/2006/main">
            <a:off x="10668000" y="6305550"/>
            <a:ext cx="1047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350" b="0">
                <a:solidFill>
                  <a:srgbClr val="526270"/>
                </a:solidFill>
                <a:latin typeface="Arial"/>
                <a:ea typeface="Arial"/>
                <a:cs typeface="Arial"/>
              </a:defRPr>
            </a:pPr>
            <a:r>
              <a:rPr sz="1350" b="0">
                <a:solidFill>
                  <a:srgbClr val="526270"/>
                </a:solidFill>
                <a:latin typeface="Arial"/>
                <a:ea typeface="Arial"/>
                <a:cs typeface="Arial"/>
              </a:rPr>
              <a:t>14 / 18</a:t>
            </a:r>
          </a:p>
        </p:txBody>
      </p:sp>
    </p:spTree>
    <p:extLst>
      <p:ext uri="{BB962C8B-B14F-4D97-AF65-F5344CB8AC3E}">
        <p14:creationId xmlns:p14="http://schemas.microsoft.com/office/powerpoint/2010/main" val="2020676924"/>
      </p:ext>
    </p:extLst>
  </p:cSld>
</p:sld>
</file>

<file path=ppt/slides/slide15.xml><?xml version="1.0" encoding="utf-8"?>
<p:sld xmlns:p="http://schemas.openxmlformats.org/presentationml/2006/main">
  <p:cSld>
    <p:bg>
      <p:bgPr>
        <a:solidFill xmlns:a="http://schemas.openxmlformats.org/drawingml/2006/main">
          <a:srgbClr val="F5F8FA"/>
        </a:solidFill>
      </p:bgPr>
    </p:bg>
    <p:spTree>
      <p:nvGrpSpPr>
        <p:cNvPr id="1" name=""/>
        <p:cNvGrpSpPr/>
        <p:nvPr/>
      </p:nvGrpSpPr>
      <p:grpSpPr>
        <a:xfrm xmlns:a="http://schemas.openxmlformats.org/drawingml/2006/main"/>
      </p:grpSpPr>
      <p:sp>
        <p:nvSpPr>
          <p:cNvPr id="11" name="phase edge">
            <a:extLst xmlns:a="http://schemas.openxmlformats.org/drawingml/2006/main">
              <a:ext uri="{FF2B5EF4-FFF2-40B4-BE49-F238E27FC236}">
                <a16:creationId xmlns:a16="http://schemas.microsoft.com/office/drawing/2014/main" id="{303845CA-2132-44EC-8A3C-BA83DF07E030}"/>
              </a:ext>
            </a:extLst>
          </p:cNvPr>
          <p:cNvSpPr>
            <a:spLocks xmlns:a="http://schemas.openxmlformats.org/drawingml/2006/main" noGrp="1"/>
          </p:cNvSpPr>
          <p:nvPr/>
        </p:nvSpPr>
        <p:spPr>
          <a:xfrm xmlns:a="http://schemas.openxmlformats.org/drawingml/2006/main">
            <a:off x="0" y="0"/>
            <a:ext cx="133350" cy="6858000"/>
          </a:xfrm>
          <a:prstGeom xmlns:a="http://schemas.openxmlformats.org/drawingml/2006/main" prst="rect">
            <a:avLst/>
          </a:prstGeom>
          <a:solidFill xmlns:a="http://schemas.openxmlformats.org/drawingml/2006/main">
            <a:srgbClr val="16877A"/>
          </a:solidFill>
          <a:ln xmlns:a="http://schemas.openxmlformats.org/drawingml/2006/main" w="0">
            <a:noFill/>
          </a:ln>
        </p:spPr>
      </p:sp>
      <p:sp>
        <p:nvSpPr>
          <p:cNvPr id="2" name="pathway">
            <a:extLst xmlns:a="http://schemas.openxmlformats.org/drawingml/2006/main">
              <a:ext uri="{FF2B5EF4-FFF2-40B4-BE49-F238E27FC236}">
                <a16:creationId xmlns:a16="http://schemas.microsoft.com/office/drawing/2014/main" id="{D6CA1E30-D9D6-4352-A8ED-E8BA6AC57D9C}"/>
              </a:ext>
            </a:extLst>
          </p:cNvPr>
          <p:cNvSpPr>
            <a:spLocks xmlns:a="http://schemas.openxmlformats.org/drawingml/2006/main" noGrp="1"/>
          </p:cNvSpPr>
          <p:nvPr/>
        </p:nvSpPr>
        <p:spPr>
          <a:xfrm xmlns:a="http://schemas.openxmlformats.org/drawingml/2006/main">
            <a:off x="533400" y="314325"/>
            <a:ext cx="809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500" b="1">
                <a:solidFill>
                  <a:srgbClr val="4E7A9B"/>
                </a:solidFill>
                <a:latin typeface="Arial"/>
                <a:ea typeface="Arial"/>
                <a:cs typeface="Arial"/>
              </a:defRPr>
            </a:pPr>
            <a:r>
              <a:rPr sz="1500" b="1">
                <a:solidFill>
                  <a:srgbClr val="4E7A9B"/>
                </a:solidFill>
                <a:latin typeface="Arial"/>
                <a:ea typeface="Arial"/>
                <a:cs typeface="Arial"/>
              </a:rPr>
              <a:t>BUILD  /  SCIENCE</a:t>
            </a:r>
          </a:p>
        </p:txBody>
      </p:sp>
      <p:sp>
        <p:nvSpPr>
          <p:cNvPr id="3" name="phase">
            <a:extLst xmlns:a="http://schemas.openxmlformats.org/drawingml/2006/main">
              <a:ext uri="{FF2B5EF4-FFF2-40B4-BE49-F238E27FC236}">
                <a16:creationId xmlns:a16="http://schemas.microsoft.com/office/drawing/2014/main" id="{8685C2A2-EED5-4514-A7A6-C472B494A498}"/>
              </a:ext>
            </a:extLst>
          </p:cNvPr>
          <p:cNvSpPr>
            <a:spLocks xmlns:a="http://schemas.openxmlformats.org/drawingml/2006/main" noGrp="1"/>
          </p:cNvSpPr>
          <p:nvPr/>
        </p:nvSpPr>
        <p:spPr>
          <a:xfrm xmlns:a="http://schemas.openxmlformats.org/drawingml/2006/main">
            <a:off x="9525000" y="314325"/>
            <a:ext cx="21431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425" b="1">
                <a:solidFill>
                  <a:srgbClr val="4E7A9B"/>
                </a:solidFill>
                <a:latin typeface="Arial"/>
                <a:ea typeface="Arial"/>
                <a:cs typeface="Arial"/>
              </a:defRPr>
            </a:pPr>
            <a:r>
              <a:rPr sz="1425" b="1">
                <a:solidFill>
                  <a:srgbClr val="4E7A9B"/>
                </a:solidFill>
                <a:latin typeface="Arial"/>
                <a:ea typeface="Arial"/>
                <a:cs typeface="Arial"/>
              </a:rPr>
              <a:t>INDEPENDENT</a:t>
            </a:r>
          </a:p>
        </p:txBody>
      </p:sp>
      <p:sp>
        <p:nvSpPr>
          <p:cNvPr id="4" name="title">
            <a:extLst xmlns:a="http://schemas.openxmlformats.org/drawingml/2006/main">
              <a:ext uri="{FF2B5EF4-FFF2-40B4-BE49-F238E27FC236}">
                <a16:creationId xmlns:a16="http://schemas.microsoft.com/office/drawing/2014/main" id="{82CAFCFC-8285-43CC-9AB3-0AC9F5D84D9C}"/>
              </a:ext>
            </a:extLst>
          </p:cNvPr>
          <p:cNvSpPr>
            <a:spLocks xmlns:a="http://schemas.openxmlformats.org/drawingml/2006/main" noGrp="1"/>
          </p:cNvSpPr>
          <p:nvPr/>
        </p:nvSpPr>
        <p:spPr>
          <a:xfrm xmlns:a="http://schemas.openxmlformats.org/drawingml/2006/main">
            <a:off x="533400" y="790575"/>
            <a:ext cx="111252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000" b="1">
                <a:solidFill>
                  <a:srgbClr val="10233F"/>
                </a:solidFill>
                <a:latin typeface="Arial"/>
                <a:ea typeface="Arial"/>
                <a:cs typeface="Arial"/>
              </a:defRPr>
            </a:pPr>
            <a:r>
              <a:rPr sz="3000" b="1">
                <a:solidFill>
                  <a:srgbClr val="10233F"/>
                </a:solidFill>
                <a:latin typeface="Arial"/>
                <a:ea typeface="Arial"/>
                <a:cs typeface="Arial"/>
              </a:rPr>
              <a:t>Independent record · An honest autumn science evidence set</a:t>
            </a:r>
          </a:p>
        </p:txBody>
      </p:sp>
      <p:sp>
        <p:nvSpPr>
          <p:cNvPr id="5" name="paper panel">
            <a:extLst xmlns:a="http://schemas.openxmlformats.org/drawingml/2006/main">
              <a:ext uri="{FF2B5EF4-FFF2-40B4-BE49-F238E27FC236}">
                <a16:creationId xmlns:a16="http://schemas.microsoft.com/office/drawing/2014/main" id="{8447B5D6-9113-496B-98DB-159163077E3D}"/>
              </a:ext>
            </a:extLst>
          </p:cNvPr>
          <p:cNvSpPr>
            <a:spLocks xmlns:a="http://schemas.openxmlformats.org/drawingml/2006/main" noGrp="1"/>
          </p:cNvSpPr>
          <p:nvPr/>
        </p:nvSpPr>
        <p:spPr>
          <a:xfrm xmlns:a="http://schemas.openxmlformats.org/drawingml/2006/main">
            <a:off x="533400" y="1971675"/>
            <a:ext cx="11125200" cy="40481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content 0">
            <a:extLst xmlns:a="http://schemas.openxmlformats.org/drawingml/2006/main">
              <a:ext uri="{FF2B5EF4-FFF2-40B4-BE49-F238E27FC236}">
                <a16:creationId xmlns:a16="http://schemas.microsoft.com/office/drawing/2014/main" id="{74F74E2A-B011-467D-9217-D703F57B807D}"/>
              </a:ext>
            </a:extLst>
          </p:cNvPr>
          <p:cNvSpPr>
            <a:spLocks xmlns:a="http://schemas.openxmlformats.org/drawingml/2006/main" noGrp="1"/>
          </p:cNvSpPr>
          <p:nvPr/>
        </p:nvSpPr>
        <p:spPr>
          <a:xfrm xmlns:a="http://schemas.openxmlformats.org/drawingml/2006/main">
            <a:off x="800100" y="2171700"/>
            <a:ext cx="10591800" cy="2124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Assemble a three-topic evidence page from genuine records already available. Include two records per topic where available, a source or method locator, one bounded caption and one limit. Add a short review naming the strongest record and the record that still needs method detail. If any record is unavailable, leave a marked gap and name the responsible next check instead of recreating the task.</a:t>
            </a:r>
          </a:p>
        </p:txBody>
      </p:sp>
      <p:sp>
        <p:nvSpPr>
          <p:cNvPr id="7" name="content 1">
            <a:extLst xmlns:a="http://schemas.openxmlformats.org/drawingml/2006/main">
              <a:ext uri="{FF2B5EF4-FFF2-40B4-BE49-F238E27FC236}">
                <a16:creationId xmlns:a16="http://schemas.microsoft.com/office/drawing/2014/main" id="{73A8E310-2417-4F93-9A63-8D76DBA1B4A2}"/>
              </a:ext>
            </a:extLst>
          </p:cNvPr>
          <p:cNvSpPr>
            <a:spLocks xmlns:a="http://schemas.openxmlformats.org/drawingml/2006/main" noGrp="1"/>
          </p:cNvSpPr>
          <p:nvPr/>
        </p:nvSpPr>
        <p:spPr>
          <a:xfrm xmlns:a="http://schemas.openxmlformats.org/drawingml/2006/main">
            <a:off x="800100" y="4295775"/>
            <a:ext cx="105918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250" b="1">
                <a:solidFill>
                  <a:srgbClr val="10233F"/>
                </a:solidFill>
                <a:latin typeface="Arial"/>
                <a:ea typeface="Arial"/>
                <a:cs typeface="Arial"/>
              </a:defRPr>
            </a:pPr>
            <a:r>
              <a:rPr sz="2250" b="1">
                <a:solidFill>
                  <a:srgbClr val="10233F"/>
                </a:solidFill>
                <a:latin typeface="Arial"/>
                <a:ea typeface="Arial"/>
                <a:cs typeface="Arial"/>
              </a:rPr>
              <a:t>Supported</a:t>
            </a:r>
          </a:p>
        </p:txBody>
      </p:sp>
      <p:sp>
        <p:nvSpPr>
          <p:cNvPr id="8" name="content 2">
            <a:extLst xmlns:a="http://schemas.openxmlformats.org/drawingml/2006/main">
              <a:ext uri="{FF2B5EF4-FFF2-40B4-BE49-F238E27FC236}">
                <a16:creationId xmlns:a16="http://schemas.microsoft.com/office/drawing/2014/main" id="{73F52D72-74AD-4DF9-8BA2-4E84FEDE90BA}"/>
              </a:ext>
            </a:extLst>
          </p:cNvPr>
          <p:cNvSpPr>
            <a:spLocks xmlns:a="http://schemas.openxmlformats.org/drawingml/2006/main" noGrp="1"/>
          </p:cNvSpPr>
          <p:nvPr/>
        </p:nvSpPr>
        <p:spPr>
          <a:xfrm xmlns:a="http://schemas.openxmlformats.org/drawingml/2006/main">
            <a:off x="800100" y="4772025"/>
            <a:ext cx="105918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Match six supplied records to topic headings and complete one caption frame and limit frame per topic.</a:t>
            </a:r>
          </a:p>
        </p:txBody>
      </p:sp>
      <p:sp>
        <p:nvSpPr>
          <p:cNvPr id="9" name="time">
            <a:extLst xmlns:a="http://schemas.openxmlformats.org/drawingml/2006/main">
              <a:ext uri="{FF2B5EF4-FFF2-40B4-BE49-F238E27FC236}">
                <a16:creationId xmlns:a16="http://schemas.microsoft.com/office/drawing/2014/main" id="{176E19E6-FF1D-428B-AA6B-5CD33B8ED0C3}"/>
              </a:ext>
            </a:extLst>
          </p:cNvPr>
          <p:cNvSpPr>
            <a:spLocks xmlns:a="http://schemas.openxmlformats.org/drawingml/2006/main" noGrp="1"/>
          </p:cNvSpPr>
          <p:nvPr/>
        </p:nvSpPr>
        <p:spPr>
          <a:xfrm xmlns:a="http://schemas.openxmlformats.org/drawingml/2006/main">
            <a:off x="533400" y="6305550"/>
            <a:ext cx="8953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350" b="0">
                <a:solidFill>
                  <a:srgbClr val="526270"/>
                </a:solidFill>
                <a:latin typeface="Arial"/>
                <a:ea typeface="Arial"/>
                <a:cs typeface="Arial"/>
              </a:defRPr>
            </a:pPr>
            <a:r>
              <a:rPr sz="1350" b="0">
                <a:solidFill>
                  <a:srgbClr val="526270"/>
                </a:solidFill>
                <a:latin typeface="Arial"/>
                <a:ea typeface="Arial"/>
                <a:cs typeface="Arial"/>
              </a:rPr>
              <a:t>INDEPENDENT · 16 min across this stage</a:t>
            </a:r>
          </a:p>
        </p:txBody>
      </p:sp>
      <p:sp>
        <p:nvSpPr>
          <p:cNvPr id="10" name="number">
            <a:extLst xmlns:a="http://schemas.openxmlformats.org/drawingml/2006/main">
              <a:ext uri="{FF2B5EF4-FFF2-40B4-BE49-F238E27FC236}">
                <a16:creationId xmlns:a16="http://schemas.microsoft.com/office/drawing/2014/main" id="{70F84857-432B-482D-8DD2-B8402069EC21}"/>
              </a:ext>
            </a:extLst>
          </p:cNvPr>
          <p:cNvSpPr>
            <a:spLocks xmlns:a="http://schemas.openxmlformats.org/drawingml/2006/main" noGrp="1"/>
          </p:cNvSpPr>
          <p:nvPr/>
        </p:nvSpPr>
        <p:spPr>
          <a:xfrm xmlns:a="http://schemas.openxmlformats.org/drawingml/2006/main">
            <a:off x="10668000" y="6305550"/>
            <a:ext cx="1047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350" b="0">
                <a:solidFill>
                  <a:srgbClr val="526270"/>
                </a:solidFill>
                <a:latin typeface="Arial"/>
                <a:ea typeface="Arial"/>
                <a:cs typeface="Arial"/>
              </a:defRPr>
            </a:pPr>
            <a:r>
              <a:rPr sz="1350" b="0">
                <a:solidFill>
                  <a:srgbClr val="526270"/>
                </a:solidFill>
                <a:latin typeface="Arial"/>
                <a:ea typeface="Arial"/>
                <a:cs typeface="Arial"/>
              </a:rPr>
              <a:t>15 / 18</a:t>
            </a:r>
          </a:p>
        </p:txBody>
      </p:sp>
    </p:spTree>
    <p:extLst>
      <p:ext uri="{BB962C8B-B14F-4D97-AF65-F5344CB8AC3E}">
        <p14:creationId xmlns:p14="http://schemas.microsoft.com/office/powerpoint/2010/main" val="618852472"/>
      </p:ext>
    </p:extLst>
  </p:cSld>
</p:sld>
</file>

<file path=ppt/slides/slide16.xml><?xml version="1.0" encoding="utf-8"?>
<p:sld xmlns:p="http://schemas.openxmlformats.org/presentationml/2006/main">
  <p:cSld>
    <p:bg>
      <p:bgPr>
        <a:solidFill xmlns:a="http://schemas.openxmlformats.org/drawingml/2006/main">
          <a:srgbClr val="F5F8FA"/>
        </a:solidFill>
      </p:bgPr>
    </p:bg>
    <p:spTree>
      <p:nvGrpSpPr>
        <p:cNvPr id="1" name=""/>
        <p:cNvGrpSpPr/>
        <p:nvPr/>
      </p:nvGrpSpPr>
      <p:grpSpPr>
        <a:xfrm xmlns:a="http://schemas.openxmlformats.org/drawingml/2006/main"/>
      </p:grpSpPr>
      <p:sp>
        <p:nvSpPr>
          <p:cNvPr id="14" name="phase edge">
            <a:extLst xmlns:a="http://schemas.openxmlformats.org/drawingml/2006/main">
              <a:ext uri="{FF2B5EF4-FFF2-40B4-BE49-F238E27FC236}">
                <a16:creationId xmlns:a16="http://schemas.microsoft.com/office/drawing/2014/main" id="{06D3F549-228D-42A8-A719-FF21010F998F}"/>
              </a:ext>
            </a:extLst>
          </p:cNvPr>
          <p:cNvSpPr>
            <a:spLocks xmlns:a="http://schemas.openxmlformats.org/drawingml/2006/main" noGrp="1"/>
          </p:cNvSpPr>
          <p:nvPr/>
        </p:nvSpPr>
        <p:spPr>
          <a:xfrm xmlns:a="http://schemas.openxmlformats.org/drawingml/2006/main">
            <a:off x="0" y="0"/>
            <a:ext cx="133350" cy="6858000"/>
          </a:xfrm>
          <a:prstGeom xmlns:a="http://schemas.openxmlformats.org/drawingml/2006/main" prst="rect">
            <a:avLst/>
          </a:prstGeom>
          <a:solidFill xmlns:a="http://schemas.openxmlformats.org/drawingml/2006/main">
            <a:srgbClr val="16877A"/>
          </a:solidFill>
          <a:ln xmlns:a="http://schemas.openxmlformats.org/drawingml/2006/main" w="0">
            <a:noFill/>
          </a:ln>
        </p:spPr>
      </p:sp>
      <p:sp>
        <p:nvSpPr>
          <p:cNvPr id="2" name="pathway">
            <a:extLst xmlns:a="http://schemas.openxmlformats.org/drawingml/2006/main">
              <a:ext uri="{FF2B5EF4-FFF2-40B4-BE49-F238E27FC236}">
                <a16:creationId xmlns:a16="http://schemas.microsoft.com/office/drawing/2014/main" id="{BF301D73-5AE5-4E18-B387-4A39ADEEEA3A}"/>
              </a:ext>
            </a:extLst>
          </p:cNvPr>
          <p:cNvSpPr>
            <a:spLocks xmlns:a="http://schemas.openxmlformats.org/drawingml/2006/main" noGrp="1"/>
          </p:cNvSpPr>
          <p:nvPr/>
        </p:nvSpPr>
        <p:spPr>
          <a:xfrm xmlns:a="http://schemas.openxmlformats.org/drawingml/2006/main">
            <a:off x="533400" y="314325"/>
            <a:ext cx="809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500" b="1">
                <a:solidFill>
                  <a:srgbClr val="4E7A9B"/>
                </a:solidFill>
                <a:latin typeface="Arial"/>
                <a:ea typeface="Arial"/>
                <a:cs typeface="Arial"/>
              </a:defRPr>
            </a:pPr>
            <a:r>
              <a:rPr sz="1500" b="1">
                <a:solidFill>
                  <a:srgbClr val="4E7A9B"/>
                </a:solidFill>
                <a:latin typeface="Arial"/>
                <a:ea typeface="Arial"/>
                <a:cs typeface="Arial"/>
              </a:rPr>
              <a:t>BUILD  /  SCIENCE</a:t>
            </a:r>
          </a:p>
        </p:txBody>
      </p:sp>
      <p:sp>
        <p:nvSpPr>
          <p:cNvPr id="3" name="phase">
            <a:extLst xmlns:a="http://schemas.openxmlformats.org/drawingml/2006/main">
              <a:ext uri="{FF2B5EF4-FFF2-40B4-BE49-F238E27FC236}">
                <a16:creationId xmlns:a16="http://schemas.microsoft.com/office/drawing/2014/main" id="{F25382A5-23DC-4730-A074-24C1E43718C4}"/>
              </a:ext>
            </a:extLst>
          </p:cNvPr>
          <p:cNvSpPr>
            <a:spLocks xmlns:a="http://schemas.openxmlformats.org/drawingml/2006/main" noGrp="1"/>
          </p:cNvSpPr>
          <p:nvPr/>
        </p:nvSpPr>
        <p:spPr>
          <a:xfrm xmlns:a="http://schemas.openxmlformats.org/drawingml/2006/main">
            <a:off x="9525000" y="314325"/>
            <a:ext cx="21431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425" b="1">
                <a:solidFill>
                  <a:srgbClr val="4E7A9B"/>
                </a:solidFill>
                <a:latin typeface="Arial"/>
                <a:ea typeface="Arial"/>
                <a:cs typeface="Arial"/>
              </a:defRPr>
            </a:pPr>
            <a:r>
              <a:rPr sz="1425" b="1">
                <a:solidFill>
                  <a:srgbClr val="4E7A9B"/>
                </a:solidFill>
                <a:latin typeface="Arial"/>
                <a:ea typeface="Arial"/>
                <a:cs typeface="Arial"/>
              </a:rPr>
              <a:t>INDEPENDENT</a:t>
            </a:r>
          </a:p>
        </p:txBody>
      </p:sp>
      <p:sp>
        <p:nvSpPr>
          <p:cNvPr id="4" name="title">
            <a:extLst xmlns:a="http://schemas.openxmlformats.org/drawingml/2006/main">
              <a:ext uri="{FF2B5EF4-FFF2-40B4-BE49-F238E27FC236}">
                <a16:creationId xmlns:a16="http://schemas.microsoft.com/office/drawing/2014/main" id="{896E78DE-FC71-4EB3-8BED-DF3D04D6EB77}"/>
              </a:ext>
            </a:extLst>
          </p:cNvPr>
          <p:cNvSpPr>
            <a:spLocks xmlns:a="http://schemas.openxmlformats.org/drawingml/2006/main" noGrp="1"/>
          </p:cNvSpPr>
          <p:nvPr/>
        </p:nvSpPr>
        <p:spPr>
          <a:xfrm xmlns:a="http://schemas.openxmlformats.org/drawingml/2006/main">
            <a:off x="533400" y="790575"/>
            <a:ext cx="111252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000" b="1">
                <a:solidFill>
                  <a:srgbClr val="10233F"/>
                </a:solidFill>
                <a:latin typeface="Arial"/>
                <a:ea typeface="Arial"/>
                <a:cs typeface="Arial"/>
              </a:defRPr>
            </a:pPr>
            <a:r>
              <a:rPr sz="3000" b="1">
                <a:solidFill>
                  <a:srgbClr val="10233F"/>
                </a:solidFill>
                <a:latin typeface="Arial"/>
                <a:ea typeface="Arial"/>
                <a:cs typeface="Arial"/>
              </a:rPr>
              <a:t>Independent record · An honest autumn science evidence set</a:t>
            </a:r>
          </a:p>
        </p:txBody>
      </p:sp>
      <p:sp>
        <p:nvSpPr>
          <p:cNvPr id="5" name="paper panel">
            <a:extLst xmlns:a="http://schemas.openxmlformats.org/drawingml/2006/main">
              <a:ext uri="{FF2B5EF4-FFF2-40B4-BE49-F238E27FC236}">
                <a16:creationId xmlns:a16="http://schemas.microsoft.com/office/drawing/2014/main" id="{235EAE7C-F510-438B-811D-258000778EE3}"/>
              </a:ext>
            </a:extLst>
          </p:cNvPr>
          <p:cNvSpPr>
            <a:spLocks xmlns:a="http://schemas.openxmlformats.org/drawingml/2006/main" noGrp="1"/>
          </p:cNvSpPr>
          <p:nvPr/>
        </p:nvSpPr>
        <p:spPr>
          <a:xfrm xmlns:a="http://schemas.openxmlformats.org/drawingml/2006/main">
            <a:off x="533400" y="1971675"/>
            <a:ext cx="11125200" cy="40481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content 0">
            <a:extLst xmlns:a="http://schemas.openxmlformats.org/drawingml/2006/main">
              <a:ext uri="{FF2B5EF4-FFF2-40B4-BE49-F238E27FC236}">
                <a16:creationId xmlns:a16="http://schemas.microsoft.com/office/drawing/2014/main" id="{C5D877B0-7184-4E49-BC88-4A0BEF00B376}"/>
              </a:ext>
            </a:extLst>
          </p:cNvPr>
          <p:cNvSpPr>
            <a:spLocks xmlns:a="http://schemas.openxmlformats.org/drawingml/2006/main" noGrp="1"/>
          </p:cNvSpPr>
          <p:nvPr/>
        </p:nvSpPr>
        <p:spPr>
          <a:xfrm xmlns:a="http://schemas.openxmlformats.org/drawingml/2006/main">
            <a:off x="800100" y="2171700"/>
            <a:ext cx="105918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250" b="1">
                <a:solidFill>
                  <a:srgbClr val="10233F"/>
                </a:solidFill>
                <a:latin typeface="Arial"/>
                <a:ea typeface="Arial"/>
                <a:cs typeface="Arial"/>
              </a:defRPr>
            </a:pPr>
            <a:r>
              <a:rPr sz="2250" b="1">
                <a:solidFill>
                  <a:srgbClr val="10233F"/>
                </a:solidFill>
                <a:latin typeface="Arial"/>
                <a:ea typeface="Arial"/>
                <a:cs typeface="Arial"/>
              </a:rPr>
              <a:t>Standard</a:t>
            </a:r>
          </a:p>
        </p:txBody>
      </p:sp>
      <p:sp>
        <p:nvSpPr>
          <p:cNvPr id="7" name="content 1">
            <a:extLst xmlns:a="http://schemas.openxmlformats.org/drawingml/2006/main">
              <a:ext uri="{FF2B5EF4-FFF2-40B4-BE49-F238E27FC236}">
                <a16:creationId xmlns:a16="http://schemas.microsoft.com/office/drawing/2014/main" id="{3FF591F1-D89B-483E-A67B-24D883C00AE7}"/>
              </a:ext>
            </a:extLst>
          </p:cNvPr>
          <p:cNvSpPr>
            <a:spLocks xmlns:a="http://schemas.openxmlformats.org/drawingml/2006/main" noGrp="1"/>
          </p:cNvSpPr>
          <p:nvPr/>
        </p:nvSpPr>
        <p:spPr>
          <a:xfrm xmlns:a="http://schemas.openxmlformats.org/drawingml/2006/main">
            <a:off x="800100" y="2647950"/>
            <a:ext cx="105918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Select and justify two records per topic, then write cautious captions and a method-specific limit.</a:t>
            </a:r>
          </a:p>
        </p:txBody>
      </p:sp>
      <p:sp>
        <p:nvSpPr>
          <p:cNvPr id="8" name="content 2">
            <a:extLst xmlns:a="http://schemas.openxmlformats.org/drawingml/2006/main">
              <a:ext uri="{FF2B5EF4-FFF2-40B4-BE49-F238E27FC236}">
                <a16:creationId xmlns:a16="http://schemas.microsoft.com/office/drawing/2014/main" id="{C0DFC12F-6331-4648-87E7-FE96F2ED5FAA}"/>
              </a:ext>
            </a:extLst>
          </p:cNvPr>
          <p:cNvSpPr>
            <a:spLocks xmlns:a="http://schemas.openxmlformats.org/drawingml/2006/main" noGrp="1"/>
          </p:cNvSpPr>
          <p:nvPr/>
        </p:nvSpPr>
        <p:spPr>
          <a:xfrm xmlns:a="http://schemas.openxmlformats.org/drawingml/2006/main">
            <a:off x="800100" y="3438525"/>
            <a:ext cx="105918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250" b="1">
                <a:solidFill>
                  <a:srgbClr val="10233F"/>
                </a:solidFill>
                <a:latin typeface="Arial"/>
                <a:ea typeface="Arial"/>
                <a:cs typeface="Arial"/>
              </a:defRPr>
            </a:pPr>
            <a:r>
              <a:rPr sz="2250" b="1">
                <a:solidFill>
                  <a:srgbClr val="10233F"/>
                </a:solidFill>
                <a:latin typeface="Arial"/>
                <a:ea typeface="Arial"/>
                <a:cs typeface="Arial"/>
              </a:rPr>
              <a:t>Stretch</a:t>
            </a:r>
          </a:p>
        </p:txBody>
      </p:sp>
      <p:sp>
        <p:nvSpPr>
          <p:cNvPr id="9" name="content 3">
            <a:extLst xmlns:a="http://schemas.openxmlformats.org/drawingml/2006/main">
              <a:ext uri="{FF2B5EF4-FFF2-40B4-BE49-F238E27FC236}">
                <a16:creationId xmlns:a16="http://schemas.microsoft.com/office/drawing/2014/main" id="{A2B59100-9B1E-4BAB-A3C6-E88CF1169A69}"/>
              </a:ext>
            </a:extLst>
          </p:cNvPr>
          <p:cNvSpPr>
            <a:spLocks xmlns:a="http://schemas.openxmlformats.org/drawingml/2006/main" noGrp="1"/>
          </p:cNvSpPr>
          <p:nvPr/>
        </p:nvSpPr>
        <p:spPr>
          <a:xfrm xmlns:a="http://schemas.openxmlformats.org/drawingml/2006/main">
            <a:off x="800100" y="3914775"/>
            <a:ext cx="105918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Evaluate the strength of the selected records, reject one weak item and defend the final evidence set.</a:t>
            </a:r>
          </a:p>
        </p:txBody>
      </p:sp>
      <p:sp>
        <p:nvSpPr>
          <p:cNvPr id="10" name="content 4">
            <a:extLst xmlns:a="http://schemas.openxmlformats.org/drawingml/2006/main">
              <a:ext uri="{FF2B5EF4-FFF2-40B4-BE49-F238E27FC236}">
                <a16:creationId xmlns:a16="http://schemas.microsoft.com/office/drawing/2014/main" id="{24D6329E-6A06-4F7F-A703-98365616FB05}"/>
              </a:ext>
            </a:extLst>
          </p:cNvPr>
          <p:cNvSpPr>
            <a:spLocks xmlns:a="http://schemas.openxmlformats.org/drawingml/2006/main" noGrp="1"/>
          </p:cNvSpPr>
          <p:nvPr/>
        </p:nvSpPr>
        <p:spPr>
          <a:xfrm xmlns:a="http://schemas.openxmlformats.org/drawingml/2006/main">
            <a:off x="800100" y="4705350"/>
            <a:ext cx="105918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250" b="1">
                <a:solidFill>
                  <a:srgbClr val="10233F"/>
                </a:solidFill>
                <a:latin typeface="Arial"/>
                <a:ea typeface="Arial"/>
                <a:cs typeface="Arial"/>
              </a:defRPr>
            </a:pPr>
            <a:r>
              <a:rPr sz="2250" b="1">
                <a:solidFill>
                  <a:srgbClr val="10233F"/>
                </a:solidFill>
                <a:latin typeface="Arial"/>
                <a:ea typeface="Arial"/>
                <a:cs typeface="Arial"/>
              </a:rPr>
              <a:t>Trace</a:t>
            </a:r>
          </a:p>
        </p:txBody>
      </p:sp>
      <p:sp>
        <p:nvSpPr>
          <p:cNvPr id="11" name="content 5">
            <a:extLst xmlns:a="http://schemas.openxmlformats.org/drawingml/2006/main">
              <a:ext uri="{FF2B5EF4-FFF2-40B4-BE49-F238E27FC236}">
                <a16:creationId xmlns:a16="http://schemas.microsoft.com/office/drawing/2014/main" id="{F08DE113-547E-450B-94E5-4C9DDB5BBEFC}"/>
              </a:ext>
            </a:extLst>
          </p:cNvPr>
          <p:cNvSpPr>
            <a:spLocks xmlns:a="http://schemas.openxmlformats.org/drawingml/2006/main" noGrp="1"/>
          </p:cNvSpPr>
          <p:nvPr/>
        </p:nvSpPr>
        <p:spPr>
          <a:xfrm xmlns:a="http://schemas.openxmlformats.org/drawingml/2006/main">
            <a:off x="800100" y="5181600"/>
            <a:ext cx="105918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A skeleton record needs a named structure and a supported function.</a:t>
            </a:r>
          </a:p>
        </p:txBody>
      </p:sp>
      <p:sp>
        <p:nvSpPr>
          <p:cNvPr id="12" name="time">
            <a:extLst xmlns:a="http://schemas.openxmlformats.org/drawingml/2006/main">
              <a:ext uri="{FF2B5EF4-FFF2-40B4-BE49-F238E27FC236}">
                <a16:creationId xmlns:a16="http://schemas.microsoft.com/office/drawing/2014/main" id="{D20DDEB4-CCDF-48F0-9C11-ED6C5D931D0C}"/>
              </a:ext>
            </a:extLst>
          </p:cNvPr>
          <p:cNvSpPr>
            <a:spLocks xmlns:a="http://schemas.openxmlformats.org/drawingml/2006/main" noGrp="1"/>
          </p:cNvSpPr>
          <p:nvPr/>
        </p:nvSpPr>
        <p:spPr>
          <a:xfrm xmlns:a="http://schemas.openxmlformats.org/drawingml/2006/main">
            <a:off x="533400" y="6305550"/>
            <a:ext cx="8953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350" b="0">
                <a:solidFill>
                  <a:srgbClr val="526270"/>
                </a:solidFill>
                <a:latin typeface="Arial"/>
                <a:ea typeface="Arial"/>
                <a:cs typeface="Arial"/>
              </a:defRPr>
            </a:pPr>
            <a:r>
              <a:rPr sz="1350" b="0">
                <a:solidFill>
                  <a:srgbClr val="526270"/>
                </a:solidFill>
                <a:latin typeface="Arial"/>
                <a:ea typeface="Arial"/>
                <a:cs typeface="Arial"/>
              </a:rPr>
              <a:t>INDEPENDENT · 16 min across this stage</a:t>
            </a:r>
          </a:p>
        </p:txBody>
      </p:sp>
      <p:sp>
        <p:nvSpPr>
          <p:cNvPr id="13" name="number">
            <a:extLst xmlns:a="http://schemas.openxmlformats.org/drawingml/2006/main">
              <a:ext uri="{FF2B5EF4-FFF2-40B4-BE49-F238E27FC236}">
                <a16:creationId xmlns:a16="http://schemas.microsoft.com/office/drawing/2014/main" id="{97FC29F6-B97D-48D0-94ED-83E24BDCB6C5}"/>
              </a:ext>
            </a:extLst>
          </p:cNvPr>
          <p:cNvSpPr>
            <a:spLocks xmlns:a="http://schemas.openxmlformats.org/drawingml/2006/main" noGrp="1"/>
          </p:cNvSpPr>
          <p:nvPr/>
        </p:nvSpPr>
        <p:spPr>
          <a:xfrm xmlns:a="http://schemas.openxmlformats.org/drawingml/2006/main">
            <a:off x="10668000" y="6305550"/>
            <a:ext cx="1047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350" b="0">
                <a:solidFill>
                  <a:srgbClr val="526270"/>
                </a:solidFill>
                <a:latin typeface="Arial"/>
                <a:ea typeface="Arial"/>
                <a:cs typeface="Arial"/>
              </a:defRPr>
            </a:pPr>
            <a:r>
              <a:rPr sz="1350" b="0">
                <a:solidFill>
                  <a:srgbClr val="526270"/>
                </a:solidFill>
                <a:latin typeface="Arial"/>
                <a:ea typeface="Arial"/>
                <a:cs typeface="Arial"/>
              </a:rPr>
              <a:t>16 / 18</a:t>
            </a:r>
          </a:p>
        </p:txBody>
      </p:sp>
    </p:spTree>
    <p:extLst>
      <p:ext uri="{BB962C8B-B14F-4D97-AF65-F5344CB8AC3E}">
        <p14:creationId xmlns:p14="http://schemas.microsoft.com/office/powerpoint/2010/main" val="27680186"/>
      </p:ext>
    </p:extLst>
  </p:cSld>
</p:sld>
</file>

<file path=ppt/slides/slide17.xml><?xml version="1.0" encoding="utf-8"?>
<p:sld xmlns:p="http://schemas.openxmlformats.org/presentationml/2006/main">
  <p:cSld>
    <p:bg>
      <p:bgPr>
        <a:solidFill xmlns:a="http://schemas.openxmlformats.org/drawingml/2006/main">
          <a:srgbClr val="F5F8FA"/>
        </a:solidFill>
      </p:bgPr>
    </p:bg>
    <p:spTree>
      <p:nvGrpSpPr>
        <p:cNvPr id="1" name=""/>
        <p:cNvGrpSpPr/>
        <p:nvPr/>
      </p:nvGrpSpPr>
      <p:grpSpPr>
        <a:xfrm xmlns:a="http://schemas.openxmlformats.org/drawingml/2006/main"/>
      </p:grpSpPr>
      <p:sp>
        <p:nvSpPr>
          <p:cNvPr id="13" name="phase edge">
            <a:extLst xmlns:a="http://schemas.openxmlformats.org/drawingml/2006/main">
              <a:ext uri="{FF2B5EF4-FFF2-40B4-BE49-F238E27FC236}">
                <a16:creationId xmlns:a16="http://schemas.microsoft.com/office/drawing/2014/main" id="{487C5A95-3BAF-4E17-96A2-1BA135A61762}"/>
              </a:ext>
            </a:extLst>
          </p:cNvPr>
          <p:cNvSpPr>
            <a:spLocks xmlns:a="http://schemas.openxmlformats.org/drawingml/2006/main" noGrp="1"/>
          </p:cNvSpPr>
          <p:nvPr/>
        </p:nvSpPr>
        <p:spPr>
          <a:xfrm xmlns:a="http://schemas.openxmlformats.org/drawingml/2006/main">
            <a:off x="0" y="0"/>
            <a:ext cx="133350" cy="6858000"/>
          </a:xfrm>
          <a:prstGeom xmlns:a="http://schemas.openxmlformats.org/drawingml/2006/main" prst="rect">
            <a:avLst/>
          </a:prstGeom>
          <a:solidFill xmlns:a="http://schemas.openxmlformats.org/drawingml/2006/main">
            <a:srgbClr val="16877A"/>
          </a:solidFill>
          <a:ln xmlns:a="http://schemas.openxmlformats.org/drawingml/2006/main" w="0">
            <a:noFill/>
          </a:ln>
        </p:spPr>
      </p:sp>
      <p:sp>
        <p:nvSpPr>
          <p:cNvPr id="2" name="pathway">
            <a:extLst xmlns:a="http://schemas.openxmlformats.org/drawingml/2006/main">
              <a:ext uri="{FF2B5EF4-FFF2-40B4-BE49-F238E27FC236}">
                <a16:creationId xmlns:a16="http://schemas.microsoft.com/office/drawing/2014/main" id="{221E1E6C-7AB1-422A-97BA-264B0958A185}"/>
              </a:ext>
            </a:extLst>
          </p:cNvPr>
          <p:cNvSpPr>
            <a:spLocks xmlns:a="http://schemas.openxmlformats.org/drawingml/2006/main" noGrp="1"/>
          </p:cNvSpPr>
          <p:nvPr/>
        </p:nvSpPr>
        <p:spPr>
          <a:xfrm xmlns:a="http://schemas.openxmlformats.org/drawingml/2006/main">
            <a:off x="533400" y="314325"/>
            <a:ext cx="809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500" b="1">
                <a:solidFill>
                  <a:srgbClr val="4E7A9B"/>
                </a:solidFill>
                <a:latin typeface="Arial"/>
                <a:ea typeface="Arial"/>
                <a:cs typeface="Arial"/>
              </a:defRPr>
            </a:pPr>
            <a:r>
              <a:rPr sz="1500" b="1">
                <a:solidFill>
                  <a:srgbClr val="4E7A9B"/>
                </a:solidFill>
                <a:latin typeface="Arial"/>
                <a:ea typeface="Arial"/>
                <a:cs typeface="Arial"/>
              </a:rPr>
              <a:t>BUILD  /  SCIENCE</a:t>
            </a:r>
          </a:p>
        </p:txBody>
      </p:sp>
      <p:sp>
        <p:nvSpPr>
          <p:cNvPr id="3" name="phase">
            <a:extLst xmlns:a="http://schemas.openxmlformats.org/drawingml/2006/main">
              <a:ext uri="{FF2B5EF4-FFF2-40B4-BE49-F238E27FC236}">
                <a16:creationId xmlns:a16="http://schemas.microsoft.com/office/drawing/2014/main" id="{96EE55CD-212E-48BC-982F-1ACE33E29644}"/>
              </a:ext>
            </a:extLst>
          </p:cNvPr>
          <p:cNvSpPr>
            <a:spLocks xmlns:a="http://schemas.openxmlformats.org/drawingml/2006/main" noGrp="1"/>
          </p:cNvSpPr>
          <p:nvPr/>
        </p:nvSpPr>
        <p:spPr>
          <a:xfrm xmlns:a="http://schemas.openxmlformats.org/drawingml/2006/main">
            <a:off x="9525000" y="314325"/>
            <a:ext cx="21431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425" b="1">
                <a:solidFill>
                  <a:srgbClr val="4E7A9B"/>
                </a:solidFill>
                <a:latin typeface="Arial"/>
                <a:ea typeface="Arial"/>
                <a:cs typeface="Arial"/>
              </a:defRPr>
            </a:pPr>
            <a:r>
              <a:rPr sz="1425" b="1">
                <a:solidFill>
                  <a:srgbClr val="4E7A9B"/>
                </a:solidFill>
                <a:latin typeface="Arial"/>
                <a:ea typeface="Arial"/>
                <a:cs typeface="Arial"/>
              </a:rPr>
              <a:t>INDEPENDENT</a:t>
            </a:r>
          </a:p>
        </p:txBody>
      </p:sp>
      <p:sp>
        <p:nvSpPr>
          <p:cNvPr id="4" name="title">
            <a:extLst xmlns:a="http://schemas.openxmlformats.org/drawingml/2006/main">
              <a:ext uri="{FF2B5EF4-FFF2-40B4-BE49-F238E27FC236}">
                <a16:creationId xmlns:a16="http://schemas.microsoft.com/office/drawing/2014/main" id="{34C6F8F1-98D9-4980-A3E9-2F9DDD29C8B0}"/>
              </a:ext>
            </a:extLst>
          </p:cNvPr>
          <p:cNvSpPr>
            <a:spLocks xmlns:a="http://schemas.openxmlformats.org/drawingml/2006/main" noGrp="1"/>
          </p:cNvSpPr>
          <p:nvPr/>
        </p:nvSpPr>
        <p:spPr>
          <a:xfrm xmlns:a="http://schemas.openxmlformats.org/drawingml/2006/main">
            <a:off x="533400" y="790575"/>
            <a:ext cx="111252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000" b="1">
                <a:solidFill>
                  <a:srgbClr val="10233F"/>
                </a:solidFill>
                <a:latin typeface="Arial"/>
                <a:ea typeface="Arial"/>
                <a:cs typeface="Arial"/>
              </a:defRPr>
            </a:pPr>
            <a:r>
              <a:rPr sz="3000" b="1">
                <a:solidFill>
                  <a:srgbClr val="10233F"/>
                </a:solidFill>
                <a:latin typeface="Arial"/>
                <a:ea typeface="Arial"/>
                <a:cs typeface="Arial"/>
              </a:rPr>
              <a:t>Independent record · An honest autumn science evidence set</a:t>
            </a:r>
          </a:p>
        </p:txBody>
      </p:sp>
      <p:sp>
        <p:nvSpPr>
          <p:cNvPr id="5" name="paper panel">
            <a:extLst xmlns:a="http://schemas.openxmlformats.org/drawingml/2006/main">
              <a:ext uri="{FF2B5EF4-FFF2-40B4-BE49-F238E27FC236}">
                <a16:creationId xmlns:a16="http://schemas.microsoft.com/office/drawing/2014/main" id="{8E4249C6-0341-44E0-97A2-2E2676B42899}"/>
              </a:ext>
            </a:extLst>
          </p:cNvPr>
          <p:cNvSpPr>
            <a:spLocks xmlns:a="http://schemas.openxmlformats.org/drawingml/2006/main" noGrp="1"/>
          </p:cNvSpPr>
          <p:nvPr/>
        </p:nvSpPr>
        <p:spPr>
          <a:xfrm xmlns:a="http://schemas.openxmlformats.org/drawingml/2006/main">
            <a:off x="533400" y="1971675"/>
            <a:ext cx="11125200" cy="40481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content 0">
            <a:extLst xmlns:a="http://schemas.openxmlformats.org/drawingml/2006/main">
              <a:ext uri="{FF2B5EF4-FFF2-40B4-BE49-F238E27FC236}">
                <a16:creationId xmlns:a16="http://schemas.microsoft.com/office/drawing/2014/main" id="{88C33FDB-173C-472C-95B5-59564CEAC550}"/>
              </a:ext>
            </a:extLst>
          </p:cNvPr>
          <p:cNvSpPr>
            <a:spLocks xmlns:a="http://schemas.openxmlformats.org/drawingml/2006/main" noGrp="1"/>
          </p:cNvSpPr>
          <p:nvPr/>
        </p:nvSpPr>
        <p:spPr>
          <a:xfrm xmlns:a="http://schemas.openxmlformats.org/drawingml/2006/main">
            <a:off x="800100" y="2171700"/>
            <a:ext cx="105918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250" b="1">
                <a:solidFill>
                  <a:srgbClr val="10233F"/>
                </a:solidFill>
                <a:latin typeface="Arial"/>
                <a:ea typeface="Arial"/>
                <a:cs typeface="Arial"/>
              </a:defRPr>
            </a:pPr>
            <a:r>
              <a:rPr sz="2250" b="1">
                <a:solidFill>
                  <a:srgbClr val="10233F"/>
                </a:solidFill>
                <a:latin typeface="Arial"/>
                <a:ea typeface="Arial"/>
                <a:cs typeface="Arial"/>
              </a:rPr>
              <a:t>Demand</a:t>
            </a:r>
          </a:p>
        </p:txBody>
      </p:sp>
      <p:sp>
        <p:nvSpPr>
          <p:cNvPr id="7" name="content 1">
            <a:extLst xmlns:a="http://schemas.openxmlformats.org/drawingml/2006/main">
              <a:ext uri="{FF2B5EF4-FFF2-40B4-BE49-F238E27FC236}">
                <a16:creationId xmlns:a16="http://schemas.microsoft.com/office/drawing/2014/main" id="{6C36FF74-495A-4598-A9FC-50BDAE496884}"/>
              </a:ext>
            </a:extLst>
          </p:cNvPr>
          <p:cNvSpPr>
            <a:spLocks xmlns:a="http://schemas.openxmlformats.org/drawingml/2006/main" noGrp="1"/>
          </p:cNvSpPr>
          <p:nvPr/>
        </p:nvSpPr>
        <p:spPr>
          <a:xfrm xmlns:a="http://schemas.openxmlformats.org/drawingml/2006/main">
            <a:off x="800100" y="2647950"/>
            <a:ext cx="105918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A rock record distinguishes appearance from a controlled property test.</a:t>
            </a:r>
          </a:p>
        </p:txBody>
      </p:sp>
      <p:sp>
        <p:nvSpPr>
          <p:cNvPr id="8" name="content 2">
            <a:extLst xmlns:a="http://schemas.openxmlformats.org/drawingml/2006/main">
              <a:ext uri="{FF2B5EF4-FFF2-40B4-BE49-F238E27FC236}">
                <a16:creationId xmlns:a16="http://schemas.microsoft.com/office/drawing/2014/main" id="{2F6A452C-6A8D-4C25-A765-E57F9005011C}"/>
              </a:ext>
            </a:extLst>
          </p:cNvPr>
          <p:cNvSpPr>
            <a:spLocks xmlns:a="http://schemas.openxmlformats.org/drawingml/2006/main" noGrp="1"/>
          </p:cNvSpPr>
          <p:nvPr/>
        </p:nvSpPr>
        <p:spPr>
          <a:xfrm xmlns:a="http://schemas.openxmlformats.org/drawingml/2006/main">
            <a:off x="800100" y="3105150"/>
            <a:ext cx="105918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250" b="1">
                <a:solidFill>
                  <a:srgbClr val="10233F"/>
                </a:solidFill>
                <a:latin typeface="Arial"/>
                <a:ea typeface="Arial"/>
                <a:cs typeface="Arial"/>
              </a:defRPr>
            </a:pPr>
            <a:r>
              <a:rPr sz="2250" b="1">
                <a:solidFill>
                  <a:srgbClr val="10233F"/>
                </a:solidFill>
                <a:latin typeface="Arial"/>
                <a:ea typeface="Arial"/>
                <a:cs typeface="Arial"/>
              </a:rPr>
              <a:t>Truth</a:t>
            </a:r>
          </a:p>
        </p:txBody>
      </p:sp>
      <p:sp>
        <p:nvSpPr>
          <p:cNvPr id="9" name="content 3">
            <a:extLst xmlns:a="http://schemas.openxmlformats.org/drawingml/2006/main">
              <a:ext uri="{FF2B5EF4-FFF2-40B4-BE49-F238E27FC236}">
                <a16:creationId xmlns:a16="http://schemas.microsoft.com/office/drawing/2014/main" id="{83859473-7B0B-4E72-B83B-753D9E40E7A5}"/>
              </a:ext>
            </a:extLst>
          </p:cNvPr>
          <p:cNvSpPr>
            <a:spLocks xmlns:a="http://schemas.openxmlformats.org/drawingml/2006/main" noGrp="1"/>
          </p:cNvSpPr>
          <p:nvPr/>
        </p:nvSpPr>
        <p:spPr>
          <a:xfrm xmlns:a="http://schemas.openxmlformats.org/drawingml/2006/main">
            <a:off x="800100" y="3581400"/>
            <a:ext cx="105918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Existing evidence is used honestly; a missing practical is not restaged for a photograph.</a:t>
            </a:r>
          </a:p>
        </p:txBody>
      </p:sp>
      <p:sp>
        <p:nvSpPr>
          <p:cNvPr id="10" name="content 4">
            <a:extLst xmlns:a="http://schemas.openxmlformats.org/drawingml/2006/main">
              <a:ext uri="{FF2B5EF4-FFF2-40B4-BE49-F238E27FC236}">
                <a16:creationId xmlns:a16="http://schemas.microsoft.com/office/drawing/2014/main" id="{414F6752-1049-4E70-AFAC-9A1192C497DA}"/>
              </a:ext>
            </a:extLst>
          </p:cNvPr>
          <p:cNvSpPr>
            <a:spLocks xmlns:a="http://schemas.openxmlformats.org/drawingml/2006/main" noGrp="1"/>
          </p:cNvSpPr>
          <p:nvPr/>
        </p:nvSpPr>
        <p:spPr>
          <a:xfrm xmlns:a="http://schemas.openxmlformats.org/drawingml/2006/main">
            <a:off x="800100" y="4371975"/>
            <a:ext cx="105918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Exit route remains available: pause, use the print pack, reduce visual density or direct an adult. The named learning demand remains available.</a:t>
            </a:r>
          </a:p>
        </p:txBody>
      </p:sp>
      <p:sp>
        <p:nvSpPr>
          <p:cNvPr id="11" name="time">
            <a:extLst xmlns:a="http://schemas.openxmlformats.org/drawingml/2006/main">
              <a:ext uri="{FF2B5EF4-FFF2-40B4-BE49-F238E27FC236}">
                <a16:creationId xmlns:a16="http://schemas.microsoft.com/office/drawing/2014/main" id="{56C4DAC9-069D-4335-AC73-332DDA765C28}"/>
              </a:ext>
            </a:extLst>
          </p:cNvPr>
          <p:cNvSpPr>
            <a:spLocks xmlns:a="http://schemas.openxmlformats.org/drawingml/2006/main" noGrp="1"/>
          </p:cNvSpPr>
          <p:nvPr/>
        </p:nvSpPr>
        <p:spPr>
          <a:xfrm xmlns:a="http://schemas.openxmlformats.org/drawingml/2006/main">
            <a:off x="533400" y="6305550"/>
            <a:ext cx="8953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350" b="0">
                <a:solidFill>
                  <a:srgbClr val="526270"/>
                </a:solidFill>
                <a:latin typeface="Arial"/>
                <a:ea typeface="Arial"/>
                <a:cs typeface="Arial"/>
              </a:defRPr>
            </a:pPr>
            <a:r>
              <a:rPr sz="1350" b="0">
                <a:solidFill>
                  <a:srgbClr val="526270"/>
                </a:solidFill>
                <a:latin typeface="Arial"/>
                <a:ea typeface="Arial"/>
                <a:cs typeface="Arial"/>
              </a:rPr>
              <a:t>INDEPENDENT · 16 min across this stage</a:t>
            </a:r>
          </a:p>
        </p:txBody>
      </p:sp>
      <p:sp>
        <p:nvSpPr>
          <p:cNvPr id="12" name="number">
            <a:extLst xmlns:a="http://schemas.openxmlformats.org/drawingml/2006/main">
              <a:ext uri="{FF2B5EF4-FFF2-40B4-BE49-F238E27FC236}">
                <a16:creationId xmlns:a16="http://schemas.microsoft.com/office/drawing/2014/main" id="{3C5D5319-DDED-484F-9C2B-FAD0278DF0A3}"/>
              </a:ext>
            </a:extLst>
          </p:cNvPr>
          <p:cNvSpPr>
            <a:spLocks xmlns:a="http://schemas.openxmlformats.org/drawingml/2006/main" noGrp="1"/>
          </p:cNvSpPr>
          <p:nvPr/>
        </p:nvSpPr>
        <p:spPr>
          <a:xfrm xmlns:a="http://schemas.openxmlformats.org/drawingml/2006/main">
            <a:off x="10668000" y="6305550"/>
            <a:ext cx="1047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350" b="0">
                <a:solidFill>
                  <a:srgbClr val="526270"/>
                </a:solidFill>
                <a:latin typeface="Arial"/>
                <a:ea typeface="Arial"/>
                <a:cs typeface="Arial"/>
              </a:defRPr>
            </a:pPr>
            <a:r>
              <a:rPr sz="1350" b="0">
                <a:solidFill>
                  <a:srgbClr val="526270"/>
                </a:solidFill>
                <a:latin typeface="Arial"/>
                <a:ea typeface="Arial"/>
                <a:cs typeface="Arial"/>
              </a:rPr>
              <a:t>17 / 18</a:t>
            </a:r>
          </a:p>
        </p:txBody>
      </p:sp>
    </p:spTree>
    <p:extLst>
      <p:ext uri="{BB962C8B-B14F-4D97-AF65-F5344CB8AC3E}">
        <p14:creationId xmlns:p14="http://schemas.microsoft.com/office/powerpoint/2010/main" val="1405766892"/>
      </p:ext>
    </p:extLst>
  </p:cSld>
</p:sld>
</file>

<file path=ppt/slides/slide18.xml><?xml version="1.0" encoding="utf-8"?>
<p:sld xmlns:p="http://schemas.openxmlformats.org/presentationml/2006/main">
  <p:cSld>
    <p:bg>
      <p:bgPr>
        <a:solidFill xmlns:a="http://schemas.openxmlformats.org/drawingml/2006/main">
          <a:srgbClr val="F5F8FA"/>
        </a:solidFill>
      </p:bgPr>
    </p:bg>
    <p:spTree>
      <p:nvGrpSpPr>
        <p:cNvPr id="1" name=""/>
        <p:cNvGrpSpPr/>
        <p:nvPr/>
      </p:nvGrpSpPr>
      <p:grpSpPr>
        <a:xfrm xmlns:a="http://schemas.openxmlformats.org/drawingml/2006/main"/>
      </p:grpSpPr>
      <p:sp>
        <p:nvSpPr>
          <p:cNvPr id="10" name="phase edge">
            <a:extLst xmlns:a="http://schemas.openxmlformats.org/drawingml/2006/main">
              <a:ext uri="{FF2B5EF4-FFF2-40B4-BE49-F238E27FC236}">
                <a16:creationId xmlns:a16="http://schemas.microsoft.com/office/drawing/2014/main" id="{AA7E3ED3-B3F7-47AA-AD15-0B78B387F697}"/>
              </a:ext>
            </a:extLst>
          </p:cNvPr>
          <p:cNvSpPr>
            <a:spLocks xmlns:a="http://schemas.openxmlformats.org/drawingml/2006/main" noGrp="1"/>
          </p:cNvSpPr>
          <p:nvPr/>
        </p:nvSpPr>
        <p:spPr>
          <a:xfrm xmlns:a="http://schemas.openxmlformats.org/drawingml/2006/main">
            <a:off x="0" y="0"/>
            <a:ext cx="133350" cy="6858000"/>
          </a:xfrm>
          <a:prstGeom xmlns:a="http://schemas.openxmlformats.org/drawingml/2006/main" prst="rect">
            <a:avLst/>
          </a:prstGeom>
          <a:solidFill xmlns:a="http://schemas.openxmlformats.org/drawingml/2006/main">
            <a:srgbClr val="16877A"/>
          </a:solidFill>
          <a:ln xmlns:a="http://schemas.openxmlformats.org/drawingml/2006/main" w="0">
            <a:noFill/>
          </a:ln>
        </p:spPr>
      </p:sp>
      <p:sp>
        <p:nvSpPr>
          <p:cNvPr id="2" name="pathway">
            <a:extLst xmlns:a="http://schemas.openxmlformats.org/drawingml/2006/main">
              <a:ext uri="{FF2B5EF4-FFF2-40B4-BE49-F238E27FC236}">
                <a16:creationId xmlns:a16="http://schemas.microsoft.com/office/drawing/2014/main" id="{9CA2D9EA-4E40-4622-A67C-2BA7F43AC339}"/>
              </a:ext>
            </a:extLst>
          </p:cNvPr>
          <p:cNvSpPr>
            <a:spLocks xmlns:a="http://schemas.openxmlformats.org/drawingml/2006/main" noGrp="1"/>
          </p:cNvSpPr>
          <p:nvPr/>
        </p:nvSpPr>
        <p:spPr>
          <a:xfrm xmlns:a="http://schemas.openxmlformats.org/drawingml/2006/main">
            <a:off x="533400" y="314325"/>
            <a:ext cx="809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500" b="1">
                <a:solidFill>
                  <a:srgbClr val="4E7A9B"/>
                </a:solidFill>
                <a:latin typeface="Arial"/>
                <a:ea typeface="Arial"/>
                <a:cs typeface="Arial"/>
              </a:defRPr>
            </a:pPr>
            <a:r>
              <a:rPr sz="1500" b="1">
                <a:solidFill>
                  <a:srgbClr val="4E7A9B"/>
                </a:solidFill>
                <a:latin typeface="Arial"/>
                <a:ea typeface="Arial"/>
                <a:cs typeface="Arial"/>
              </a:rPr>
              <a:t>BUILD  /  SCIENCE</a:t>
            </a:r>
          </a:p>
        </p:txBody>
      </p:sp>
      <p:sp>
        <p:nvSpPr>
          <p:cNvPr id="3" name="phase">
            <a:extLst xmlns:a="http://schemas.openxmlformats.org/drawingml/2006/main">
              <a:ext uri="{FF2B5EF4-FFF2-40B4-BE49-F238E27FC236}">
                <a16:creationId xmlns:a16="http://schemas.microsoft.com/office/drawing/2014/main" id="{DD92CB75-F6B5-4D4B-AE00-4750A7AD21CA}"/>
              </a:ext>
            </a:extLst>
          </p:cNvPr>
          <p:cNvSpPr>
            <a:spLocks xmlns:a="http://schemas.openxmlformats.org/drawingml/2006/main" noGrp="1"/>
          </p:cNvSpPr>
          <p:nvPr/>
        </p:nvSpPr>
        <p:spPr>
          <a:xfrm xmlns:a="http://schemas.openxmlformats.org/drawingml/2006/main">
            <a:off x="9525000" y="314325"/>
            <a:ext cx="21431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425" b="1">
                <a:solidFill>
                  <a:srgbClr val="4E7A9B"/>
                </a:solidFill>
                <a:latin typeface="Arial"/>
                <a:ea typeface="Arial"/>
                <a:cs typeface="Arial"/>
              </a:defRPr>
            </a:pPr>
            <a:r>
              <a:rPr sz="1425" b="1">
                <a:solidFill>
                  <a:srgbClr val="4E7A9B"/>
                </a:solidFill>
                <a:latin typeface="Arial"/>
                <a:ea typeface="Arial"/>
                <a:cs typeface="Arial"/>
              </a:rPr>
              <a:t>EXIT</a:t>
            </a:r>
          </a:p>
        </p:txBody>
      </p:sp>
      <p:sp>
        <p:nvSpPr>
          <p:cNvPr id="4" name="title">
            <a:extLst xmlns:a="http://schemas.openxmlformats.org/drawingml/2006/main">
              <a:ext uri="{FF2B5EF4-FFF2-40B4-BE49-F238E27FC236}">
                <a16:creationId xmlns:a16="http://schemas.microsoft.com/office/drawing/2014/main" id="{E4159A5D-A89A-4FBF-9D9E-8ABE94F81151}"/>
              </a:ext>
            </a:extLst>
          </p:cNvPr>
          <p:cNvSpPr>
            <a:spLocks xmlns:a="http://schemas.openxmlformats.org/drawingml/2006/main" noGrp="1"/>
          </p:cNvSpPr>
          <p:nvPr/>
        </p:nvSpPr>
        <p:spPr>
          <a:xfrm xmlns:a="http://schemas.openxmlformats.org/drawingml/2006/main">
            <a:off x="533400" y="790575"/>
            <a:ext cx="111252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000" b="1">
                <a:solidFill>
                  <a:srgbClr val="10233F"/>
                </a:solidFill>
                <a:latin typeface="Arial"/>
                <a:ea typeface="Arial"/>
                <a:cs typeface="Arial"/>
              </a:defRPr>
            </a:pPr>
            <a:r>
              <a:rPr sz="3000" b="1">
                <a:solidFill>
                  <a:srgbClr val="10233F"/>
                </a:solidFill>
                <a:latin typeface="Arial"/>
                <a:ea typeface="Arial"/>
                <a:cs typeface="Arial"/>
              </a:rPr>
              <a:t>Audience receives; Influence changes one next action</a:t>
            </a:r>
          </a:p>
        </p:txBody>
      </p:sp>
      <p:sp>
        <p:nvSpPr>
          <p:cNvPr id="5" name="paper panel">
            <a:extLst xmlns:a="http://schemas.openxmlformats.org/drawingml/2006/main">
              <a:ext uri="{FF2B5EF4-FFF2-40B4-BE49-F238E27FC236}">
                <a16:creationId xmlns:a16="http://schemas.microsoft.com/office/drawing/2014/main" id="{88DFF99F-6A77-46C6-A6DA-229BB5E2DABA}"/>
              </a:ext>
            </a:extLst>
          </p:cNvPr>
          <p:cNvSpPr>
            <a:spLocks xmlns:a="http://schemas.openxmlformats.org/drawingml/2006/main" noGrp="1"/>
          </p:cNvSpPr>
          <p:nvPr/>
        </p:nvSpPr>
        <p:spPr>
          <a:xfrm xmlns:a="http://schemas.openxmlformats.org/drawingml/2006/main">
            <a:off x="533400" y="1971675"/>
            <a:ext cx="11125200" cy="40481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content 0">
            <a:extLst xmlns:a="http://schemas.openxmlformats.org/drawingml/2006/main">
              <a:ext uri="{FF2B5EF4-FFF2-40B4-BE49-F238E27FC236}">
                <a16:creationId xmlns:a16="http://schemas.microsoft.com/office/drawing/2014/main" id="{13342D8B-A02C-4C62-9EAF-1410A2705CDC}"/>
              </a:ext>
            </a:extLst>
          </p:cNvPr>
          <p:cNvSpPr>
            <a:spLocks xmlns:a="http://schemas.openxmlformats.org/drawingml/2006/main" noGrp="1"/>
          </p:cNvSpPr>
          <p:nvPr/>
        </p:nvSpPr>
        <p:spPr>
          <a:xfrm xmlns:a="http://schemas.openxmlformats.org/drawingml/2006/main">
            <a:off x="800100" y="2171700"/>
            <a:ext cx="105918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Present one selected record, its caption and its limit. The adult repeats the evidence claim exactly. Confirm or correct it, then retain, relabel or mark the record for an authorised check.</a:t>
            </a:r>
          </a:p>
        </p:txBody>
      </p:sp>
      <p:sp>
        <p:nvSpPr>
          <p:cNvPr id="7" name="content 1">
            <a:extLst xmlns:a="http://schemas.openxmlformats.org/drawingml/2006/main">
              <a:ext uri="{FF2B5EF4-FFF2-40B4-BE49-F238E27FC236}">
                <a16:creationId xmlns:a16="http://schemas.microsoft.com/office/drawing/2014/main" id="{9F8A9E2C-B5A8-4F68-ACD3-33B55A4CF0EF}"/>
              </a:ext>
            </a:extLst>
          </p:cNvPr>
          <p:cNvSpPr>
            <a:spLocks xmlns:a="http://schemas.openxmlformats.org/drawingml/2006/main" noGrp="1"/>
          </p:cNvSpPr>
          <p:nvPr/>
        </p:nvSpPr>
        <p:spPr>
          <a:xfrm xmlns:a="http://schemas.openxmlformats.org/drawingml/2006/main">
            <a:off x="800100" y="3295650"/>
            <a:ext cx="105918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0233F"/>
                </a:solidFill>
                <a:latin typeface="Arial"/>
                <a:ea typeface="Arial"/>
                <a:cs typeface="Arial"/>
              </a:defRPr>
            </a:pPr>
            <a:r>
              <a:rPr sz="2100" b="0">
                <a:solidFill>
                  <a:srgbClr val="10233F"/>
                </a:solidFill>
                <a:latin typeface="Arial"/>
                <a:ea typeface="Arial"/>
                <a:cs typeface="Arial"/>
              </a:rPr>
              <a:t>Final check: no result, quote, date, event or pupil wording has been created to make the map look complete. The HTML stores no learner response.</a:t>
            </a:r>
          </a:p>
        </p:txBody>
      </p:sp>
      <p:sp>
        <p:nvSpPr>
          <p:cNvPr id="8" name="time">
            <a:extLst xmlns:a="http://schemas.openxmlformats.org/drawingml/2006/main">
              <a:ext uri="{FF2B5EF4-FFF2-40B4-BE49-F238E27FC236}">
                <a16:creationId xmlns:a16="http://schemas.microsoft.com/office/drawing/2014/main" id="{1073C0AE-D50D-46AD-AAD2-192B2696405F}"/>
              </a:ext>
            </a:extLst>
          </p:cNvPr>
          <p:cNvSpPr>
            <a:spLocks xmlns:a="http://schemas.openxmlformats.org/drawingml/2006/main" noGrp="1"/>
          </p:cNvSpPr>
          <p:nvPr/>
        </p:nvSpPr>
        <p:spPr>
          <a:xfrm xmlns:a="http://schemas.openxmlformats.org/drawingml/2006/main">
            <a:off x="533400" y="6305550"/>
            <a:ext cx="8953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350" b="0">
                <a:solidFill>
                  <a:srgbClr val="526270"/>
                </a:solidFill>
                <a:latin typeface="Arial"/>
                <a:ea typeface="Arial"/>
                <a:cs typeface="Arial"/>
              </a:defRPr>
            </a:pPr>
            <a:r>
              <a:rPr sz="1350" b="0">
                <a:solidFill>
                  <a:srgbClr val="526270"/>
                </a:solidFill>
                <a:latin typeface="Arial"/>
                <a:ea typeface="Arial"/>
                <a:cs typeface="Arial"/>
              </a:rPr>
              <a:t>EXIT · 4 min across this stage</a:t>
            </a:r>
          </a:p>
        </p:txBody>
      </p:sp>
      <p:sp>
        <p:nvSpPr>
          <p:cNvPr id="9" name="number">
            <a:extLst xmlns:a="http://schemas.openxmlformats.org/drawingml/2006/main">
              <a:ext uri="{FF2B5EF4-FFF2-40B4-BE49-F238E27FC236}">
                <a16:creationId xmlns:a16="http://schemas.microsoft.com/office/drawing/2014/main" id="{3235132C-C5CB-4AFB-85CD-40D2BFD7F2CD}"/>
              </a:ext>
            </a:extLst>
          </p:cNvPr>
          <p:cNvSpPr>
            <a:spLocks xmlns:a="http://schemas.openxmlformats.org/drawingml/2006/main" noGrp="1"/>
          </p:cNvSpPr>
          <p:nvPr/>
        </p:nvSpPr>
        <p:spPr>
          <a:xfrm xmlns:a="http://schemas.openxmlformats.org/drawingml/2006/main">
            <a:off x="10668000" y="6305550"/>
            <a:ext cx="1047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350" b="0">
                <a:solidFill>
                  <a:srgbClr val="526270"/>
                </a:solidFill>
                <a:latin typeface="Arial"/>
                <a:ea typeface="Arial"/>
                <a:cs typeface="Arial"/>
              </a:defRPr>
            </a:pPr>
            <a:r>
              <a:rPr sz="1350" b="0">
                <a:solidFill>
                  <a:srgbClr val="526270"/>
                </a:solidFill>
                <a:latin typeface="Arial"/>
                <a:ea typeface="Arial"/>
                <a:cs typeface="Arial"/>
              </a:rPr>
              <a:t>18 / 18</a:t>
            </a:r>
          </a:p>
        </p:txBody>
      </p:sp>
    </p:spTree>
    <p:extLst>
      <p:ext uri="{BB962C8B-B14F-4D97-AF65-F5344CB8AC3E}">
        <p14:creationId xmlns:p14="http://schemas.microsoft.com/office/powerpoint/2010/main" val="20876742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2026-09-08T09:10:08.4790000Z</dcterms:created>
  <dcterms:modified xsi:type="dcterms:W3CDTF">2026-09-08T09:10:08.4790000Z</dcterms:modified>
</coreProperties>
</file>