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2426b52f2540b4" /><Relationship Type="http://schemas.openxmlformats.org/officeDocument/2006/relationships/extended-properties" Target="/docProps/app.xml" Id="R49887b4c5de6443e" /><Relationship Type="http://schemas.openxmlformats.org/officeDocument/2006/relationships/officeDocument" Target="/ppt/presentation.xml" Id="R7fa1781440d44e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ee1f33f02e4be9"/>
  </p:sldMasterIdLst>
  <p:notesMasterIdLst>
    <p:notesMasterId xmlns:r="http://schemas.openxmlformats.org/officeDocument/2006/relationships" r:id="R9b64127028e44637"/>
  </p:notesMasterIdLst>
  <p:sldIdLst>
    <p:sldId xmlns:r="http://schemas.openxmlformats.org/officeDocument/2006/relationships" id="256" r:id="Rd000ac5c5160472e"/>
    <p:sldId xmlns:r="http://schemas.openxmlformats.org/officeDocument/2006/relationships" id="257" r:id="R8b4b84206ace47b9"/>
    <p:sldId xmlns:r="http://schemas.openxmlformats.org/officeDocument/2006/relationships" id="258" r:id="Rd7b9c6c7bfc948f9"/>
    <p:sldId xmlns:r="http://schemas.openxmlformats.org/officeDocument/2006/relationships" id="259" r:id="Rafbf32e925cf44af"/>
    <p:sldId xmlns:r="http://schemas.openxmlformats.org/officeDocument/2006/relationships" id="260" r:id="R14cc4d3ad6674450"/>
    <p:sldId xmlns:r="http://schemas.openxmlformats.org/officeDocument/2006/relationships" id="261" r:id="R1690e55cb2214e6c"/>
    <p:sldId xmlns:r="http://schemas.openxmlformats.org/officeDocument/2006/relationships" id="262" r:id="Rc56686256f984078"/>
    <p:sldId xmlns:r="http://schemas.openxmlformats.org/officeDocument/2006/relationships" id="263" r:id="Rd1b04161f4b04b45"/>
    <p:sldId xmlns:r="http://schemas.openxmlformats.org/officeDocument/2006/relationships" id="264" r:id="R43ae9cc1d7b1429c"/>
    <p:sldId xmlns:r="http://schemas.openxmlformats.org/officeDocument/2006/relationships" id="265" r:id="R264691af805c459d"/>
    <p:sldId xmlns:r="http://schemas.openxmlformats.org/officeDocument/2006/relationships" id="266" r:id="Rae4ee0d816ff4a73"/>
    <p:sldId xmlns:r="http://schemas.openxmlformats.org/officeDocument/2006/relationships" id="267" r:id="Rd5935bd6d8fa455a"/>
    <p:sldId xmlns:r="http://schemas.openxmlformats.org/officeDocument/2006/relationships" id="268" r:id="Rd639347bb5db467c"/>
    <p:sldId xmlns:r="http://schemas.openxmlformats.org/officeDocument/2006/relationships" id="269" r:id="R0ddfdbca15f347a4"/>
    <p:sldId xmlns:r="http://schemas.openxmlformats.org/officeDocument/2006/relationships" id="270" r:id="R54ab176573cb48d6"/>
    <p:sldId xmlns:r="http://schemas.openxmlformats.org/officeDocument/2006/relationships" id="271" r:id="Rf31d971a67ee4d81"/>
    <p:sldId xmlns:r="http://schemas.openxmlformats.org/officeDocument/2006/relationships" id="272" r:id="R64fe03051a914c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7890111f914492" /><Relationship Type="http://schemas.openxmlformats.org/officeDocument/2006/relationships/slideMaster" Target="/ppt/slideMasters/slideMaster1.xml" Id="R84ee1f33f02e4be9" /><Relationship Type="http://schemas.openxmlformats.org/officeDocument/2006/relationships/notesMaster" Target="/ppt/notesMasters/notesMaster1.xml" Id="R9b64127028e44637" /><Relationship Type="http://schemas.openxmlformats.org/officeDocument/2006/relationships/presProps" Target="/ppt/presProps.xml" Id="R675f3e0fd8a743ee" /><Relationship Type="http://schemas.openxmlformats.org/officeDocument/2006/relationships/tableStyles" Target="/ppt/tableStyles.xml" Id="R3f5f56efc265423a" /><Relationship Type="http://schemas.openxmlformats.org/officeDocument/2006/relationships/slide" Target="/ppt/slides/slide1.xml" Id="Rd000ac5c5160472e" /><Relationship Type="http://schemas.openxmlformats.org/officeDocument/2006/relationships/slide" Target="/ppt/slides/slide2.xml" Id="R8b4b84206ace47b9" /><Relationship Type="http://schemas.openxmlformats.org/officeDocument/2006/relationships/slide" Target="/ppt/slides/slide3.xml" Id="Rd7b9c6c7bfc948f9" /><Relationship Type="http://schemas.openxmlformats.org/officeDocument/2006/relationships/slide" Target="/ppt/slides/slide4.xml" Id="Rafbf32e925cf44af" /><Relationship Type="http://schemas.openxmlformats.org/officeDocument/2006/relationships/slide" Target="/ppt/slides/slide5.xml" Id="R14cc4d3ad6674450" /><Relationship Type="http://schemas.openxmlformats.org/officeDocument/2006/relationships/slide" Target="/ppt/slides/slide6.xml" Id="R1690e55cb2214e6c" /><Relationship Type="http://schemas.openxmlformats.org/officeDocument/2006/relationships/slide" Target="/ppt/slides/slide7.xml" Id="Rc56686256f984078" /><Relationship Type="http://schemas.openxmlformats.org/officeDocument/2006/relationships/slide" Target="/ppt/slides/slide8.xml" Id="Rd1b04161f4b04b45" /><Relationship Type="http://schemas.openxmlformats.org/officeDocument/2006/relationships/slide" Target="/ppt/slides/slide9.xml" Id="R43ae9cc1d7b1429c" /><Relationship Type="http://schemas.openxmlformats.org/officeDocument/2006/relationships/slide" Target="/ppt/slides/slide10.xml" Id="R264691af805c459d" /><Relationship Type="http://schemas.openxmlformats.org/officeDocument/2006/relationships/slide" Target="/ppt/slides/slide11.xml" Id="Rae4ee0d816ff4a73" /><Relationship Type="http://schemas.openxmlformats.org/officeDocument/2006/relationships/slide" Target="/ppt/slides/slide12.xml" Id="Rd5935bd6d8fa455a" /><Relationship Type="http://schemas.openxmlformats.org/officeDocument/2006/relationships/slide" Target="/ppt/slides/slide13.xml" Id="Rd639347bb5db467c" /><Relationship Type="http://schemas.openxmlformats.org/officeDocument/2006/relationships/slide" Target="/ppt/slides/slide14.xml" Id="R0ddfdbca15f347a4" /><Relationship Type="http://schemas.openxmlformats.org/officeDocument/2006/relationships/slide" Target="/ppt/slides/slide15.xml" Id="R54ab176573cb48d6" /><Relationship Type="http://schemas.openxmlformats.org/officeDocument/2006/relationships/slide" Target="/ppt/slides/slide16.xml" Id="Rf31d971a67ee4d81" /><Relationship Type="http://schemas.openxmlformats.org/officeDocument/2006/relationships/slide" Target="/ppt/slides/slide17.xml" Id="R64fe03051a914c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b92c1ec35d45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f6ad3347c74ebf" /><Relationship Type="http://schemas.openxmlformats.org/officeDocument/2006/relationships/notesMaster" Target="/ppt/notesMasters/notesMaster1.xml" Id="R7eb49f1c27a54b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fe7c3aeeb842ea" /><Relationship Type="http://schemas.openxmlformats.org/officeDocument/2006/relationships/notesMaster" Target="/ppt/notesMasters/notesMaster1.xml" Id="R0c615033ddd042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ab1a1f0c07484a" /><Relationship Type="http://schemas.openxmlformats.org/officeDocument/2006/relationships/notesMaster" Target="/ppt/notesMasters/notesMaster1.xml" Id="R5485bbdcab5742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413a128ebd45bb" /><Relationship Type="http://schemas.openxmlformats.org/officeDocument/2006/relationships/notesMaster" Target="/ppt/notesMasters/notesMaster1.xml" Id="Rb4c43b84ab7541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f8fa626b7d4d39" /><Relationship Type="http://schemas.openxmlformats.org/officeDocument/2006/relationships/notesMaster" Target="/ppt/notesMasters/notesMaster1.xml" Id="R8d91cd609d1945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b35e3ba4ce7438f" /><Relationship Type="http://schemas.openxmlformats.org/officeDocument/2006/relationships/notesMaster" Target="/ppt/notesMasters/notesMaster1.xml" Id="R1b66de97cca347f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0fbb661dd14c02" /><Relationship Type="http://schemas.openxmlformats.org/officeDocument/2006/relationships/notesMaster" Target="/ppt/notesMasters/notesMaster1.xml" Id="Re9983b338e8a47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5099987b9b43e2" /><Relationship Type="http://schemas.openxmlformats.org/officeDocument/2006/relationships/notesMaster" Target="/ppt/notesMasters/notesMaster1.xml" Id="R64d22d9538b24f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96effd22c14e19" /><Relationship Type="http://schemas.openxmlformats.org/officeDocument/2006/relationships/notesMaster" Target="/ppt/notesMasters/notesMaster1.xml" Id="R82ddddd95a2141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8d062aabf54567" /><Relationship Type="http://schemas.openxmlformats.org/officeDocument/2006/relationships/notesMaster" Target="/ppt/notesMasters/notesMaster1.xml" Id="Rcdc430eee39d47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62e2dccfab42bc" /><Relationship Type="http://schemas.openxmlformats.org/officeDocument/2006/relationships/notesMaster" Target="/ppt/notesMasters/notesMaster1.xml" Id="Rcd8c9ce453934df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2e6db3ed1da4d2f" /><Relationship Type="http://schemas.openxmlformats.org/officeDocument/2006/relationships/notesMaster" Target="/ppt/notesMasters/notesMaster1.xml" Id="Rd2a04af043a14de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4353d4612f243d2" /><Relationship Type="http://schemas.openxmlformats.org/officeDocument/2006/relationships/notesMaster" Target="/ppt/notesMasters/notesMaster1.xml" Id="R55982ac21cf24e6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50b5411d6b4e9e" /><Relationship Type="http://schemas.openxmlformats.org/officeDocument/2006/relationships/notesMaster" Target="/ppt/notesMasters/notesMaster1.xml" Id="R800372cbd55846b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cbad0635f9143ec" /><Relationship Type="http://schemas.openxmlformats.org/officeDocument/2006/relationships/notesMaster" Target="/ppt/notesMasters/notesMaster1.xml" Id="Rb8ca4e40e409451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05941989474f55" /><Relationship Type="http://schemas.openxmlformats.org/officeDocument/2006/relationships/notesMaster" Target="/ppt/notesMasters/notesMaster1.xml" Id="R4a88dba5a7e64a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4baece9e008465a" /><Relationship Type="http://schemas.openxmlformats.org/officeDocument/2006/relationships/notesMaster" Target="/ppt/notesMasters/notesMaster1.xml" Id="R3c0ae91c17c54a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Overview: 0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Read setup, safety and sensory notes before pupils enter.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Set predictable Space and keep the learning goal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BUILD · Science · Week 10B · Do</a:t>
            </a:r>
          </a:p>
          <a:p xmlns:a="http://schemas.openxmlformats.org/drawingml/2006/main">
            <a:r>
              <a:t>Learning objective: I can use the same stated scratch method to compare four coded rock samples and give a cautious evidence-based conclusion.</a:t>
            </a:r>
          </a:p>
          <a:p xmlns:a="http://schemas.openxmlformats.org/drawingml/2006/main">
            <a:r>
              <a:t>Success criteria</a:t>
            </a:r>
          </a:p>
          <a:p xmlns:a="http://schemas.openxmlformats.org/drawingml/2006/main">
            <a:r>
              <a:t>I can record an after-wipe result for all four codes.</a:t>
            </a:r>
          </a:p>
          <a:p xmlns:a="http://schemas.openxmlformats.org/drawingml/2006/main">
            <a:r>
              <a:t>I can keep every valid result, including an unexpected one.</a:t>
            </a:r>
          </a:p>
          <a:p xmlns:a="http://schemas.openxmlformats.org/drawingml/2006/main">
            <a:r>
              <a:t>I can compare relative scratch resistance and state one method or sample limitation.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Overview: 0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Read setup, safety and sensory notes before pupils enter.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Set predictable Space and keep the learning goal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BUILD · Science · Week 10B · Do</a:t>
            </a:r>
          </a:p>
          <a:p xmlns:a="http://schemas.openxmlformats.org/drawingml/2006/main">
            <a:r>
              <a:t>Learning objective: I can use the same stated scratch method to compare four coded rock samples and give a cautious evidence-based conclusion.</a:t>
            </a:r>
          </a:p>
          <a:p xmlns:a="http://schemas.openxmlformats.org/drawingml/2006/main">
            <a:r>
              <a:t>Success criteria</a:t>
            </a:r>
          </a:p>
          <a:p xmlns:a="http://schemas.openxmlformats.org/drawingml/2006/main">
            <a:r>
              <a:t>I can record an after-wipe result for all four codes.</a:t>
            </a:r>
          </a:p>
          <a:p xmlns:a="http://schemas.openxmlformats.org/drawingml/2006/main">
            <a:r>
              <a:t>I can keep every valid result, including an unexpected one.</a:t>
            </a:r>
          </a:p>
          <a:p xmlns:a="http://schemas.openxmlformats.org/drawingml/2006/main">
            <a:r>
              <a:t>I can compare relative scratch resistance and state one method or sample limitation.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Arrival: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Wait, regulate and retrieve through the lightest workable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If recall is inaccessible, point to one retrieval sentence; do not teach today’s answer.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Retrieve only what has already been taught</a:t>
            </a:r>
          </a:p>
          <a:p xmlns:a="http://schemas.openxmlformats.org/drawingml/2006/main">
            <a:r>
              <a:t>W10A: hardness means resistance to scratching under a stated method.</a:t>
            </a:r>
          </a:p>
          <a:p xmlns:a="http://schemas.openxmlformats.org/drawingml/2006/main">
            <a:r>
              <a:t>W10A: a tool streak is wiped before a remaining groove is recorded.</a:t>
            </a:r>
          </a:p>
          <a:p xmlns:a="http://schemas.openxmlformats.org/drawingml/2006/main">
            <a:r>
              <a:t>W10A: weight and resistance to breaking are different properties.</a:t>
            </a:r>
          </a:p>
          <a:p xmlns:a="http://schemas.openxmlformats.org/drawingml/2006/main">
            <a:r>
              <a:t>Lead-in: four valid results are stronger evidence than one favourite sample.</a:t>
            </a:r>
          </a:p>
          <a:p xmlns:a="http://schemas.openxmlformats.org/drawingml/2006/main">
            <a:r>
              <a:t>New to this class, absent, or not sure? Everything needed is in the retrieval box above. Read it, point to it or ask a familiar adult to read it exactly.</a:t>
            </a:r>
          </a:p>
          <a:p xmlns:a="http://schemas.openxmlformats.org/drawingml/2006/main">
            <a:r>
              <a:t>▲ Standard</a:t>
            </a:r>
          </a:p>
          <a:p xmlns:a="http://schemas.openxmlformats.org/drawingml/2006/main">
            <a:r>
              <a:t>Define relative hardness using scratch resistance.</a:t>
            </a:r>
          </a:p>
          <a:p xmlns:a="http://schemas.openxmlformats.org/drawingml/2006/main">
            <a:r>
              <a:t>Name three controls in the stated method.</a:t>
            </a:r>
          </a:p>
          <a:p xmlns:a="http://schemas.openxmlformats.org/drawingml/2006/main">
            <a:r>
              <a:t>Explain why the first pale line is not yet the final observation.</a:t>
            </a:r>
          </a:p>
          <a:p xmlns:a="http://schemas.openxmlformats.org/drawingml/2006/main">
            <a:r>
              <a:t>Lead-in: state why every valid result must stay in the table.</a:t>
            </a:r>
          </a:p>
          <a:p xmlns:a="http://schemas.openxmlformats.org/drawingml/2006/main">
            <a:r>
              <a:t>Read-aloud route: a familiar adult may read the task exactly while the text remains visible. No device voice or media permission is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Starter: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curiosity: receive every first idea without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‘What makes you think that?’ and preserve the prediction for later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VISUAL HOOK · FRAME 1</a:t>
            </a:r>
          </a:p>
          <a:p xmlns:a="http://schemas.openxmlformats.org/drawingml/2006/main">
            <a:r>
              <a:t>LOCK the method</a:t>
            </a:r>
          </a:p>
          <a:p xmlns:a="http://schemas.openxmlformats.org/drawingml/2006/main">
            <a:r>
              <a:t>If the tool or the passes change, the results cannot be compared.</a:t>
            </a:r>
          </a:p>
          <a:p xmlns:a="http://schemas.openxmlformats.org/drawingml/2006/main">
            <a:r>
              <a:t>LOCAL VISUAL HOOK · FRAME 2</a:t>
            </a:r>
          </a:p>
          <a:p xmlns:a="http://schemas.openxmlformats.org/drawingml/2006/main">
            <a:r>
              <a:t>KEEP every result</a:t>
            </a:r>
          </a:p>
          <a:p xmlns:a="http://schemas.openxmlformats.org/drawingml/2006/main">
            <a:r>
              <a:t>An unexpected result is still a result. A flaked sample is recorded as stopped , not guessed.</a:t>
            </a:r>
          </a:p>
          <a:p xmlns:a="http://schemas.openxmlformats.org/drawingml/2006/main">
            <a:r>
              <a:t>LOCAL VISUAL HOOK · FRAME 3</a:t>
            </a:r>
          </a:p>
          <a:p xmlns:a="http://schemas.openxmlformats.org/drawingml/2006/main">
            <a:r>
              <a:t>CONCLUDE within the method</a:t>
            </a:r>
          </a:p>
          <a:p xmlns:a="http://schemas.openxmlformats.org/drawingml/2006/main">
            <a:r>
              <a:t>Say what the evidence shows, then say one limit.</a:t>
            </a:r>
          </a:p>
          <a:p xmlns:a="http://schemas.openxmlformats.org/drawingml/2006/main">
            <a:r>
              <a:t>Commit one first idea. Predictions are held, not marked. Pointing, selecting, saying or signing all count.</a:t>
            </a:r>
          </a:p>
          <a:p xmlns:a="http://schemas.openxmlformats.org/drawingml/2006/main">
            <a:r>
              <a:t>Keep every valid result and note any safety stop or repeat.</a:t>
            </a:r>
          </a:p>
          <a:p xmlns:a="http://schemas.openxmlformats.org/drawingml/2006/main">
            <a:r>
              <a:t>Keep only the result that matches the prediction.</a:t>
            </a:r>
          </a:p>
          <a:p xmlns:a="http://schemas.openxmlformats.org/drawingml/2006/main">
            <a:r>
              <a:t>Press harder until all four grooves are equally deep.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Starter: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curiosity: receive every first idea without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‘What makes you think that?’ and preserve the prediction for later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VISUAL HOOK · FRAME 1</a:t>
            </a:r>
          </a:p>
          <a:p xmlns:a="http://schemas.openxmlformats.org/drawingml/2006/main">
            <a:r>
              <a:t>LOCK the method</a:t>
            </a:r>
          </a:p>
          <a:p xmlns:a="http://schemas.openxmlformats.org/drawingml/2006/main">
            <a:r>
              <a:t>If the tool or the passes change, the results cannot be compared.</a:t>
            </a:r>
          </a:p>
          <a:p xmlns:a="http://schemas.openxmlformats.org/drawingml/2006/main">
            <a:r>
              <a:t>LOCAL VISUAL HOOK · FRAME 2</a:t>
            </a:r>
          </a:p>
          <a:p xmlns:a="http://schemas.openxmlformats.org/drawingml/2006/main">
            <a:r>
              <a:t>KEEP every result</a:t>
            </a:r>
          </a:p>
          <a:p xmlns:a="http://schemas.openxmlformats.org/drawingml/2006/main">
            <a:r>
              <a:t>An unexpected result is still a result. A flaked sample is recorded as stopped , not guessed.</a:t>
            </a:r>
          </a:p>
          <a:p xmlns:a="http://schemas.openxmlformats.org/drawingml/2006/main">
            <a:r>
              <a:t>LOCAL VISUAL HOOK · FRAME 3</a:t>
            </a:r>
          </a:p>
          <a:p xmlns:a="http://schemas.openxmlformats.org/drawingml/2006/main">
            <a:r>
              <a:t>CONCLUDE within the method</a:t>
            </a:r>
          </a:p>
          <a:p xmlns:a="http://schemas.openxmlformats.org/drawingml/2006/main">
            <a:r>
              <a:t>Say what the evidence shows, then say one limit.</a:t>
            </a:r>
          </a:p>
          <a:p xmlns:a="http://schemas.openxmlformats.org/drawingml/2006/main">
            <a:r>
              <a:t>Commit one first idea. Predictions are held, not marked. Pointing, selecting, saying or signing all count.</a:t>
            </a:r>
          </a:p>
          <a:p xmlns:a="http://schemas.openxmlformats.org/drawingml/2006/main">
            <a:r>
              <a:t>Keep every valid result and note any safety stop or repeat.</a:t>
            </a:r>
          </a:p>
          <a:p xmlns:a="http://schemas.openxmlformats.org/drawingml/2006/main">
            <a:r>
              <a:t>Keep only the result that matches the prediction.</a:t>
            </a:r>
          </a:p>
          <a:p xmlns:a="http://schemas.openxmlformats.org/drawingml/2006/main">
            <a:r>
              <a:t>Press harder until all four grooves are equally deep.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Starter: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curiosity: receive every first idea without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‘What makes you think that?’ and preserve the prediction for later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VISUAL HOOK · FRAME 1</a:t>
            </a:r>
          </a:p>
          <a:p xmlns:a="http://schemas.openxmlformats.org/drawingml/2006/main">
            <a:r>
              <a:t>LOCK the method</a:t>
            </a:r>
          </a:p>
          <a:p xmlns:a="http://schemas.openxmlformats.org/drawingml/2006/main">
            <a:r>
              <a:t>If the tool or the passes change, the results cannot be compared.</a:t>
            </a:r>
          </a:p>
          <a:p xmlns:a="http://schemas.openxmlformats.org/drawingml/2006/main">
            <a:r>
              <a:t>LOCAL VISUAL HOOK · FRAME 2</a:t>
            </a:r>
          </a:p>
          <a:p xmlns:a="http://schemas.openxmlformats.org/drawingml/2006/main">
            <a:r>
              <a:t>KEEP every result</a:t>
            </a:r>
          </a:p>
          <a:p xmlns:a="http://schemas.openxmlformats.org/drawingml/2006/main">
            <a:r>
              <a:t>An unexpected result is still a result. A flaked sample is recorded as stopped , not guessed.</a:t>
            </a:r>
          </a:p>
          <a:p xmlns:a="http://schemas.openxmlformats.org/drawingml/2006/main">
            <a:r>
              <a:t>LOCAL VISUAL HOOK · FRAME 3</a:t>
            </a:r>
          </a:p>
          <a:p xmlns:a="http://schemas.openxmlformats.org/drawingml/2006/main">
            <a:r>
              <a:t>CONCLUDE within the method</a:t>
            </a:r>
          </a:p>
          <a:p xmlns:a="http://schemas.openxmlformats.org/drawingml/2006/main">
            <a:r>
              <a:t>Say what the evidence shows, then say one limit.</a:t>
            </a:r>
          </a:p>
          <a:p xmlns:a="http://schemas.openxmlformats.org/drawingml/2006/main">
            <a:r>
              <a:t>Commit one first idea. Predictions are held, not marked. Pointing, selecting, saying or signing all count.</a:t>
            </a:r>
          </a:p>
          <a:p xmlns:a="http://schemas.openxmlformats.org/drawingml/2006/main">
            <a:r>
              <a:t>Keep every valid result and note any safety stop or repeat.</a:t>
            </a:r>
          </a:p>
          <a:p xmlns:a="http://schemas.openxmlformats.org/drawingml/2006/main">
            <a:r>
              <a:t>Keep only the result that matches the prediction.</a:t>
            </a:r>
          </a:p>
          <a:p xmlns:a="http://schemas.openxmlformats.org/drawingml/2006/main">
            <a:r>
              <a:t>Press harder until all four grooves are equally deep.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I do: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Let the teacher/model carry the explanation; pupils watch, point or track.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a visual cue only if access is the barrier, then fade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RELATIVE compared with the others described in relation to samples tested with the same stated method</a:t>
            </a:r>
          </a:p>
          <a:p xmlns:a="http://schemas.openxmlformats.org/drawingml/2006/main">
            <a:r>
              <a:t>REPEAT same method again another observation made under the same controlled conditions</a:t>
            </a:r>
          </a:p>
          <a:p xmlns:a="http://schemas.openxmlformats.org/drawingml/2006/main">
            <a:r>
              <a:t>CONCLUSION what the results support an answer to the question that uses the recorded evidence</a:t>
            </a:r>
          </a:p>
          <a:p xmlns:a="http://schemas.openxmlformats.org/drawingml/2006/main">
            <a:r>
              <a:t>WHAT THIS MODEL HELPS US SEE</a:t>
            </a:r>
          </a:p>
          <a:p xmlns:a="http://schemas.openxmlformats.org/drawingml/2006/main">
            <a:r>
              <a:t>The four-code table keeps raw observations, repeats and the conclusion together so an awkward result cannot disappear.</a:t>
            </a:r>
          </a:p>
          <a:p xmlns:a="http://schemas.openxmlformats.org/drawingml/2006/main">
            <a:r>
              <a:t>WHAT THIS MODEL DOES NOT SHOW</a:t>
            </a:r>
          </a:p>
          <a:p xmlns:a="http://schemas.openxmlformats.org/drawingml/2006/main">
            <a:r>
              <a:t>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>Step 1</a:t>
            </a:r>
          </a:p>
          <a:p xmlns:a="http://schemas.openxmlformats.org/drawingml/2006/main">
            <a:r>
              <a:t>Lock the method before Code A: same secured tool, dry start, guide length, passes, safe force proxy, wipe and viewing rule.</a:t>
            </a:r>
          </a:p>
          <a:p xmlns:a="http://schemas.openxmlformats.org/drawingml/2006/main">
            <a:r>
              <a:t>Step 2</a:t>
            </a:r>
          </a:p>
          <a:p xmlns:a="http://schemas.openxmlformats.org/drawingml/2006/main">
            <a:r>
              <a:t>Predict, run or reveal, wipe and record one code at a time. Keep the table visible and never alter an earlier result.</a:t>
            </a:r>
          </a:p>
          <a:p xmlns:a="http://schemas.openxmlformats.org/drawingml/2006/main">
            <a:r>
              <a:t>Step 3</a:t>
            </a:r>
          </a:p>
          <a:p xmlns:a="http://schemas.openxmlformats.org/drawingml/2006/main">
            <a:r>
              <a:t>If the method fails or the sample flakes, write the stop note, repair access or setup safely and use a pretested parity result.</a:t>
            </a:r>
          </a:p>
          <a:p xmlns:a="http://schemas.openxmlformats.org/drawingml/2006/main">
            <a:r>
              <a:t>Hardness evidence table · record all four</a:t>
            </a:r>
          </a:p>
          <a:p xmlns:a="http://schemas.openxmlformats.org/drawingml/2006/main">
            <a:r>
              <a:t>Press each code and log what you saw after the wipe. The conclusion button only works when all four rows are filled.</a:t>
            </a:r>
          </a:p>
          <a:p xmlns:a="http://schemas.openxmlformats.org/drawingml/2006/main">
            <a:r>
              <a:t>Code A</a:t>
            </a:r>
          </a:p>
          <a:p xmlns:a="http://schemas.openxmlformats.org/drawingml/2006/main">
            <a:r>
              <a:t>Code C</a:t>
            </a:r>
          </a:p>
          <a:p xmlns:a="http://schemas.openxmlformats.org/drawingml/2006/main">
            <a:r>
              <a:t>Code D</a:t>
            </a:r>
          </a:p>
          <a:p xmlns:a="http://schemas.openxmlformats.org/drawingml/2006/main">
            <a:r>
              <a:t>Code F</a:t>
            </a:r>
          </a:p>
          <a:p xmlns:a="http://schemas.openxmlformats.org/drawingml/2006/main">
            <a:r>
              <a:t>groove remains</a:t>
            </a:r>
          </a:p>
          <a:p xmlns:a="http://schemas.openxmlformats.org/drawingml/2006/main">
            <a:r>
              <a:t>line gone</a:t>
            </a:r>
          </a:p>
          <a:p xmlns:a="http://schemas.openxmlformats.org/drawingml/2006/main">
            <a:r>
              <a:t>faint groove</a:t>
            </a:r>
          </a:p>
          <a:p xmlns:a="http://schemas.openxmlformats.org/drawingml/2006/main">
            <a:r>
              <a:t>flaked — stopped</a:t>
            </a:r>
          </a:p>
          <a:p xmlns:a="http://schemas.openxmlformats.org/drawingml/2006/main">
            <a:r>
              <a:t>Pick a code.</a:t>
            </a:r>
          </a:p>
          <a:p xmlns:a="http://schemas.openxmlformats.org/drawingml/2006/main">
            <a:r>
              <a:t>Conclude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I do: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Let the teacher/model carry the explanation; pupils watch, point or track.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a visual cue only if access is the barrier, then fade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RELATIVE compared with the others described in relation to samples tested with the same stated method</a:t>
            </a:r>
          </a:p>
          <a:p xmlns:a="http://schemas.openxmlformats.org/drawingml/2006/main">
            <a:r>
              <a:t>REPEAT same method again another observation made under the same controlled conditions</a:t>
            </a:r>
          </a:p>
          <a:p xmlns:a="http://schemas.openxmlformats.org/drawingml/2006/main">
            <a:r>
              <a:t>CONCLUSION what the results support an answer to the question that uses the recorded evidence</a:t>
            </a:r>
          </a:p>
          <a:p xmlns:a="http://schemas.openxmlformats.org/drawingml/2006/main">
            <a:r>
              <a:t>WHAT THIS MODEL HELPS US SEE</a:t>
            </a:r>
          </a:p>
          <a:p xmlns:a="http://schemas.openxmlformats.org/drawingml/2006/main">
            <a:r>
              <a:t>The four-code table keeps raw observations, repeats and the conclusion together so an awkward result cannot disappear.</a:t>
            </a:r>
          </a:p>
          <a:p xmlns:a="http://schemas.openxmlformats.org/drawingml/2006/main">
            <a:r>
              <a:t>WHAT THIS MODEL DOES NOT SHOW</a:t>
            </a:r>
          </a:p>
          <a:p xmlns:a="http://schemas.openxmlformats.org/drawingml/2006/main">
            <a:r>
              <a:t>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>Step 1</a:t>
            </a:r>
          </a:p>
          <a:p xmlns:a="http://schemas.openxmlformats.org/drawingml/2006/main">
            <a:r>
              <a:t>Lock the method before Code A: same secured tool, dry start, guide length, passes, safe force proxy, wipe and viewing rule.</a:t>
            </a:r>
          </a:p>
          <a:p xmlns:a="http://schemas.openxmlformats.org/drawingml/2006/main">
            <a:r>
              <a:t>Step 2</a:t>
            </a:r>
          </a:p>
          <a:p xmlns:a="http://schemas.openxmlformats.org/drawingml/2006/main">
            <a:r>
              <a:t>Predict, run or reveal, wipe and record one code at a time. Keep the table visible and never alter an earlier result.</a:t>
            </a:r>
          </a:p>
          <a:p xmlns:a="http://schemas.openxmlformats.org/drawingml/2006/main">
            <a:r>
              <a:t>Step 3</a:t>
            </a:r>
          </a:p>
          <a:p xmlns:a="http://schemas.openxmlformats.org/drawingml/2006/main">
            <a:r>
              <a:t>If the method fails or the sample flakes, write the stop note, repair access or setup safely and use a pretested parity result.</a:t>
            </a:r>
          </a:p>
          <a:p xmlns:a="http://schemas.openxmlformats.org/drawingml/2006/main">
            <a:r>
              <a:t>Hardness evidence table · record all four</a:t>
            </a:r>
          </a:p>
          <a:p xmlns:a="http://schemas.openxmlformats.org/drawingml/2006/main">
            <a:r>
              <a:t>Press each code and log what you saw after the wipe. The conclusion button only works when all four rows are filled.</a:t>
            </a:r>
          </a:p>
          <a:p xmlns:a="http://schemas.openxmlformats.org/drawingml/2006/main">
            <a:r>
              <a:t>Code A</a:t>
            </a:r>
          </a:p>
          <a:p xmlns:a="http://schemas.openxmlformats.org/drawingml/2006/main">
            <a:r>
              <a:t>Code C</a:t>
            </a:r>
          </a:p>
          <a:p xmlns:a="http://schemas.openxmlformats.org/drawingml/2006/main">
            <a:r>
              <a:t>Code D</a:t>
            </a:r>
          </a:p>
          <a:p xmlns:a="http://schemas.openxmlformats.org/drawingml/2006/main">
            <a:r>
              <a:t>Code F</a:t>
            </a:r>
          </a:p>
          <a:p xmlns:a="http://schemas.openxmlformats.org/drawingml/2006/main">
            <a:r>
              <a:t>groove remains</a:t>
            </a:r>
          </a:p>
          <a:p xmlns:a="http://schemas.openxmlformats.org/drawingml/2006/main">
            <a:r>
              <a:t>line gone</a:t>
            </a:r>
          </a:p>
          <a:p xmlns:a="http://schemas.openxmlformats.org/drawingml/2006/main">
            <a:r>
              <a:t>faint groove</a:t>
            </a:r>
          </a:p>
          <a:p xmlns:a="http://schemas.openxmlformats.org/drawingml/2006/main">
            <a:r>
              <a:t>flaked — stopped</a:t>
            </a:r>
          </a:p>
          <a:p xmlns:a="http://schemas.openxmlformats.org/drawingml/2006/main">
            <a:r>
              <a:t>Pick a code.</a:t>
            </a:r>
          </a:p>
          <a:p xmlns:a="http://schemas.openxmlformats.org/drawingml/2006/main">
            <a:r>
              <a:t>Conclude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We do: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Scan every response mode. Do not infer understanding from handwriting or confidence.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Secure: transfer. Mixed: contrast. Misconception: counterexample then a fresh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Everyone commits before explanation.</a:t>
            </a:r>
          </a:p>
          <a:p xmlns:a="http://schemas.openxmlformats.org/drawingml/2006/main">
            <a:r>
              <a:t>Use a button, point, say/sign or let an adult operate the chosen button. A retry is information, not a penalty.</a:t>
            </a:r>
          </a:p>
          <a:p xmlns:a="http://schemas.openxmlformats.org/drawingml/2006/main">
            <a:r>
              <a:t>Audience move:</a:t>
            </a:r>
          </a:p>
          <a:p xmlns:a="http://schemas.openxmlformats.org/drawingml/2006/main">
            <a:r>
              <a:t>Keep the faint-groove result and, if useful, repeat the same method.</a:t>
            </a:r>
          </a:p>
          <a:p xmlns:a="http://schemas.openxmlformats.org/drawingml/2006/main">
            <a:r>
              <a:t>Delete it because it does not match the prediction.</a:t>
            </a:r>
          </a:p>
          <a:p xmlns:a="http://schemas.openxmlformats.org/drawingml/2006/main">
            <a:r>
              <a:t>Press harder until the groove looks like the expected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I do 2: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one complete evidence-to-explanation sentence, then pause.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Keep the science words; change density, modality or adult role before changing the goal.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Connection: the model is useful when its visible pattern is translated into a scientific explanation.</a:t>
            </a:r>
          </a:p>
          <a:p xmlns:a="http://schemas.openxmlformats.org/drawingml/2006/main">
            <a:r>
              <a:t>Connection 1</a:t>
            </a:r>
          </a:p>
          <a:p xmlns:a="http://schemas.openxmlformats.org/drawingml/2006/main">
            <a:r>
              <a:t>Order only the tested codes by the remaining groove evidence: deeper groove means lower resistance to this scratch method.</a:t>
            </a:r>
          </a:p>
          <a:p xmlns:a="http://schemas.openxmlformats.org/drawingml/2006/main">
            <a:r>
              <a:t>Connection 2</a:t>
            </a:r>
          </a:p>
          <a:p xmlns:a="http://schemas.openxmlformats.org/drawingml/2006/main">
            <a:r>
              <a:t>Use a cautious conclusion such as ‘Code D resisted a groove more than Code A under this method.’</a:t>
            </a:r>
          </a:p>
          <a:p xmlns:a="http://schemas.openxmlformats.org/drawingml/2006/main">
            <a:r>
              <a:t>Connection 3</a:t>
            </a:r>
          </a:p>
          <a:p xmlns:a="http://schemas.openxmlformats.org/drawingml/2006/main">
            <a:r>
              <a:t>Add one limitation: specimens vary, the force proxy is simple and one classroom tool does not produce a universal hardness number.</a:t>
            </a:r>
          </a:p>
          <a:p xmlns:a="http://schemas.openxmlformats.org/drawingml/2006/main">
            <a:r>
              <a:t>MODEL STRENGTH</a:t>
            </a:r>
          </a:p>
          <a:p xmlns:a="http://schemas.openxmlformats.org/drawingml/2006/main">
            <a:r>
              <a:t>The four-code table keeps raw observations, repeats and the conclusion together so an awkward result cannot disappear.</a:t>
            </a:r>
          </a:p>
          <a:p xmlns:a="http://schemas.openxmlformats.org/drawingml/2006/main">
            <a:r>
              <a:t>MODEL LIMIT</a:t>
            </a:r>
          </a:p>
          <a:p xmlns:a="http://schemas.openxmlformats.org/drawingml/2006/main">
            <a:r>
              <a:t>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I do 2: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one complete evidence-to-explanation sentence, then pause.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Keep the science words; change density, modality or adult role before changing the goal.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Connection: the model is useful when its visible pattern is translated into a scientific explanation.</a:t>
            </a:r>
          </a:p>
          <a:p xmlns:a="http://schemas.openxmlformats.org/drawingml/2006/main">
            <a:r>
              <a:t>Connection 1</a:t>
            </a:r>
          </a:p>
          <a:p xmlns:a="http://schemas.openxmlformats.org/drawingml/2006/main">
            <a:r>
              <a:t>Order only the tested codes by the remaining groove evidence: deeper groove means lower resistance to this scratch method.</a:t>
            </a:r>
          </a:p>
          <a:p xmlns:a="http://schemas.openxmlformats.org/drawingml/2006/main">
            <a:r>
              <a:t>Connection 2</a:t>
            </a:r>
          </a:p>
          <a:p xmlns:a="http://schemas.openxmlformats.org/drawingml/2006/main">
            <a:r>
              <a:t>Use a cautious conclusion such as ‘Code D resisted a groove more than Code A under this method.’</a:t>
            </a:r>
          </a:p>
          <a:p xmlns:a="http://schemas.openxmlformats.org/drawingml/2006/main">
            <a:r>
              <a:t>Connection 3</a:t>
            </a:r>
          </a:p>
          <a:p xmlns:a="http://schemas.openxmlformats.org/drawingml/2006/main">
            <a:r>
              <a:t>Add one limitation: specimens vary, the force proxy is simple and one classroom tool does not produce a universal hardness number.</a:t>
            </a:r>
          </a:p>
          <a:p xmlns:a="http://schemas.openxmlformats.org/drawingml/2006/main">
            <a:r>
              <a:t>MODEL STRENGTH</a:t>
            </a:r>
          </a:p>
          <a:p xmlns:a="http://schemas.openxmlformats.org/drawingml/2006/main">
            <a:r>
              <a:t>The four-code table keeps raw observations, repeats and the conclusion together so an awkward result cannot disappear.</a:t>
            </a:r>
          </a:p>
          <a:p xmlns:a="http://schemas.openxmlformats.org/drawingml/2006/main">
            <a:r>
              <a:t>MODEL LIMIT</a:t>
            </a:r>
          </a:p>
          <a:p xmlns:a="http://schemas.openxmlformats.org/drawingml/2006/main">
            <a:r>
              <a:t>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We do 2: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pupil operation and thinking; support handling only where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what changed and what stayed the same before supplying a scientific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Place each after-wipe result, method card and limitation in its correct evidence role.</a:t>
            </a:r>
          </a:p>
          <a:p xmlns:a="http://schemas.openxmlformats.org/drawingml/2006/main">
            <a:r>
              <a:t>Lock the method. Predict one code. Record the after-wipe result. Keep or repeat without erasing. Compare and limit the conclusion.</a:t>
            </a:r>
          </a:p>
          <a:p xmlns:a="http://schemas.openxmlformats.org/drawingml/2006/main">
            <a:r>
              <a:t>Cards to place</a:t>
            </a:r>
          </a:p>
          <a:p xmlns:a="http://schemas.openxmlformats.org/drawingml/2006/main">
            <a:r>
              <a:t>Code A A deep clear indentation remains after the loose streak is wiped.</a:t>
            </a:r>
          </a:p>
          <a:p xmlns:a="http://schemas.openxmlformats.org/drawingml/2006/main">
            <a:r>
              <a:t>Code B A shallow groove remains; a few loose grains require the practical route to stop and be checked.</a:t>
            </a:r>
          </a:p>
          <a:p xmlns:a="http://schemas.openxmlformats.org/drawingml/2006/main">
            <a:r>
              <a:t>Code C A faint groove remains after wiping under the same representative method.</a:t>
            </a:r>
          </a:p>
          <a:p xmlns:a="http://schemas.openxmlformats.org/drawingml/2006/main">
            <a:r>
              <a:t>Code D The light streak wipes away and no indentation remains.</a:t>
            </a:r>
          </a:p>
          <a:p xmlns:a="http://schemas.openxmlformats.org/drawingml/2006/main">
            <a:r>
              <a:t>Keep first result, then repeat A valid unexpected result stays in the table before the same stated method is repeated.</a:t>
            </a:r>
          </a:p>
          <a:p xmlns:a="http://schemas.openxmlformats.org/drawingml/2006/main">
            <a:r>
              <a:t>These samples, this tool, this method Another specimen or tool could produce a different relative pattern.</a:t>
            </a:r>
          </a:p>
          <a:p xmlns:a="http://schemas.openxmlformats.org/drawingml/2006/main">
            <a:r>
              <a:t>Matching groups</a:t>
            </a:r>
          </a:p>
          <a:p xmlns:a="http://schemas.openxmlformats.org/drawingml/2006/main">
            <a:r>
              <a:t>DEEP GROOVE</a:t>
            </a:r>
          </a:p>
          <a:p xmlns:a="http://schemas.openxmlformats.org/drawingml/2006/main">
            <a:r>
              <a:t>SHALLOW GROOVE</a:t>
            </a:r>
          </a:p>
          <a:p xmlns:a="http://schemas.openxmlformats.org/drawingml/2006/main">
            <a:r>
              <a:t>FAINT GROOVE</a:t>
            </a:r>
          </a:p>
          <a:p xmlns:a="http://schemas.openxmlformats.org/drawingml/2006/main">
            <a:r>
              <a:t>NO GROOVE AFTER WIPE</a:t>
            </a:r>
          </a:p>
          <a:p xmlns:a="http://schemas.openxmlformats.org/drawingml/2006/main">
            <a:r>
              <a:t>METHOD / REPEAT RULE</a:t>
            </a:r>
          </a:p>
          <a:p xmlns:a="http://schemas.openxmlformats.org/drawingml/2006/main">
            <a:r>
              <a:t>LIMIT OF THE CONCLUSION</a:t>
            </a:r>
          </a:p>
          <a:p xmlns:a="http://schemas.openxmlformats.org/drawingml/2006/main">
            <a:r>
              <a:t>Freeze evidence</a:t>
            </a:r>
          </a:p>
          <a:p xmlns:a="http://schemas.openxmlformats.org/drawingml/2006/main">
            <a:r>
              <a:t>↺ Reset and retry</a:t>
            </a:r>
          </a:p>
          <a:p xmlns:a="http://schemas.openxmlformats.org/drawingml/2006/main">
            <a:r>
              <a:t>Science glitch · find and repair it</a:t>
            </a:r>
          </a:p>
          <a:p xmlns:a="http://schemas.openxmlformats.org/drawingml/2006/main">
            <a:r>
              <a:t>Claim: Evidence glitch: keep only the deepest and no-groove results because the middle results make the pattern untidy.</a:t>
            </a:r>
          </a:p>
          <a:p xmlns:a="http://schemas.openxmlformats.org/drawingml/2006/main">
            <a:r>
              <a:t>Keep it: tidy evidence is better than complete evidence.</a:t>
            </a:r>
          </a:p>
          <a:p xmlns:a="http://schemas.openxmlformats.org/drawingml/2006/main">
            <a:r>
              <a:t>Repair it: keep every valid result so the full relative pattern and variation remain visible.</a:t>
            </a:r>
          </a:p>
          <a:p xmlns:a="http://schemas.openxmlformats.org/drawingml/2006/main">
            <a:r>
              <a:t>Repair it: invent one average groove and erase the raw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We do 2: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pupil operation and thinking; support handling only where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what changed and what stayed the same before supplying a scientific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Place each after-wipe result, method card and limitation in its correct evidence role.</a:t>
            </a:r>
          </a:p>
          <a:p xmlns:a="http://schemas.openxmlformats.org/drawingml/2006/main">
            <a:r>
              <a:t>Lock the method. Predict one code. Record the after-wipe result. Keep or repeat without erasing. Compare and limit the conclusion.</a:t>
            </a:r>
          </a:p>
          <a:p xmlns:a="http://schemas.openxmlformats.org/drawingml/2006/main">
            <a:r>
              <a:t>Cards to place</a:t>
            </a:r>
          </a:p>
          <a:p xmlns:a="http://schemas.openxmlformats.org/drawingml/2006/main">
            <a:r>
              <a:t>Code A A deep clear indentation remains after the loose streak is wiped.</a:t>
            </a:r>
          </a:p>
          <a:p xmlns:a="http://schemas.openxmlformats.org/drawingml/2006/main">
            <a:r>
              <a:t>Code B A shallow groove remains; a few loose grains require the practical route to stop and be checked.</a:t>
            </a:r>
          </a:p>
          <a:p xmlns:a="http://schemas.openxmlformats.org/drawingml/2006/main">
            <a:r>
              <a:t>Code C A faint groove remains after wiping under the same representative method.</a:t>
            </a:r>
          </a:p>
          <a:p xmlns:a="http://schemas.openxmlformats.org/drawingml/2006/main">
            <a:r>
              <a:t>Code D The light streak wipes away and no indentation remains.</a:t>
            </a:r>
          </a:p>
          <a:p xmlns:a="http://schemas.openxmlformats.org/drawingml/2006/main">
            <a:r>
              <a:t>Keep first result, then repeat A valid unexpected result stays in the table before the same stated method is repeated.</a:t>
            </a:r>
          </a:p>
          <a:p xmlns:a="http://schemas.openxmlformats.org/drawingml/2006/main">
            <a:r>
              <a:t>These samples, this tool, this method Another specimen or tool could produce a different relative pattern.</a:t>
            </a:r>
          </a:p>
          <a:p xmlns:a="http://schemas.openxmlformats.org/drawingml/2006/main">
            <a:r>
              <a:t>Matching groups</a:t>
            </a:r>
          </a:p>
          <a:p xmlns:a="http://schemas.openxmlformats.org/drawingml/2006/main">
            <a:r>
              <a:t>DEEP GROOVE</a:t>
            </a:r>
          </a:p>
          <a:p xmlns:a="http://schemas.openxmlformats.org/drawingml/2006/main">
            <a:r>
              <a:t>SHALLOW GROOVE</a:t>
            </a:r>
          </a:p>
          <a:p xmlns:a="http://schemas.openxmlformats.org/drawingml/2006/main">
            <a:r>
              <a:t>FAINT GROOVE</a:t>
            </a:r>
          </a:p>
          <a:p xmlns:a="http://schemas.openxmlformats.org/drawingml/2006/main">
            <a:r>
              <a:t>NO GROOVE AFTER WIPE</a:t>
            </a:r>
          </a:p>
          <a:p xmlns:a="http://schemas.openxmlformats.org/drawingml/2006/main">
            <a:r>
              <a:t>METHOD / REPEAT RULE</a:t>
            </a:r>
          </a:p>
          <a:p xmlns:a="http://schemas.openxmlformats.org/drawingml/2006/main">
            <a:r>
              <a:t>LIMIT OF THE CONCLUSION</a:t>
            </a:r>
          </a:p>
          <a:p xmlns:a="http://schemas.openxmlformats.org/drawingml/2006/main">
            <a:r>
              <a:t>Freeze evidence</a:t>
            </a:r>
          </a:p>
          <a:p xmlns:a="http://schemas.openxmlformats.org/drawingml/2006/main">
            <a:r>
              <a:t>↺ Reset and retry</a:t>
            </a:r>
          </a:p>
          <a:p xmlns:a="http://schemas.openxmlformats.org/drawingml/2006/main">
            <a:r>
              <a:t>Science glitch · find and repair it</a:t>
            </a:r>
          </a:p>
          <a:p xmlns:a="http://schemas.openxmlformats.org/drawingml/2006/main">
            <a:r>
              <a:t>Claim: Evidence glitch: keep only the deepest and no-groove results because the middle results make the pattern untidy.</a:t>
            </a:r>
          </a:p>
          <a:p xmlns:a="http://schemas.openxmlformats.org/drawingml/2006/main">
            <a:r>
              <a:t>Keep it: tidy evidence is better than complete evidence.</a:t>
            </a:r>
          </a:p>
          <a:p xmlns:a="http://schemas.openxmlformats.org/drawingml/2006/main">
            <a:r>
              <a:t>Repair it: keep every valid result so the full relative pattern and variation remain visible.</a:t>
            </a:r>
          </a:p>
          <a:p xmlns:a="http://schemas.openxmlformats.org/drawingml/2006/main">
            <a:r>
              <a:t>Repair it: invent one average groove and erase the raw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We do 2: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pupil operation and thinking; support handling only where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what changed and what stayed the same before supplying a scientific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Place each after-wipe result, method card and limitation in its correct evidence role.</a:t>
            </a:r>
          </a:p>
          <a:p xmlns:a="http://schemas.openxmlformats.org/drawingml/2006/main">
            <a:r>
              <a:t>Lock the method. Predict one code. Record the after-wipe result. Keep or repeat without erasing. Compare and limit the conclusion.</a:t>
            </a:r>
          </a:p>
          <a:p xmlns:a="http://schemas.openxmlformats.org/drawingml/2006/main">
            <a:r>
              <a:t>Cards to place</a:t>
            </a:r>
          </a:p>
          <a:p xmlns:a="http://schemas.openxmlformats.org/drawingml/2006/main">
            <a:r>
              <a:t>Code A A deep clear indentation remains after the loose streak is wiped.</a:t>
            </a:r>
          </a:p>
          <a:p xmlns:a="http://schemas.openxmlformats.org/drawingml/2006/main">
            <a:r>
              <a:t>Code B A shallow groove remains; a few loose grains require the practical route to stop and be checked.</a:t>
            </a:r>
          </a:p>
          <a:p xmlns:a="http://schemas.openxmlformats.org/drawingml/2006/main">
            <a:r>
              <a:t>Code C A faint groove remains after wiping under the same representative method.</a:t>
            </a:r>
          </a:p>
          <a:p xmlns:a="http://schemas.openxmlformats.org/drawingml/2006/main">
            <a:r>
              <a:t>Code D The light streak wipes away and no indentation remains.</a:t>
            </a:r>
          </a:p>
          <a:p xmlns:a="http://schemas.openxmlformats.org/drawingml/2006/main">
            <a:r>
              <a:t>Keep first result, then repeat A valid unexpected result stays in the table before the same stated method is repeated.</a:t>
            </a:r>
          </a:p>
          <a:p xmlns:a="http://schemas.openxmlformats.org/drawingml/2006/main">
            <a:r>
              <a:t>These samples, this tool, this method Another specimen or tool could produce a different relative pattern.</a:t>
            </a:r>
          </a:p>
          <a:p xmlns:a="http://schemas.openxmlformats.org/drawingml/2006/main">
            <a:r>
              <a:t>Matching groups</a:t>
            </a:r>
          </a:p>
          <a:p xmlns:a="http://schemas.openxmlformats.org/drawingml/2006/main">
            <a:r>
              <a:t>DEEP GROOVE</a:t>
            </a:r>
          </a:p>
          <a:p xmlns:a="http://schemas.openxmlformats.org/drawingml/2006/main">
            <a:r>
              <a:t>SHALLOW GROOVE</a:t>
            </a:r>
          </a:p>
          <a:p xmlns:a="http://schemas.openxmlformats.org/drawingml/2006/main">
            <a:r>
              <a:t>FAINT GROOVE</a:t>
            </a:r>
          </a:p>
          <a:p xmlns:a="http://schemas.openxmlformats.org/drawingml/2006/main">
            <a:r>
              <a:t>NO GROOVE AFTER WIPE</a:t>
            </a:r>
          </a:p>
          <a:p xmlns:a="http://schemas.openxmlformats.org/drawingml/2006/main">
            <a:r>
              <a:t>METHOD / REPEAT RULE</a:t>
            </a:r>
          </a:p>
          <a:p xmlns:a="http://schemas.openxmlformats.org/drawingml/2006/main">
            <a:r>
              <a:t>LIMIT OF THE CONCLUSION</a:t>
            </a:r>
          </a:p>
          <a:p xmlns:a="http://schemas.openxmlformats.org/drawingml/2006/main">
            <a:r>
              <a:t>Freeze evidence</a:t>
            </a:r>
          </a:p>
          <a:p xmlns:a="http://schemas.openxmlformats.org/drawingml/2006/main">
            <a:r>
              <a:t>↺ Reset and retry</a:t>
            </a:r>
          </a:p>
          <a:p xmlns:a="http://schemas.openxmlformats.org/drawingml/2006/main">
            <a:r>
              <a:t>Science glitch · find and repair it</a:t>
            </a:r>
          </a:p>
          <a:p xmlns:a="http://schemas.openxmlformats.org/drawingml/2006/main">
            <a:r>
              <a:t>Claim: Evidence glitch: keep only the deepest and no-groove results because the middle results make the pattern untidy.</a:t>
            </a:r>
          </a:p>
          <a:p xmlns:a="http://schemas.openxmlformats.org/drawingml/2006/main">
            <a:r>
              <a:t>Keep it: tidy evidence is better than complete evidence.</a:t>
            </a:r>
          </a:p>
          <a:p xmlns:a="http://schemas.openxmlformats.org/drawingml/2006/main">
            <a:r>
              <a:t>Repair it: keep every valid result so the full relative pattern and variation remain visible.</a:t>
            </a:r>
          </a:p>
          <a:p xmlns:a="http://schemas.openxmlformats.org/drawingml/2006/main">
            <a:r>
              <a:t>Repair it: invent one average groove and erase the raw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Independent: 15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independence. Accept equivalent evidence routes and scribe exact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Prompt only as much as needed; fade as soon as the pupil continues.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Physical route</a:t>
            </a:r>
          </a:p>
          <a:p xmlns:a="http://schemas.openxmlformats.org/drawingml/2006/main">
            <a:r>
              <a:t>Four teacher-pretested coded dry samples; stable individual trays; secured blunt scratch jig or teacher demonstration; fixed guide; wipes; hand lens; four-row result table; eye protection where assessed.</a:t>
            </a:r>
          </a:p>
          <a:p xmlns:a="http://schemas.openxmlformats.org/drawingml/2006/main">
            <a:r>
              <a:t>Same outcome: I can use the same stated scratch method to compare four coded rock samples and give a cautious evidence-based conclusion.</a:t>
            </a:r>
          </a:p>
          <a:p xmlns:a="http://schemas.openxmlformats.org/drawingml/2006/main">
            <a:r>
              <a:t>Offline digital / director route</a:t>
            </a:r>
          </a:p>
          <a:p xmlns:a="http://schemas.openxmlformats.org/drawingml/2006/main">
            <a:r>
              <a:t>Use the in-page four-code matrix with A deep, B shallow, C faint and D no groove after wiping. Identify it as representative model data.</a:t>
            </a:r>
          </a:p>
          <a:p xmlns:a="http://schemas.openxmlformats.org/drawingml/2006/main">
            <a:r>
              <a:t>Same evidence: A complete four-code raw-results table, one preserved repeat/check note, a relative comparison using at least two codes and one method or sample limitation.</a:t>
            </a:r>
          </a:p>
          <a:p xmlns:a="http://schemas.openxmlformats.org/drawingml/2006/main">
            <a:r>
              <a:t>Equipment / setup Four teacher-pretested coded dry samples; stable individual trays; secured blunt scratch jig or teacher demonstration; fixed guide; wipes; hand lens; four-row result table; eye protection where assessed.</a:t>
            </a:r>
          </a:p>
          <a:p xmlns:a="http://schemas.openxmlformats.org/drawingml/2006/main">
            <a:r>
              <a:t>Safety / sensory Follow the local risk assessment. No hammering, breaking, tasting, smelling or dust blowing. An adult controls the secured tool. Stop on flaking, crumbling or dust; preserve the note and switch to fixed-data parity. Wash hands.</a:t>
            </a:r>
          </a:p>
          <a:p xmlns:a="http://schemas.openxmlformats.org/drawingml/2006/main">
            <a:r>
              <a:t>Offline parity Use the in-page four-code matrix with A deep, B shallow, C faint and D no groove after wiping. Identify it as representative model data.</a:t>
            </a:r>
          </a:p>
          <a:p xmlns:a="http://schemas.openxmlformats.org/drawingml/2006/main">
            <a:r>
              <a:t>No-equipment/access route: Direct the adult through the method or use the printed fixed observations. Recorder, observer and conclusion roles are complete participation routes.</a:t>
            </a:r>
          </a:p>
          <a:p xmlns:a="http://schemas.openxmlformats.org/drawingml/2006/main">
            <a:r>
              <a:t>▲ Standard</a:t>
            </a:r>
          </a:p>
          <a:p xmlns:a="http://schemas.openxmlformats.org/drawingml/2006/main">
            <a:r>
              <a:t>Complete all four rows, keep one repeat/check note and write a conclusion comparing at least two codes.</a:t>
            </a:r>
          </a:p>
          <a:p xmlns:a="http://schemas.openxmlformats.org/drawingml/2006/main">
            <a:r>
              <a:t>Scaffold</a:t>
            </a:r>
          </a:p>
          <a:p xmlns:a="http://schemas.openxmlformats.org/drawingml/2006/main">
            <a:r>
              <a:t>Use: Code __ showed __ while Code __ showed __, so under this method __.</a:t>
            </a:r>
          </a:p>
          <a:p xmlns:a="http://schemas.openxmlformats.org/drawingml/2006/main">
            <a:r>
              <a:t>Evidence 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Independent: 15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independence. Accept equivalent evidence routes and scribe exact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Prompt only as much as needed; fade as soon as the pupil continues.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Physical route</a:t>
            </a:r>
          </a:p>
          <a:p xmlns:a="http://schemas.openxmlformats.org/drawingml/2006/main">
            <a:r>
              <a:t>Four teacher-pretested coded dry samples; stable individual trays; secured blunt scratch jig or teacher demonstration; fixed guide; wipes; hand lens; four-row result table; eye protection where assessed.</a:t>
            </a:r>
          </a:p>
          <a:p xmlns:a="http://schemas.openxmlformats.org/drawingml/2006/main">
            <a:r>
              <a:t>Same outcome: I can use the same stated scratch method to compare four coded rock samples and give a cautious evidence-based conclusion.</a:t>
            </a:r>
          </a:p>
          <a:p xmlns:a="http://schemas.openxmlformats.org/drawingml/2006/main">
            <a:r>
              <a:t>Offline digital / director route</a:t>
            </a:r>
          </a:p>
          <a:p xmlns:a="http://schemas.openxmlformats.org/drawingml/2006/main">
            <a:r>
              <a:t>Use the in-page four-code matrix with A deep, B shallow, C faint and D no groove after wiping. Identify it as representative model data.</a:t>
            </a:r>
          </a:p>
          <a:p xmlns:a="http://schemas.openxmlformats.org/drawingml/2006/main">
            <a:r>
              <a:t>Same evidence: A complete four-code raw-results table, one preserved repeat/check note, a relative comparison using at least two codes and one method or sample limitation.</a:t>
            </a:r>
          </a:p>
          <a:p xmlns:a="http://schemas.openxmlformats.org/drawingml/2006/main">
            <a:r>
              <a:t>Equipment / setup Four teacher-pretested coded dry samples; stable individual trays; secured blunt scratch jig or teacher demonstration; fixed guide; wipes; hand lens; four-row result table; eye protection where assessed.</a:t>
            </a:r>
          </a:p>
          <a:p xmlns:a="http://schemas.openxmlformats.org/drawingml/2006/main">
            <a:r>
              <a:t>Safety / sensory Follow the local risk assessment. No hammering, breaking, tasting, smelling or dust blowing. An adult controls the secured tool. Stop on flaking, crumbling or dust; preserve the note and switch to fixed-data parity. Wash hands.</a:t>
            </a:r>
          </a:p>
          <a:p xmlns:a="http://schemas.openxmlformats.org/drawingml/2006/main">
            <a:r>
              <a:t>Offline parity Use the in-page four-code matrix with A deep, B shallow, C faint and D no groove after wiping. Identify it as representative model data.</a:t>
            </a:r>
          </a:p>
          <a:p xmlns:a="http://schemas.openxmlformats.org/drawingml/2006/main">
            <a:r>
              <a:t>No-equipment/access route: Direct the adult through the method or use the printed fixed observations. Recorder, observer and conclusion roles are complete participation routes.</a:t>
            </a:r>
          </a:p>
          <a:p xmlns:a="http://schemas.openxmlformats.org/drawingml/2006/main">
            <a:r>
              <a:t>▲ Standard</a:t>
            </a:r>
          </a:p>
          <a:p xmlns:a="http://schemas.openxmlformats.org/drawingml/2006/main">
            <a:r>
              <a:t>Complete all four rows, keep one repeat/check note and write a conclusion comparing at least two codes.</a:t>
            </a:r>
          </a:p>
          <a:p xmlns:a="http://schemas.openxmlformats.org/drawingml/2006/main">
            <a:r>
              <a:t>Scaffold</a:t>
            </a:r>
          </a:p>
          <a:p xmlns:a="http://schemas.openxmlformats.org/drawingml/2006/main">
            <a:r>
              <a:t>Use: Code __ showed __ while Code __ showed __, so under this method __.</a:t>
            </a:r>
          </a:p>
          <a:p xmlns:a="http://schemas.openxmlformats.org/drawingml/2006/main">
            <a:r>
              <a:t>Evidence 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SCI_B_W10B_Hardness_Evidence_Do.html. Exit: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Genuinely receive one final response and name back the Science heard or seen.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Choose one visible next move; written closure is optional when Voice and Audience are observable.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The fixed data represent particular teaching samples and one scratch method. They do not assign Mohs values, measure toughness or approve a rock for construction.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Standard</a:t>
            </a:r>
          </a:p>
          <a:p xmlns:a="http://schemas.openxmlformats.org/drawingml/2006/main">
            <a:r>
              <a:t>Use two code results to give a relative-hardness conclusion and state one limit.</a:t>
            </a:r>
          </a:p>
          <a:p xmlns:a="http://schemas.openxmlformats.org/drawingml/2006/main">
            <a:r>
              <a:t>Adult Audience</a:t>
            </a:r>
          </a:p>
          <a:p xmlns:a="http://schemas.openxmlformats.org/drawingml/2006/main">
            <a:r>
              <a:t>The familiar adult genuinely receives the pupil response, then says back the Science they heard or saw. The adult does not add a score or rewrite the pupil.</a:t>
            </a:r>
          </a:p>
          <a:p xmlns:a="http://schemas.openxmlformats.org/drawingml/2006/main">
            <a:r>
              <a:t>Optional exact record of what I said or showed:</a:t>
            </a:r>
          </a:p>
          <a:p xmlns:a="http://schemas.openxmlformats.org/drawingml/2006/main">
            <a:r>
              <a:t>One next teaching move after the adult listened: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SCI_B_W10B_Hardness_Evidence_Do.html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b46c5c140f4c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c23dfad02c4880" /><Relationship Type="http://schemas.openxmlformats.org/officeDocument/2006/relationships/slideLayout" Target="/ppt/slideLayouts/slideLayout1.xml" Id="R2c9a838ff11944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9a838ff11944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14179a9d44603" /><Relationship Type="http://schemas.openxmlformats.org/officeDocument/2006/relationships/hyperlink" Target="SCI_B_W10B_Hardness_Evidence_Do.html" TargetMode="External" Id="Re09c733b944a4b34" /><Relationship Type="http://schemas.openxmlformats.org/officeDocument/2006/relationships/notesSlide" Target="/ppt/notesSlides/notesSlide1.xml" Id="R912f47e7e37444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53e6e692c4568" /><Relationship Type="http://schemas.openxmlformats.org/officeDocument/2006/relationships/notesSlide" Target="/ppt/notesSlides/notesSlide2.xml" Id="Rd0a3388997b245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61633920e4317" /><Relationship Type="http://schemas.openxmlformats.org/officeDocument/2006/relationships/notesSlide" Target="/ppt/notesSlides/notesSlide3.xml" Id="R51d961f243ce45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170c1d4014c3c" /><Relationship Type="http://schemas.openxmlformats.org/officeDocument/2006/relationships/notesSlide" Target="/ppt/notesSlides/notesSlide4.xml" Id="Rd5ca299751fb44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5ca41a5ce4b43" /><Relationship Type="http://schemas.openxmlformats.org/officeDocument/2006/relationships/notesSlide" Target="/ppt/notesSlides/notesSlide5.xml" Id="R3809af70d4924f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ea5c9c79de4b4c" /><Relationship Type="http://schemas.openxmlformats.org/officeDocument/2006/relationships/image" Target="/ppt/media/image.png" Id="Rc1a7068685b14447" /><Relationship Type="http://schemas.openxmlformats.org/officeDocument/2006/relationships/image" Target="/ppt/media/image2.png" Id="Raf556408176742e5" /><Relationship Type="http://schemas.openxmlformats.org/officeDocument/2006/relationships/image" Target="/ppt/media/image3.png" Id="R919c4a0433ff443f" /><Relationship Type="http://schemas.openxmlformats.org/officeDocument/2006/relationships/notesSlide" Target="/ppt/notesSlides/notesSlide6.xml" Id="Rfc0dee78631b4c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0d1ad5b6e49a9" /><Relationship Type="http://schemas.openxmlformats.org/officeDocument/2006/relationships/notesSlide" Target="/ppt/notesSlides/notesSlide7.xml" Id="Re58a7a263bc14f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82da5d80c4caa" /><Relationship Type="http://schemas.openxmlformats.org/officeDocument/2006/relationships/notesSlide" Target="/ppt/notesSlides/notesSlide8.xml" Id="R531622cc4a5a47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a67f84489404f" /><Relationship Type="http://schemas.openxmlformats.org/officeDocument/2006/relationships/notesSlide" Target="/ppt/notesSlides/notesSlide9.xml" Id="R156fac394e7d47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ed9a805744993" /><Relationship Type="http://schemas.openxmlformats.org/officeDocument/2006/relationships/notesSlide" Target="/ppt/notesSlides/notesSlide10.xml" Id="R3215ab3b3d7d46e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1a2c13ea44ebc" /><Relationship Type="http://schemas.openxmlformats.org/officeDocument/2006/relationships/notesSlide" Target="/ppt/notesSlides/notesSlide11.xml" Id="Rc9b8f70eea7947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7ba360eb54176" /><Relationship Type="http://schemas.openxmlformats.org/officeDocument/2006/relationships/notesSlide" Target="/ppt/notesSlides/notesSlide12.xml" Id="R9a47e4f893a7430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32e27e3794214" /><Relationship Type="http://schemas.openxmlformats.org/officeDocument/2006/relationships/notesSlide" Target="/ppt/notesSlides/notesSlide13.xml" Id="Rbba7e333d66b493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7a872ee254b3f" /><Relationship Type="http://schemas.openxmlformats.org/officeDocument/2006/relationships/notesSlide" Target="/ppt/notesSlides/notesSlide14.xml" Id="R310ac70d371546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45e7ebe5e4ed9" /><Relationship Type="http://schemas.openxmlformats.org/officeDocument/2006/relationships/notesSlide" Target="/ppt/notesSlides/notesSlide15.xml" Id="R65553a1539944c4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9a12f0bfd4779" /><Relationship Type="http://schemas.openxmlformats.org/officeDocument/2006/relationships/notesSlide" Target="/ppt/notesSlides/notesSlide16.xml" Id="R07904fa85bc74b3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f70486d84426b" /><Relationship Type="http://schemas.openxmlformats.org/officeDocument/2006/relationships/notesSlide" Target="/ppt/notesSlides/notesSlide17.xml" Id="R17998b7b516e4c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hase edge">
            <a:extLst xmlns:a="http://schemas.openxmlformats.org/drawingml/2006/main">
              <a:ext uri="{FF2B5EF4-FFF2-40B4-BE49-F238E27FC236}">
                <a16:creationId xmlns:a16="http://schemas.microsoft.com/office/drawing/2014/main" id="{7FFD9C5E-523F-4313-BF05-CC981E5AE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7A9B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3ABCD017-67AB-4754-891C-7A64D7C8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62BFFA91-0D00-4473-A5D9-9FFC1FB8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OVERVIEW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1D97788-6297-4002-823B-2B6FC404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Hardness Evidence Lab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F67060C2-1750-430A-A4E6-C9324628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objective 0">
            <a:extLst xmlns:a="http://schemas.openxmlformats.org/drawingml/2006/main">
              <a:ext uri="{FF2B5EF4-FFF2-40B4-BE49-F238E27FC236}">
                <a16:creationId xmlns:a16="http://schemas.microsoft.com/office/drawing/2014/main" id="{09B745DB-DB95-4B00-8BCC-358380A5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81225"/>
            <a:ext cx="5924550" cy="11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I can use the same stated scratch method to compare four coded rock samples and give a cautious evidence-based conclusion.</a:t>
            </a:r>
          </a:p>
        </p:txBody>
      </p:sp>
      <p:sp>
        <p:nvSpPr>
          <p:cNvPr id="7" name="learning move 0">
            <a:extLst xmlns:a="http://schemas.openxmlformats.org/drawingml/2006/main">
              <a:ext uri="{FF2B5EF4-FFF2-40B4-BE49-F238E27FC236}">
                <a16:creationId xmlns:a16="http://schemas.microsoft.com/office/drawing/2014/main" id="{4354DE7A-94A6-409E-90F9-71C858D4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05050"/>
            <a:ext cx="4238625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3"/>
          </a:solidFill>
          <a:ln xmlns:a="http://schemas.openxmlformats.org/drawingml/2006/main" w="0">
            <a:noFill/>
          </a:ln>
        </p:spPr>
      </p:sp>
      <p:sp>
        <p:nvSpPr>
          <p:cNvPr id="8" name="move 0">
            <a:extLst xmlns:a="http://schemas.openxmlformats.org/drawingml/2006/main">
              <a:ext uri="{FF2B5EF4-FFF2-40B4-BE49-F238E27FC236}">
                <a16:creationId xmlns:a16="http://schemas.microsoft.com/office/drawing/2014/main" id="{F2AA4F10-4321-46D8-9F63-5A157D262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428875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LOCK</a:t>
            </a:r>
          </a:p>
        </p:txBody>
      </p:sp>
      <p:sp>
        <p:nvSpPr>
          <p:cNvPr id="9" name="move detail 0">
            <a:extLst xmlns:a="http://schemas.openxmlformats.org/drawingml/2006/main">
              <a:ext uri="{FF2B5EF4-FFF2-40B4-BE49-F238E27FC236}">
                <a16:creationId xmlns:a16="http://schemas.microsoft.com/office/drawing/2014/main" id="{394118A7-96E4-43BB-A99E-45B90254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771775"/>
            <a:ext cx="3905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fair method</a:t>
            </a:r>
          </a:p>
        </p:txBody>
      </p:sp>
      <p:sp>
        <p:nvSpPr>
          <p:cNvPr id="10" name="learning move 1">
            <a:extLst xmlns:a="http://schemas.openxmlformats.org/drawingml/2006/main">
              <a:ext uri="{FF2B5EF4-FFF2-40B4-BE49-F238E27FC236}">
                <a16:creationId xmlns:a16="http://schemas.microsoft.com/office/drawing/2014/main" id="{034C42BB-1015-45B1-A9B0-F2E0767D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48025"/>
            <a:ext cx="4238625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3"/>
          </a:solidFill>
          <a:ln xmlns:a="http://schemas.openxmlformats.org/drawingml/2006/main" w="0">
            <a:noFill/>
          </a:ln>
        </p:spPr>
      </p:sp>
      <p:sp>
        <p:nvSpPr>
          <p:cNvPr id="11" name="move 1">
            <a:extLst xmlns:a="http://schemas.openxmlformats.org/drawingml/2006/main">
              <a:ext uri="{FF2B5EF4-FFF2-40B4-BE49-F238E27FC236}">
                <a16:creationId xmlns:a16="http://schemas.microsoft.com/office/drawing/2014/main" id="{BFF69D7B-088F-44E7-AAAC-EDF58C5E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37185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KEEP</a:t>
            </a:r>
          </a:p>
        </p:txBody>
      </p:sp>
      <p:sp>
        <p:nvSpPr>
          <p:cNvPr id="12" name="move detail 1">
            <a:extLst xmlns:a="http://schemas.openxmlformats.org/drawingml/2006/main">
              <a:ext uri="{FF2B5EF4-FFF2-40B4-BE49-F238E27FC236}">
                <a16:creationId xmlns:a16="http://schemas.microsoft.com/office/drawing/2014/main" id="{C99D24C5-E6E7-406B-8519-6A2AC0A0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714750"/>
            <a:ext cx="3905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no cherry-picking</a:t>
            </a:r>
          </a:p>
        </p:txBody>
      </p:sp>
      <p:sp>
        <p:nvSpPr>
          <p:cNvPr id="13" name="learning move 2">
            <a:extLst xmlns:a="http://schemas.openxmlformats.org/drawingml/2006/main">
              <a:ext uri="{FF2B5EF4-FFF2-40B4-BE49-F238E27FC236}">
                <a16:creationId xmlns:a16="http://schemas.microsoft.com/office/drawing/2014/main" id="{1CCF9583-8CEA-4899-A1DB-E5FF88F2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191000"/>
            <a:ext cx="4238625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3"/>
          </a:solidFill>
          <a:ln xmlns:a="http://schemas.openxmlformats.org/drawingml/2006/main" w="0">
            <a:noFill/>
          </a:ln>
        </p:spPr>
      </p:sp>
      <p:sp>
        <p:nvSpPr>
          <p:cNvPr id="14" name="move 2">
            <a:extLst xmlns:a="http://schemas.openxmlformats.org/drawingml/2006/main">
              <a:ext uri="{FF2B5EF4-FFF2-40B4-BE49-F238E27FC236}">
                <a16:creationId xmlns:a16="http://schemas.microsoft.com/office/drawing/2014/main" id="{3BB691D4-D384-44D2-B141-B7E99A67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314825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CONCLUDE</a:t>
            </a:r>
          </a:p>
        </p:txBody>
      </p:sp>
      <p:sp>
        <p:nvSpPr>
          <p:cNvPr id="15" name="move detail 2">
            <a:extLst xmlns:a="http://schemas.openxmlformats.org/drawingml/2006/main">
              <a:ext uri="{FF2B5EF4-FFF2-40B4-BE49-F238E27FC236}">
                <a16:creationId xmlns:a16="http://schemas.microsoft.com/office/drawing/2014/main" id="{5EDA7ADA-9613-4C68-A26E-E31B0704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657725"/>
            <a:ext cx="3905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name a limit</a:t>
            </a:r>
          </a:p>
        </p:txBody>
      </p:sp>
      <p:sp>
        <p:nvSpPr>
          <p:cNvPr id="16" name="HTML link">
            <a:extLst xmlns:a="http://schemas.openxmlformats.org/drawingml/2006/main">
              <a:ext uri="{FF2B5EF4-FFF2-40B4-BE49-F238E27FC236}">
                <a16:creationId xmlns:a16="http://schemas.microsoft.com/office/drawing/2014/main" id="{4F7DDC6D-00BA-425F-8C29-50AF4A81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95925"/>
            <a:ext cx="628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7A9B"/>
                </a:solidFill>
                <a:latin typeface="Arial"/>
                <a:ea typeface="Arial"/>
                <a:cs typeface="Arial"/>
                <a:hlinkClick xmlns:r="http://schemas.openxmlformats.org/officeDocument/2006/relationships" r:id="Re09c733b944a4b34"/>
              </a:rPr>
              <a:t>Open the original interactive lesson</a:t>
            </a:r>
          </a:p>
        </p:txBody>
      </p:sp>
      <p:sp>
        <p:nvSpPr>
          <p:cNvPr id="17" name="time">
            <a:extLst xmlns:a="http://schemas.openxmlformats.org/drawingml/2006/main">
              <a:ext uri="{FF2B5EF4-FFF2-40B4-BE49-F238E27FC236}">
                <a16:creationId xmlns:a16="http://schemas.microsoft.com/office/drawing/2014/main" id="{E2B19A48-D26B-448E-8768-FB048C6F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40 MINUTES</a:t>
            </a:r>
          </a:p>
        </p:txBody>
      </p:sp>
      <p:sp>
        <p:nvSpPr>
          <p:cNvPr id="18" name="number">
            <a:extLst xmlns:a="http://schemas.openxmlformats.org/drawingml/2006/main">
              <a:ext uri="{FF2B5EF4-FFF2-40B4-BE49-F238E27FC236}">
                <a16:creationId xmlns:a16="http://schemas.microsoft.com/office/drawing/2014/main" id="{93AB4145-79C3-4F09-9D21-A9C0E3A4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 / 17</a:t>
            </a:r>
          </a:p>
        </p:txBody>
      </p:sp>
    </p:spTree>
    <p:extLst>
      <p:ext uri="{BB962C8B-B14F-4D97-AF65-F5344CB8AC3E}">
        <p14:creationId xmlns:p14="http://schemas.microsoft.com/office/powerpoint/2010/main" val="8995892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3D001F53-5C61-49FF-935A-40CF5EB3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7A9B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49C836FE-D1A4-42C2-8DBB-2ABF2BF9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5644FB61-986A-4F12-AAA8-90BCB0C6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OVERVIEW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6598AA9-5DB0-49AE-9F1A-F9FAC804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What success looks like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BF572229-7200-494B-A5B0-FB62EC19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FEDAE871-1C87-4518-A399-3E444577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 can record an after-wipe result for all four codes.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AC0DA5B3-0CE5-4054-82A9-12C6A808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 can keep every valid result, including an unexpected one.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446BD5E6-658C-4062-BD5C-37F3968E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 can compare relative scratch resistance and state one method or sample limitation.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FFA6CD4C-CB97-40AA-A9BC-4F57C6F7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40 MINUTES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983A5B9F-E202-4320-89AA-C58C5F38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3453829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5874560F-FB03-46B1-99FD-00974B42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F6347C07-4364-40CC-B3EF-7E8CCF67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B2C60B7E-36DD-4D7A-B9F7-B61766FE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ARRIVAL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8288AFF-7F2D-4A82-931A-208F1CB0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Retrieve and reconnect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5A5C7A03-02EA-4CAA-8B54-BAE2D4B6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B7600DCD-FCD1-4405-82FF-541A4F47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Define relative hardness using scratch resistance.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B3ACB399-56B1-4A02-89CC-5BF34591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Name three controls in the stated method.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869AF119-5EB1-4399-A360-DDCA207E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Explain why the first pale line is not yet the final observation.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5492EAEF-C87F-4EA0-815A-44C57C151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Lead-in: state why every valid result must stay in the table.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3BCC8E2F-E36D-4956-9C81-37882F1A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ARRIVAL · 3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35A85C26-7D92-415B-99DF-928827EC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9711662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C5C465BC-0EFB-4003-A4F9-86F002F9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2777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C43CC8B1-97BF-4B41-A192-0FDC2BC8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8DB258B1-EEF7-4309-B3F1-20130B6C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A2E9E25-26CD-42F1-B30F-ED351E08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Codes A–D give four different after-wipe results. Which recording rule protects the evidence?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14D71FD4-D918-4478-8DF7-2E06E6E8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2A74467B-CE2B-4B19-A1A8-B65140A4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Think first. Point, say, sign or write your choice. Give one reason.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4BCC08F3-36E6-4E9D-A666-CF1A7D1F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A. Keep every valid result and note any safety stop or repeat.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34AEA6FD-E94E-495B-A289-33943B86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B. Keep only the result that matches the prediction.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542FF1AA-54AC-4389-9684-FD47E95E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C. Choose harder until all four grooves are equally deep.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A999C335-17E8-411C-B6EA-8DABCE57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STARTER · 3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A9BE0C0D-C9D9-4E0F-8E90-640E236E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20303289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1A0E66E2-B04F-498E-8E19-8A8B17A3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2777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5356A27A-6179-4754-BFEE-81EBB6B2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539CE30F-C7A8-4BDB-B841-F61EA7D6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8DF447B-42E5-40C3-A625-CB0AFD487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Look closely · what is the evidence?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703FE0F1-F2A8-4E0F-B32B-EB3B67D5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76E11BB0-33A4-414A-9325-3F93F19D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CODE A · deep groove remains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DAEC5139-D9F7-42C9-884D-AD7B1B94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CODE B · shallow groove remains; loose grain triggers a check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018E4C46-8E82-4BF2-A17D-8554534A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CODES C–D · faint groove / no groove after wiping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5407F00F-B8AB-454D-AF6B-9B934C9F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STARTER · 3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B92D5F4B-34C7-4279-B8BE-963A1DEC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18355584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hase edge">
            <a:extLst xmlns:a="http://schemas.openxmlformats.org/drawingml/2006/main">
              <a:ext uri="{FF2B5EF4-FFF2-40B4-BE49-F238E27FC236}">
                <a16:creationId xmlns:a16="http://schemas.microsoft.com/office/drawing/2014/main" id="{1EF5979C-67F8-44C7-ABFC-BDB0AE475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2777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4047ABC4-72F5-45C8-94CA-A2A726E4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18FA44A8-5D61-4310-9EC1-2CBE2D3E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44AA8BF-DFF4-47AE-9560-6AF27F75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Look closely · what is the evidence?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5D0A110A-5AAB-4636-B65C-8A673BAD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7068685b14447"/>
          <a:stretch xmlns:a="http://schemas.openxmlformats.org/drawingml/2006/main"/>
        </p:blipFill>
        <p:spPr>
          <a:xfrm xmlns:a="http://schemas.openxmlformats.org/drawingml/2006/main">
            <a:off x="800100" y="2836863"/>
            <a:ext cx="3378200" cy="1689100"/>
          </a:xfrm>
          <a:prstGeom xmlns:a="http://schemas.openxmlformats.org/drawingml/2006/main" prst="rect">
            <a:avLst/>
          </a:prstGeom>
        </p:spPr>
      </p:pic>
      <p:sp>
        <p:nvSpPr>
          <p:cNvPr id="7" name="visual caption 0">
            <a:extLst xmlns:a="http://schemas.openxmlformats.org/drawingml/2006/main">
              <a:ext uri="{FF2B5EF4-FFF2-40B4-BE49-F238E27FC236}">
                <a16:creationId xmlns:a16="http://schemas.microsoft.com/office/drawing/2014/main" id="{E72EB55E-0CD8-41BA-8E5B-64E0D00B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14950"/>
            <a:ext cx="337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The locked method: same tool, guide and passes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56408176742e5"/>
          <a:stretch xmlns:a="http://schemas.openxmlformats.org/drawingml/2006/main"/>
        </p:blipFill>
        <p:spPr>
          <a:xfrm xmlns:a="http://schemas.openxmlformats.org/drawingml/2006/main">
            <a:off x="4406900" y="2836863"/>
            <a:ext cx="3378200" cy="1689100"/>
          </a:xfrm>
          <a:prstGeom xmlns:a="http://schemas.openxmlformats.org/drawingml/2006/main" prst="rect">
            <a:avLst/>
          </a:prstGeom>
        </p:spPr>
      </p:pic>
      <p:sp>
        <p:nvSpPr>
          <p:cNvPr id="9" name="visual caption 1">
            <a:extLst xmlns:a="http://schemas.openxmlformats.org/drawingml/2006/main">
              <a:ext uri="{FF2B5EF4-FFF2-40B4-BE49-F238E27FC236}">
                <a16:creationId xmlns:a16="http://schemas.microsoft.com/office/drawing/2014/main" id="{C723A5AE-E330-4EDE-B69C-9D1B075B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6900" y="5314950"/>
            <a:ext cx="337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 results table with all four codes recorded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c4a0433ff443f"/>
          <a:stretch xmlns:a="http://schemas.openxmlformats.org/drawingml/2006/main"/>
        </p:blipFill>
        <p:spPr>
          <a:xfrm xmlns:a="http://schemas.openxmlformats.org/drawingml/2006/main">
            <a:off x="8013700" y="2836863"/>
            <a:ext cx="3378200" cy="1689100"/>
          </a:xfrm>
          <a:prstGeom xmlns:a="http://schemas.openxmlformats.org/drawingml/2006/main" prst="rect">
            <a:avLst/>
          </a:prstGeom>
        </p:spPr>
      </p:pic>
      <p:sp>
        <p:nvSpPr>
          <p:cNvPr id="11" name="visual caption 2">
            <a:extLst xmlns:a="http://schemas.openxmlformats.org/drawingml/2006/main">
              <a:ext uri="{FF2B5EF4-FFF2-40B4-BE49-F238E27FC236}">
                <a16:creationId xmlns:a16="http://schemas.microsoft.com/office/drawing/2014/main" id="{03483634-7B64-4C5F-A1F8-83E32DBE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5314950"/>
            <a:ext cx="337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 cautious conclusion with its limit</a:t>
            </a:r>
          </a:p>
        </p:txBody>
      </p:sp>
      <p:sp>
        <p:nvSpPr>
          <p:cNvPr id="12" name="time">
            <a:extLst xmlns:a="http://schemas.openxmlformats.org/drawingml/2006/main">
              <a:ext uri="{FF2B5EF4-FFF2-40B4-BE49-F238E27FC236}">
                <a16:creationId xmlns:a16="http://schemas.microsoft.com/office/drawing/2014/main" id="{7850EB6D-2C9D-4A22-9128-2E2092284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STARTER · 3 min across this stage</a:t>
            </a:r>
          </a:p>
        </p:txBody>
      </p:sp>
      <p:sp>
        <p:nvSpPr>
          <p:cNvPr id="13" name="number">
            <a:extLst xmlns:a="http://schemas.openxmlformats.org/drawingml/2006/main">
              <a:ext uri="{FF2B5EF4-FFF2-40B4-BE49-F238E27FC236}">
                <a16:creationId xmlns:a16="http://schemas.microsoft.com/office/drawing/2014/main" id="{CC8AE528-8501-4FBC-9667-93B79158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948047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4A371C4E-7833-472E-A282-59E7D455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96D8367A-EDBB-4D2A-A487-B925921F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D8F21056-5679-4D46-B325-36ABAC00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I DO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C8F1C3-D1C1-4080-B7FF-BC0E613D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Words we will use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9DD01A5D-54FE-4771-9883-5A207546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88F0BF1E-7383-4095-B053-FBB4CD2F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relative — compared with the others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5AFAB571-4E00-4728-8A42-579B0397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repeat — same method again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3C7A6B43-B1D1-44F9-90B1-803BD50C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conclusion — what the results support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46109CBF-F9D2-4206-846A-6355812D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· 4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C39446D0-2FA3-47E5-AFDF-58C02BD9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7383609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8EDD5D7F-991C-40B3-82BA-7DCDF875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83E4FB42-AC0E-4DD0-8995-9FD54387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1EEF8871-46E6-4097-A3A9-67978EE9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I DO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EF637C0-8046-47CA-9484-68494E8C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Watch the model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A98DA43D-6D2D-45F3-AAC3-1684F374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CA22626E-3F14-443E-8F70-6AB7B323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Lock the method before Code A: same secured tool, dry start, guide length, passes, safe force proxy, wipe and viewing rule.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A42F2EDD-B505-4FA8-B6F9-E0F35E7EF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Predict, run or reveal, wipe and record one code at a time. Keep the table visible and never alter an earlier result.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45207428-C095-4CAB-89E1-B81442D3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5285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If the method fails or the sample flakes, write the stop note, repair access or setup safely and use a pretested parity result.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AEE4F0C5-9EA3-45CC-A6C2-EC8B34C2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· 4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AE263624-FE3F-4743-A410-075F6830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5892418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6B20312C-E30F-4FBC-B2A6-55EEFE53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8E81F93E-BFF5-4DF6-B0B3-295C7DF8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02340FB4-1C1E-4C3C-90CA-C00DE588F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WE DO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B79ADDE-E115-4455-9438-4B8413B3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Code C gives a faint groove when you predicted no groove. The method was followed safely. What should you do?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3AB2ECAC-A99E-49C3-93F2-429EF2F4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456F4674-5028-494A-AD49-95BC40A4B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A. Keep the faint-groove result and, if useful, repeat the same method.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D4BFB69A-C8C6-4F0F-8819-F503CBBE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B. Delete it because it does not match the prediction.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E6F05FB5-28E0-4785-9AF1-0FAA724E6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C. Choose harder until the groove looks like the expected result.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BA7EDF10-2B3A-4449-ABC4-E76ECA0B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Commit to an answer. Show the evidence you used. Listen, then revise if needed.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41ADBE13-AE26-4B2C-B10C-2BF41005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· 4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50A9CB61-A26B-49CD-A3B4-3305BAC5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12220975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D5C684F5-9363-49EE-8361-76D948B7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823E5B9E-2BF2-4FAA-98C1-3B4EDFE9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6E8E5604-C24B-4CC4-BD24-868F14AF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I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C75DE28-00B4-450F-89CE-F9B556EB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Build the explanation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767EEB22-71AC-4FA0-886B-74A3AC2B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49C2C019-1BF6-4300-8528-E8B11C975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Order only the tested codes by the remaining groove evidence: deeper groove means lower resistance to this scratch method.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521DDA35-D38F-4427-BF5C-BD97391D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Use a cautious conclusion such as ‘Code D resisted a groove more than Code A under this method.’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54001E3C-4C7C-4DCE-8E1B-BBBB1A99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5285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Add one limitation: specimens vary, the force proxy is simple and one classroom tool does not produce a universal hardness number.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E89E8DF0-7904-418E-9A72-D05A3CCD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2 · 3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FDC0E04E-B6F3-4667-9CC0-8E4E8099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5221703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3BC0D3F1-394F-4F8D-BACC-E496A3D6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5BFA3132-F663-46C4-93A2-F0B86DFD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0A37005E-C366-42D1-9115-C5FA34FE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I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C6932AF-42E8-450F-9B97-8546B82B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Find and repair the misconception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88BB2EEC-3A3A-49EE-91FF-D69DCE8B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BAAFE21E-8F79-4136-8BE4-BDB97897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Evidence glitch: keep only the deepest and no-groove results because the middle results make the pattern untidy.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22A56607-459F-49A9-AED9-BFE31BF7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A. Keep it: tidy evidence is better than complete evidence.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30B1DF11-408B-4A70-9037-EBD20486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194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B. Repair it: keep every valid result so the full relative pattern and variation remain visible.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31DE7A3F-8C33-431A-B6A4-8E3E41D8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C. Repair it: invent one average groove and erase the raw observations.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98433407-45D6-4B38-8C33-549EF781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2 · 3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D7F65B69-F5EF-4CBB-8351-95861012D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16075676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hase edge">
            <a:extLst xmlns:a="http://schemas.openxmlformats.org/drawingml/2006/main">
              <a:ext uri="{FF2B5EF4-FFF2-40B4-BE49-F238E27FC236}">
                <a16:creationId xmlns:a16="http://schemas.microsoft.com/office/drawing/2014/main" id="{392F6207-D287-4A0D-B77B-99EE009C0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5DE7B7B8-ACD0-4B82-ACFD-C7D3702D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9A37545D-F8BC-4A7F-9DE8-58163A812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WE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167B450-6F7D-4EAC-8F18-06202A35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Four-Code Hardness Evidence Matrix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AE57CF4B-9BC7-4BA2-A38A-DBA84EED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BD4AF431-6BD1-42FA-BE8C-C4E8BFF2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Place each after-wipe result, method card and limitation in its correct evidence role.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B68AEA02-BAC0-4B40-8FB7-3279F109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Lock the method.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F8BA465A-0555-4983-8769-DE0AB590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194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Predict one code.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5F7B0798-4C7F-49AF-B75C-E7AC8846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766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Record the after-wipe result.</a:t>
            </a:r>
          </a:p>
        </p:txBody>
      </p:sp>
      <p:sp>
        <p:nvSpPr>
          <p:cNvPr id="10" name="content 4">
            <a:extLst xmlns:a="http://schemas.openxmlformats.org/drawingml/2006/main">
              <a:ext uri="{FF2B5EF4-FFF2-40B4-BE49-F238E27FC236}">
                <a16:creationId xmlns:a16="http://schemas.microsoft.com/office/drawing/2014/main" id="{28609FCF-1D57-4703-B545-292C44AF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338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Keep or repeat without erasing.</a:t>
            </a:r>
          </a:p>
        </p:txBody>
      </p:sp>
      <p:sp>
        <p:nvSpPr>
          <p:cNvPr id="11" name="content 5">
            <a:extLst xmlns:a="http://schemas.openxmlformats.org/drawingml/2006/main">
              <a:ext uri="{FF2B5EF4-FFF2-40B4-BE49-F238E27FC236}">
                <a16:creationId xmlns:a16="http://schemas.microsoft.com/office/drawing/2014/main" id="{67B6471A-AAA4-4F66-A5A0-FD16C626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910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Compare and limit the conclusion.</a:t>
            </a:r>
          </a:p>
        </p:txBody>
      </p:sp>
      <p:sp>
        <p:nvSpPr>
          <p:cNvPr id="12" name="time">
            <a:extLst xmlns:a="http://schemas.openxmlformats.org/drawingml/2006/main">
              <a:ext uri="{FF2B5EF4-FFF2-40B4-BE49-F238E27FC236}">
                <a16:creationId xmlns:a16="http://schemas.microsoft.com/office/drawing/2014/main" id="{EB9A9719-5544-4161-940A-24E46DF8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2 · 4 min across this stage</a:t>
            </a:r>
          </a:p>
        </p:txBody>
      </p:sp>
      <p:sp>
        <p:nvSpPr>
          <p:cNvPr id="13" name="number">
            <a:extLst xmlns:a="http://schemas.openxmlformats.org/drawingml/2006/main">
              <a:ext uri="{FF2B5EF4-FFF2-40B4-BE49-F238E27FC236}">
                <a16:creationId xmlns:a16="http://schemas.microsoft.com/office/drawing/2014/main" id="{02DE0D66-7CC1-4CB9-8B37-D6F37D82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8104255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hase edge">
            <a:extLst xmlns:a="http://schemas.openxmlformats.org/drawingml/2006/main">
              <a:ext uri="{FF2B5EF4-FFF2-40B4-BE49-F238E27FC236}">
                <a16:creationId xmlns:a16="http://schemas.microsoft.com/office/drawing/2014/main" id="{10511E17-90C9-4026-9E7A-ABD63F2A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849A59A2-0335-4DE2-A561-D4399BDA8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AA3981D8-0233-453B-ABB5-612A283D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WE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A2A6CE2-6D2E-468F-99B4-40CF6A9D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Four-Code Hardness Evidence Matrix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BC1CC1DB-C650-4339-BF2A-F07BD147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03CE9BCD-0244-4A33-9401-1EFEEBE6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the numbered cards in your pupil pack. Take turns to choose, justify and check. You may direct a partner to move a card.</a:t>
            </a:r>
          </a:p>
        </p:txBody>
      </p:sp>
      <p:sp>
        <p:nvSpPr>
          <p:cNvPr id="7" name="time">
            <a:extLst xmlns:a="http://schemas.openxmlformats.org/drawingml/2006/main">
              <a:ext uri="{FF2B5EF4-FFF2-40B4-BE49-F238E27FC236}">
                <a16:creationId xmlns:a16="http://schemas.microsoft.com/office/drawing/2014/main" id="{7FAFF935-D23A-4646-8EAA-A2124D72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2 · 4 min across this stage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9E1E1A24-1491-4CC4-B838-F276970ED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40389041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hase edge">
            <a:extLst xmlns:a="http://schemas.openxmlformats.org/drawingml/2006/main">
              <a:ext uri="{FF2B5EF4-FFF2-40B4-BE49-F238E27FC236}">
                <a16:creationId xmlns:a16="http://schemas.microsoft.com/office/drawing/2014/main" id="{4911DD18-E9B0-450D-9907-36320671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0ED56777-DE97-4C61-9F07-6732577E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D2D93504-F99B-4D99-9788-5BEF1734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WE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E6664BD-1D5E-45B7-9A9B-D76A6D3A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Choose a group · defend your placement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CA1796D0-B413-4921-9FEB-B7654583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1704A1C0-E4F0-49D5-8672-D604B394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DEEP GROOVE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96C8BEF5-1B78-43AE-9A94-F602BA41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SHALLOW GROOVE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7DB4372D-74A4-468A-AD0D-FA205ED4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FAINT GROOVE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D62710E7-C0FB-41EF-882D-0819FC70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NO GROOVE AFTER WIPE</a:t>
            </a:r>
          </a:p>
        </p:txBody>
      </p:sp>
      <p:sp>
        <p:nvSpPr>
          <p:cNvPr id="10" name="content 4">
            <a:extLst xmlns:a="http://schemas.openxmlformats.org/drawingml/2006/main">
              <a:ext uri="{FF2B5EF4-FFF2-40B4-BE49-F238E27FC236}">
                <a16:creationId xmlns:a16="http://schemas.microsoft.com/office/drawing/2014/main" id="{2B567C2E-B7CE-45C0-97D6-15DCEB12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METHOD / REPEAT RULE</a:t>
            </a:r>
          </a:p>
        </p:txBody>
      </p:sp>
      <p:sp>
        <p:nvSpPr>
          <p:cNvPr id="11" name="content 5">
            <a:extLst xmlns:a="http://schemas.openxmlformats.org/drawingml/2006/main">
              <a:ext uri="{FF2B5EF4-FFF2-40B4-BE49-F238E27FC236}">
                <a16:creationId xmlns:a16="http://schemas.microsoft.com/office/drawing/2014/main" id="{675DEEE8-F3AB-43D4-8CE5-DB0D0721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57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LIMIT OF THE CONCLUSION</a:t>
            </a:r>
          </a:p>
        </p:txBody>
      </p:sp>
      <p:sp>
        <p:nvSpPr>
          <p:cNvPr id="12" name="content 6">
            <a:extLst xmlns:a="http://schemas.openxmlformats.org/drawingml/2006/main">
              <a:ext uri="{FF2B5EF4-FFF2-40B4-BE49-F238E27FC236}">
                <a16:creationId xmlns:a16="http://schemas.microsoft.com/office/drawing/2014/main" id="{983B20EB-7D67-475B-8014-A126648F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149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State the relative pattern, quote two codes and name one result-handling rule and one limitation.</a:t>
            </a:r>
          </a:p>
        </p:txBody>
      </p:sp>
      <p:sp>
        <p:nvSpPr>
          <p:cNvPr id="13" name="time">
            <a:extLst xmlns:a="http://schemas.openxmlformats.org/drawingml/2006/main">
              <a:ext uri="{FF2B5EF4-FFF2-40B4-BE49-F238E27FC236}">
                <a16:creationId xmlns:a16="http://schemas.microsoft.com/office/drawing/2014/main" id="{3450DC67-83C6-493A-BB6B-3A536CAC7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2 · 4 min across this stage</a:t>
            </a:r>
          </a:p>
        </p:txBody>
      </p:sp>
      <p:sp>
        <p:nvSpPr>
          <p:cNvPr id="14" name="number">
            <a:extLst xmlns:a="http://schemas.openxmlformats.org/drawingml/2006/main">
              <a:ext uri="{FF2B5EF4-FFF2-40B4-BE49-F238E27FC236}">
                <a16:creationId xmlns:a16="http://schemas.microsoft.com/office/drawing/2014/main" id="{3345D664-FED4-4FA8-A857-18A7B8BD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5722370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hase edge">
            <a:extLst xmlns:a="http://schemas.openxmlformats.org/drawingml/2006/main">
              <a:ext uri="{FF2B5EF4-FFF2-40B4-BE49-F238E27FC236}">
                <a16:creationId xmlns:a16="http://schemas.microsoft.com/office/drawing/2014/main" id="{A1957755-6A2A-4878-8C52-47B69377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77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C38D9FA6-9BF5-49E9-9E50-46BF71F8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A1938436-E082-4DD4-9360-371A285B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INDEPENDENT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1F72B13-7D6A-40D2-B902-DB4D9668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Your independent mission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EF0BC8C3-9DE5-4C10-91ED-A0C389CD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E3EA0ADD-8EE3-479A-B6FF-2F91C979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Run or direct the same safe scratch method on four coded samples, record every after-wipe result, repeat one check where appropriate and write a cautious conclusion.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3CF9FA7D-788F-486D-B74C-C08D196B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9565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Record: A complete four-code raw-results table, one preserved repeat/check note, a relative comparison using at least two codes and one method or sample limitation.</a:t>
            </a:r>
          </a:p>
        </p:txBody>
      </p:sp>
      <p:sp>
        <p:nvSpPr>
          <p:cNvPr id="8" name="time">
            <a:extLst xmlns:a="http://schemas.openxmlformats.org/drawingml/2006/main">
              <a:ext uri="{FF2B5EF4-FFF2-40B4-BE49-F238E27FC236}">
                <a16:creationId xmlns:a16="http://schemas.microsoft.com/office/drawing/2014/main" id="{3D306128-F2C0-4E0E-9390-3773C8BB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INDEPENDENT · 15 min across this stage</a:t>
            </a:r>
          </a:p>
        </p:txBody>
      </p:sp>
      <p:sp>
        <p:nvSpPr>
          <p:cNvPr id="9" name="number">
            <a:extLst xmlns:a="http://schemas.openxmlformats.org/drawingml/2006/main">
              <a:ext uri="{FF2B5EF4-FFF2-40B4-BE49-F238E27FC236}">
                <a16:creationId xmlns:a16="http://schemas.microsoft.com/office/drawing/2014/main" id="{19E3CBBE-69EF-463D-8C01-B2C30CD7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28159138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36129A8E-4893-42E8-8284-4621B813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77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9CE6E76E-E016-4F2B-8629-D692297B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96F4FA48-0407-4E1E-8C27-8AE86363E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INDEPENDENT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F2551F-FAB1-4D43-A575-9E427851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Choose your support and challenge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458BA784-BEBC-4D29-A7CE-6DBF540F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BC04A85E-2301-4F99-8747-A64581A2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Supported: Match four after-wipe picture cards to Codes A–D and complete one two-code comparison.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E6D3DEE2-D07A-40A0-9A75-0606E776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Standard: Complete all four rows, keep one repeat/check note and write a conclusion comparing at least two codes.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EA8D8155-FBBE-45C9-A942-B56429BE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5285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Stretch: Evaluate the relative pattern, explain an unexpected result and propose one safe improvement without claiming a universal hardness value.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F2C3BB07-3A93-41D2-9EF0-A2D0AE9F2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INDEPENDENT · 15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6CA81610-99CA-4C7B-9F8D-68CCC215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51099784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hase edge">
            <a:extLst xmlns:a="http://schemas.openxmlformats.org/drawingml/2006/main">
              <a:ext uri="{FF2B5EF4-FFF2-40B4-BE49-F238E27FC236}">
                <a16:creationId xmlns:a16="http://schemas.microsoft.com/office/drawing/2014/main" id="{3E4285E9-DD7A-4AC0-A864-1D7C961D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77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ED23B9AB-55D2-4609-AA09-7DA3D446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6B53B2EE-19A6-49FC-ABC2-155C76C8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EXIT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A884E7A-D12F-42C5-9EF9-80A06919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Show what you know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CDFBB9C3-0739-451E-9183-C5AFDAD7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A1589E46-DF39-4CAC-9AA3-EB76CE376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two code results to give a relative-hardness conclusion and state one limit.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9307D730-67CC-4B69-9C5B-0BAF2996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Point to, read or explain the evidence you made. Choose one next step after the adult has listened.</a:t>
            </a:r>
          </a:p>
        </p:txBody>
      </p:sp>
      <p:sp>
        <p:nvSpPr>
          <p:cNvPr id="8" name="time">
            <a:extLst xmlns:a="http://schemas.openxmlformats.org/drawingml/2006/main">
              <a:ext uri="{FF2B5EF4-FFF2-40B4-BE49-F238E27FC236}">
                <a16:creationId xmlns:a16="http://schemas.microsoft.com/office/drawing/2014/main" id="{515C7536-C5AB-494F-83F4-4249F9DD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EXIT · 4 min across this stage</a:t>
            </a:r>
          </a:p>
        </p:txBody>
      </p:sp>
      <p:sp>
        <p:nvSpPr>
          <p:cNvPr id="9" name="number">
            <a:extLst xmlns:a="http://schemas.openxmlformats.org/drawingml/2006/main">
              <a:ext uri="{FF2B5EF4-FFF2-40B4-BE49-F238E27FC236}">
                <a16:creationId xmlns:a16="http://schemas.microsoft.com/office/drawing/2014/main" id="{C5EFA9AE-69E0-4AC1-A2BE-50AEF3230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6813159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2026-09-08T09:10:03.2330000Z</dcterms:created>
  <dcterms:modified xsi:type="dcterms:W3CDTF">2026-09-08T09:10:03.2330000Z</dcterms:modified>
</coreProperties>
</file>