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00869b55d564a0d" /><Relationship Type="http://schemas.openxmlformats.org/officeDocument/2006/relationships/extended-properties" Target="/docProps/app.xml" Id="R54f3d4501a8d4aa8" /><Relationship Type="http://schemas.openxmlformats.org/officeDocument/2006/relationships/officeDocument" Target="/ppt/presentation.xml" Id="R0052137b9442416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096cf7444264e3c"/>
  </p:sldMasterIdLst>
  <p:notesMasterIdLst>
    <p:notesMasterId xmlns:r="http://schemas.openxmlformats.org/officeDocument/2006/relationships" r:id="Rc09d57703f7748fe"/>
  </p:notesMasterIdLst>
  <p:sldIdLst>
    <p:sldId xmlns:r="http://schemas.openxmlformats.org/officeDocument/2006/relationships" id="256" r:id="R135cfa34eef14a81"/>
    <p:sldId xmlns:r="http://schemas.openxmlformats.org/officeDocument/2006/relationships" id="257" r:id="Rcdbc5c40cad34742"/>
    <p:sldId xmlns:r="http://schemas.openxmlformats.org/officeDocument/2006/relationships" id="258" r:id="Rff2d3fb9203a45ff"/>
    <p:sldId xmlns:r="http://schemas.openxmlformats.org/officeDocument/2006/relationships" id="259" r:id="R6e4003cbb35540d3"/>
    <p:sldId xmlns:r="http://schemas.openxmlformats.org/officeDocument/2006/relationships" id="260" r:id="R7cf5029b85da4e36"/>
    <p:sldId xmlns:r="http://schemas.openxmlformats.org/officeDocument/2006/relationships" id="261" r:id="R8dd690c2e8114f58"/>
    <p:sldId xmlns:r="http://schemas.openxmlformats.org/officeDocument/2006/relationships" id="262" r:id="Rf3f0399dad6c41c2"/>
    <p:sldId xmlns:r="http://schemas.openxmlformats.org/officeDocument/2006/relationships" id="263" r:id="R22acc634cd5a4cbe"/>
    <p:sldId xmlns:r="http://schemas.openxmlformats.org/officeDocument/2006/relationships" id="264" r:id="R42156923f95747ab"/>
    <p:sldId xmlns:r="http://schemas.openxmlformats.org/officeDocument/2006/relationships" id="265" r:id="R5ec74b0635354e2d"/>
    <p:sldId xmlns:r="http://schemas.openxmlformats.org/officeDocument/2006/relationships" id="266" r:id="R384f3d18e045470c"/>
    <p:sldId xmlns:r="http://schemas.openxmlformats.org/officeDocument/2006/relationships" id="267" r:id="R80604f03cd00436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43ad1ab35ee4d0d" /><Relationship Type="http://schemas.openxmlformats.org/officeDocument/2006/relationships/slideMaster" Target="/ppt/slideMasters/slideMaster1.xml" Id="Ra096cf7444264e3c" /><Relationship Type="http://schemas.openxmlformats.org/officeDocument/2006/relationships/notesMaster" Target="/ppt/notesMasters/notesMaster1.xml" Id="Rc09d57703f7748fe" /><Relationship Type="http://schemas.openxmlformats.org/officeDocument/2006/relationships/presProps" Target="/ppt/presProps.xml" Id="Ra01df6eaaf20408a" /><Relationship Type="http://schemas.openxmlformats.org/officeDocument/2006/relationships/tableStyles" Target="/ppt/tableStyles.xml" Id="Rdfc232414d424747" /><Relationship Type="http://schemas.openxmlformats.org/officeDocument/2006/relationships/slide" Target="/ppt/slides/slide1.xml" Id="R135cfa34eef14a81" /><Relationship Type="http://schemas.openxmlformats.org/officeDocument/2006/relationships/slide" Target="/ppt/slides/slide2.xml" Id="Rcdbc5c40cad34742" /><Relationship Type="http://schemas.openxmlformats.org/officeDocument/2006/relationships/slide" Target="/ppt/slides/slide3.xml" Id="Rff2d3fb9203a45ff" /><Relationship Type="http://schemas.openxmlformats.org/officeDocument/2006/relationships/slide" Target="/ppt/slides/slide4.xml" Id="R6e4003cbb35540d3" /><Relationship Type="http://schemas.openxmlformats.org/officeDocument/2006/relationships/slide" Target="/ppt/slides/slide5.xml" Id="R7cf5029b85da4e36" /><Relationship Type="http://schemas.openxmlformats.org/officeDocument/2006/relationships/slide" Target="/ppt/slides/slide6.xml" Id="R8dd690c2e8114f58" /><Relationship Type="http://schemas.openxmlformats.org/officeDocument/2006/relationships/slide" Target="/ppt/slides/slide7.xml" Id="Rf3f0399dad6c41c2" /><Relationship Type="http://schemas.openxmlformats.org/officeDocument/2006/relationships/slide" Target="/ppt/slides/slide8.xml" Id="R22acc634cd5a4cbe" /><Relationship Type="http://schemas.openxmlformats.org/officeDocument/2006/relationships/slide" Target="/ppt/slides/slide9.xml" Id="R42156923f95747ab" /><Relationship Type="http://schemas.openxmlformats.org/officeDocument/2006/relationships/slide" Target="/ppt/slides/slide10.xml" Id="R5ec74b0635354e2d" /><Relationship Type="http://schemas.openxmlformats.org/officeDocument/2006/relationships/slide" Target="/ppt/slides/slide11.xml" Id="R384f3d18e045470c" /><Relationship Type="http://schemas.openxmlformats.org/officeDocument/2006/relationships/slide" Target="/ppt/slides/slide12.xml" Id="R80604f03cd00436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a3d9bee2fd54b3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c857ae9c09c450c" /><Relationship Type="http://schemas.openxmlformats.org/officeDocument/2006/relationships/notesMaster" Target="/ppt/notesMasters/notesMaster1.xml" Id="R8c684eb945a446a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1e4fe9496f8495f" /><Relationship Type="http://schemas.openxmlformats.org/officeDocument/2006/relationships/notesMaster" Target="/ppt/notesMasters/notesMaster1.xml" Id="R4cdd686915364e4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4bbe700a3f84040" /><Relationship Type="http://schemas.openxmlformats.org/officeDocument/2006/relationships/notesMaster" Target="/ppt/notesMasters/notesMaster1.xml" Id="R565d4e52a5ba4880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4f8e3a83bbc4fa1" /><Relationship Type="http://schemas.openxmlformats.org/officeDocument/2006/relationships/notesMaster" Target="/ppt/notesMasters/notesMaster1.xml" Id="R61c43d5a47424a1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76a2ba358e94279" /><Relationship Type="http://schemas.openxmlformats.org/officeDocument/2006/relationships/notesMaster" Target="/ppt/notesMasters/notesMaster1.xml" Id="R84b2ab35008e4c1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15bf017176e4889" /><Relationship Type="http://schemas.openxmlformats.org/officeDocument/2006/relationships/notesMaster" Target="/ppt/notesMasters/notesMaster1.xml" Id="R8c7673f15655494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817e43e63b34003" /><Relationship Type="http://schemas.openxmlformats.org/officeDocument/2006/relationships/notesMaster" Target="/ppt/notesMasters/notesMaster1.xml" Id="Reb12674d5be24f0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ec19c808caf482c" /><Relationship Type="http://schemas.openxmlformats.org/officeDocument/2006/relationships/notesMaster" Target="/ppt/notesMasters/notesMaster1.xml" Id="R6bf4cab077a0445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ad4c47e440f4d2e" /><Relationship Type="http://schemas.openxmlformats.org/officeDocument/2006/relationships/notesMaster" Target="/ppt/notesMasters/notesMaster1.xml" Id="Ra48e9da08d6d404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7794c367761470d" /><Relationship Type="http://schemas.openxmlformats.org/officeDocument/2006/relationships/notesMaster" Target="/ppt/notesMasters/notesMaster1.xml" Id="R677bf23d111b496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557cb9d29c04573" /><Relationship Type="http://schemas.openxmlformats.org/officeDocument/2006/relationships/notesMaster" Target="/ppt/notesMasters/notesMaster1.xml" Id="R376de10ca6a541c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3e8a7c446be43bd" /><Relationship Type="http://schemas.openxmlformats.org/officeDocument/2006/relationships/notesMaster" Target="/ppt/notesMasters/notesMaster1.xml" Id="R28b3c3249346465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5. People, action and impact.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Rank contributions using a stated criterion, defend with evidence, and acknowledge a different reasonable judgement.</a:t>
            </a:r>
          </a:p>
          <a:p xmlns:a="http://schemas.openxmlformats.org/drawingml/2006/main">
            <a:r>
              <a:t>Support: Rank two cards using one stated criterion and an adult reader; scribe the pupil's reason.</a:t>
            </a:r>
          </a:p>
          <a:p xmlns:a="http://schemas.openxmlformats.org/drawingml/2006/main">
            <a:r>
              <a:t>Stretch: Apply a second criterion to all four cards, identify the changed order, and defend a qualified final judgement.</a:t>
            </a:r>
          </a:p>
          <a:p xmlns:a="http://schemas.openxmlformats.org/drawingml/2006/main">
            <a:r>
              <a:t>Misconceptions: Historical significance is not a ranking of people's worth. Collective campaigns must not be credited to one hero alone. Do not invent audience sizes, patient totals or precise long-term effects absent from the cards.</a:t>
            </a:r>
          </a:p>
          <a:p xmlns:a="http://schemas.openxmlformats.org/drawingml/2006/main">
            <a:r>
              <a:t>Answer guidance: All coherent rankings are potentially valid; marks depend on applying the chosen criterion consistently and using the supplied details.</a:t>
            </a:r>
          </a:p>
          <a:p xmlns:a="http://schemas.openxmlformats.org/drawingml/2006/main">
            <a:r>
              <a:t>Example under change to employment: B leads because it names removal of an employment barrier. R is broader geographically but the 1965 law did not cover employment; that limit matters for this criterion.</a:t>
            </a:r>
          </a:p>
          <a:p xmlns:a="http://schemas.openxmlformats.org/drawingml/2006/main">
            <a:r>
              <a:t>Example concession: Under national legal reach, R could rise, while under direct care M could lead. O concerns public debate and abolition campaigning; the card does not measure readership or prove sole responsibility for legal abolition.</a:t>
            </a:r>
          </a:p>
          <a:p xmlns:a="http://schemas.openxmlformats.org/drawingml/2006/main">
            <a:r>
              <a:t>Hinge B only improves the argument if a specific alternative criterion and its effect are explained.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https://madebymatt.uk/Lessons/Humanities_Teesside/LAUNCH_W1-W8_2026-27/LAUNCH_HUM_W5_Who_Shaped_Britain.html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d7e034990bd4c1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368974b96fd492e" /><Relationship Type="http://schemas.openxmlformats.org/officeDocument/2006/relationships/slideLayout" Target="/ppt/slideLayouts/slideLayout1.xml" Id="R7c085844fd76480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c085844fd76480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727dc1ca4c413d" /><Relationship Type="http://schemas.openxmlformats.org/officeDocument/2006/relationships/image" Target="/ppt/media/image.jpeg" Id="R11dc57500558405c" /><Relationship Type="http://schemas.openxmlformats.org/officeDocument/2006/relationships/notesSlide" Target="/ppt/notesSlides/notesSlide1.xml" Id="R8fe996c94ee4470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c6d08ed60042cc" /><Relationship Type="http://schemas.openxmlformats.org/officeDocument/2006/relationships/image" Target="/ppt/media/image.jpeg" Id="R6bc0cdf945994684" /><Relationship Type="http://schemas.openxmlformats.org/officeDocument/2006/relationships/notesSlide" Target="/ppt/notesSlides/notesSlide10.xml" Id="Rcd5940e6562d4f2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c057004493406b" /><Relationship Type="http://schemas.openxmlformats.org/officeDocument/2006/relationships/image" Target="/ppt/media/image.jpeg" Id="Rc72a0eb99ff54403" /><Relationship Type="http://schemas.openxmlformats.org/officeDocument/2006/relationships/notesSlide" Target="/ppt/notesSlides/notesSlide11.xml" Id="R1d871f8405874a1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75d021f8c9430f" /><Relationship Type="http://schemas.openxmlformats.org/officeDocument/2006/relationships/image" Target="/ppt/media/image.jpeg" Id="R1ea2b3689e6e4711" /><Relationship Type="http://schemas.openxmlformats.org/officeDocument/2006/relationships/notesSlide" Target="/ppt/notesSlides/notesSlide12.xml" Id="R37195930bd534d7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7dca3e3e8444fe" /><Relationship Type="http://schemas.openxmlformats.org/officeDocument/2006/relationships/image" Target="/ppt/media/image.jpeg" Id="Re4d98215b2b84034" /><Relationship Type="http://schemas.openxmlformats.org/officeDocument/2006/relationships/notesSlide" Target="/ppt/notesSlides/notesSlide2.xml" Id="R4c1ea696a8d4460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db3ae27b644531" /><Relationship Type="http://schemas.openxmlformats.org/officeDocument/2006/relationships/image" Target="/ppt/media/image.jpeg" Id="Rb04481214faa47b4" /><Relationship Type="http://schemas.openxmlformats.org/officeDocument/2006/relationships/notesSlide" Target="/ppt/notesSlides/notesSlide3.xml" Id="Rc2f3e544eb3e48e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3310a7493b44f4" /><Relationship Type="http://schemas.openxmlformats.org/officeDocument/2006/relationships/image" Target="/ppt/media/image.jpeg" Id="Re4fdf6b74d344d6e" /><Relationship Type="http://schemas.openxmlformats.org/officeDocument/2006/relationships/image" Target="/ppt/media/image2.jpeg" Id="Ra5a64b3c78604b49" /><Relationship Type="http://schemas.openxmlformats.org/officeDocument/2006/relationships/notesSlide" Target="/ppt/notesSlides/notesSlide4.xml" Id="R6c8d30de41984c4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f9b1d9ba2b41a3" /><Relationship Type="http://schemas.openxmlformats.org/officeDocument/2006/relationships/image" Target="/ppt/media/image.jpeg" Id="R9d6c66a2f2304795" /><Relationship Type="http://schemas.openxmlformats.org/officeDocument/2006/relationships/notesSlide" Target="/ppt/notesSlides/notesSlide5.xml" Id="R1b82b6d014a74d3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cbbe5ee7674d3a" /><Relationship Type="http://schemas.openxmlformats.org/officeDocument/2006/relationships/image" Target="/ppt/media/image.jpeg" Id="R950d73827ca54067" /><Relationship Type="http://schemas.openxmlformats.org/officeDocument/2006/relationships/notesSlide" Target="/ppt/notesSlides/notesSlide6.xml" Id="R98bc979fccbf4d9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125fa734584215" /><Relationship Type="http://schemas.openxmlformats.org/officeDocument/2006/relationships/image" Target="/ppt/media/image.jpeg" Id="R8b18ccc264004f83" /><Relationship Type="http://schemas.openxmlformats.org/officeDocument/2006/relationships/notesSlide" Target="/ppt/notesSlides/notesSlide7.xml" Id="R24bb86b776c04c4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8bcdd846ad415e" /><Relationship Type="http://schemas.openxmlformats.org/officeDocument/2006/relationships/image" Target="/ppt/media/image.jpeg" Id="R4eda6e5b2e8245bd" /><Relationship Type="http://schemas.openxmlformats.org/officeDocument/2006/relationships/notesSlide" Target="/ppt/notesSlides/notesSlide8.xml" Id="Rb3c0548f72854a9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214ce19aed4c20" /><Relationship Type="http://schemas.openxmlformats.org/officeDocument/2006/relationships/image" Target="/ppt/media/image.jpeg" Id="Re05e861637cf44b6" /><Relationship Type="http://schemas.openxmlformats.org/officeDocument/2006/relationships/notesSlide" Target="/ppt/notesSlides/notesSlide9.xml" Id="R7b658878319f4ca4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1dc57500558405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People, action and impact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criterion makes a judgement defensible?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Rank contributions using a stated criterion, defend with evidence, and acknowledge a different reasonable judgement.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bc0cdf94599468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DEFEND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QUALIFY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evidence must answer your criterion.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what would change your judgement.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72a0eb99ff5440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ea2b3689e6e471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State your criterion and strongest detail.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would make you revise your order?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4d98215b2b8403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is the difference between fame and impact?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criterion before ranking.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judgement privately.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04481214faa47b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CRITERION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ENDURANCE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judging rule.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Reach: who was affected.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long impact lasted.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Concession: a valid point you recognise.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4fdf6b74d344d6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the evidence, then judge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source supports particular claims.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Unknown impact must stay unknown.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5a64b3c78604b49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d6c66a2f230479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DEFENCE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A CONCESSION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 changed access to bus-crew work.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 offers a different kind of impact: direct care.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50d73827ca5406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Compare O, M, B and R.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Rank using difference made.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Would national reach produce the same order?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b18ccc264004f8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concession improves an argument?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My choice is best under every possible test.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Another criterion could put a different card first.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explain which criterion.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da6e5b2e8245b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criterion and rank four cards.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Defend the top choice with evidence.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one reasonable alternative ranking.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05e861637cf44b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2026-09-07T10:25:35.1220000Z</dcterms:created>
  <dcterms:modified xsi:type="dcterms:W3CDTF">2026-09-07T10:25:35.1220000Z</dcterms:modified>
</coreProperties>
</file>