
<file path=[Content_Types].xml><?xml version="1.0" encoding="utf-8"?>
<Types xmlns="http://schemas.openxmlformats.org/package/2006/content-types">
  <Default Extension="xml" ContentType="application/vnd.openxmlformats-package.core-properties+xml"/>
  <Default Extension="jpeg" ContentType="image/jpeg"/>
  <Default Extension="rels" ContentType="application/vnd.openxmlformats-package.relationship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theme/theme1.xml" ContentType="application/vnd.openxmlformats-officedocument.theme+xml"/>
  <Override PartName="/ppt/slideMasters/slideMaster1.xml" ContentType="application/vnd.openxmlformats-officedocument.presentationml.slideMaster+xml"/>
  <Override PartName="/ppt/slideMasters/theme/theme2.xml" ContentType="application/vnd.openxmlformats-officedocument.theme+xml"/>
  <Override PartName="/ppt/slideLayouts/slideLayout1.xml" ContentType="application/vnd.openxmlformats-officedocument.presentationml.slideLayout+xml"/>
  <Override PartName="/ppt/notesMasters/notesMaster1.xml" ContentType="application/vnd.openxmlformats-officedocument.presentationml.notesMaster+xml"/>
  <Override PartName="/ppt/notesMasters/theme/theme3.xml" ContentType="application/vnd.openxmlformats-officedocument.theme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slides/slide1.xml" ContentType="application/vnd.openxmlformats-officedocument.presentationml.slide+xml"/>
  <Override PartName="/ppt/notesSlides/notesSlide1.xml" ContentType="application/vnd.openxmlformats-officedocument.presentationml.notesSlide+xml"/>
  <Override PartName="/ppt/slides/slide2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3.xml" ContentType="application/vnd.openxmlformats-officedocument.presentationml.slide+xml"/>
  <Override PartName="/ppt/notesSlides/notesSlide3.xml" ContentType="application/vnd.openxmlformats-officedocument.presentationml.notesSlide+xml"/>
  <Override PartName="/ppt/slides/slide4.xml" ContentType="application/vnd.openxmlformats-officedocument.presentationml.slide+xml"/>
  <Override PartName="/ppt/notesSlides/notesSlide4.xml" ContentType="application/vnd.openxmlformats-officedocument.presentationml.notesSlide+xml"/>
  <Override PartName="/ppt/slides/slide5.xml" ContentType="application/vnd.openxmlformats-officedocument.presentationml.slide+xml"/>
  <Override PartName="/ppt/notesSlides/notesSlide5.xml" ContentType="application/vnd.openxmlformats-officedocument.presentationml.notesSlide+xml"/>
  <Override PartName="/ppt/slides/slide6.xml" ContentType="application/vnd.openxmlformats-officedocument.presentationml.slide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notesSlides/notesSlide7.xml" ContentType="application/vnd.openxmlformats-officedocument.presentationml.notesSlide+xml"/>
  <Override PartName="/ppt/slides/slide8.xml" ContentType="application/vnd.openxmlformats-officedocument.presentationml.slide+xml"/>
  <Override PartName="/ppt/notesSlides/notesSlide8.xml" ContentType="application/vnd.openxmlformats-officedocument.presentationml.notesSlide+xml"/>
  <Override PartName="/ppt/slides/slide9.xml" ContentType="application/vnd.openxmlformats-officedocument.presentationml.slide+xml"/>
  <Override PartName="/ppt/notesSlides/notesSlide9.xml" ContentType="application/vnd.openxmlformats-officedocument.presentationml.notesSlide+xml"/>
  <Override PartName="/ppt/slides/slide10.xml" ContentType="application/vnd.openxmlformats-officedocument.presentationml.slide+xml"/>
  <Override PartName="/ppt/notesSlides/notesSlide10.xml" ContentType="application/vnd.openxmlformats-officedocument.presentationml.notesSlide+xml"/>
  <Override PartName="/ppt/slides/slide11.xml" ContentType="application/vnd.openxmlformats-officedocument.presentationml.slide+xml"/>
  <Override PartName="/ppt/notesSlides/notesSlide11.xml" ContentType="application/vnd.openxmlformats-officedocument.presentationml.notesSlide+xml"/>
  <Override PartName="/ppt/slides/slide12.xml" ContentType="application/vnd.openxmlformats-officedocument.presentationml.slide+xml"/>
  <Override PartName="/ppt/notesSlides/notesSlide12.xml" ContentType="application/vnd.openxmlformats-officedocument.presentationml.notesSlide+xml"/>
</Types>
</file>

<file path=_rels/.rels>&#65279;<?xml version="1.0" encoding="utf-8"?><Relationships xmlns="http://schemas.openxmlformats.org/package/2006/relationships"><Relationship Type="http://schemas.openxmlformats.org/package/2006/relationships/metadata/core-properties" Target="/docProps/core.xml" Id="Rd6196992cdb44211" /><Relationship Type="http://schemas.openxmlformats.org/officeDocument/2006/relationships/extended-properties" Target="/docProps/app.xml" Id="R3c014719763b4c04" /><Relationship Type="http://schemas.openxmlformats.org/officeDocument/2006/relationships/officeDocument" Target="/ppt/presentation.xml" Id="R2598f7d689394fcb" /></Relationships>
</file>

<file path=ppt/presentation.xml><?xml version="1.0" encoding="utf-8"?>
<p:presentation xmlns:p="http://schemas.openxmlformats.org/presentationml/2006/main">
  <p:sldMasterIdLst>
    <p:sldMasterId xmlns:r="http://schemas.openxmlformats.org/officeDocument/2006/relationships" id="2147483648" r:id="R26bdd8984f494451"/>
  </p:sldMasterIdLst>
  <p:notesMasterIdLst>
    <p:notesMasterId xmlns:r="http://schemas.openxmlformats.org/officeDocument/2006/relationships" r:id="Rf82043f8769b4cde"/>
  </p:notesMasterIdLst>
  <p:sldIdLst>
    <p:sldId xmlns:r="http://schemas.openxmlformats.org/officeDocument/2006/relationships" id="256" r:id="Rb402c6967e5b47f6"/>
    <p:sldId xmlns:r="http://schemas.openxmlformats.org/officeDocument/2006/relationships" id="257" r:id="Rab9dd6815d7f4eac"/>
    <p:sldId xmlns:r="http://schemas.openxmlformats.org/officeDocument/2006/relationships" id="258" r:id="R4ac649b5eae946eb"/>
    <p:sldId xmlns:r="http://schemas.openxmlformats.org/officeDocument/2006/relationships" id="259" r:id="Rc4220c9879d247e5"/>
    <p:sldId xmlns:r="http://schemas.openxmlformats.org/officeDocument/2006/relationships" id="260" r:id="R928aa380cd4b4f7f"/>
    <p:sldId xmlns:r="http://schemas.openxmlformats.org/officeDocument/2006/relationships" id="261" r:id="Rba003364709b4e63"/>
    <p:sldId xmlns:r="http://schemas.openxmlformats.org/officeDocument/2006/relationships" id="262" r:id="R8ba988d9721a4d5a"/>
    <p:sldId xmlns:r="http://schemas.openxmlformats.org/officeDocument/2006/relationships" id="263" r:id="Rc9fc2a3ef61b4c0d"/>
    <p:sldId xmlns:r="http://schemas.openxmlformats.org/officeDocument/2006/relationships" id="264" r:id="R3f61f5c9f22e4a01"/>
    <p:sldId xmlns:r="http://schemas.openxmlformats.org/officeDocument/2006/relationships" id="265" r:id="R7ea7a114e6644ed2"/>
    <p:sldId xmlns:r="http://schemas.openxmlformats.org/officeDocument/2006/relationships" id="266" r:id="R5d8f87d8f69d4ab9"/>
    <p:sldId xmlns:r="http://schemas.openxmlformats.org/officeDocument/2006/relationships" id="267" r:id="R1a06982afedb4c95"/>
  </p:sldIdLst>
  <p:sldSz cx="12192000" cy="6858000"/>
  <p:notesSz cx="6858000" cy="9144000"/>
</p:presentation>
</file>

<file path=ppt/presProps.xml><?xml version="1.0" encoding="utf-8"?>
<p:presentationPr xmlns:p="http://schemas.openxmlformats.org/presentationml/2006/main">
  <p:extLst>
    <p:ext xmlns:p14="http://schemas.microsoft.com/office/powerpoint/2010/main" uri="{E76CE94A-603C-4142-B9EB-6D1370010A27}">
      <p14:discardImageEditData val="0"/>
    </p:ext>
    <p:ext xmlns:p14="http://schemas.microsoft.com/office/powerpoint/2010/main" uri="{D31A062A-798A-4329-ABDD-BBA856620510}">
      <p14:defaultImageDpi val="32767"/>
    </p:ext>
    <p:ext xmlns:p15="http://schemas.microsoft.com/office/powerpoint/2012/main" uri="{FD5EFAAD-0ECE-453E-9831-46B23BE46B34}">
      <p15:chartTrackingRefBased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_rels/presentation.xml.rels>&#65279;<?xml version="1.0" encoding="utf-8"?><Relationships xmlns="http://schemas.openxmlformats.org/package/2006/relationships"><Relationship Type="http://schemas.openxmlformats.org/officeDocument/2006/relationships/theme" Target="/ppt/theme/theme1.xml" Id="Rc0be9ca3d46c4aca" /><Relationship Type="http://schemas.openxmlformats.org/officeDocument/2006/relationships/slideMaster" Target="/ppt/slideMasters/slideMaster1.xml" Id="R26bdd8984f494451" /><Relationship Type="http://schemas.openxmlformats.org/officeDocument/2006/relationships/notesMaster" Target="/ppt/notesMasters/notesMaster1.xml" Id="Rf82043f8769b4cde" /><Relationship Type="http://schemas.openxmlformats.org/officeDocument/2006/relationships/presProps" Target="/ppt/presProps.xml" Id="R7faec7d304b144d1" /><Relationship Type="http://schemas.openxmlformats.org/officeDocument/2006/relationships/tableStyles" Target="/ppt/tableStyles.xml" Id="R27f2d96e9c664b7f" /><Relationship Type="http://schemas.openxmlformats.org/officeDocument/2006/relationships/slide" Target="/ppt/slides/slide1.xml" Id="Rb402c6967e5b47f6" /><Relationship Type="http://schemas.openxmlformats.org/officeDocument/2006/relationships/slide" Target="/ppt/slides/slide2.xml" Id="Rab9dd6815d7f4eac" /><Relationship Type="http://schemas.openxmlformats.org/officeDocument/2006/relationships/slide" Target="/ppt/slides/slide3.xml" Id="R4ac649b5eae946eb" /><Relationship Type="http://schemas.openxmlformats.org/officeDocument/2006/relationships/slide" Target="/ppt/slides/slide4.xml" Id="Rc4220c9879d247e5" /><Relationship Type="http://schemas.openxmlformats.org/officeDocument/2006/relationships/slide" Target="/ppt/slides/slide5.xml" Id="R928aa380cd4b4f7f" /><Relationship Type="http://schemas.openxmlformats.org/officeDocument/2006/relationships/slide" Target="/ppt/slides/slide6.xml" Id="Rba003364709b4e63" /><Relationship Type="http://schemas.openxmlformats.org/officeDocument/2006/relationships/slide" Target="/ppt/slides/slide7.xml" Id="R8ba988d9721a4d5a" /><Relationship Type="http://schemas.openxmlformats.org/officeDocument/2006/relationships/slide" Target="/ppt/slides/slide8.xml" Id="Rc9fc2a3ef61b4c0d" /><Relationship Type="http://schemas.openxmlformats.org/officeDocument/2006/relationships/slide" Target="/ppt/slides/slide9.xml" Id="R3f61f5c9f22e4a01" /><Relationship Type="http://schemas.openxmlformats.org/officeDocument/2006/relationships/slide" Target="/ppt/slides/slide10.xml" Id="R7ea7a114e6644ed2" /><Relationship Type="http://schemas.openxmlformats.org/officeDocument/2006/relationships/slide" Target="/ppt/slides/slide11.xml" Id="R5d8f87d8f69d4ab9" /><Relationship Type="http://schemas.openxmlformats.org/officeDocument/2006/relationships/slide" Target="/ppt/slides/slide12.xml" Id="R1a06982afedb4c95" /></Relationships>
</file>

<file path=ppt/notesMasters/_rels/notesMaster1.xml.rels>&#65279;<?xml version="1.0" encoding="utf-8"?><Relationships xmlns="http://schemas.openxmlformats.org/package/2006/relationships"><Relationship Type="http://schemas.openxmlformats.org/officeDocument/2006/relationships/theme" Target="/ppt/notesMasters/theme/theme3.xml" Id="R835591ec7cba4410" /></Relationships>
</file>

<file path=ppt/notesMasters/notesMaster1.xml><?xml version="1.0" encoding="utf-8"?>
<p:notesMaster xmlns:p="http://schemas.openxmlformats.org/presentationml/2006/main">
  <p:cSld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Header Placeholder"/>
          <p:cNvSpPr/>
          <p:nvPr>
            <p:ph type="hdr" sz="quarter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3" name="Date Placeholder"/>
          <p:cNvSpPr/>
          <p:nvPr>
            <p:ph type="dt" sz="quarter" idx="1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Image Placeholder"/>
          <p:cNvSpPr/>
          <p:nvPr>
            <p:ph type="sldImg" idx="2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5" name="Notes Placeholder"/>
          <p:cNvSpPr/>
          <p:nvPr>
            <p:ph type="body" sz="quarter" idx="3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6" name="Footer Placeholder"/>
          <p:cNvSpPr/>
          <p:nvPr>
            <p:ph type="ftr" sz="quarter" idx="4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7" name="Slide Number Placeholder"/>
          <p:cNvSpPr/>
          <p:nvPr>
            <p:ph type="sldNum" sz="quarter" idx="5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xmlns:a="http://schemas.openxmlformats.org/drawingml/2006/main" marL="0" algn="l" defTabSz="914400" rtl="0" eaLnBrk="1" latinLnBrk="0" hangingPunct="1">
      <a:defRPr sz="1200" kern="1200"/>
    </a:lvl1pPr>
  </p:notesStyle>
</p:notesMaster>
</file>

<file path=ppt/notesMasters/theme/theme3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notesSlides/_rels/notesSlide1.xml.rels>&#65279;<?xml version="1.0" encoding="utf-8"?><Relationships xmlns="http://schemas.openxmlformats.org/package/2006/relationships"><Relationship Type="http://schemas.openxmlformats.org/officeDocument/2006/relationships/slide" Target="/ppt/slides/slide1.xml" Id="R91084d2e48ec4eaf" /><Relationship Type="http://schemas.openxmlformats.org/officeDocument/2006/relationships/notesMaster" Target="/ppt/notesMasters/notesMaster1.xml" Id="Rc0a0de3655744e68" /></Relationships>
</file>

<file path=ppt/notesSlides/_rels/notesSlide10.xml.rels>&#65279;<?xml version="1.0" encoding="utf-8"?><Relationships xmlns="http://schemas.openxmlformats.org/package/2006/relationships"><Relationship Type="http://schemas.openxmlformats.org/officeDocument/2006/relationships/slide" Target="/ppt/slides/slide10.xml" Id="Raedd725aa4fe4ae3" /><Relationship Type="http://schemas.openxmlformats.org/officeDocument/2006/relationships/notesMaster" Target="/ppt/notesMasters/notesMaster1.xml" Id="R9578c466fa59403c" /></Relationships>
</file>

<file path=ppt/notesSlides/_rels/notesSlide11.xml.rels>&#65279;<?xml version="1.0" encoding="utf-8"?><Relationships xmlns="http://schemas.openxmlformats.org/package/2006/relationships"><Relationship Type="http://schemas.openxmlformats.org/officeDocument/2006/relationships/slide" Target="/ppt/slides/slide11.xml" Id="R5d4107b639674db2" /><Relationship Type="http://schemas.openxmlformats.org/officeDocument/2006/relationships/notesMaster" Target="/ppt/notesMasters/notesMaster1.xml" Id="R09a1c2581d304930" /></Relationships>
</file>

<file path=ppt/notesSlides/_rels/notesSlide12.xml.rels>&#65279;<?xml version="1.0" encoding="utf-8"?><Relationships xmlns="http://schemas.openxmlformats.org/package/2006/relationships"><Relationship Type="http://schemas.openxmlformats.org/officeDocument/2006/relationships/slide" Target="/ppt/slides/slide12.xml" Id="R8b015d22a82644be" /><Relationship Type="http://schemas.openxmlformats.org/officeDocument/2006/relationships/notesMaster" Target="/ppt/notesMasters/notesMaster1.xml" Id="R4a6ccf2bdeba4108" /></Relationships>
</file>

<file path=ppt/notesSlides/_rels/notesSlide2.xml.rels>&#65279;<?xml version="1.0" encoding="utf-8"?><Relationships xmlns="http://schemas.openxmlformats.org/package/2006/relationships"><Relationship Type="http://schemas.openxmlformats.org/officeDocument/2006/relationships/slide" Target="/ppt/slides/slide2.xml" Id="R27a19be24c464651" /><Relationship Type="http://schemas.openxmlformats.org/officeDocument/2006/relationships/notesMaster" Target="/ppt/notesMasters/notesMaster1.xml" Id="R53e471dad1b243fa" /></Relationships>
</file>

<file path=ppt/notesSlides/_rels/notesSlide3.xml.rels>&#65279;<?xml version="1.0" encoding="utf-8"?><Relationships xmlns="http://schemas.openxmlformats.org/package/2006/relationships"><Relationship Type="http://schemas.openxmlformats.org/officeDocument/2006/relationships/slide" Target="/ppt/slides/slide3.xml" Id="R058d42982fa14e79" /><Relationship Type="http://schemas.openxmlformats.org/officeDocument/2006/relationships/notesMaster" Target="/ppt/notesMasters/notesMaster1.xml" Id="R86e3c91e23b74c5b" /></Relationships>
</file>

<file path=ppt/notesSlides/_rels/notesSlide4.xml.rels>&#65279;<?xml version="1.0" encoding="utf-8"?><Relationships xmlns="http://schemas.openxmlformats.org/package/2006/relationships"><Relationship Type="http://schemas.openxmlformats.org/officeDocument/2006/relationships/slide" Target="/ppt/slides/slide4.xml" Id="R321b9da5d88f43fe" /><Relationship Type="http://schemas.openxmlformats.org/officeDocument/2006/relationships/notesMaster" Target="/ppt/notesMasters/notesMaster1.xml" Id="R6a5422010ffb482a" /></Relationships>
</file>

<file path=ppt/notesSlides/_rels/notesSlide5.xml.rels>&#65279;<?xml version="1.0" encoding="utf-8"?><Relationships xmlns="http://schemas.openxmlformats.org/package/2006/relationships"><Relationship Type="http://schemas.openxmlformats.org/officeDocument/2006/relationships/slide" Target="/ppt/slides/slide5.xml" Id="R30ac41f1e6214ce4" /><Relationship Type="http://schemas.openxmlformats.org/officeDocument/2006/relationships/notesMaster" Target="/ppt/notesMasters/notesMaster1.xml" Id="Ra55aba9fb3354bf0" /></Relationships>
</file>

<file path=ppt/notesSlides/_rels/notesSlide6.xml.rels>&#65279;<?xml version="1.0" encoding="utf-8"?><Relationships xmlns="http://schemas.openxmlformats.org/package/2006/relationships"><Relationship Type="http://schemas.openxmlformats.org/officeDocument/2006/relationships/slide" Target="/ppt/slides/slide6.xml" Id="Rab2420303f184515" /><Relationship Type="http://schemas.openxmlformats.org/officeDocument/2006/relationships/notesMaster" Target="/ppt/notesMasters/notesMaster1.xml" Id="R9e58ee0b96a8485d" /></Relationships>
</file>

<file path=ppt/notesSlides/_rels/notesSlide7.xml.rels>&#65279;<?xml version="1.0" encoding="utf-8"?><Relationships xmlns="http://schemas.openxmlformats.org/package/2006/relationships"><Relationship Type="http://schemas.openxmlformats.org/officeDocument/2006/relationships/slide" Target="/ppt/slides/slide7.xml" Id="R72862bbfc4854c7f" /><Relationship Type="http://schemas.openxmlformats.org/officeDocument/2006/relationships/notesMaster" Target="/ppt/notesMasters/notesMaster1.xml" Id="Rfe3aa7de7c424651" /></Relationships>
</file>

<file path=ppt/notesSlides/_rels/notesSlide8.xml.rels>&#65279;<?xml version="1.0" encoding="utf-8"?><Relationships xmlns="http://schemas.openxmlformats.org/package/2006/relationships"><Relationship Type="http://schemas.openxmlformats.org/officeDocument/2006/relationships/slide" Target="/ppt/slides/slide8.xml" Id="R88895d656afb418e" /><Relationship Type="http://schemas.openxmlformats.org/officeDocument/2006/relationships/notesMaster" Target="/ppt/notesMasters/notesMaster1.xml" Id="R569698c9e51b4515" /></Relationships>
</file>

<file path=ppt/notesSlides/_rels/notesSlide9.xml.rels>&#65279;<?xml version="1.0" encoding="utf-8"?><Relationships xmlns="http://schemas.openxmlformats.org/package/2006/relationships"><Relationship Type="http://schemas.openxmlformats.org/officeDocument/2006/relationships/slide" Target="/ppt/slides/slide9.xml" Id="R423a9138545b4ea3" /><Relationship Type="http://schemas.openxmlformats.org/officeDocument/2006/relationships/notesMaster" Target="/ppt/notesMasters/notesMaster1.xml" Id="Raca124665dad4136" /></Relationships>
</file>

<file path=ppt/notesSlides/notesSlide1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LAUNCH Humanities, Autumn 1 Week 7. Source-based assessment. Tuesday 10:10-10:50. Humanities-only lesson. LAUNCH's separate RE outcome is not claimed within this pack.</a:t>
            </a:r>
          </a:p>
          <a:p xmlns:a="http://schemas.openxmlformats.org/drawingml/2006/main">
            <a:r>
              <a:t>Slides 1–7:7 min; 8:16 min; 9:9 min; 10:4 min; 11–12:4 min.</a:t>
            </a:r>
          </a:p>
          <a:p xmlns:a="http://schemas.openxmlformats.org/drawingml/2006/main">
            <a:r>
              <a:t>Read the enquiry. Check that pupils know the response choices.</a:t>
            </a:r>
          </a:p>
          <a:p xmlns:a="http://schemas.openxmlformats.org/drawingml/2006/main">
            <a:r>
              <a:t>Objective: Produce a sourced judgement and diagnose four weaknesses in a model answer using explicit criteria.</a:t>
            </a:r>
          </a:p>
          <a:p xmlns:a="http://schemas.openxmlformats.org/drawingml/2006/main">
            <a:r>
              <a:t>Support: Use two sources with the sentence frame, then diagnose two errors; scribing permitted and recorded.</a:t>
            </a:r>
          </a:p>
          <a:p xmlns:a="http://schemas.openxmlformats.org/drawingml/2006/main">
            <a:r>
              <a:t>Stretch: Compare the sources, make a qualified judgement and rank all four repairs by effect on the argument.</a:t>
            </a:r>
          </a:p>
          <a:p xmlns:a="http://schemas.openxmlformats.org/drawingml/2006/main">
            <a:r>
              <a:t>Misconceptions: Assessment criteria are classroom teaching criteria, not official GCSE marks or grades. Keep the planted-error task separate from the pupil's first source answer. A small wording repair can change a major historical error; amount of writing is not the same as seriousness.</a:t>
            </a:r>
          </a:p>
          <a:p xmlns:a="http://schemas.openxmlformats.org/drawingml/2006/main">
            <a:r>
              <a:t>Answer guidance: Model answer: B shows that campaigning achieved a change in Bristol bus-crew recruitment, so it supports a specific improvement in job access. R shows legal protection in some public places in 1965, but it also identifies areas left uncovered. Together they show real but incomplete change; neither proves that all daily treatment became fair. W could provide context about migration and recorded skills in 1948. It cannot establish passengers' later treatment or employment outcomes.</a:t>
            </a:r>
          </a:p>
          <a:p xmlns:a="http://schemas.openxmlformats.org/drawingml/2006/main">
            <a:r>
              <a:t>Error 1: absolute unsupported judgement. Repair: B and R show specific improvements with limits. Error 2: source-origin confusion. Repair: R is a modern summary of a historical law. Error 3: repetition instead of explanation. Repair: ending the colour bar widened eligibility for bus-crew jobs. Error 4: inference exceeds record. Repair: W lists stated occupations, not later job outcomes.</a:t>
            </a:r>
          </a:p>
          <a:p xmlns:a="http://schemas.openxmlformats.org/drawingml/2006/main">
            <a:r>
              <a:t>Hinge B. Any justified ranking of error seriousness is acceptable.</a:t>
            </a:r>
          </a:p>
          <a:p xmlns:a="http://schemas.openxmlformats.org/drawingml/2006/main">
            <a:r>
              <a:t>Classroom rubric /16: source answer /8 (accurate B and R details 0-2; explanations 0-2; qualified judgement 0-2; useful role and limit of W 0-2). Four repairs /8: for each line, identify the error (1) and make a valid repair (1). Assess understanding, with support recorded separately.</a:t>
            </a:r>
          </a:p>
          <a:p xmlns:a="http://schemas.openxmlformats.org/drawingml/2006/main">
            <a:r>
              <a:t>Assessment pacing: slides 1-7 total 7 minutes; slide 8 source answer 16 minutes; slide 9 planted errors 9 minutes; slide 10 feedback 4 minutes; slides 11-12 pupil response and exit 4 minutes. Slide 9 must not appear before the first answer is retained.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https://madebymatt.uk/Lessons/Humanities_Teesside/LAUNCH_W1-W8_2026-27/LAUNCH_HUM_W7_Source_Based_Assessment.html</a:t>
            </a:r>
          </a:p>
          <a:p xmlns:a="http://schemas.openxmlformats.org/drawingml/2006/main">
            <a:r>
              <a:t>https://www.nationalarchives.gov.uk/education/resources/commonwealth-migration-since-1945/passenger-list-from-windrush/</a:t>
            </a:r>
          </a:p>
          <a:p xmlns:a="http://schemas.openxmlformats.org/drawingml/2006/main">
            <a:r>
              <a:t>https://heritagecalling.com/2023/04/20/the-story-of-the-bristol-bus-boycott/</a:t>
            </a:r>
          </a:p>
          <a:p xmlns:a="http://schemas.openxmlformats.org/drawingml/2006/main">
            <a:r>
              <a:t>https://www.parliament.uk/about/living-heritage/transformingsociety/private-lives/relationships/collections1/race-relations-act-1965/race-relations-act-1965/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0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LAUNCH Humanities, Autumn 1 Week 7. Source-based assessment. Tuesday 10:10-10:50. Humanities-only lesson. LAUNCH's separate RE outcome is not claimed within this pack.</a:t>
            </a:r>
          </a:p>
          <a:p xmlns:a="http://schemas.openxmlformats.org/drawingml/2006/main">
            <a:r>
              <a:t>Slides 1–7:7 min; 8:16 min; 9:9 min; 10:4 min; 11–12:4 min.</a:t>
            </a:r>
          </a:p>
          <a:p xmlns:a="http://schemas.openxmlformats.org/drawingml/2006/main">
            <a:r>
              <a:t>Reveal checks now. Accept different defensible answers; do not score opinions as wrong.</a:t>
            </a:r>
          </a:p>
          <a:p xmlns:a="http://schemas.openxmlformats.org/drawingml/2006/main">
            <a:r>
              <a:t>Objective: Produce a sourced judgement and diagnose four weaknesses in a model answer using explicit criteria.</a:t>
            </a:r>
          </a:p>
          <a:p xmlns:a="http://schemas.openxmlformats.org/drawingml/2006/main">
            <a:r>
              <a:t>Support: Use two sources with the sentence frame, then diagnose two errors; scribing permitted and recorded.</a:t>
            </a:r>
          </a:p>
          <a:p xmlns:a="http://schemas.openxmlformats.org/drawingml/2006/main">
            <a:r>
              <a:t>Stretch: Compare the sources, make a qualified judgement and rank all four repairs by effect on the argument.</a:t>
            </a:r>
          </a:p>
          <a:p xmlns:a="http://schemas.openxmlformats.org/drawingml/2006/main">
            <a:r>
              <a:t>Misconceptions: Assessment criteria are classroom teaching criteria, not official GCSE marks or grades. Keep the planted-error task separate from the pupil's first source answer. A small wording repair can change a major historical error; amount of writing is not the same as seriousness.</a:t>
            </a:r>
          </a:p>
          <a:p xmlns:a="http://schemas.openxmlformats.org/drawingml/2006/main">
            <a:r>
              <a:t>Answer guidance: Model answer: B shows that campaigning achieved a change in Bristol bus-crew recruitment, so it supports a specific improvement in job access. R shows legal protection in some public places in 1965, but it also identifies areas left uncovered. Together they show real but incomplete change; neither proves that all daily treatment became fair. W could provide context about migration and recorded skills in 1948. It cannot establish passengers' later treatment or employment outcomes.</a:t>
            </a:r>
          </a:p>
          <a:p xmlns:a="http://schemas.openxmlformats.org/drawingml/2006/main">
            <a:r>
              <a:t>Error 1: absolute unsupported judgement. Repair: B and R show specific improvements with limits. Error 2: source-origin confusion. Repair: R is a modern summary of a historical law. Error 3: repetition instead of explanation. Repair: ending the colour bar widened eligibility for bus-crew jobs. Error 4: inference exceeds record. Repair: W lists stated occupations, not later job outcomes.</a:t>
            </a:r>
          </a:p>
          <a:p xmlns:a="http://schemas.openxmlformats.org/drawingml/2006/main">
            <a:r>
              <a:t>Hinge B. Any justified ranking of error seriousness is acceptable.</a:t>
            </a:r>
          </a:p>
          <a:p xmlns:a="http://schemas.openxmlformats.org/drawingml/2006/main">
            <a:r>
              <a:t>Classroom rubric /16: source answer /8 (accurate B and R details 0-2; explanations 0-2; qualified judgement 0-2; useful role and limit of W 0-2). Four repairs /8: for each line, identify the error (1) and make a valid repair (1). Assess understanding, with support recorded separately.</a:t>
            </a:r>
          </a:p>
          <a:p xmlns:a="http://schemas.openxmlformats.org/drawingml/2006/main">
            <a:r>
              <a:t>Assessment pacing: slides 1-7 total 7 minutes; slide 8 source answer 16 minutes; slide 9 planted errors 9 minutes; slide 10 feedback 4 minutes; slides 11-12 pupil response and exit 4 minutes. Slide 9 must not appear before the first answer is retained.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https://madebymatt.uk/Lessons/Humanities_Teesside/LAUNCH_W1-W8_2026-27/LAUNCH_HUM_W7_Source_Based_Assessment.html</a:t>
            </a:r>
          </a:p>
          <a:p xmlns:a="http://schemas.openxmlformats.org/drawingml/2006/main">
            <a:r>
              <a:t>https://www.nationalarchives.gov.uk/education/resources/commonwealth-migration-since-1945/passenger-list-from-windrush/</a:t>
            </a:r>
          </a:p>
          <a:p xmlns:a="http://schemas.openxmlformats.org/drawingml/2006/main">
            <a:r>
              <a:t>https://heritagecalling.com/2023/04/20/the-story-of-the-bristol-bus-boycott/</a:t>
            </a:r>
          </a:p>
          <a:p xmlns:a="http://schemas.openxmlformats.org/drawingml/2006/main">
            <a:r>
              <a:t>https://www.parliament.uk/about/living-heritage/transformingsociety/private-lives/relationships/collections1/race-relations-act-1965/race-relations-act-1965/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1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LAUNCH Humanities, Autumn 1 Week 7. Source-based assessment. Tuesday 10:10-10:50. Humanities-only lesson. LAUNCH's separate RE outcome is not claimed within this pack.</a:t>
            </a:r>
          </a:p>
          <a:p xmlns:a="http://schemas.openxmlformats.org/drawingml/2006/main">
            <a:r>
              <a:t>Slides 1–7:7 min; 8:16 min; 9:9 min; 10:4 min; 11–12:4 min.</a:t>
            </a:r>
          </a:p>
          <a:p xmlns:a="http://schemas.openxmlformats.org/drawingml/2006/main">
            <a:r>
              <a:t>Space: pupil chooses how to respond. Voice: help them express their idea. Audience: read the meaning back and let the pupil correct it. Influence: agree one teaching action, then act on it next lesson.</a:t>
            </a:r>
          </a:p>
          <a:p xmlns:a="http://schemas.openxmlformats.org/drawingml/2006/main">
            <a:r>
              <a:t>Objective: Produce a sourced judgement and diagnose four weaknesses in a model answer using explicit criteria.</a:t>
            </a:r>
          </a:p>
          <a:p xmlns:a="http://schemas.openxmlformats.org/drawingml/2006/main">
            <a:r>
              <a:t>Support: Use two sources with the sentence frame, then diagnose two errors; scribing permitted and recorded.</a:t>
            </a:r>
          </a:p>
          <a:p xmlns:a="http://schemas.openxmlformats.org/drawingml/2006/main">
            <a:r>
              <a:t>Stretch: Compare the sources, make a qualified judgement and rank all four repairs by effect on the argument.</a:t>
            </a:r>
          </a:p>
          <a:p xmlns:a="http://schemas.openxmlformats.org/drawingml/2006/main">
            <a:r>
              <a:t>Misconceptions: Assessment criteria are classroom teaching criteria, not official GCSE marks or grades. Keep the planted-error task separate from the pupil's first source answer. A small wording repair can change a major historical error; amount of writing is not the same as seriousness.</a:t>
            </a:r>
          </a:p>
          <a:p xmlns:a="http://schemas.openxmlformats.org/drawingml/2006/main">
            <a:r>
              <a:t>Answer guidance: Model answer: B shows that campaigning achieved a change in Bristol bus-crew recruitment, so it supports a specific improvement in job access. R shows legal protection in some public places in 1965, but it also identifies areas left uncovered. Together they show real but incomplete change; neither proves that all daily treatment became fair. W could provide context about migration and recorded skills in 1948. It cannot establish passengers' later treatment or employment outcomes.</a:t>
            </a:r>
          </a:p>
          <a:p xmlns:a="http://schemas.openxmlformats.org/drawingml/2006/main">
            <a:r>
              <a:t>Error 1: absolute unsupported judgement. Repair: B and R show specific improvements with limits. Error 2: source-origin confusion. Repair: R is a modern summary of a historical law. Error 3: repetition instead of explanation. Repair: ending the colour bar widened eligibility for bus-crew jobs. Error 4: inference exceeds record. Repair: W lists stated occupations, not later job outcomes.</a:t>
            </a:r>
          </a:p>
          <a:p xmlns:a="http://schemas.openxmlformats.org/drawingml/2006/main">
            <a:r>
              <a:t>Hinge B. Any justified ranking of error seriousness is acceptable.</a:t>
            </a:r>
          </a:p>
          <a:p xmlns:a="http://schemas.openxmlformats.org/drawingml/2006/main">
            <a:r>
              <a:t>Classroom rubric /16: source answer /8 (accurate B and R details 0-2; explanations 0-2; qualified judgement 0-2; useful role and limit of W 0-2). Four repairs /8: for each line, identify the error (1) and make a valid repair (1). Assess understanding, with support recorded separately.</a:t>
            </a:r>
          </a:p>
          <a:p xmlns:a="http://schemas.openxmlformats.org/drawingml/2006/main">
            <a:r>
              <a:t>Assessment pacing: slides 1-7 total 7 minutes; slide 8 source answer 16 minutes; slide 9 planted errors 9 minutes; slide 10 feedback 4 minutes; slides 11-12 pupil response and exit 4 minutes. Slide 9 must not appear before the first answer is retained.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https://madebymatt.uk/Lessons/Humanities_Teesside/LAUNCH_W1-W8_2026-27/LAUNCH_HUM_W7_Source_Based_Assessment.html</a:t>
            </a:r>
          </a:p>
          <a:p xmlns:a="http://schemas.openxmlformats.org/drawingml/2006/main">
            <a:r>
              <a:t>https://www.nationalarchives.gov.uk/education/resources/commonwealth-migration-since-1945/passenger-list-from-windrush/</a:t>
            </a:r>
          </a:p>
          <a:p xmlns:a="http://schemas.openxmlformats.org/drawingml/2006/main">
            <a:r>
              <a:t>https://heritagecalling.com/2023/04/20/the-story-of-the-bristol-bus-boycott/</a:t>
            </a:r>
          </a:p>
          <a:p xmlns:a="http://schemas.openxmlformats.org/drawingml/2006/main">
            <a:r>
              <a:t>https://www.parliament.uk/about/living-heritage/transformingsociety/private-lives/relationships/collections1/race-relations-act-1965/race-relations-act-1965/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2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LAUNCH Humanities, Autumn 1 Week 7. Source-based assessment. Tuesday 10:10-10:50. Humanities-only lesson. LAUNCH's separate RE outcome is not claimed within this pack.</a:t>
            </a:r>
          </a:p>
          <a:p xmlns:a="http://schemas.openxmlformats.org/drawingml/2006/main">
            <a:r>
              <a:t>Slides 1–7:7 min; 8:16 min; 9:9 min; 10:4 min; 11–12:4 min.</a:t>
            </a:r>
          </a:p>
          <a:p xmlns:a="http://schemas.openxmlformats.org/drawingml/2006/main">
            <a:r>
              <a:t>Capture one specific success and one next step. Record the response mode and support.</a:t>
            </a:r>
          </a:p>
          <a:p xmlns:a="http://schemas.openxmlformats.org/drawingml/2006/main">
            <a:r>
              <a:t>Objective: Produce a sourced judgement and diagnose four weaknesses in a model answer using explicit criteria.</a:t>
            </a:r>
          </a:p>
          <a:p xmlns:a="http://schemas.openxmlformats.org/drawingml/2006/main">
            <a:r>
              <a:t>Support: Use two sources with the sentence frame, then diagnose two errors; scribing permitted and recorded.</a:t>
            </a:r>
          </a:p>
          <a:p xmlns:a="http://schemas.openxmlformats.org/drawingml/2006/main">
            <a:r>
              <a:t>Stretch: Compare the sources, make a qualified judgement and rank all four repairs by effect on the argument.</a:t>
            </a:r>
          </a:p>
          <a:p xmlns:a="http://schemas.openxmlformats.org/drawingml/2006/main">
            <a:r>
              <a:t>Misconceptions: Assessment criteria are classroom teaching criteria, not official GCSE marks or grades. Keep the planted-error task separate from the pupil's first source answer. A small wording repair can change a major historical error; amount of writing is not the same as seriousness.</a:t>
            </a:r>
          </a:p>
          <a:p xmlns:a="http://schemas.openxmlformats.org/drawingml/2006/main">
            <a:r>
              <a:t>Answer guidance: Model answer: B shows that campaigning achieved a change in Bristol bus-crew recruitment, so it supports a specific improvement in job access. R shows legal protection in some public places in 1965, but it also identifies areas left uncovered. Together they show real but incomplete change; neither proves that all daily treatment became fair. W could provide context about migration and recorded skills in 1948. It cannot establish passengers' later treatment or employment outcomes.</a:t>
            </a:r>
          </a:p>
          <a:p xmlns:a="http://schemas.openxmlformats.org/drawingml/2006/main">
            <a:r>
              <a:t>Error 1: absolute unsupported judgement. Repair: B and R show specific improvements with limits. Error 2: source-origin confusion. Repair: R is a modern summary of a historical law. Error 3: repetition instead of explanation. Repair: ending the colour bar widened eligibility for bus-crew jobs. Error 4: inference exceeds record. Repair: W lists stated occupations, not later job outcomes.</a:t>
            </a:r>
          </a:p>
          <a:p xmlns:a="http://schemas.openxmlformats.org/drawingml/2006/main">
            <a:r>
              <a:t>Hinge B. Any justified ranking of error seriousness is acceptable.</a:t>
            </a:r>
          </a:p>
          <a:p xmlns:a="http://schemas.openxmlformats.org/drawingml/2006/main">
            <a:r>
              <a:t>Classroom rubric /16: source answer /8 (accurate B and R details 0-2; explanations 0-2; qualified judgement 0-2; useful role and limit of W 0-2). Four repairs /8: for each line, identify the error (1) and make a valid repair (1). Assess understanding, with support recorded separately.</a:t>
            </a:r>
          </a:p>
          <a:p xmlns:a="http://schemas.openxmlformats.org/drawingml/2006/main">
            <a:r>
              <a:t>Assessment pacing: slides 1-7 total 7 minutes; slide 8 source answer 16 minutes; slide 9 planted errors 9 minutes; slide 10 feedback 4 minutes; slides 11-12 pupil response and exit 4 minutes. Slide 9 must not appear before the first answer is retained.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https://madebymatt.uk/Lessons/Humanities_Teesside/LAUNCH_W1-W8_2026-27/LAUNCH_HUM_W7_Source_Based_Assessment.html</a:t>
            </a:r>
          </a:p>
          <a:p xmlns:a="http://schemas.openxmlformats.org/drawingml/2006/main">
            <a:r>
              <a:t>https://www.nationalarchives.gov.uk/education/resources/commonwealth-migration-since-1945/passenger-list-from-windrush/</a:t>
            </a:r>
          </a:p>
          <a:p xmlns:a="http://schemas.openxmlformats.org/drawingml/2006/main">
            <a:r>
              <a:t>https://heritagecalling.com/2023/04/20/the-story-of-the-bristol-bus-boycott/</a:t>
            </a:r>
          </a:p>
          <a:p xmlns:a="http://schemas.openxmlformats.org/drawingml/2006/main">
            <a:r>
              <a:t>https://www.parliament.uk/about/living-heritage/transformingsociety/private-lives/relationships/collections1/race-relations-act-1965/race-relations-act-1965/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2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LAUNCH Humanities, Autumn 1 Week 7. Source-based assessment. Tuesday 10:10-10:50. Humanities-only lesson. LAUNCH's separate RE outcome is not claimed within this pack.</a:t>
            </a:r>
          </a:p>
          <a:p xmlns:a="http://schemas.openxmlformats.org/drawingml/2006/main">
            <a:r>
              <a:t>Slides 1–7:7 min; 8:16 min; 9:9 min; 10:4 min; 11–12:4 min.</a:t>
            </a:r>
          </a:p>
          <a:p xmlns:a="http://schemas.openxmlformats.org/drawingml/2006/main">
            <a:r>
              <a:t>Retain a first response. Do not supply the answer before the pupil chooses.</a:t>
            </a:r>
          </a:p>
          <a:p xmlns:a="http://schemas.openxmlformats.org/drawingml/2006/main">
            <a:r>
              <a:t>Objective: Produce a sourced judgement and diagnose four weaknesses in a model answer using explicit criteria.</a:t>
            </a:r>
          </a:p>
          <a:p xmlns:a="http://schemas.openxmlformats.org/drawingml/2006/main">
            <a:r>
              <a:t>Support: Use two sources with the sentence frame, then diagnose two errors; scribing permitted and recorded.</a:t>
            </a:r>
          </a:p>
          <a:p xmlns:a="http://schemas.openxmlformats.org/drawingml/2006/main">
            <a:r>
              <a:t>Stretch: Compare the sources, make a qualified judgement and rank all four repairs by effect on the argument.</a:t>
            </a:r>
          </a:p>
          <a:p xmlns:a="http://schemas.openxmlformats.org/drawingml/2006/main">
            <a:r>
              <a:t>Misconceptions: Assessment criteria are classroom teaching criteria, not official GCSE marks or grades. Keep the planted-error task separate from the pupil's first source answer. A small wording repair can change a major historical error; amount of writing is not the same as seriousness.</a:t>
            </a:r>
          </a:p>
          <a:p xmlns:a="http://schemas.openxmlformats.org/drawingml/2006/main">
            <a:r>
              <a:t>Answer guidance: Model answer: B shows that campaigning achieved a change in Bristol bus-crew recruitment, so it supports a specific improvement in job access. R shows legal protection in some public places in 1965, but it also identifies areas left uncovered. Together they show real but incomplete change; neither proves that all daily treatment became fair. W could provide context about migration and recorded skills in 1948. It cannot establish passengers' later treatment or employment outcomes.</a:t>
            </a:r>
          </a:p>
          <a:p xmlns:a="http://schemas.openxmlformats.org/drawingml/2006/main">
            <a:r>
              <a:t>Error 1: absolute unsupported judgement. Repair: B and R show specific improvements with limits. Error 2: source-origin confusion. Repair: R is a modern summary of a historical law. Error 3: repetition instead of explanation. Repair: ending the colour bar widened eligibility for bus-crew jobs. Error 4: inference exceeds record. Repair: W lists stated occupations, not later job outcomes.</a:t>
            </a:r>
          </a:p>
          <a:p xmlns:a="http://schemas.openxmlformats.org/drawingml/2006/main">
            <a:r>
              <a:t>Hinge B. Any justified ranking of error seriousness is acceptable.</a:t>
            </a:r>
          </a:p>
          <a:p xmlns:a="http://schemas.openxmlformats.org/drawingml/2006/main">
            <a:r>
              <a:t>Classroom rubric /16: source answer /8 (accurate B and R details 0-2; explanations 0-2; qualified judgement 0-2; useful role and limit of W 0-2). Four repairs /8: for each line, identify the error (1) and make a valid repair (1). Assess understanding, with support recorded separately.</a:t>
            </a:r>
          </a:p>
          <a:p xmlns:a="http://schemas.openxmlformats.org/drawingml/2006/main">
            <a:r>
              <a:t>Assessment pacing: slides 1-7 total 7 minutes; slide 8 source answer 16 minutes; slide 9 planted errors 9 minutes; slide 10 feedback 4 minutes; slides 11-12 pupil response and exit 4 minutes. Slide 9 must not appear before the first answer is retained.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https://madebymatt.uk/Lessons/Humanities_Teesside/LAUNCH_W1-W8_2026-27/LAUNCH_HUM_W7_Source_Based_Assessment.html</a:t>
            </a:r>
          </a:p>
          <a:p xmlns:a="http://schemas.openxmlformats.org/drawingml/2006/main">
            <a:r>
              <a:t>https://www.nationalarchives.gov.uk/education/resources/commonwealth-migration-since-1945/passenger-list-from-windrush/</a:t>
            </a:r>
          </a:p>
          <a:p xmlns:a="http://schemas.openxmlformats.org/drawingml/2006/main">
            <a:r>
              <a:t>https://heritagecalling.com/2023/04/20/the-story-of-the-bristol-bus-boycott/</a:t>
            </a:r>
          </a:p>
          <a:p xmlns:a="http://schemas.openxmlformats.org/drawingml/2006/main">
            <a:r>
              <a:t>https://www.parliament.uk/about/living-heritage/transformingsociety/private-lives/relationships/collections1/race-relations-act-1965/race-relations-act-1965/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3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LAUNCH Humanities, Autumn 1 Week 7. Source-based assessment. Tuesday 10:10-10:50. Humanities-only lesson. LAUNCH's separate RE outcome is not claimed within this pack.</a:t>
            </a:r>
          </a:p>
          <a:p xmlns:a="http://schemas.openxmlformats.org/drawingml/2006/main">
            <a:r>
              <a:t>Slides 1–7:7 min; 8:16 min; 9:9 min; 10:4 min; 11–12:4 min.</a:t>
            </a:r>
          </a:p>
          <a:p xmlns:a="http://schemas.openxmlformats.org/drawingml/2006/main">
            <a:r>
              <a:t>Read each term with an example. Ask pupils to point to or use one term.</a:t>
            </a:r>
          </a:p>
          <a:p xmlns:a="http://schemas.openxmlformats.org/drawingml/2006/main">
            <a:r>
              <a:t>Objective: Produce a sourced judgement and diagnose four weaknesses in a model answer using explicit criteria.</a:t>
            </a:r>
          </a:p>
          <a:p xmlns:a="http://schemas.openxmlformats.org/drawingml/2006/main">
            <a:r>
              <a:t>Support: Use two sources with the sentence frame, then diagnose two errors; scribing permitted and recorded.</a:t>
            </a:r>
          </a:p>
          <a:p xmlns:a="http://schemas.openxmlformats.org/drawingml/2006/main">
            <a:r>
              <a:t>Stretch: Compare the sources, make a qualified judgement and rank all four repairs by effect on the argument.</a:t>
            </a:r>
          </a:p>
          <a:p xmlns:a="http://schemas.openxmlformats.org/drawingml/2006/main">
            <a:r>
              <a:t>Misconceptions: Assessment criteria are classroom teaching criteria, not official GCSE marks or grades. Keep the planted-error task separate from the pupil's first source answer. A small wording repair can change a major historical error; amount of writing is not the same as seriousness.</a:t>
            </a:r>
          </a:p>
          <a:p xmlns:a="http://schemas.openxmlformats.org/drawingml/2006/main">
            <a:r>
              <a:t>Answer guidance: Model answer: B shows that campaigning achieved a change in Bristol bus-crew recruitment, so it supports a specific improvement in job access. R shows legal protection in some public places in 1965, but it also identifies areas left uncovered. Together they show real but incomplete change; neither proves that all daily treatment became fair. W could provide context about migration and recorded skills in 1948. It cannot establish passengers' later treatment or employment outcomes.</a:t>
            </a:r>
          </a:p>
          <a:p xmlns:a="http://schemas.openxmlformats.org/drawingml/2006/main">
            <a:r>
              <a:t>Error 1: absolute unsupported judgement. Repair: B and R show specific improvements with limits. Error 2: source-origin confusion. Repair: R is a modern summary of a historical law. Error 3: repetition instead of explanation. Repair: ending the colour bar widened eligibility for bus-crew jobs. Error 4: inference exceeds record. Repair: W lists stated occupations, not later job outcomes.</a:t>
            </a:r>
          </a:p>
          <a:p xmlns:a="http://schemas.openxmlformats.org/drawingml/2006/main">
            <a:r>
              <a:t>Hinge B. Any justified ranking of error seriousness is acceptable.</a:t>
            </a:r>
          </a:p>
          <a:p xmlns:a="http://schemas.openxmlformats.org/drawingml/2006/main">
            <a:r>
              <a:t>Classroom rubric /16: source answer /8 (accurate B and R details 0-2; explanations 0-2; qualified judgement 0-2; useful role and limit of W 0-2). Four repairs /8: for each line, identify the error (1) and make a valid repair (1). Assess understanding, with support recorded separately.</a:t>
            </a:r>
          </a:p>
          <a:p xmlns:a="http://schemas.openxmlformats.org/drawingml/2006/main">
            <a:r>
              <a:t>Assessment pacing: slides 1-7 total 7 minutes; slide 8 source answer 16 minutes; slide 9 planted errors 9 minutes; slide 10 feedback 4 minutes; slides 11-12 pupil response and exit 4 minutes. Slide 9 must not appear before the first answer is retained.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https://madebymatt.uk/Lessons/Humanities_Teesside/LAUNCH_W1-W8_2026-27/LAUNCH_HUM_W7_Source_Based_Assessment.html</a:t>
            </a:r>
          </a:p>
          <a:p xmlns:a="http://schemas.openxmlformats.org/drawingml/2006/main">
            <a:r>
              <a:t>https://www.nationalarchives.gov.uk/education/resources/commonwealth-migration-since-1945/passenger-list-from-windrush/</a:t>
            </a:r>
          </a:p>
          <a:p xmlns:a="http://schemas.openxmlformats.org/drawingml/2006/main">
            <a:r>
              <a:t>https://heritagecalling.com/2023/04/20/the-story-of-the-bristol-bus-boycott/</a:t>
            </a:r>
          </a:p>
          <a:p xmlns:a="http://schemas.openxmlformats.org/drawingml/2006/main">
            <a:r>
              <a:t>https://www.parliament.uk/about/living-heritage/transformingsociety/private-lives/relationships/collections1/race-relations-act-1965/race-relations-act-1965/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4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LAUNCH Humanities, Autumn 1 Week 7. Source-based assessment. Tuesday 10:10-10:50. Humanities-only lesson. LAUNCH's separate RE outcome is not claimed within this pack.</a:t>
            </a:r>
          </a:p>
          <a:p xmlns:a="http://schemas.openxmlformats.org/drawingml/2006/main">
            <a:r>
              <a:t>Slides 1–7:7 min; 8:16 min; 9:9 min; 10:4 min; 11–12:4 min.</a:t>
            </a:r>
          </a:p>
          <a:p xmlns:a="http://schemas.openxmlformats.org/drawingml/2006/main">
            <a:r>
              <a:t>Use the larger printed source sheet. Read captions and distinguish the document from its later custodian.</a:t>
            </a:r>
          </a:p>
          <a:p xmlns:a="http://schemas.openxmlformats.org/drawingml/2006/main">
            <a:r>
              <a:t>Objective: Produce a sourced judgement and diagnose four weaknesses in a model answer using explicit criteria.</a:t>
            </a:r>
          </a:p>
          <a:p xmlns:a="http://schemas.openxmlformats.org/drawingml/2006/main">
            <a:r>
              <a:t>Support: Use two sources with the sentence frame, then diagnose two errors; scribing permitted and recorded.</a:t>
            </a:r>
          </a:p>
          <a:p xmlns:a="http://schemas.openxmlformats.org/drawingml/2006/main">
            <a:r>
              <a:t>Stretch: Compare the sources, make a qualified judgement and rank all four repairs by effect on the argument.</a:t>
            </a:r>
          </a:p>
          <a:p xmlns:a="http://schemas.openxmlformats.org/drawingml/2006/main">
            <a:r>
              <a:t>Misconceptions: Assessment criteria are classroom teaching criteria, not official GCSE marks or grades. Keep the planted-error task separate from the pupil's first source answer. A small wording repair can change a major historical error; amount of writing is not the same as seriousness.</a:t>
            </a:r>
          </a:p>
          <a:p xmlns:a="http://schemas.openxmlformats.org/drawingml/2006/main">
            <a:r>
              <a:t>Answer guidance: Model answer: B shows that campaigning achieved a change in Bristol bus-crew recruitment, so it supports a specific improvement in job access. R shows legal protection in some public places in 1965, but it also identifies areas left uncovered. Together they show real but incomplete change; neither proves that all daily treatment became fair. W could provide context about migration and recorded skills in 1948. It cannot establish passengers' later treatment or employment outcomes.</a:t>
            </a:r>
          </a:p>
          <a:p xmlns:a="http://schemas.openxmlformats.org/drawingml/2006/main">
            <a:r>
              <a:t>Error 1: absolute unsupported judgement. Repair: B and R show specific improvements with limits. Error 2: source-origin confusion. Repair: R is a modern summary of a historical law. Error 3: repetition instead of explanation. Repair: ending the colour bar widened eligibility for bus-crew jobs. Error 4: inference exceeds record. Repair: W lists stated occupations, not later job outcomes.</a:t>
            </a:r>
          </a:p>
          <a:p xmlns:a="http://schemas.openxmlformats.org/drawingml/2006/main">
            <a:r>
              <a:t>Hinge B. Any justified ranking of error seriousness is acceptable.</a:t>
            </a:r>
          </a:p>
          <a:p xmlns:a="http://schemas.openxmlformats.org/drawingml/2006/main">
            <a:r>
              <a:t>Classroom rubric /16: source answer /8 (accurate B and R details 0-2; explanations 0-2; qualified judgement 0-2; useful role and limit of W 0-2). Four repairs /8: for each line, identify the error (1) and make a valid repair (1). Assess understanding, with support recorded separately.</a:t>
            </a:r>
          </a:p>
          <a:p xmlns:a="http://schemas.openxmlformats.org/drawingml/2006/main">
            <a:r>
              <a:t>Assessment pacing: slides 1-7 total 7 minutes; slide 8 source answer 16 minutes; slide 9 planted errors 9 minutes; slide 10 feedback 4 minutes; slides 11-12 pupil response and exit 4 minutes. Slide 9 must not appear before the first answer is retained.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https://madebymatt.uk/Lessons/Humanities_Teesside/LAUNCH_W1-W8_2026-27/LAUNCH_HUM_W7_Source_Based_Assessment.html</a:t>
            </a:r>
          </a:p>
          <a:p xmlns:a="http://schemas.openxmlformats.org/drawingml/2006/main">
            <a:r>
              <a:t>https://www.nationalarchives.gov.uk/education/resources/commonwealth-migration-since-1945/passenger-list-from-windrush/</a:t>
            </a:r>
          </a:p>
          <a:p xmlns:a="http://schemas.openxmlformats.org/drawingml/2006/main">
            <a:r>
              <a:t>https://heritagecalling.com/2023/04/20/the-story-of-the-bristol-bus-boycott/</a:t>
            </a:r>
          </a:p>
          <a:p xmlns:a="http://schemas.openxmlformats.org/drawingml/2006/main">
            <a:r>
              <a:t>https://www.parliament.uk/about/living-heritage/transformingsociety/private-lives/relationships/collections1/race-relations-act-1965/race-relations-act-1965/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5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LAUNCH Humanities, Autumn 1 Week 7. Source-based assessment. Tuesday 10:10-10:50. Humanities-only lesson. LAUNCH's separate RE outcome is not claimed within this pack.</a:t>
            </a:r>
          </a:p>
          <a:p xmlns:a="http://schemas.openxmlformats.org/drawingml/2006/main">
            <a:r>
              <a:t>Slides 1–7:7 min; 8:16 min; 9:9 min; 10:4 min; 11–12:4 min.</a:t>
            </a:r>
          </a:p>
          <a:p xmlns:a="http://schemas.openxmlformats.org/drawingml/2006/main">
            <a:r>
              <a:t>Think aloud: state the detail, then explain what it supports.</a:t>
            </a:r>
          </a:p>
          <a:p xmlns:a="http://schemas.openxmlformats.org/drawingml/2006/main">
            <a:r>
              <a:t>Objective: Produce a sourced judgement and diagnose four weaknesses in a model answer using explicit criteria.</a:t>
            </a:r>
          </a:p>
          <a:p xmlns:a="http://schemas.openxmlformats.org/drawingml/2006/main">
            <a:r>
              <a:t>Support: Use two sources with the sentence frame, then diagnose two errors; scribing permitted and recorded.</a:t>
            </a:r>
          </a:p>
          <a:p xmlns:a="http://schemas.openxmlformats.org/drawingml/2006/main">
            <a:r>
              <a:t>Stretch: Compare the sources, make a qualified judgement and rank all four repairs by effect on the argument.</a:t>
            </a:r>
          </a:p>
          <a:p xmlns:a="http://schemas.openxmlformats.org/drawingml/2006/main">
            <a:r>
              <a:t>Misconceptions: Assessment criteria are classroom teaching criteria, not official GCSE marks or grades. Keep the planted-error task separate from the pupil's first source answer. A small wording repair can change a major historical error; amount of writing is not the same as seriousness.</a:t>
            </a:r>
          </a:p>
          <a:p xmlns:a="http://schemas.openxmlformats.org/drawingml/2006/main">
            <a:r>
              <a:t>Answer guidance: Model answer: B shows that campaigning achieved a change in Bristol bus-crew recruitment, so it supports a specific improvement in job access. R shows legal protection in some public places in 1965, but it also identifies areas left uncovered. Together they show real but incomplete change; neither proves that all daily treatment became fair. W could provide context about migration and recorded skills in 1948. It cannot establish passengers' later treatment or employment outcomes.</a:t>
            </a:r>
          </a:p>
          <a:p xmlns:a="http://schemas.openxmlformats.org/drawingml/2006/main">
            <a:r>
              <a:t>Error 1: absolute unsupported judgement. Repair: B and R show specific improvements with limits. Error 2: source-origin confusion. Repair: R is a modern summary of a historical law. Error 3: repetition instead of explanation. Repair: ending the colour bar widened eligibility for bus-crew jobs. Error 4: inference exceeds record. Repair: W lists stated occupations, not later job outcomes.</a:t>
            </a:r>
          </a:p>
          <a:p xmlns:a="http://schemas.openxmlformats.org/drawingml/2006/main">
            <a:r>
              <a:t>Hinge B. Any justified ranking of error seriousness is acceptable.</a:t>
            </a:r>
          </a:p>
          <a:p xmlns:a="http://schemas.openxmlformats.org/drawingml/2006/main">
            <a:r>
              <a:t>Classroom rubric /16: source answer /8 (accurate B and R details 0-2; explanations 0-2; qualified judgement 0-2; useful role and limit of W 0-2). Four repairs /8: for each line, identify the error (1) and make a valid repair (1). Assess understanding, with support recorded separately.</a:t>
            </a:r>
          </a:p>
          <a:p xmlns:a="http://schemas.openxmlformats.org/drawingml/2006/main">
            <a:r>
              <a:t>Assessment pacing: slides 1-7 total 7 minutes; slide 8 source answer 16 minutes; slide 9 planted errors 9 minutes; slide 10 feedback 4 minutes; slides 11-12 pupil response and exit 4 minutes. Slide 9 must not appear before the first answer is retained.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https://madebymatt.uk/Lessons/Humanities_Teesside/LAUNCH_W1-W8_2026-27/LAUNCH_HUM_W7_Source_Based_Assessment.html</a:t>
            </a:r>
          </a:p>
          <a:p xmlns:a="http://schemas.openxmlformats.org/drawingml/2006/main">
            <a:r>
              <a:t>https://www.nationalarchives.gov.uk/education/resources/commonwealth-migration-since-1945/passenger-list-from-windrush/</a:t>
            </a:r>
          </a:p>
          <a:p xmlns:a="http://schemas.openxmlformats.org/drawingml/2006/main">
            <a:r>
              <a:t>https://heritagecalling.com/2023/04/20/the-story-of-the-bristol-bus-boycott/</a:t>
            </a:r>
          </a:p>
          <a:p xmlns:a="http://schemas.openxmlformats.org/drawingml/2006/main">
            <a:r>
              <a:t>https://www.parliament.uk/about/living-heritage/transformingsociety/private-lives/relationships/collections1/race-relations-act-1965/race-relations-act-1965/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6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LAUNCH Humanities, Autumn 1 Week 7. Source-based assessment. Tuesday 10:10-10:50. Humanities-only lesson. LAUNCH's separate RE outcome is not claimed within this pack.</a:t>
            </a:r>
          </a:p>
          <a:p xmlns:a="http://schemas.openxmlformats.org/drawingml/2006/main">
            <a:r>
              <a:t>Slides 1–7:7 min; 8:16 min; 9:9 min; 10:4 min; 11–12:4 min.</a:t>
            </a:r>
          </a:p>
          <a:p xmlns:a="http://schemas.openxmlformats.org/drawingml/2006/main">
            <a:r>
              <a:t>Model one part together; invite an independent choice before discussion.</a:t>
            </a:r>
          </a:p>
          <a:p xmlns:a="http://schemas.openxmlformats.org/drawingml/2006/main">
            <a:r>
              <a:t>Objective: Produce a sourced judgement and diagnose four weaknesses in a model answer using explicit criteria.</a:t>
            </a:r>
          </a:p>
          <a:p xmlns:a="http://schemas.openxmlformats.org/drawingml/2006/main">
            <a:r>
              <a:t>Support: Use two sources with the sentence frame, then diagnose two errors; scribing permitted and recorded.</a:t>
            </a:r>
          </a:p>
          <a:p xmlns:a="http://schemas.openxmlformats.org/drawingml/2006/main">
            <a:r>
              <a:t>Stretch: Compare the sources, make a qualified judgement and rank all four repairs by effect on the argument.</a:t>
            </a:r>
          </a:p>
          <a:p xmlns:a="http://schemas.openxmlformats.org/drawingml/2006/main">
            <a:r>
              <a:t>Misconceptions: Assessment criteria are classroom teaching criteria, not official GCSE marks or grades. Keep the planted-error task separate from the pupil's first source answer. A small wording repair can change a major historical error; amount of writing is not the same as seriousness.</a:t>
            </a:r>
          </a:p>
          <a:p xmlns:a="http://schemas.openxmlformats.org/drawingml/2006/main">
            <a:r>
              <a:t>Answer guidance: Model answer: B shows that campaigning achieved a change in Bristol bus-crew recruitment, so it supports a specific improvement in job access. R shows legal protection in some public places in 1965, but it also identifies areas left uncovered. Together they show real but incomplete change; neither proves that all daily treatment became fair. W could provide context about migration and recorded skills in 1948. It cannot establish passengers' later treatment or employment outcomes.</a:t>
            </a:r>
          </a:p>
          <a:p xmlns:a="http://schemas.openxmlformats.org/drawingml/2006/main">
            <a:r>
              <a:t>Error 1: absolute unsupported judgement. Repair: B and R show specific improvements with limits. Error 2: source-origin confusion. Repair: R is a modern summary of a historical law. Error 3: repetition instead of explanation. Repair: ending the colour bar widened eligibility for bus-crew jobs. Error 4: inference exceeds record. Repair: W lists stated occupations, not later job outcomes.</a:t>
            </a:r>
          </a:p>
          <a:p xmlns:a="http://schemas.openxmlformats.org/drawingml/2006/main">
            <a:r>
              <a:t>Hinge B. Any justified ranking of error seriousness is acceptable.</a:t>
            </a:r>
          </a:p>
          <a:p xmlns:a="http://schemas.openxmlformats.org/drawingml/2006/main">
            <a:r>
              <a:t>Classroom rubric /16: source answer /8 (accurate B and R details 0-2; explanations 0-2; qualified judgement 0-2; useful role and limit of W 0-2). Four repairs /8: for each line, identify the error (1) and make a valid repair (1). Assess understanding, with support recorded separately.</a:t>
            </a:r>
          </a:p>
          <a:p xmlns:a="http://schemas.openxmlformats.org/drawingml/2006/main">
            <a:r>
              <a:t>Assessment pacing: slides 1-7 total 7 minutes; slide 8 source answer 16 minutes; slide 9 planted errors 9 minutes; slide 10 feedback 4 minutes; slides 11-12 pupil response and exit 4 minutes. Slide 9 must not appear before the first answer is retained.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https://madebymatt.uk/Lessons/Humanities_Teesside/LAUNCH_W1-W8_2026-27/LAUNCH_HUM_W7_Source_Based_Assessment.html</a:t>
            </a:r>
          </a:p>
          <a:p xmlns:a="http://schemas.openxmlformats.org/drawingml/2006/main">
            <a:r>
              <a:t>https://www.nationalarchives.gov.uk/education/resources/commonwealth-migration-since-1945/passenger-list-from-windrush/</a:t>
            </a:r>
          </a:p>
          <a:p xmlns:a="http://schemas.openxmlformats.org/drawingml/2006/main">
            <a:r>
              <a:t>https://heritagecalling.com/2023/04/20/the-story-of-the-bristol-bus-boycott/</a:t>
            </a:r>
          </a:p>
          <a:p xmlns:a="http://schemas.openxmlformats.org/drawingml/2006/main">
            <a:r>
              <a:t>https://www.parliament.uk/about/living-heritage/transformingsociety/private-lives/relationships/collections1/race-relations-act-1965/race-relations-act-1965/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7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LAUNCH Humanities, Autumn 1 Week 7. Source-based assessment. Tuesday 10:10-10:50. Humanities-only lesson. LAUNCH's separate RE outcome is not claimed within this pack.</a:t>
            </a:r>
          </a:p>
          <a:p xmlns:a="http://schemas.openxmlformats.org/drawingml/2006/main">
            <a:r>
              <a:t>Slides 1–7:7 min; 8:16 min; 9:9 min; 10:4 min; 11–12:4 min.</a:t>
            </a:r>
          </a:p>
          <a:p xmlns:a="http://schemas.openxmlformats.org/drawingml/2006/main">
            <a:r>
              <a:t>Take simultaneous choices where helpful. Ask for the reason. Reteach if the reason reveals the misconception.</a:t>
            </a:r>
          </a:p>
          <a:p xmlns:a="http://schemas.openxmlformats.org/drawingml/2006/main">
            <a:r>
              <a:t>Objective: Produce a sourced judgement and diagnose four weaknesses in a model answer using explicit criteria.</a:t>
            </a:r>
          </a:p>
          <a:p xmlns:a="http://schemas.openxmlformats.org/drawingml/2006/main">
            <a:r>
              <a:t>Support: Use two sources with the sentence frame, then diagnose two errors; scribing permitted and recorded.</a:t>
            </a:r>
          </a:p>
          <a:p xmlns:a="http://schemas.openxmlformats.org/drawingml/2006/main">
            <a:r>
              <a:t>Stretch: Compare the sources, make a qualified judgement and rank all four repairs by effect on the argument.</a:t>
            </a:r>
          </a:p>
          <a:p xmlns:a="http://schemas.openxmlformats.org/drawingml/2006/main">
            <a:r>
              <a:t>Misconceptions: Assessment criteria are classroom teaching criteria, not official GCSE marks or grades. Keep the planted-error task separate from the pupil's first source answer. A small wording repair can change a major historical error; amount of writing is not the same as seriousness.</a:t>
            </a:r>
          </a:p>
          <a:p xmlns:a="http://schemas.openxmlformats.org/drawingml/2006/main">
            <a:r>
              <a:t>Answer guidance: Model answer: B shows that campaigning achieved a change in Bristol bus-crew recruitment, so it supports a specific improvement in job access. R shows legal protection in some public places in 1965, but it also identifies areas left uncovered. Together they show real but incomplete change; neither proves that all daily treatment became fair. W could provide context about migration and recorded skills in 1948. It cannot establish passengers' later treatment or employment outcomes.</a:t>
            </a:r>
          </a:p>
          <a:p xmlns:a="http://schemas.openxmlformats.org/drawingml/2006/main">
            <a:r>
              <a:t>Error 1: absolute unsupported judgement. Repair: B and R show specific improvements with limits. Error 2: source-origin confusion. Repair: R is a modern summary of a historical law. Error 3: repetition instead of explanation. Repair: ending the colour bar widened eligibility for bus-crew jobs. Error 4: inference exceeds record. Repair: W lists stated occupations, not later job outcomes.</a:t>
            </a:r>
          </a:p>
          <a:p xmlns:a="http://schemas.openxmlformats.org/drawingml/2006/main">
            <a:r>
              <a:t>Hinge B. Any justified ranking of error seriousness is acceptable.</a:t>
            </a:r>
          </a:p>
          <a:p xmlns:a="http://schemas.openxmlformats.org/drawingml/2006/main">
            <a:r>
              <a:t>Classroom rubric /16: source answer /8 (accurate B and R details 0-2; explanations 0-2; qualified judgement 0-2; useful role and limit of W 0-2). Four repairs /8: for each line, identify the error (1) and make a valid repair (1). Assess understanding, with support recorded separately.</a:t>
            </a:r>
          </a:p>
          <a:p xmlns:a="http://schemas.openxmlformats.org/drawingml/2006/main">
            <a:r>
              <a:t>Assessment pacing: slides 1-7 total 7 minutes; slide 8 source answer 16 minutes; slide 9 planted errors 9 minutes; slide 10 feedback 4 minutes; slides 11-12 pupil response and exit 4 minutes. Slide 9 must not appear before the first answer is retained.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https://madebymatt.uk/Lessons/Humanities_Teesside/LAUNCH_W1-W8_2026-27/LAUNCH_HUM_W7_Source_Based_Assessment.html</a:t>
            </a:r>
          </a:p>
          <a:p xmlns:a="http://schemas.openxmlformats.org/drawingml/2006/main">
            <a:r>
              <a:t>https://www.nationalarchives.gov.uk/education/resources/commonwealth-migration-since-1945/passenger-list-from-windrush/</a:t>
            </a:r>
          </a:p>
          <a:p xmlns:a="http://schemas.openxmlformats.org/drawingml/2006/main">
            <a:r>
              <a:t>https://heritagecalling.com/2023/04/20/the-story-of-the-bristol-bus-boycott/</a:t>
            </a:r>
          </a:p>
          <a:p xmlns:a="http://schemas.openxmlformats.org/drawingml/2006/main">
            <a:r>
              <a:t>https://www.parliament.uk/about/living-heritage/transformingsociety/private-lives/relationships/collections1/race-relations-act-1965/race-relations-act-1965/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8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LAUNCH Humanities, Autumn 1 Week 7. Source-based assessment. Tuesday 10:10-10:50. Humanities-only lesson. LAUNCH's separate RE outcome is not claimed within this pack.</a:t>
            </a:r>
          </a:p>
          <a:p xmlns:a="http://schemas.openxmlformats.org/drawingml/2006/main">
            <a:r>
              <a:t>Slides 1–7:7 min; 8:16 min; 9:9 min; 10:4 min; 11–12:4 min.</a:t>
            </a:r>
          </a:p>
          <a:p xmlns:a="http://schemas.openxmlformats.org/drawingml/2006/main">
            <a:r>
              <a:t>Independent attempt. Record the support used. Keep this first response before feedback.</a:t>
            </a:r>
          </a:p>
          <a:p xmlns:a="http://schemas.openxmlformats.org/drawingml/2006/main">
            <a:r>
              <a:t>Objective: Produce a sourced judgement and diagnose four weaknesses in a model answer using explicit criteria.</a:t>
            </a:r>
          </a:p>
          <a:p xmlns:a="http://schemas.openxmlformats.org/drawingml/2006/main">
            <a:r>
              <a:t>Support: Use two sources with the sentence frame, then diagnose two errors; scribing permitted and recorded.</a:t>
            </a:r>
          </a:p>
          <a:p xmlns:a="http://schemas.openxmlformats.org/drawingml/2006/main">
            <a:r>
              <a:t>Stretch: Compare the sources, make a qualified judgement and rank all four repairs by effect on the argument.</a:t>
            </a:r>
          </a:p>
          <a:p xmlns:a="http://schemas.openxmlformats.org/drawingml/2006/main">
            <a:r>
              <a:t>Misconceptions: Assessment criteria are classroom teaching criteria, not official GCSE marks or grades. Keep the planted-error task separate from the pupil's first source answer. A small wording repair can change a major historical error; amount of writing is not the same as seriousness.</a:t>
            </a:r>
          </a:p>
          <a:p xmlns:a="http://schemas.openxmlformats.org/drawingml/2006/main">
            <a:r>
              <a:t>Answer guidance: Model answer: B shows that campaigning achieved a change in Bristol bus-crew recruitment, so it supports a specific improvement in job access. R shows legal protection in some public places in 1965, but it also identifies areas left uncovered. Together they show real but incomplete change; neither proves that all daily treatment became fair. W could provide context about migration and recorded skills in 1948. It cannot establish passengers' later treatment or employment outcomes.</a:t>
            </a:r>
          </a:p>
          <a:p xmlns:a="http://schemas.openxmlformats.org/drawingml/2006/main">
            <a:r>
              <a:t>Error 1: absolute unsupported judgement. Repair: B and R show specific improvements with limits. Error 2: source-origin confusion. Repair: R is a modern summary of a historical law. Error 3: repetition instead of explanation. Repair: ending the colour bar widened eligibility for bus-crew jobs. Error 4: inference exceeds record. Repair: W lists stated occupations, not later job outcomes.</a:t>
            </a:r>
          </a:p>
          <a:p xmlns:a="http://schemas.openxmlformats.org/drawingml/2006/main">
            <a:r>
              <a:t>Hinge B. Any justified ranking of error seriousness is acceptable.</a:t>
            </a:r>
          </a:p>
          <a:p xmlns:a="http://schemas.openxmlformats.org/drawingml/2006/main">
            <a:r>
              <a:t>Classroom rubric /16: source answer /8 (accurate B and R details 0-2; explanations 0-2; qualified judgement 0-2; useful role and limit of W 0-2). Four repairs /8: for each line, identify the error (1) and make a valid repair (1). Assess understanding, with support recorded separately.</a:t>
            </a:r>
          </a:p>
          <a:p xmlns:a="http://schemas.openxmlformats.org/drawingml/2006/main">
            <a:r>
              <a:t>Assessment pacing: slides 1-7 total 7 minutes; slide 8 source answer 16 minutes; slide 9 planted errors 9 minutes; slide 10 feedback 4 minutes; slides 11-12 pupil response and exit 4 minutes. Slide 9 must not appear before the first answer is retained.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https://madebymatt.uk/Lessons/Humanities_Teesside/LAUNCH_W1-W8_2026-27/LAUNCH_HUM_W7_Source_Based_Assessment.html</a:t>
            </a:r>
          </a:p>
          <a:p xmlns:a="http://schemas.openxmlformats.org/drawingml/2006/main">
            <a:r>
              <a:t>https://www.nationalarchives.gov.uk/education/resources/commonwealth-migration-since-1945/passenger-list-from-windrush/</a:t>
            </a:r>
          </a:p>
          <a:p xmlns:a="http://schemas.openxmlformats.org/drawingml/2006/main">
            <a:r>
              <a:t>https://heritagecalling.com/2023/04/20/the-story-of-the-bristol-bus-boycott/</a:t>
            </a:r>
          </a:p>
          <a:p xmlns:a="http://schemas.openxmlformats.org/drawingml/2006/main">
            <a:r>
              <a:t>https://www.parliament.uk/about/living-heritage/transformingsociety/private-lives/relationships/collections1/race-relations-act-1965/race-relations-act-1965/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9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LAUNCH Humanities, Autumn 1 Week 7. Source-based assessment. Tuesday 10:10-10:50. Humanities-only lesson. LAUNCH's separate RE outcome is not claimed within this pack.</a:t>
            </a:r>
          </a:p>
          <a:p xmlns:a="http://schemas.openxmlformats.org/drawingml/2006/main">
            <a:r>
              <a:t>Slides 1–7:7 min; 8:16 min; 9:9 min; 10:4 min; 11–12:4 min.</a:t>
            </a:r>
          </a:p>
          <a:p xmlns:a="http://schemas.openxmlformats.org/drawingml/2006/main">
            <a:r>
              <a:t>Follow the pupil sheet. In assessment lessons, release the second response only after the first is kept.</a:t>
            </a:r>
          </a:p>
          <a:p xmlns:a="http://schemas.openxmlformats.org/drawingml/2006/main">
            <a:r>
              <a:t>Objective: Produce a sourced judgement and diagnose four weaknesses in a model answer using explicit criteria.</a:t>
            </a:r>
          </a:p>
          <a:p xmlns:a="http://schemas.openxmlformats.org/drawingml/2006/main">
            <a:r>
              <a:t>Support: Use two sources with the sentence frame, then diagnose two errors; scribing permitted and recorded.</a:t>
            </a:r>
          </a:p>
          <a:p xmlns:a="http://schemas.openxmlformats.org/drawingml/2006/main">
            <a:r>
              <a:t>Stretch: Compare the sources, make a qualified judgement and rank all four repairs by effect on the argument.</a:t>
            </a:r>
          </a:p>
          <a:p xmlns:a="http://schemas.openxmlformats.org/drawingml/2006/main">
            <a:r>
              <a:t>Misconceptions: Assessment criteria are classroom teaching criteria, not official GCSE marks or grades. Keep the planted-error task separate from the pupil's first source answer. A small wording repair can change a major historical error; amount of writing is not the same as seriousness.</a:t>
            </a:r>
          </a:p>
          <a:p xmlns:a="http://schemas.openxmlformats.org/drawingml/2006/main">
            <a:r>
              <a:t>Answer guidance: Model answer: B shows that campaigning achieved a change in Bristol bus-crew recruitment, so it supports a specific improvement in job access. R shows legal protection in some public places in 1965, but it also identifies areas left uncovered. Together they show real but incomplete change; neither proves that all daily treatment became fair. W could provide context about migration and recorded skills in 1948. It cannot establish passengers' later treatment or employment outcomes.</a:t>
            </a:r>
          </a:p>
          <a:p xmlns:a="http://schemas.openxmlformats.org/drawingml/2006/main">
            <a:r>
              <a:t>Error 1: absolute unsupported judgement. Repair: B and R show specific improvements with limits. Error 2: source-origin confusion. Repair: R is a modern summary of a historical law. Error 3: repetition instead of explanation. Repair: ending the colour bar widened eligibility for bus-crew jobs. Error 4: inference exceeds record. Repair: W lists stated occupations, not later job outcomes.</a:t>
            </a:r>
          </a:p>
          <a:p xmlns:a="http://schemas.openxmlformats.org/drawingml/2006/main">
            <a:r>
              <a:t>Hinge B. Any justified ranking of error seriousness is acceptable.</a:t>
            </a:r>
          </a:p>
          <a:p xmlns:a="http://schemas.openxmlformats.org/drawingml/2006/main">
            <a:r>
              <a:t>Classroom rubric /16: source answer /8 (accurate B and R details 0-2; explanations 0-2; qualified judgement 0-2; useful role and limit of W 0-2). Four repairs /8: for each line, identify the error (1) and make a valid repair (1). Assess understanding, with support recorded separately.</a:t>
            </a:r>
          </a:p>
          <a:p xmlns:a="http://schemas.openxmlformats.org/drawingml/2006/main">
            <a:r>
              <a:t>Assessment pacing: slides 1-7 total 7 minutes; slide 8 source answer 16 minutes; slide 9 planted errors 9 minutes; slide 10 feedback 4 minutes; slides 11-12 pupil response and exit 4 minutes. Slide 9 must not appear before the first answer is retained.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https://madebymatt.uk/Lessons/Humanities_Teesside/LAUNCH_W1-W8_2026-27/LAUNCH_HUM_W7_Source_Based_Assessment.html</a:t>
            </a:r>
          </a:p>
          <a:p xmlns:a="http://schemas.openxmlformats.org/drawingml/2006/main">
            <a:r>
              <a:t>https://www.nationalarchives.gov.uk/education/resources/commonwealth-migration-since-1945/passenger-list-from-windrush/</a:t>
            </a:r>
          </a:p>
          <a:p xmlns:a="http://schemas.openxmlformats.org/drawingml/2006/main">
            <a:r>
              <a:t>https://heritagecalling.com/2023/04/20/the-story-of-the-bristol-bus-boycott/</a:t>
            </a:r>
          </a:p>
          <a:p xmlns:a="http://schemas.openxmlformats.org/drawingml/2006/main">
            <a:r>
              <a:t>https://www.parliament.uk/about/living-heritage/transformingsociety/private-lives/relationships/collections1/race-relations-act-1965/race-relations-act-1965/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slideLayouts/_rels/slideLayout1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edcc1d827754442e" /></Relationships>
</file>

<file path=ppt/slideLayouts/slideLayout1.xml><?xml version="1.0" encoding="utf-8"?>
<p:sldLayout xmlns:p="http://schemas.openxmlformats.org/presentationml/2006/main" type="title">
  <p:cSld name="Title Slide"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</p:sldLayout>
</file>

<file path=ppt/slideMasters/_rels/slideMaster1.xml.rels>&#65279;<?xml version="1.0" encoding="utf-8"?><Relationships xmlns="http://schemas.openxmlformats.org/package/2006/relationships"><Relationship Type="http://schemas.openxmlformats.org/officeDocument/2006/relationships/theme" Target="/ppt/slideMasters/theme/theme2.xml" Id="R3d0ca0c5af0b4c0e" /><Relationship Type="http://schemas.openxmlformats.org/officeDocument/2006/relationships/slideLayout" Target="/ppt/slideLayouts/slideLayout1.xml" Id="Rddb5d54cbf05475c" /></Relationships>
</file>

<file path=ppt/slideMasters/slideMaster1.xml><?xml version="1.0" encoding="utf-8"?>
<p:sldMaster xmlns:p="http://schemas.openxmlformats.org/presentationml/2006/main">
  <p:cSld name="Master"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xmlns:r="http://schemas.openxmlformats.org/officeDocument/2006/relationships" id="2147483649" r:id="Rddb5d54cbf05475c"/>
  </p:sldLayoutIdLst>
  <p:txStyles>
    <p:titleStyle>
      <a:lvl1pPr xmlns:a="http://schemas.openxmlformats.org/drawingml/2006/main" algn="l">
        <a:lnSpc>
          <a:spcPct val="90000"/>
        </a:lnSpc>
        <a:spcBef>
          <a:spcPts val="0"/>
        </a:spcBef>
        <a:buNone/>
        <a:defRPr sz="4400">
          <a:solidFill>
            <a:schemeClr val="tx1"/>
          </a:solidFill>
          <a:latin typeface="+mj-lt"/>
          <a:ea typeface="+mj-lt"/>
          <a:cs typeface="+mj-lt"/>
        </a:defRPr>
      </a:lvl1pPr>
    </p:titleStyle>
    <p:bodyStyle>
      <a:lvl1pPr xmlns:a="http://schemas.openxmlformats.org/drawingml/2006/main" marL="228600" indent="-228600" algn="l">
        <a:lnSpc>
          <a:spcPct val="90000"/>
        </a:lnSpc>
        <a:spcBef>
          <a:spcPts val="1000"/>
        </a:spcBef>
        <a:buChar char="•"/>
        <a:defRPr sz="2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685800" indent="-228600" algn="l">
        <a:lnSpc>
          <a:spcPct val="90000"/>
        </a:lnSpc>
        <a:spcBef>
          <a:spcPts val="500"/>
        </a:spcBef>
        <a:buChar char="•"/>
        <a:defRPr sz="24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1143000" indent="-228600" algn="l">
        <a:lnSpc>
          <a:spcPct val="90000"/>
        </a:lnSpc>
        <a:spcBef>
          <a:spcPts val="500"/>
        </a:spcBef>
        <a:buChar char="•"/>
        <a:defRPr sz="20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600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20574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5146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9718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4290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886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9pPr>
    </p:bodyStyle>
    <p:otherStyle>
      <a:lvl1pPr xmlns:a="http://schemas.openxmlformats.org/drawingml/2006/main" marL="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457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914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371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18288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2860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743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200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657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9pPr>
    </p:otherStyle>
  </p:txStyles>
</p:sldMaster>
</file>

<file path=ppt/slideMasters/theme/theme2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slides/_rels/slide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7daf2ad468634f6c" /><Relationship Type="http://schemas.openxmlformats.org/officeDocument/2006/relationships/image" Target="/ppt/media/image.jpeg" Id="R016b9da45ee147fa" /><Relationship Type="http://schemas.openxmlformats.org/officeDocument/2006/relationships/notesSlide" Target="/ppt/notesSlides/notesSlide1.xml" Id="R934e6b869af84fb3" /></Relationships>
</file>

<file path=ppt/slides/_rels/slide10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547ba448585c44f6" /><Relationship Type="http://schemas.openxmlformats.org/officeDocument/2006/relationships/image" Target="/ppt/media/image.jpeg" Id="Rf7d9423ffba44dff" /><Relationship Type="http://schemas.openxmlformats.org/officeDocument/2006/relationships/notesSlide" Target="/ppt/notesSlides/notesSlide10.xml" Id="Rfa942865b2514c49" /></Relationships>
</file>

<file path=ppt/slides/_rels/slide1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66faab56d45343c9" /><Relationship Type="http://schemas.openxmlformats.org/officeDocument/2006/relationships/image" Target="/ppt/media/image.jpeg" Id="R043ba000f9d642f4" /><Relationship Type="http://schemas.openxmlformats.org/officeDocument/2006/relationships/notesSlide" Target="/ppt/notesSlides/notesSlide11.xml" Id="R6d29b0dff0c24a91" /></Relationships>
</file>

<file path=ppt/slides/_rels/slide1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72e4ae2cd2e54e94" /><Relationship Type="http://schemas.openxmlformats.org/officeDocument/2006/relationships/image" Target="/ppt/media/image.jpeg" Id="R6b648c017a15436e" /><Relationship Type="http://schemas.openxmlformats.org/officeDocument/2006/relationships/notesSlide" Target="/ppt/notesSlides/notesSlide12.xml" Id="Rc6e7f2cae5474916" /></Relationships>
</file>

<file path=ppt/slides/_rels/slide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cea581a3e6df411c" /><Relationship Type="http://schemas.openxmlformats.org/officeDocument/2006/relationships/image" Target="/ppt/media/image.jpeg" Id="R7f5c8b60117f470c" /><Relationship Type="http://schemas.openxmlformats.org/officeDocument/2006/relationships/notesSlide" Target="/ppt/notesSlides/notesSlide2.xml" Id="Rfe86cce0fa8b4a77" /></Relationships>
</file>

<file path=ppt/slides/_rels/slide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47c5c06b8e63442d" /><Relationship Type="http://schemas.openxmlformats.org/officeDocument/2006/relationships/image" Target="/ppt/media/image.jpeg" Id="R3fbc94064bae4fc0" /><Relationship Type="http://schemas.openxmlformats.org/officeDocument/2006/relationships/notesSlide" Target="/ppt/notesSlides/notesSlide3.xml" Id="R6a080d185bce4d8e" /></Relationships>
</file>

<file path=ppt/slides/_rels/slide4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12db9ba17fe34c7f" /><Relationship Type="http://schemas.openxmlformats.org/officeDocument/2006/relationships/image" Target="/ppt/media/image.jpeg" Id="R905cc9c8f69d434f" /><Relationship Type="http://schemas.openxmlformats.org/officeDocument/2006/relationships/image" Target="/ppt/media/image2.jpeg" Id="R838d8091ac244ad0" /><Relationship Type="http://schemas.openxmlformats.org/officeDocument/2006/relationships/notesSlide" Target="/ppt/notesSlides/notesSlide4.xml" Id="R6605641bc0a745c9" /></Relationships>
</file>

<file path=ppt/slides/_rels/slide5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d4dc88bf70b04622" /><Relationship Type="http://schemas.openxmlformats.org/officeDocument/2006/relationships/image" Target="/ppt/media/image.jpeg" Id="R2d966ff3a4934807" /><Relationship Type="http://schemas.openxmlformats.org/officeDocument/2006/relationships/notesSlide" Target="/ppt/notesSlides/notesSlide5.xml" Id="R9acdeb1773174b23" /></Relationships>
</file>

<file path=ppt/slides/_rels/slide6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73220cc57e124e16" /><Relationship Type="http://schemas.openxmlformats.org/officeDocument/2006/relationships/image" Target="/ppt/media/image.jpeg" Id="R299cdcf349f840f6" /><Relationship Type="http://schemas.openxmlformats.org/officeDocument/2006/relationships/notesSlide" Target="/ppt/notesSlides/notesSlide6.xml" Id="R60eff9abe7494304" /></Relationships>
</file>

<file path=ppt/slides/_rels/slide7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8f34616792974732" /><Relationship Type="http://schemas.openxmlformats.org/officeDocument/2006/relationships/image" Target="/ppt/media/image.jpeg" Id="R8f423219ed3c48f8" /><Relationship Type="http://schemas.openxmlformats.org/officeDocument/2006/relationships/notesSlide" Target="/ppt/notesSlides/notesSlide7.xml" Id="R42396006fbff41e1" /></Relationships>
</file>

<file path=ppt/slides/_rels/slide8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1b1b6b179c7d4d38" /><Relationship Type="http://schemas.openxmlformats.org/officeDocument/2006/relationships/image" Target="/ppt/media/image.jpeg" Id="R874760e2d0394b47" /><Relationship Type="http://schemas.openxmlformats.org/officeDocument/2006/relationships/notesSlide" Target="/ppt/notesSlides/notesSlide8.xml" Id="R371c384049a64bbd" /></Relationships>
</file>

<file path=ppt/slides/_rels/slide9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d8e1477f42ab469d" /><Relationship Type="http://schemas.openxmlformats.org/officeDocument/2006/relationships/image" Target="/ppt/media/image.jpeg" Id="R00c1a1fbf60048c4" /><Relationship Type="http://schemas.openxmlformats.org/officeDocument/2006/relationships/notesSlide" Target="/ppt/notesSlides/notesSlide9.xml" Id="Rf544a291320c424d" /></Relationships>
</file>

<file path=ppt/slides/slide1.xml><?xml version="1.0" encoding="utf-8"?>
<p:sld xmlns:p="http://schemas.openxmlformats.org/presentationml/2006/main">
  <p:cSld>
    <p:bg>
      <p:bgPr>
        <a:solidFill xmlns:a="http://schemas.openxmlformats.org/drawingml/2006/main">
          <a:srgbClr val="FBF9F3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1" name="top-rule">
            <a:extLst xmlns:a="http://schemas.openxmlformats.org/drawingml/2006/main">
              <a:ext uri="{FF2B5EF4-FFF2-40B4-BE49-F238E27FC236}">
                <a16:creationId xmlns:a16="http://schemas.microsoft.com/office/drawing/2014/main" id="{FF33059C-D699-406A-B441-19C747C6827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742950"/>
            <a:ext cx="990600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8685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brand">
            <a:extLst xmlns:a="http://schemas.openxmlformats.org/drawingml/2006/main">
              <a:ext uri="{FF2B5EF4-FFF2-40B4-BE49-F238E27FC236}">
                <a16:creationId xmlns:a16="http://schemas.microsoft.com/office/drawing/2014/main" id="{56C60FD3-6A44-40DE-AE21-A30370FB705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42900"/>
            <a:ext cx="93345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425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MADE BY MATT  /  LAUNCH HUMANITIES</a:t>
            </a:r>
          </a:p>
        </p:txBody>
      </p:sp>
      <p:pic>
        <p:nvPicPr>
          <p:cNvPr id="15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016b9da45ee147fa"/>
          <a:stretch xmlns:a="http://schemas.openxmlformats.org/drawingml/2006/main"/>
        </p:blipFill>
        <p:spPr>
          <a:xfrm xmlns:a="http://schemas.openxmlformats.org/drawingml/2006/main">
            <a:off x="10801350" y="438150"/>
            <a:ext cx="781050" cy="781050"/>
          </a:xfrm>
          <a:prstGeom xmlns:a="http://schemas.openxmlformats.org/drawingml/2006/main" prst="rect">
            <a:avLst/>
          </a:prstGeom>
        </p:spPr>
      </p:pic>
      <p:sp>
        <p:nvSpPr>
          <p:cNvPr id="4" name="title">
            <a:extLst xmlns:a="http://schemas.openxmlformats.org/drawingml/2006/main">
              <a:ext uri="{FF2B5EF4-FFF2-40B4-BE49-F238E27FC236}">
                <a16:creationId xmlns:a16="http://schemas.microsoft.com/office/drawing/2014/main" id="{9A60821E-20B2-471A-8BB3-FAA5062856A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047750"/>
            <a:ext cx="10972800" cy="895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3600" b="1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3600" b="1">
                <a:solidFill>
                  <a:srgbClr val="152B3A"/>
                </a:solidFill>
                <a:latin typeface="Arial"/>
                <a:ea typeface="Arial"/>
                <a:cs typeface="Arial"/>
              </a:rPr>
              <a:t>Source-based assessment</a:t>
            </a:r>
          </a:p>
        </p:txBody>
      </p:sp>
      <p:sp>
        <p:nvSpPr>
          <p:cNvPr id="5" name="footer-line">
            <a:extLst xmlns:a="http://schemas.openxmlformats.org/drawingml/2006/main">
              <a:ext uri="{FF2B5EF4-FFF2-40B4-BE49-F238E27FC236}">
                <a16:creationId xmlns:a16="http://schemas.microsoft.com/office/drawing/2014/main" id="{7ECBDB34-6F42-48B3-A8D8-B23549269A3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219825"/>
            <a:ext cx="109728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CE7DD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footer">
            <a:extLst xmlns:a="http://schemas.openxmlformats.org/drawingml/2006/main">
              <a:ext uri="{FF2B5EF4-FFF2-40B4-BE49-F238E27FC236}">
                <a16:creationId xmlns:a16="http://schemas.microsoft.com/office/drawing/2014/main" id="{57A55C73-0775-456F-A670-A41D2D64087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381750"/>
            <a:ext cx="99060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200" b="0">
                <a:solidFill>
                  <a:srgbClr val="50616B"/>
                </a:solidFill>
                <a:latin typeface="Arial"/>
                <a:ea typeface="Arial"/>
                <a:cs typeface="Arial"/>
              </a:defRPr>
            </a:pPr>
            <a:r>
              <a:rPr sz="1200" b="0">
                <a:solidFill>
                  <a:srgbClr val="50616B"/>
                </a:solidFill>
                <a:latin typeface="Arial"/>
                <a:ea typeface="Arial"/>
                <a:cs typeface="Arial"/>
              </a:rPr>
              <a:t>Autumn 1 · Week 7 · Humanities</a:t>
            </a:r>
          </a:p>
        </p:txBody>
      </p:sp>
      <p:sp>
        <p:nvSpPr>
          <p:cNvPr id="7" name="page">
            <a:extLst xmlns:a="http://schemas.openxmlformats.org/drawingml/2006/main">
              <a:ext uri="{FF2B5EF4-FFF2-40B4-BE49-F238E27FC236}">
                <a16:creationId xmlns:a16="http://schemas.microsoft.com/office/drawing/2014/main" id="{E496F9D1-14A9-495E-90A4-CC647BFFA0E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106150" y="6362700"/>
            <a:ext cx="47625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350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1350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01</a:t>
            </a:r>
          </a:p>
        </p:txBody>
      </p:sp>
      <p:sp>
        <p:nvSpPr>
          <p:cNvPr id="8" name="line-0">
            <a:extLst xmlns:a="http://schemas.openxmlformats.org/drawingml/2006/main">
              <a:ext uri="{FF2B5EF4-FFF2-40B4-BE49-F238E27FC236}">
                <a16:creationId xmlns:a16="http://schemas.microsoft.com/office/drawing/2014/main" id="{1904CE6B-201C-449D-A2D1-41ABF2A6C99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2305050"/>
            <a:ext cx="10972800" cy="914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550" b="0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255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How well can I judge and repair an answer?</a:t>
            </a:r>
          </a:p>
        </p:txBody>
      </p:sp>
      <p:sp>
        <p:nvSpPr>
          <p:cNvPr id="9" name="line-1">
            <a:extLst xmlns:a="http://schemas.openxmlformats.org/drawingml/2006/main">
              <a:ext uri="{FF2B5EF4-FFF2-40B4-BE49-F238E27FC236}">
                <a16:creationId xmlns:a16="http://schemas.microsoft.com/office/drawing/2014/main" id="{19B1D911-7359-424D-8EA3-D4E122CC64B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352800"/>
            <a:ext cx="10972800" cy="914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550" b="0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255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Produce a sourced judgement and diagnose four weaknesses in a model answer using explicit criteria.</a:t>
            </a:r>
          </a:p>
        </p:txBody>
      </p:sp>
      <p:sp>
        <p:nvSpPr>
          <p:cNvPr id="10" name="line-2">
            <a:extLst xmlns:a="http://schemas.openxmlformats.org/drawingml/2006/main">
              <a:ext uri="{FF2B5EF4-FFF2-40B4-BE49-F238E27FC236}">
                <a16:creationId xmlns:a16="http://schemas.microsoft.com/office/drawing/2014/main" id="{83C46BCB-BF61-4D42-8073-2594DB100C4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4400550"/>
            <a:ext cx="10972800" cy="914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550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2550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Use a detail. Explain what it supports.</a:t>
            </a:r>
          </a:p>
        </p:txBody>
      </p:sp>
    </p:spTree>
    <p:extLst>
      <p:ext uri="{BB962C8B-B14F-4D97-AF65-F5344CB8AC3E}">
        <p14:creationId xmlns:p14="http://schemas.microsoft.com/office/powerpoint/2010/main" val="899261069"/>
      </p:ext>
    </p:extLst>
  </p:cSld>
</p:sld>
</file>

<file path=ppt/slides/slide10.xml><?xml version="1.0" encoding="utf-8"?>
<p:sld xmlns:p="http://schemas.openxmlformats.org/presentationml/2006/main">
  <p:cSld>
    <p:bg>
      <p:bgPr>
        <a:solidFill xmlns:a="http://schemas.openxmlformats.org/drawingml/2006/main">
          <a:srgbClr val="FBF9F3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2" name="top-rule">
            <a:extLst xmlns:a="http://schemas.openxmlformats.org/drawingml/2006/main">
              <a:ext uri="{FF2B5EF4-FFF2-40B4-BE49-F238E27FC236}">
                <a16:creationId xmlns:a16="http://schemas.microsoft.com/office/drawing/2014/main" id="{E7DE0724-EA72-4F4B-B4C5-B0868102667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742950"/>
            <a:ext cx="990600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8685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brand">
            <a:extLst xmlns:a="http://schemas.openxmlformats.org/drawingml/2006/main">
              <a:ext uri="{FF2B5EF4-FFF2-40B4-BE49-F238E27FC236}">
                <a16:creationId xmlns:a16="http://schemas.microsoft.com/office/drawing/2014/main" id="{502C8DF0-0717-4986-97B7-E014DEBCFFC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42900"/>
            <a:ext cx="93345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425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MADE BY MATT  /  LAUNCH HUMANITIES</a:t>
            </a:r>
          </a:p>
        </p:txBody>
      </p:sp>
      <p:pic>
        <p:nvPicPr>
          <p:cNvPr id="19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f7d9423ffba44dff"/>
          <a:stretch xmlns:a="http://schemas.openxmlformats.org/drawingml/2006/main"/>
        </p:blipFill>
        <p:spPr>
          <a:xfrm xmlns:a="http://schemas.openxmlformats.org/drawingml/2006/main">
            <a:off x="10801350" y="438150"/>
            <a:ext cx="781050" cy="781050"/>
          </a:xfrm>
          <a:prstGeom xmlns:a="http://schemas.openxmlformats.org/drawingml/2006/main" prst="rect">
            <a:avLst/>
          </a:prstGeom>
        </p:spPr>
      </p:pic>
      <p:sp>
        <p:nvSpPr>
          <p:cNvPr id="4" name="title">
            <a:extLst xmlns:a="http://schemas.openxmlformats.org/drawingml/2006/main">
              <a:ext uri="{FF2B5EF4-FFF2-40B4-BE49-F238E27FC236}">
                <a16:creationId xmlns:a16="http://schemas.microsoft.com/office/drawing/2014/main" id="{59E6C87B-5402-4355-B222-E838F90EC54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047750"/>
            <a:ext cx="10972800" cy="895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3600" b="1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3600" b="1">
                <a:solidFill>
                  <a:srgbClr val="152B3A"/>
                </a:solidFill>
                <a:latin typeface="Arial"/>
                <a:ea typeface="Arial"/>
                <a:cs typeface="Arial"/>
              </a:rPr>
              <a:t>Check the reasoning</a:t>
            </a:r>
          </a:p>
        </p:txBody>
      </p:sp>
      <p:sp>
        <p:nvSpPr>
          <p:cNvPr id="5" name="footer-line">
            <a:extLst xmlns:a="http://schemas.openxmlformats.org/drawingml/2006/main">
              <a:ext uri="{FF2B5EF4-FFF2-40B4-BE49-F238E27FC236}">
                <a16:creationId xmlns:a16="http://schemas.microsoft.com/office/drawing/2014/main" id="{FEB7DC22-E996-4F55-8E5D-48916DEA851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219825"/>
            <a:ext cx="109728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CE7DD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footer">
            <a:extLst xmlns:a="http://schemas.openxmlformats.org/drawingml/2006/main">
              <a:ext uri="{FF2B5EF4-FFF2-40B4-BE49-F238E27FC236}">
                <a16:creationId xmlns:a16="http://schemas.microsoft.com/office/drawing/2014/main" id="{B0248D2E-0CDA-4C72-92DC-B76196CC251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381750"/>
            <a:ext cx="99060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200" b="0">
                <a:solidFill>
                  <a:srgbClr val="50616B"/>
                </a:solidFill>
                <a:latin typeface="Arial"/>
                <a:ea typeface="Arial"/>
                <a:cs typeface="Arial"/>
              </a:defRPr>
            </a:pPr>
            <a:r>
              <a:rPr sz="1200" b="0">
                <a:solidFill>
                  <a:srgbClr val="50616B"/>
                </a:solidFill>
                <a:latin typeface="Arial"/>
                <a:ea typeface="Arial"/>
                <a:cs typeface="Arial"/>
              </a:rPr>
              <a:t>Autumn 1 · Week 7 · Humanities</a:t>
            </a:r>
          </a:p>
        </p:txBody>
      </p:sp>
      <p:sp>
        <p:nvSpPr>
          <p:cNvPr id="7" name="page">
            <a:extLst xmlns:a="http://schemas.openxmlformats.org/drawingml/2006/main">
              <a:ext uri="{FF2B5EF4-FFF2-40B4-BE49-F238E27FC236}">
                <a16:creationId xmlns:a16="http://schemas.microsoft.com/office/drawing/2014/main" id="{4D3A6E0D-EE9E-4262-B0CE-A580D9BE95D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106150" y="6362700"/>
            <a:ext cx="47625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350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1350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10</a:t>
            </a:r>
          </a:p>
        </p:txBody>
      </p:sp>
      <p:sp>
        <p:nvSpPr>
          <p:cNvPr id="8" name="left-heading">
            <a:extLst xmlns:a="http://schemas.openxmlformats.org/drawingml/2006/main">
              <a:ext uri="{FF2B5EF4-FFF2-40B4-BE49-F238E27FC236}">
                <a16:creationId xmlns:a16="http://schemas.microsoft.com/office/drawing/2014/main" id="{237F6565-5B9A-4055-8435-0E500C21780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2257425"/>
            <a:ext cx="514350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100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CHECK THE CLAIM</a:t>
            </a:r>
          </a:p>
        </p:txBody>
      </p:sp>
      <p:sp>
        <p:nvSpPr>
          <p:cNvPr id="9" name="right-heading">
            <a:extLst xmlns:a="http://schemas.openxmlformats.org/drawingml/2006/main">
              <a:ext uri="{FF2B5EF4-FFF2-40B4-BE49-F238E27FC236}">
                <a16:creationId xmlns:a16="http://schemas.microsoft.com/office/drawing/2014/main" id="{A08214FC-397C-48F0-80E6-30DF7D9979D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572250" y="2257425"/>
            <a:ext cx="50101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100" b="1">
                <a:solidFill>
                  <a:srgbClr val="A65D25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A65D25"/>
                </a:solidFill>
                <a:latin typeface="Arial"/>
                <a:ea typeface="Arial"/>
                <a:cs typeface="Arial"/>
              </a:rPr>
              <a:t>CHECK THE SOURCE</a:t>
            </a:r>
          </a:p>
        </p:txBody>
      </p:sp>
      <p:sp>
        <p:nvSpPr>
          <p:cNvPr id="10" name="left">
            <a:extLst xmlns:a="http://schemas.openxmlformats.org/drawingml/2006/main">
              <a:ext uri="{FF2B5EF4-FFF2-40B4-BE49-F238E27FC236}">
                <a16:creationId xmlns:a16="http://schemas.microsoft.com/office/drawing/2014/main" id="{8518DEF3-2872-4279-B7C8-6D183115097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238500"/>
            <a:ext cx="5143500" cy="2286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spcAft>
                <a:spcPts val="0"/>
              </a:spcAft>
            </a:pPr>
            <a:r>
              <a:rPr sz="240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A rule change is not proof about every experience.</a:t>
            </a:r>
          </a:p>
        </p:txBody>
      </p:sp>
      <p:sp>
        <p:nvSpPr>
          <p:cNvPr id="11" name="right">
            <a:extLst xmlns:a="http://schemas.openxmlformats.org/drawingml/2006/main">
              <a:ext uri="{FF2B5EF4-FFF2-40B4-BE49-F238E27FC236}">
                <a16:creationId xmlns:a16="http://schemas.microsoft.com/office/drawing/2014/main" id="{626E5754-F079-4A02-978E-4F8A55CDC1D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572250" y="3238500"/>
            <a:ext cx="5010150" cy="2286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spcAft>
                <a:spcPts val="0"/>
              </a:spcAft>
            </a:pPr>
            <a:r>
              <a:rPr sz="240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A modern summary is not a direct witness quote.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2ED7A34E-60B9-43D9-A2D4-72E80AFB545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2886075"/>
            <a:ext cx="5048250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28575">
            <a:solidFill>
              <a:srgbClr val="DCE7DD"/>
            </a:solidFill>
            <a:prstDash val="solid"/>
          </a:ln>
        </p:spPr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EF7D3D05-6E36-4FEA-8679-B3364420681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572250" y="2886075"/>
            <a:ext cx="5010150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28575">
            <a:solidFill>
              <a:srgbClr val="DCE7DD"/>
            </a:solidFill>
            <a:prstDash val="solid"/>
          </a:ln>
        </p:spPr>
      </p:sp>
    </p:spTree>
    <p:extLst>
      <p:ext uri="{BB962C8B-B14F-4D97-AF65-F5344CB8AC3E}">
        <p14:creationId xmlns:p14="http://schemas.microsoft.com/office/powerpoint/2010/main" val="750140657"/>
      </p:ext>
    </p:extLst>
  </p:cSld>
</p:sld>
</file>

<file path=ppt/slides/slide11.xml><?xml version="1.0" encoding="utf-8"?>
<p:sld xmlns:p="http://schemas.openxmlformats.org/presentationml/2006/main">
  <p:cSld>
    <p:bg>
      <p:bgPr>
        <a:solidFill xmlns:a="http://schemas.openxmlformats.org/drawingml/2006/main">
          <a:srgbClr val="FBF9F3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2" name="top-rule">
            <a:extLst xmlns:a="http://schemas.openxmlformats.org/drawingml/2006/main">
              <a:ext uri="{FF2B5EF4-FFF2-40B4-BE49-F238E27FC236}">
                <a16:creationId xmlns:a16="http://schemas.microsoft.com/office/drawing/2014/main" id="{AC36C9DA-4E70-4CC2-832A-638F33CF7DB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742950"/>
            <a:ext cx="990600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8685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brand">
            <a:extLst xmlns:a="http://schemas.openxmlformats.org/drawingml/2006/main">
              <a:ext uri="{FF2B5EF4-FFF2-40B4-BE49-F238E27FC236}">
                <a16:creationId xmlns:a16="http://schemas.microsoft.com/office/drawing/2014/main" id="{2B621CA2-1E2F-4522-BE84-6130E41B7A7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42900"/>
            <a:ext cx="93345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425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MADE BY MATT  /  LAUNCH HUMANITIES</a:t>
            </a:r>
          </a:p>
        </p:txBody>
      </p:sp>
      <p:pic>
        <p:nvPicPr>
          <p:cNvPr id="16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043ba000f9d642f4"/>
          <a:stretch xmlns:a="http://schemas.openxmlformats.org/drawingml/2006/main"/>
        </p:blipFill>
        <p:spPr>
          <a:xfrm xmlns:a="http://schemas.openxmlformats.org/drawingml/2006/main">
            <a:off x="10801350" y="438150"/>
            <a:ext cx="781050" cy="781050"/>
          </a:xfrm>
          <a:prstGeom xmlns:a="http://schemas.openxmlformats.org/drawingml/2006/main" prst="rect">
            <a:avLst/>
          </a:prstGeom>
        </p:spPr>
      </p:pic>
      <p:sp>
        <p:nvSpPr>
          <p:cNvPr id="4" name="title">
            <a:extLst xmlns:a="http://schemas.openxmlformats.org/drawingml/2006/main">
              <a:ext uri="{FF2B5EF4-FFF2-40B4-BE49-F238E27FC236}">
                <a16:creationId xmlns:a16="http://schemas.microsoft.com/office/drawing/2014/main" id="{2FECA8C6-1679-4927-9628-13381B8D7D9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047750"/>
            <a:ext cx="10972800" cy="895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3600" b="1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3600" b="1">
                <a:solidFill>
                  <a:srgbClr val="152B3A"/>
                </a:solidFill>
                <a:latin typeface="Arial"/>
                <a:ea typeface="Arial"/>
                <a:cs typeface="Arial"/>
              </a:rPr>
              <a:t>Your voice shapes the next step</a:t>
            </a:r>
          </a:p>
        </p:txBody>
      </p:sp>
      <p:sp>
        <p:nvSpPr>
          <p:cNvPr id="5" name="footer-line">
            <a:extLst xmlns:a="http://schemas.openxmlformats.org/drawingml/2006/main">
              <a:ext uri="{FF2B5EF4-FFF2-40B4-BE49-F238E27FC236}">
                <a16:creationId xmlns:a16="http://schemas.microsoft.com/office/drawing/2014/main" id="{2CE48676-E6C8-4862-87D8-F9575AB04AE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219825"/>
            <a:ext cx="109728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CE7DD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footer">
            <a:extLst xmlns:a="http://schemas.openxmlformats.org/drawingml/2006/main">
              <a:ext uri="{FF2B5EF4-FFF2-40B4-BE49-F238E27FC236}">
                <a16:creationId xmlns:a16="http://schemas.microsoft.com/office/drawing/2014/main" id="{1C6C9AB5-F8AE-4FC1-B494-5FDE4501AE0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381750"/>
            <a:ext cx="99060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200" b="0">
                <a:solidFill>
                  <a:srgbClr val="50616B"/>
                </a:solidFill>
                <a:latin typeface="Arial"/>
                <a:ea typeface="Arial"/>
                <a:cs typeface="Arial"/>
              </a:defRPr>
            </a:pPr>
            <a:r>
              <a:rPr sz="1200" b="0">
                <a:solidFill>
                  <a:srgbClr val="50616B"/>
                </a:solidFill>
                <a:latin typeface="Arial"/>
                <a:ea typeface="Arial"/>
                <a:cs typeface="Arial"/>
              </a:rPr>
              <a:t>Autumn 1 · Week 7 · Humanities</a:t>
            </a:r>
          </a:p>
        </p:txBody>
      </p:sp>
      <p:sp>
        <p:nvSpPr>
          <p:cNvPr id="7" name="page">
            <a:extLst xmlns:a="http://schemas.openxmlformats.org/drawingml/2006/main">
              <a:ext uri="{FF2B5EF4-FFF2-40B4-BE49-F238E27FC236}">
                <a16:creationId xmlns:a16="http://schemas.microsoft.com/office/drawing/2014/main" id="{D013F926-89F5-443E-8D42-FFB28F81905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106150" y="6362700"/>
            <a:ext cx="47625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350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1350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11</a:t>
            </a:r>
          </a:p>
        </p:txBody>
      </p:sp>
      <p:sp>
        <p:nvSpPr>
          <p:cNvPr id="8" name="line-0">
            <a:extLst xmlns:a="http://schemas.openxmlformats.org/drawingml/2006/main">
              <a:ext uri="{FF2B5EF4-FFF2-40B4-BE49-F238E27FC236}">
                <a16:creationId xmlns:a16="http://schemas.microsoft.com/office/drawing/2014/main" id="{6EE58552-675C-48BC-812E-F1FAE5D91F9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2305050"/>
            <a:ext cx="109728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550" b="0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255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Choose one idea to share, or pass.</a:t>
            </a:r>
          </a:p>
        </p:txBody>
      </p:sp>
      <p:sp>
        <p:nvSpPr>
          <p:cNvPr id="9" name="line-1">
            <a:extLst xmlns:a="http://schemas.openxmlformats.org/drawingml/2006/main">
              <a:ext uri="{FF2B5EF4-FFF2-40B4-BE49-F238E27FC236}">
                <a16:creationId xmlns:a16="http://schemas.microsoft.com/office/drawing/2014/main" id="{A355BD32-E3FF-40A0-81DD-AE607228125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143250"/>
            <a:ext cx="109728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550" b="0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255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Your listener tells you what they heard.</a:t>
            </a:r>
          </a:p>
        </p:txBody>
      </p:sp>
      <p:sp>
        <p:nvSpPr>
          <p:cNvPr id="10" name="line-2">
            <a:extLst xmlns:a="http://schemas.openxmlformats.org/drawingml/2006/main">
              <a:ext uri="{FF2B5EF4-FFF2-40B4-BE49-F238E27FC236}">
                <a16:creationId xmlns:a16="http://schemas.microsoft.com/office/drawing/2014/main" id="{D2D25638-6343-4898-B8CB-94E2C6C4CA0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981450"/>
            <a:ext cx="109728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550" b="0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255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Keep or change your idea; give a reason.</a:t>
            </a:r>
          </a:p>
        </p:txBody>
      </p:sp>
      <p:sp>
        <p:nvSpPr>
          <p:cNvPr id="11" name="line-3">
            <a:extLst xmlns:a="http://schemas.openxmlformats.org/drawingml/2006/main">
              <a:ext uri="{FF2B5EF4-FFF2-40B4-BE49-F238E27FC236}">
                <a16:creationId xmlns:a16="http://schemas.microsoft.com/office/drawing/2014/main" id="{40F602E6-C104-4075-B81C-17CC05E2ED6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4819650"/>
            <a:ext cx="109728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550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2550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Tell us what would help you next time.</a:t>
            </a:r>
          </a:p>
        </p:txBody>
      </p:sp>
    </p:spTree>
    <p:extLst>
      <p:ext uri="{BB962C8B-B14F-4D97-AF65-F5344CB8AC3E}">
        <p14:creationId xmlns:p14="http://schemas.microsoft.com/office/powerpoint/2010/main" val="1732344281"/>
      </p:ext>
    </p:extLst>
  </p:cSld>
</p:sld>
</file>

<file path=ppt/slides/slide12.xml><?xml version="1.0" encoding="utf-8"?>
<p:sld xmlns:p="http://schemas.openxmlformats.org/presentationml/2006/main">
  <p:cSld>
    <p:bg>
      <p:bgPr>
        <a:solidFill xmlns:a="http://schemas.openxmlformats.org/drawingml/2006/main">
          <a:srgbClr val="FBF9F3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2" name="top-rule">
            <a:extLst xmlns:a="http://schemas.openxmlformats.org/drawingml/2006/main">
              <a:ext uri="{FF2B5EF4-FFF2-40B4-BE49-F238E27FC236}">
                <a16:creationId xmlns:a16="http://schemas.microsoft.com/office/drawing/2014/main" id="{AC36C9DA-4E70-4CC2-832A-638F33CF7DB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742950"/>
            <a:ext cx="990600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8685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brand">
            <a:extLst xmlns:a="http://schemas.openxmlformats.org/drawingml/2006/main">
              <a:ext uri="{FF2B5EF4-FFF2-40B4-BE49-F238E27FC236}">
                <a16:creationId xmlns:a16="http://schemas.microsoft.com/office/drawing/2014/main" id="{2B621CA2-1E2F-4522-BE84-6130E41B7A7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42900"/>
            <a:ext cx="93345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425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MADE BY MATT  /  LAUNCH HUMANITIES</a:t>
            </a:r>
          </a:p>
        </p:txBody>
      </p:sp>
      <p:pic>
        <p:nvPicPr>
          <p:cNvPr id="16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6b648c017a15436e"/>
          <a:stretch xmlns:a="http://schemas.openxmlformats.org/drawingml/2006/main"/>
        </p:blipFill>
        <p:spPr>
          <a:xfrm xmlns:a="http://schemas.openxmlformats.org/drawingml/2006/main">
            <a:off x="10801350" y="438150"/>
            <a:ext cx="781050" cy="781050"/>
          </a:xfrm>
          <a:prstGeom xmlns:a="http://schemas.openxmlformats.org/drawingml/2006/main" prst="rect">
            <a:avLst/>
          </a:prstGeom>
        </p:spPr>
      </p:pic>
      <p:sp>
        <p:nvSpPr>
          <p:cNvPr id="4" name="title">
            <a:extLst xmlns:a="http://schemas.openxmlformats.org/drawingml/2006/main">
              <a:ext uri="{FF2B5EF4-FFF2-40B4-BE49-F238E27FC236}">
                <a16:creationId xmlns:a16="http://schemas.microsoft.com/office/drawing/2014/main" id="{2FECA8C6-1679-4927-9628-13381B8D7D9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047750"/>
            <a:ext cx="10972800" cy="895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3600" b="1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3600" b="1">
                <a:solidFill>
                  <a:srgbClr val="152B3A"/>
                </a:solidFill>
                <a:latin typeface="Arial"/>
                <a:ea typeface="Arial"/>
                <a:cs typeface="Arial"/>
              </a:rPr>
              <a:t>Before you go</a:t>
            </a:r>
          </a:p>
        </p:txBody>
      </p:sp>
      <p:sp>
        <p:nvSpPr>
          <p:cNvPr id="5" name="footer-line">
            <a:extLst xmlns:a="http://schemas.openxmlformats.org/drawingml/2006/main">
              <a:ext uri="{FF2B5EF4-FFF2-40B4-BE49-F238E27FC236}">
                <a16:creationId xmlns:a16="http://schemas.microsoft.com/office/drawing/2014/main" id="{2CE48676-E6C8-4862-87D8-F9575AB04AE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219825"/>
            <a:ext cx="109728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CE7DD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footer">
            <a:extLst xmlns:a="http://schemas.openxmlformats.org/drawingml/2006/main">
              <a:ext uri="{FF2B5EF4-FFF2-40B4-BE49-F238E27FC236}">
                <a16:creationId xmlns:a16="http://schemas.microsoft.com/office/drawing/2014/main" id="{1C6C9AB5-F8AE-4FC1-B494-5FDE4501AE0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381750"/>
            <a:ext cx="99060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200" b="0">
                <a:solidFill>
                  <a:srgbClr val="50616B"/>
                </a:solidFill>
                <a:latin typeface="Arial"/>
                <a:ea typeface="Arial"/>
                <a:cs typeface="Arial"/>
              </a:defRPr>
            </a:pPr>
            <a:r>
              <a:rPr sz="1200" b="0">
                <a:solidFill>
                  <a:srgbClr val="50616B"/>
                </a:solidFill>
                <a:latin typeface="Arial"/>
                <a:ea typeface="Arial"/>
                <a:cs typeface="Arial"/>
              </a:rPr>
              <a:t>Autumn 1 · Week 7 · Humanities</a:t>
            </a:r>
          </a:p>
        </p:txBody>
      </p:sp>
      <p:sp>
        <p:nvSpPr>
          <p:cNvPr id="7" name="page">
            <a:extLst xmlns:a="http://schemas.openxmlformats.org/drawingml/2006/main">
              <a:ext uri="{FF2B5EF4-FFF2-40B4-BE49-F238E27FC236}">
                <a16:creationId xmlns:a16="http://schemas.microsoft.com/office/drawing/2014/main" id="{D013F926-89F5-443E-8D42-FFB28F81905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106150" y="6362700"/>
            <a:ext cx="47625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350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1350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12</a:t>
            </a:r>
          </a:p>
        </p:txBody>
      </p:sp>
      <p:sp>
        <p:nvSpPr>
          <p:cNvPr id="8" name="line-0">
            <a:extLst xmlns:a="http://schemas.openxmlformats.org/drawingml/2006/main">
              <a:ext uri="{FF2B5EF4-FFF2-40B4-BE49-F238E27FC236}">
                <a16:creationId xmlns:a16="http://schemas.microsoft.com/office/drawing/2014/main" id="{6EE58552-675C-48BC-812E-F1FAE5D91F9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2305050"/>
            <a:ext cx="109728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550" b="0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255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Which repair matters most, and why?</a:t>
            </a:r>
          </a:p>
        </p:txBody>
      </p:sp>
      <p:sp>
        <p:nvSpPr>
          <p:cNvPr id="9" name="line-1">
            <a:extLst xmlns:a="http://schemas.openxmlformats.org/drawingml/2006/main">
              <a:ext uri="{FF2B5EF4-FFF2-40B4-BE49-F238E27FC236}">
                <a16:creationId xmlns:a16="http://schemas.microsoft.com/office/drawing/2014/main" id="{A355BD32-E3FF-40A0-81DD-AE607228125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143250"/>
            <a:ext cx="109728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550" b="0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255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Give one improvement to your own answer.</a:t>
            </a:r>
          </a:p>
        </p:txBody>
      </p:sp>
      <p:sp>
        <p:nvSpPr>
          <p:cNvPr id="10" name="line-2">
            <a:extLst xmlns:a="http://schemas.openxmlformats.org/drawingml/2006/main">
              <a:ext uri="{FF2B5EF4-FFF2-40B4-BE49-F238E27FC236}">
                <a16:creationId xmlns:a16="http://schemas.microsoft.com/office/drawing/2014/main" id="{D2D25638-6343-4898-B8CB-94E2C6C4CA0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981450"/>
            <a:ext cx="109728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550" b="0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255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Show one detail that helped.</a:t>
            </a:r>
          </a:p>
        </p:txBody>
      </p:sp>
      <p:sp>
        <p:nvSpPr>
          <p:cNvPr id="11" name="line-3">
            <a:extLst xmlns:a="http://schemas.openxmlformats.org/drawingml/2006/main">
              <a:ext uri="{FF2B5EF4-FFF2-40B4-BE49-F238E27FC236}">
                <a16:creationId xmlns:a16="http://schemas.microsoft.com/office/drawing/2014/main" id="{40F602E6-C104-4075-B81C-17CC05E2ED6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4819650"/>
            <a:ext cx="109728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550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2550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Choose a next step.</a:t>
            </a:r>
          </a:p>
        </p:txBody>
      </p:sp>
    </p:spTree>
    <p:extLst>
      <p:ext uri="{BB962C8B-B14F-4D97-AF65-F5344CB8AC3E}">
        <p14:creationId xmlns:p14="http://schemas.microsoft.com/office/powerpoint/2010/main" val="1732344281"/>
      </p:ext>
    </p:extLst>
  </p:cSld>
</p:sld>
</file>

<file path=ppt/slides/slide2.xml><?xml version="1.0" encoding="utf-8"?>
<p:sld xmlns:p="http://schemas.openxmlformats.org/presentationml/2006/main">
  <p:cSld>
    <p:bg>
      <p:bgPr>
        <a:solidFill xmlns:a="http://schemas.openxmlformats.org/drawingml/2006/main">
          <a:srgbClr val="FBF9F3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1" name="top-rule">
            <a:extLst xmlns:a="http://schemas.openxmlformats.org/drawingml/2006/main">
              <a:ext uri="{FF2B5EF4-FFF2-40B4-BE49-F238E27FC236}">
                <a16:creationId xmlns:a16="http://schemas.microsoft.com/office/drawing/2014/main" id="{32FC33A1-19E9-485D-B622-53CFE200A51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742950"/>
            <a:ext cx="990600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8685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brand">
            <a:extLst xmlns:a="http://schemas.openxmlformats.org/drawingml/2006/main">
              <a:ext uri="{FF2B5EF4-FFF2-40B4-BE49-F238E27FC236}">
                <a16:creationId xmlns:a16="http://schemas.microsoft.com/office/drawing/2014/main" id="{9C0A2927-4B06-4B12-827A-74854258EEE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42900"/>
            <a:ext cx="93345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425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MADE BY MATT  /  LAUNCH HUMANITIES</a:t>
            </a:r>
          </a:p>
        </p:txBody>
      </p:sp>
      <p:pic>
        <p:nvPicPr>
          <p:cNvPr id="15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7f5c8b60117f470c"/>
          <a:stretch xmlns:a="http://schemas.openxmlformats.org/drawingml/2006/main"/>
        </p:blipFill>
        <p:spPr>
          <a:xfrm xmlns:a="http://schemas.openxmlformats.org/drawingml/2006/main">
            <a:off x="10801350" y="438150"/>
            <a:ext cx="781050" cy="781050"/>
          </a:xfrm>
          <a:prstGeom xmlns:a="http://schemas.openxmlformats.org/drawingml/2006/main" prst="rect">
            <a:avLst/>
          </a:prstGeom>
        </p:spPr>
      </p:pic>
      <p:sp>
        <p:nvSpPr>
          <p:cNvPr id="4" name="title">
            <a:extLst xmlns:a="http://schemas.openxmlformats.org/drawingml/2006/main">
              <a:ext uri="{FF2B5EF4-FFF2-40B4-BE49-F238E27FC236}">
                <a16:creationId xmlns:a16="http://schemas.microsoft.com/office/drawing/2014/main" id="{1890C2AB-A585-439A-A531-4819FD440A5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047750"/>
            <a:ext cx="10972800" cy="895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3600" b="1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3600" b="1">
                <a:solidFill>
                  <a:srgbClr val="152B3A"/>
                </a:solidFill>
                <a:latin typeface="Arial"/>
                <a:ea typeface="Arial"/>
                <a:cs typeface="Arial"/>
              </a:rPr>
              <a:t>Start with what you know</a:t>
            </a:r>
          </a:p>
        </p:txBody>
      </p:sp>
      <p:sp>
        <p:nvSpPr>
          <p:cNvPr id="5" name="footer-line">
            <a:extLst xmlns:a="http://schemas.openxmlformats.org/drawingml/2006/main">
              <a:ext uri="{FF2B5EF4-FFF2-40B4-BE49-F238E27FC236}">
                <a16:creationId xmlns:a16="http://schemas.microsoft.com/office/drawing/2014/main" id="{5F9BB920-4327-4B67-BA9F-1733E9B20A3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219825"/>
            <a:ext cx="109728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CE7DD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footer">
            <a:extLst xmlns:a="http://schemas.openxmlformats.org/drawingml/2006/main">
              <a:ext uri="{FF2B5EF4-FFF2-40B4-BE49-F238E27FC236}">
                <a16:creationId xmlns:a16="http://schemas.microsoft.com/office/drawing/2014/main" id="{CF9D4C09-C878-403A-8175-3E536C0D2B2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381750"/>
            <a:ext cx="99060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200" b="0">
                <a:solidFill>
                  <a:srgbClr val="50616B"/>
                </a:solidFill>
                <a:latin typeface="Arial"/>
                <a:ea typeface="Arial"/>
                <a:cs typeface="Arial"/>
              </a:defRPr>
            </a:pPr>
            <a:r>
              <a:rPr sz="1200" b="0">
                <a:solidFill>
                  <a:srgbClr val="50616B"/>
                </a:solidFill>
                <a:latin typeface="Arial"/>
                <a:ea typeface="Arial"/>
                <a:cs typeface="Arial"/>
              </a:rPr>
              <a:t>Autumn 1 · Week 7 · Humanities</a:t>
            </a:r>
          </a:p>
        </p:txBody>
      </p:sp>
      <p:sp>
        <p:nvSpPr>
          <p:cNvPr id="7" name="page">
            <a:extLst xmlns:a="http://schemas.openxmlformats.org/drawingml/2006/main">
              <a:ext uri="{FF2B5EF4-FFF2-40B4-BE49-F238E27FC236}">
                <a16:creationId xmlns:a16="http://schemas.microsoft.com/office/drawing/2014/main" id="{DD965AFA-C423-4657-BE3B-3CA14C58E39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106150" y="6362700"/>
            <a:ext cx="47625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350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1350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02</a:t>
            </a:r>
          </a:p>
        </p:txBody>
      </p:sp>
      <p:sp>
        <p:nvSpPr>
          <p:cNvPr id="8" name="line-0">
            <a:extLst xmlns:a="http://schemas.openxmlformats.org/drawingml/2006/main">
              <a:ext uri="{FF2B5EF4-FFF2-40B4-BE49-F238E27FC236}">
                <a16:creationId xmlns:a16="http://schemas.microsoft.com/office/drawing/2014/main" id="{8DDAA2C7-8457-4D52-80C0-C0381F70AEB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2305050"/>
            <a:ext cx="10972800" cy="914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550" b="0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255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Find the four assessment criteria.</a:t>
            </a:r>
          </a:p>
        </p:txBody>
      </p:sp>
      <p:sp>
        <p:nvSpPr>
          <p:cNvPr id="9" name="line-1">
            <a:extLst xmlns:a="http://schemas.openxmlformats.org/drawingml/2006/main">
              <a:ext uri="{FF2B5EF4-FFF2-40B4-BE49-F238E27FC236}">
                <a16:creationId xmlns:a16="http://schemas.microsoft.com/office/drawing/2014/main" id="{4D03E454-F87E-4932-9ED2-E68D36EC599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352800"/>
            <a:ext cx="10972800" cy="914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550" b="0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255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Read the question before reading the sources.</a:t>
            </a:r>
          </a:p>
        </p:txBody>
      </p:sp>
      <p:sp>
        <p:nvSpPr>
          <p:cNvPr id="10" name="line-2">
            <a:extLst xmlns:a="http://schemas.openxmlformats.org/drawingml/2006/main">
              <a:ext uri="{FF2B5EF4-FFF2-40B4-BE49-F238E27FC236}">
                <a16:creationId xmlns:a16="http://schemas.microsoft.com/office/drawing/2014/main" id="{DE91EC5A-D5D3-4A7F-B366-363E94EC069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4400550"/>
            <a:ext cx="10972800" cy="914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550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2550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Ask for your normal access arrangement.</a:t>
            </a:r>
          </a:p>
        </p:txBody>
      </p:sp>
    </p:spTree>
    <p:extLst>
      <p:ext uri="{BB962C8B-B14F-4D97-AF65-F5344CB8AC3E}">
        <p14:creationId xmlns:p14="http://schemas.microsoft.com/office/powerpoint/2010/main" val="289928415"/>
      </p:ext>
    </p:extLst>
  </p:cSld>
</p:sld>
</file>

<file path=ppt/slides/slide3.xml><?xml version="1.0" encoding="utf-8"?>
<p:sld xmlns:p="http://schemas.openxmlformats.org/presentationml/2006/main">
  <p:cSld>
    <p:bg>
      <p:bgPr>
        <a:solidFill xmlns:a="http://schemas.openxmlformats.org/drawingml/2006/main">
          <a:srgbClr val="FBF9F3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2" name="top-rule">
            <a:extLst xmlns:a="http://schemas.openxmlformats.org/drawingml/2006/main">
              <a:ext uri="{FF2B5EF4-FFF2-40B4-BE49-F238E27FC236}">
                <a16:creationId xmlns:a16="http://schemas.microsoft.com/office/drawing/2014/main" id="{E7DE0724-EA72-4F4B-B4C5-B0868102667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742950"/>
            <a:ext cx="990600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8685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brand">
            <a:extLst xmlns:a="http://schemas.openxmlformats.org/drawingml/2006/main">
              <a:ext uri="{FF2B5EF4-FFF2-40B4-BE49-F238E27FC236}">
                <a16:creationId xmlns:a16="http://schemas.microsoft.com/office/drawing/2014/main" id="{502C8DF0-0717-4986-97B7-E014DEBCFFC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42900"/>
            <a:ext cx="93345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425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MADE BY MATT  /  LAUNCH HUMANITIES</a:t>
            </a:r>
          </a:p>
        </p:txBody>
      </p:sp>
      <p:pic>
        <p:nvPicPr>
          <p:cNvPr id="19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3fbc94064bae4fc0"/>
          <a:stretch xmlns:a="http://schemas.openxmlformats.org/drawingml/2006/main"/>
        </p:blipFill>
        <p:spPr>
          <a:xfrm xmlns:a="http://schemas.openxmlformats.org/drawingml/2006/main">
            <a:off x="10801350" y="438150"/>
            <a:ext cx="781050" cy="781050"/>
          </a:xfrm>
          <a:prstGeom xmlns:a="http://schemas.openxmlformats.org/drawingml/2006/main" prst="rect">
            <a:avLst/>
          </a:prstGeom>
        </p:spPr>
      </p:pic>
      <p:sp>
        <p:nvSpPr>
          <p:cNvPr id="4" name="title">
            <a:extLst xmlns:a="http://schemas.openxmlformats.org/drawingml/2006/main">
              <a:ext uri="{FF2B5EF4-FFF2-40B4-BE49-F238E27FC236}">
                <a16:creationId xmlns:a16="http://schemas.microsoft.com/office/drawing/2014/main" id="{59E6C87B-5402-4355-B222-E838F90EC54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047750"/>
            <a:ext cx="10972800" cy="895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3600" b="1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3600" b="1">
                <a:solidFill>
                  <a:srgbClr val="152B3A"/>
                </a:solidFill>
                <a:latin typeface="Arial"/>
                <a:ea typeface="Arial"/>
                <a:cs typeface="Arial"/>
              </a:rPr>
              <a:t>Words that help</a:t>
            </a:r>
          </a:p>
        </p:txBody>
      </p:sp>
      <p:sp>
        <p:nvSpPr>
          <p:cNvPr id="5" name="footer-line">
            <a:extLst xmlns:a="http://schemas.openxmlformats.org/drawingml/2006/main">
              <a:ext uri="{FF2B5EF4-FFF2-40B4-BE49-F238E27FC236}">
                <a16:creationId xmlns:a16="http://schemas.microsoft.com/office/drawing/2014/main" id="{FEB7DC22-E996-4F55-8E5D-48916DEA851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219825"/>
            <a:ext cx="109728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CE7DD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footer">
            <a:extLst xmlns:a="http://schemas.openxmlformats.org/drawingml/2006/main">
              <a:ext uri="{FF2B5EF4-FFF2-40B4-BE49-F238E27FC236}">
                <a16:creationId xmlns:a16="http://schemas.microsoft.com/office/drawing/2014/main" id="{B0248D2E-0CDA-4C72-92DC-B76196CC251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381750"/>
            <a:ext cx="99060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200" b="0">
                <a:solidFill>
                  <a:srgbClr val="50616B"/>
                </a:solidFill>
                <a:latin typeface="Arial"/>
                <a:ea typeface="Arial"/>
                <a:cs typeface="Arial"/>
              </a:defRPr>
            </a:pPr>
            <a:r>
              <a:rPr sz="1200" b="0">
                <a:solidFill>
                  <a:srgbClr val="50616B"/>
                </a:solidFill>
                <a:latin typeface="Arial"/>
                <a:ea typeface="Arial"/>
                <a:cs typeface="Arial"/>
              </a:rPr>
              <a:t>Autumn 1 · Week 7 · Humanities</a:t>
            </a:r>
          </a:p>
        </p:txBody>
      </p:sp>
      <p:sp>
        <p:nvSpPr>
          <p:cNvPr id="7" name="page">
            <a:extLst xmlns:a="http://schemas.openxmlformats.org/drawingml/2006/main">
              <a:ext uri="{FF2B5EF4-FFF2-40B4-BE49-F238E27FC236}">
                <a16:creationId xmlns:a16="http://schemas.microsoft.com/office/drawing/2014/main" id="{4D3A6E0D-EE9E-4262-B0CE-A580D9BE95D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106150" y="6362700"/>
            <a:ext cx="47625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350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1350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03</a:t>
            </a:r>
          </a:p>
        </p:txBody>
      </p:sp>
      <p:sp>
        <p:nvSpPr>
          <p:cNvPr id="8" name="left-heading">
            <a:extLst xmlns:a="http://schemas.openxmlformats.org/drawingml/2006/main">
              <a:ext uri="{FF2B5EF4-FFF2-40B4-BE49-F238E27FC236}">
                <a16:creationId xmlns:a16="http://schemas.microsoft.com/office/drawing/2014/main" id="{237F6565-5B9A-4055-8435-0E500C21780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2257425"/>
            <a:ext cx="514350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100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POINT</a:t>
            </a:r>
          </a:p>
        </p:txBody>
      </p:sp>
      <p:sp>
        <p:nvSpPr>
          <p:cNvPr id="9" name="right-heading">
            <a:extLst xmlns:a="http://schemas.openxmlformats.org/drawingml/2006/main">
              <a:ext uri="{FF2B5EF4-FFF2-40B4-BE49-F238E27FC236}">
                <a16:creationId xmlns:a16="http://schemas.microsoft.com/office/drawing/2014/main" id="{A08214FC-397C-48F0-80E6-30DF7D9979D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572250" y="2257425"/>
            <a:ext cx="50101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100" b="1">
                <a:solidFill>
                  <a:srgbClr val="A65D25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A65D25"/>
                </a:solidFill>
                <a:latin typeface="Arial"/>
                <a:ea typeface="Arial"/>
                <a:cs typeface="Arial"/>
              </a:rPr>
              <a:t>EXPLANATION</a:t>
            </a:r>
          </a:p>
        </p:txBody>
      </p:sp>
      <p:sp>
        <p:nvSpPr>
          <p:cNvPr id="10" name="left">
            <a:extLst xmlns:a="http://schemas.openxmlformats.org/drawingml/2006/main">
              <a:ext uri="{FF2B5EF4-FFF2-40B4-BE49-F238E27FC236}">
                <a16:creationId xmlns:a16="http://schemas.microsoft.com/office/drawing/2014/main" id="{8518DEF3-2872-4279-B7C8-6D183115097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238500"/>
            <a:ext cx="5143500" cy="2286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spcAft>
                <a:spcPts val="0"/>
              </a:spcAft>
            </a:pPr>
            <a:r>
              <a:rPr sz="240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the argument you make.</a:t>
            </a:r>
          </a:p>
          <a:p xmlns:a="http://schemas.openxmlformats.org/drawingml/2006/main">
            <a:pPr>
              <a:spcAft>
                <a:spcPts val="0"/>
              </a:spcAft>
            </a:pPr>
            <a:r>
              <a:rPr sz="240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/>
            </a:r>
          </a:p>
          <a:p xmlns:a="http://schemas.openxmlformats.org/drawingml/2006/main">
            <a:pPr>
              <a:spcAft>
                <a:spcPts val="0"/>
              </a:spcAft>
            </a:pPr>
            <a:r>
              <a:rPr sz="240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Origin: where evidence comes from.</a:t>
            </a:r>
          </a:p>
        </p:txBody>
      </p:sp>
      <p:sp>
        <p:nvSpPr>
          <p:cNvPr id="11" name="right">
            <a:extLst xmlns:a="http://schemas.openxmlformats.org/drawingml/2006/main">
              <a:ext uri="{FF2B5EF4-FFF2-40B4-BE49-F238E27FC236}">
                <a16:creationId xmlns:a16="http://schemas.microsoft.com/office/drawing/2014/main" id="{626E5754-F079-4A02-978E-4F8A55CDC1D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572250" y="3238500"/>
            <a:ext cx="5010150" cy="2286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spcAft>
                <a:spcPts val="0"/>
              </a:spcAft>
            </a:pPr>
            <a:r>
              <a:rPr sz="240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why evidence matters.</a:t>
            </a:r>
          </a:p>
          <a:p xmlns:a="http://schemas.openxmlformats.org/drawingml/2006/main">
            <a:pPr>
              <a:spcAft>
                <a:spcPts val="0"/>
              </a:spcAft>
            </a:pPr>
            <a:r>
              <a:rPr sz="240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/>
            </a:r>
          </a:p>
          <a:p xmlns:a="http://schemas.openxmlformats.org/drawingml/2006/main">
            <a:pPr>
              <a:spcAft>
                <a:spcPts val="0"/>
              </a:spcAft>
            </a:pPr>
            <a:r>
              <a:rPr sz="240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Judgement: your reasoned answer.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2ED7A34E-60B9-43D9-A2D4-72E80AFB545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2886075"/>
            <a:ext cx="5048250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28575">
            <a:solidFill>
              <a:srgbClr val="DCE7DD"/>
            </a:solidFill>
            <a:prstDash val="solid"/>
          </a:ln>
        </p:spPr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EF7D3D05-6E36-4FEA-8679-B3364420681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572250" y="2886075"/>
            <a:ext cx="5010150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28575">
            <a:solidFill>
              <a:srgbClr val="DCE7DD"/>
            </a:solidFill>
            <a:prstDash val="solid"/>
          </a:ln>
        </p:spPr>
      </p:sp>
    </p:spTree>
    <p:extLst>
      <p:ext uri="{BB962C8B-B14F-4D97-AF65-F5344CB8AC3E}">
        <p14:creationId xmlns:p14="http://schemas.microsoft.com/office/powerpoint/2010/main" val="750140657"/>
      </p:ext>
    </p:extLst>
  </p:cSld>
</p:sld>
</file>

<file path=ppt/slides/slide4.xml><?xml version="1.0" encoding="utf-8"?>
<p:sld xmlns:p="http://schemas.openxmlformats.org/presentationml/2006/main">
  <p:cSld>
    <p:bg>
      <p:bgPr>
        <a:solidFill xmlns:a="http://schemas.openxmlformats.org/drawingml/2006/main">
          <a:srgbClr val="FBF9F3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0" name="top-rule">
            <a:extLst xmlns:a="http://schemas.openxmlformats.org/drawingml/2006/main">
              <a:ext uri="{FF2B5EF4-FFF2-40B4-BE49-F238E27FC236}">
                <a16:creationId xmlns:a16="http://schemas.microsoft.com/office/drawing/2014/main" id="{9DB8204C-8E23-4CD7-83FB-2204085E5E8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742950"/>
            <a:ext cx="990600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8685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brand">
            <a:extLst xmlns:a="http://schemas.openxmlformats.org/drawingml/2006/main">
              <a:ext uri="{FF2B5EF4-FFF2-40B4-BE49-F238E27FC236}">
                <a16:creationId xmlns:a16="http://schemas.microsoft.com/office/drawing/2014/main" id="{BADF7A3E-0507-429F-BFC2-48CB68AC78F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42900"/>
            <a:ext cx="93345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425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MADE BY MATT  /  LAUNCH HUMANITIES</a:t>
            </a:r>
          </a:p>
        </p:txBody>
      </p:sp>
      <p:pic>
        <p:nvPicPr>
          <p:cNvPr id="15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905cc9c8f69d434f"/>
          <a:stretch xmlns:a="http://schemas.openxmlformats.org/drawingml/2006/main"/>
        </p:blipFill>
        <p:spPr>
          <a:xfrm xmlns:a="http://schemas.openxmlformats.org/drawingml/2006/main">
            <a:off x="10801350" y="438150"/>
            <a:ext cx="781050" cy="781050"/>
          </a:xfrm>
          <a:prstGeom xmlns:a="http://schemas.openxmlformats.org/drawingml/2006/main" prst="rect">
            <a:avLst/>
          </a:prstGeom>
        </p:spPr>
      </p:pic>
      <p:sp>
        <p:nvSpPr>
          <p:cNvPr id="4" name="title">
            <a:extLst xmlns:a="http://schemas.openxmlformats.org/drawingml/2006/main">
              <a:ext uri="{FF2B5EF4-FFF2-40B4-BE49-F238E27FC236}">
                <a16:creationId xmlns:a16="http://schemas.microsoft.com/office/drawing/2014/main" id="{274837D2-0FEA-4EC8-AEE1-DB06D8937AD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047750"/>
            <a:ext cx="10972800" cy="895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3600" b="1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3600" b="1">
                <a:solidFill>
                  <a:srgbClr val="152B3A"/>
                </a:solidFill>
                <a:latin typeface="Arial"/>
                <a:ea typeface="Arial"/>
                <a:cs typeface="Arial"/>
              </a:rPr>
              <a:t>One image, different questions</a:t>
            </a:r>
          </a:p>
        </p:txBody>
      </p:sp>
      <p:sp>
        <p:nvSpPr>
          <p:cNvPr id="5" name="footer-line">
            <a:extLst xmlns:a="http://schemas.openxmlformats.org/drawingml/2006/main">
              <a:ext uri="{FF2B5EF4-FFF2-40B4-BE49-F238E27FC236}">
                <a16:creationId xmlns:a16="http://schemas.microsoft.com/office/drawing/2014/main" id="{BAF715D0-0B4B-43DC-A9E0-8921D34428E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219825"/>
            <a:ext cx="109728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CE7DD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footer">
            <a:extLst xmlns:a="http://schemas.openxmlformats.org/drawingml/2006/main">
              <a:ext uri="{FF2B5EF4-FFF2-40B4-BE49-F238E27FC236}">
                <a16:creationId xmlns:a16="http://schemas.microsoft.com/office/drawing/2014/main" id="{02B58C95-D3A5-4D19-9AFD-294334D0E5C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381750"/>
            <a:ext cx="99060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200" b="0">
                <a:solidFill>
                  <a:srgbClr val="50616B"/>
                </a:solidFill>
                <a:latin typeface="Arial"/>
                <a:ea typeface="Arial"/>
                <a:cs typeface="Arial"/>
              </a:defRPr>
            </a:pPr>
            <a:r>
              <a:rPr sz="1200" b="0">
                <a:solidFill>
                  <a:srgbClr val="50616B"/>
                </a:solidFill>
                <a:latin typeface="Arial"/>
                <a:ea typeface="Arial"/>
                <a:cs typeface="Arial"/>
              </a:rPr>
              <a:t>Autumn 1 · Week 7 · Humanities</a:t>
            </a:r>
          </a:p>
        </p:txBody>
      </p:sp>
      <p:sp>
        <p:nvSpPr>
          <p:cNvPr id="7" name="page">
            <a:extLst xmlns:a="http://schemas.openxmlformats.org/drawingml/2006/main">
              <a:ext uri="{FF2B5EF4-FFF2-40B4-BE49-F238E27FC236}">
                <a16:creationId xmlns:a16="http://schemas.microsoft.com/office/drawing/2014/main" id="{E8326B85-34E3-4AA0-87CA-53FBC7D14A2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106150" y="6362700"/>
            <a:ext cx="47625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350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1350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04</a:t>
            </a:r>
          </a:p>
        </p:txBody>
      </p:sp>
      <p:sp>
        <p:nvSpPr>
          <p:cNvPr id="8" name="subtitle">
            <a:extLst xmlns:a="http://schemas.openxmlformats.org/drawingml/2006/main">
              <a:ext uri="{FF2B5EF4-FFF2-40B4-BE49-F238E27FC236}">
                <a16:creationId xmlns:a16="http://schemas.microsoft.com/office/drawing/2014/main" id="{581BDF12-EE40-4B11-BAD5-6D7879908E9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2400300"/>
            <a:ext cx="6191250" cy="1409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3450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3450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W is useful for details recorded on the voyage.</a:t>
            </a:r>
          </a:p>
        </p:txBody>
      </p:sp>
      <p:sp>
        <p:nvSpPr>
          <p:cNvPr id="9" name="body">
            <a:extLst xmlns:a="http://schemas.openxmlformats.org/drawingml/2006/main">
              <a:ext uri="{FF2B5EF4-FFF2-40B4-BE49-F238E27FC236}">
                <a16:creationId xmlns:a16="http://schemas.microsoft.com/office/drawing/2014/main" id="{CFC49468-3AA4-499A-988F-3CE8F23A1A1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4286250"/>
            <a:ext cx="6667500" cy="1314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400" b="0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240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It has limits for later experiences.</a:t>
            </a:r>
          </a:p>
        </p:txBody>
      </p:sp>
      <p:pic>
        <p:nvPicPr>
          <p:cNvPr id="22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838d8091ac244ad0"/>
          <a:stretch xmlns:a="http://schemas.openxmlformats.org/drawingml/2006/main"/>
        </p:blipFill>
        <p:spPr>
          <a:xfrm xmlns:a="http://schemas.openxmlformats.org/drawingml/2006/main">
            <a:off x="8351292" y="2369344"/>
            <a:ext cx="2252167" cy="2786063"/>
          </a:xfrm>
          <a:prstGeom xmlns:a="http://schemas.openxmlformats.org/drawingml/2006/main"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9236864"/>
      </p:ext>
    </p:extLst>
  </p:cSld>
</p:sld>
</file>

<file path=ppt/slides/slide5.xml><?xml version="1.0" encoding="utf-8"?>
<p:sld xmlns:p="http://schemas.openxmlformats.org/presentationml/2006/main">
  <p:cSld>
    <p:bg>
      <p:bgPr>
        <a:solidFill xmlns:a="http://schemas.openxmlformats.org/drawingml/2006/main">
          <a:srgbClr val="FBF9F3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2" name="top-rule">
            <a:extLst xmlns:a="http://schemas.openxmlformats.org/drawingml/2006/main">
              <a:ext uri="{FF2B5EF4-FFF2-40B4-BE49-F238E27FC236}">
                <a16:creationId xmlns:a16="http://schemas.microsoft.com/office/drawing/2014/main" id="{E7DE0724-EA72-4F4B-B4C5-B0868102667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742950"/>
            <a:ext cx="990600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8685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brand">
            <a:extLst xmlns:a="http://schemas.openxmlformats.org/drawingml/2006/main">
              <a:ext uri="{FF2B5EF4-FFF2-40B4-BE49-F238E27FC236}">
                <a16:creationId xmlns:a16="http://schemas.microsoft.com/office/drawing/2014/main" id="{502C8DF0-0717-4986-97B7-E014DEBCFFC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42900"/>
            <a:ext cx="93345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425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MADE BY MATT  /  LAUNCH HUMANITIES</a:t>
            </a:r>
          </a:p>
        </p:txBody>
      </p:sp>
      <p:pic>
        <p:nvPicPr>
          <p:cNvPr id="19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2d966ff3a4934807"/>
          <a:stretch xmlns:a="http://schemas.openxmlformats.org/drawingml/2006/main"/>
        </p:blipFill>
        <p:spPr>
          <a:xfrm xmlns:a="http://schemas.openxmlformats.org/drawingml/2006/main">
            <a:off x="10801350" y="438150"/>
            <a:ext cx="781050" cy="781050"/>
          </a:xfrm>
          <a:prstGeom xmlns:a="http://schemas.openxmlformats.org/drawingml/2006/main" prst="rect">
            <a:avLst/>
          </a:prstGeom>
        </p:spPr>
      </p:pic>
      <p:sp>
        <p:nvSpPr>
          <p:cNvPr id="4" name="title">
            <a:extLst xmlns:a="http://schemas.openxmlformats.org/drawingml/2006/main">
              <a:ext uri="{FF2B5EF4-FFF2-40B4-BE49-F238E27FC236}">
                <a16:creationId xmlns:a16="http://schemas.microsoft.com/office/drawing/2014/main" id="{59E6C87B-5402-4355-B222-E838F90EC54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047750"/>
            <a:ext cx="10972800" cy="895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3600" b="1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3600" b="1">
                <a:solidFill>
                  <a:srgbClr val="152B3A"/>
                </a:solidFill>
                <a:latin typeface="Arial"/>
                <a:ea typeface="Arial"/>
                <a:cs typeface="Arial"/>
              </a:rPr>
              <a:t>Know what your answer needs</a:t>
            </a:r>
          </a:p>
        </p:txBody>
      </p:sp>
      <p:sp>
        <p:nvSpPr>
          <p:cNvPr id="5" name="footer-line">
            <a:extLst xmlns:a="http://schemas.openxmlformats.org/drawingml/2006/main">
              <a:ext uri="{FF2B5EF4-FFF2-40B4-BE49-F238E27FC236}">
                <a16:creationId xmlns:a16="http://schemas.microsoft.com/office/drawing/2014/main" id="{FEB7DC22-E996-4F55-8E5D-48916DEA851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219825"/>
            <a:ext cx="109728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CE7DD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footer">
            <a:extLst xmlns:a="http://schemas.openxmlformats.org/drawingml/2006/main">
              <a:ext uri="{FF2B5EF4-FFF2-40B4-BE49-F238E27FC236}">
                <a16:creationId xmlns:a16="http://schemas.microsoft.com/office/drawing/2014/main" id="{B0248D2E-0CDA-4C72-92DC-B76196CC251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381750"/>
            <a:ext cx="99060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200" b="0">
                <a:solidFill>
                  <a:srgbClr val="50616B"/>
                </a:solidFill>
                <a:latin typeface="Arial"/>
                <a:ea typeface="Arial"/>
                <a:cs typeface="Arial"/>
              </a:defRPr>
            </a:pPr>
            <a:r>
              <a:rPr sz="1200" b="0">
                <a:solidFill>
                  <a:srgbClr val="50616B"/>
                </a:solidFill>
                <a:latin typeface="Arial"/>
                <a:ea typeface="Arial"/>
                <a:cs typeface="Arial"/>
              </a:rPr>
              <a:t>Autumn 1 · Week 7 · Humanities</a:t>
            </a:r>
          </a:p>
        </p:txBody>
      </p:sp>
      <p:sp>
        <p:nvSpPr>
          <p:cNvPr id="7" name="page">
            <a:extLst xmlns:a="http://schemas.openxmlformats.org/drawingml/2006/main">
              <a:ext uri="{FF2B5EF4-FFF2-40B4-BE49-F238E27FC236}">
                <a16:creationId xmlns:a16="http://schemas.microsoft.com/office/drawing/2014/main" id="{4D3A6E0D-EE9E-4262-B0CE-A580D9BE95D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106150" y="6362700"/>
            <a:ext cx="47625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350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1350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05</a:t>
            </a:r>
          </a:p>
        </p:txBody>
      </p:sp>
      <p:sp>
        <p:nvSpPr>
          <p:cNvPr id="8" name="left-heading">
            <a:extLst xmlns:a="http://schemas.openxmlformats.org/drawingml/2006/main">
              <a:ext uri="{FF2B5EF4-FFF2-40B4-BE49-F238E27FC236}">
                <a16:creationId xmlns:a16="http://schemas.microsoft.com/office/drawing/2014/main" id="{237F6565-5B9A-4055-8435-0E500C21780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2257425"/>
            <a:ext cx="514350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100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FIRST RESPONSE</a:t>
            </a:r>
          </a:p>
        </p:txBody>
      </p:sp>
      <p:sp>
        <p:nvSpPr>
          <p:cNvPr id="9" name="right-heading">
            <a:extLst xmlns:a="http://schemas.openxmlformats.org/drawingml/2006/main">
              <a:ext uri="{FF2B5EF4-FFF2-40B4-BE49-F238E27FC236}">
                <a16:creationId xmlns:a16="http://schemas.microsoft.com/office/drawing/2014/main" id="{A08214FC-397C-48F0-80E6-30DF7D9979D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572250" y="2257425"/>
            <a:ext cx="50101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100" b="1">
                <a:solidFill>
                  <a:srgbClr val="A65D25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A65D25"/>
                </a:solidFill>
                <a:latin typeface="Arial"/>
                <a:ea typeface="Arial"/>
                <a:cs typeface="Arial"/>
              </a:rPr>
              <a:t>SECOND RESPONSE</a:t>
            </a:r>
          </a:p>
        </p:txBody>
      </p:sp>
      <p:sp>
        <p:nvSpPr>
          <p:cNvPr id="10" name="left">
            <a:extLst xmlns:a="http://schemas.openxmlformats.org/drawingml/2006/main">
              <a:ext uri="{FF2B5EF4-FFF2-40B4-BE49-F238E27FC236}">
                <a16:creationId xmlns:a16="http://schemas.microsoft.com/office/drawing/2014/main" id="{8518DEF3-2872-4279-B7C8-6D183115097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238500"/>
            <a:ext cx="5143500" cy="2286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spcAft>
                <a:spcPts val="0"/>
              </a:spcAft>
            </a:pPr>
            <a:r>
              <a:rPr sz="240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Answer the source question in your own words.</a:t>
            </a:r>
          </a:p>
        </p:txBody>
      </p:sp>
      <p:sp>
        <p:nvSpPr>
          <p:cNvPr id="11" name="right">
            <a:extLst xmlns:a="http://schemas.openxmlformats.org/drawingml/2006/main">
              <a:ext uri="{FF2B5EF4-FFF2-40B4-BE49-F238E27FC236}">
                <a16:creationId xmlns:a16="http://schemas.microsoft.com/office/drawing/2014/main" id="{626E5754-F079-4A02-978E-4F8A55CDC1D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572250" y="3238500"/>
            <a:ext cx="5010150" cy="2286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spcAft>
                <a:spcPts val="0"/>
              </a:spcAft>
            </a:pPr>
            <a:r>
              <a:rPr sz="240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Identify and repair four model errors.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2ED7A34E-60B9-43D9-A2D4-72E80AFB545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2886075"/>
            <a:ext cx="5048250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28575">
            <a:solidFill>
              <a:srgbClr val="DCE7DD"/>
            </a:solidFill>
            <a:prstDash val="solid"/>
          </a:ln>
        </p:spPr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EF7D3D05-6E36-4FEA-8679-B3364420681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572250" y="2886075"/>
            <a:ext cx="5010150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28575">
            <a:solidFill>
              <a:srgbClr val="DCE7DD"/>
            </a:solidFill>
            <a:prstDash val="solid"/>
          </a:ln>
        </p:spPr>
      </p:sp>
    </p:spTree>
    <p:extLst>
      <p:ext uri="{BB962C8B-B14F-4D97-AF65-F5344CB8AC3E}">
        <p14:creationId xmlns:p14="http://schemas.microsoft.com/office/powerpoint/2010/main" val="750140657"/>
      </p:ext>
    </p:extLst>
  </p:cSld>
</p:sld>
</file>

<file path=ppt/slides/slide6.xml><?xml version="1.0" encoding="utf-8"?>
<p:sld xmlns:p="http://schemas.openxmlformats.org/presentationml/2006/main">
  <p:cSld>
    <p:bg>
      <p:bgPr>
        <a:solidFill xmlns:a="http://schemas.openxmlformats.org/drawingml/2006/main">
          <a:srgbClr val="FBF9F3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1" name="top-rule">
            <a:extLst xmlns:a="http://schemas.openxmlformats.org/drawingml/2006/main">
              <a:ext uri="{FF2B5EF4-FFF2-40B4-BE49-F238E27FC236}">
                <a16:creationId xmlns:a16="http://schemas.microsoft.com/office/drawing/2014/main" id="{FF33059C-D699-406A-B441-19C747C6827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742950"/>
            <a:ext cx="990600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8685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brand">
            <a:extLst xmlns:a="http://schemas.openxmlformats.org/drawingml/2006/main">
              <a:ext uri="{FF2B5EF4-FFF2-40B4-BE49-F238E27FC236}">
                <a16:creationId xmlns:a16="http://schemas.microsoft.com/office/drawing/2014/main" id="{56C60FD3-6A44-40DE-AE21-A30370FB705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42900"/>
            <a:ext cx="93345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425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MADE BY MATT  /  LAUNCH HUMANITIES</a:t>
            </a:r>
          </a:p>
        </p:txBody>
      </p:sp>
      <p:pic>
        <p:nvPicPr>
          <p:cNvPr id="15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299cdcf349f840f6"/>
          <a:stretch xmlns:a="http://schemas.openxmlformats.org/drawingml/2006/main"/>
        </p:blipFill>
        <p:spPr>
          <a:xfrm xmlns:a="http://schemas.openxmlformats.org/drawingml/2006/main">
            <a:off x="10801350" y="438150"/>
            <a:ext cx="781050" cy="781050"/>
          </a:xfrm>
          <a:prstGeom xmlns:a="http://schemas.openxmlformats.org/drawingml/2006/main" prst="rect">
            <a:avLst/>
          </a:prstGeom>
        </p:spPr>
      </p:pic>
      <p:sp>
        <p:nvSpPr>
          <p:cNvPr id="4" name="title">
            <a:extLst xmlns:a="http://schemas.openxmlformats.org/drawingml/2006/main">
              <a:ext uri="{FF2B5EF4-FFF2-40B4-BE49-F238E27FC236}">
                <a16:creationId xmlns:a16="http://schemas.microsoft.com/office/drawing/2014/main" id="{9A60821E-20B2-471A-8BB3-FAA5062856A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047750"/>
            <a:ext cx="10972800" cy="895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3600" b="1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3600" b="1">
                <a:solidFill>
                  <a:srgbClr val="152B3A"/>
                </a:solidFill>
                <a:latin typeface="Arial"/>
                <a:ea typeface="Arial"/>
                <a:cs typeface="Arial"/>
              </a:rPr>
              <a:t>Try one together</a:t>
            </a:r>
          </a:p>
        </p:txBody>
      </p:sp>
      <p:sp>
        <p:nvSpPr>
          <p:cNvPr id="5" name="footer-line">
            <a:extLst xmlns:a="http://schemas.openxmlformats.org/drawingml/2006/main">
              <a:ext uri="{FF2B5EF4-FFF2-40B4-BE49-F238E27FC236}">
                <a16:creationId xmlns:a16="http://schemas.microsoft.com/office/drawing/2014/main" id="{7ECBDB34-6F42-48B3-A8D8-B23549269A3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219825"/>
            <a:ext cx="109728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CE7DD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footer">
            <a:extLst xmlns:a="http://schemas.openxmlformats.org/drawingml/2006/main">
              <a:ext uri="{FF2B5EF4-FFF2-40B4-BE49-F238E27FC236}">
                <a16:creationId xmlns:a16="http://schemas.microsoft.com/office/drawing/2014/main" id="{57A55C73-0775-456F-A670-A41D2D64087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381750"/>
            <a:ext cx="99060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200" b="0">
                <a:solidFill>
                  <a:srgbClr val="50616B"/>
                </a:solidFill>
                <a:latin typeface="Arial"/>
                <a:ea typeface="Arial"/>
                <a:cs typeface="Arial"/>
              </a:defRPr>
            </a:pPr>
            <a:r>
              <a:rPr sz="1200" b="0">
                <a:solidFill>
                  <a:srgbClr val="50616B"/>
                </a:solidFill>
                <a:latin typeface="Arial"/>
                <a:ea typeface="Arial"/>
                <a:cs typeface="Arial"/>
              </a:rPr>
              <a:t>Autumn 1 · Week 7 · Humanities</a:t>
            </a:r>
          </a:p>
        </p:txBody>
      </p:sp>
      <p:sp>
        <p:nvSpPr>
          <p:cNvPr id="7" name="page">
            <a:extLst xmlns:a="http://schemas.openxmlformats.org/drawingml/2006/main">
              <a:ext uri="{FF2B5EF4-FFF2-40B4-BE49-F238E27FC236}">
                <a16:creationId xmlns:a16="http://schemas.microsoft.com/office/drawing/2014/main" id="{E496F9D1-14A9-495E-90A4-CC647BFFA0E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106150" y="6362700"/>
            <a:ext cx="47625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350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1350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06</a:t>
            </a:r>
          </a:p>
        </p:txBody>
      </p:sp>
      <p:sp>
        <p:nvSpPr>
          <p:cNvPr id="8" name="line-0">
            <a:extLst xmlns:a="http://schemas.openxmlformats.org/drawingml/2006/main">
              <a:ext uri="{FF2B5EF4-FFF2-40B4-BE49-F238E27FC236}">
                <a16:creationId xmlns:a16="http://schemas.microsoft.com/office/drawing/2014/main" id="{1904CE6B-201C-449D-A2D1-41ABF2A6C99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2305050"/>
            <a:ext cx="10972800" cy="914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550" b="0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255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Read Sources W, B and R.</a:t>
            </a:r>
          </a:p>
        </p:txBody>
      </p:sp>
      <p:sp>
        <p:nvSpPr>
          <p:cNvPr id="9" name="line-1">
            <a:extLst xmlns:a="http://schemas.openxmlformats.org/drawingml/2006/main">
              <a:ext uri="{FF2B5EF4-FFF2-40B4-BE49-F238E27FC236}">
                <a16:creationId xmlns:a16="http://schemas.microsoft.com/office/drawing/2014/main" id="{19B1D911-7359-424D-8EA3-D4E122CC64B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352800"/>
            <a:ext cx="10972800" cy="914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550" b="0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255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Use letters to make your evidence traceable.</a:t>
            </a:r>
          </a:p>
        </p:txBody>
      </p:sp>
      <p:sp>
        <p:nvSpPr>
          <p:cNvPr id="10" name="line-2">
            <a:extLst xmlns:a="http://schemas.openxmlformats.org/drawingml/2006/main">
              <a:ext uri="{FF2B5EF4-FFF2-40B4-BE49-F238E27FC236}">
                <a16:creationId xmlns:a16="http://schemas.microsoft.com/office/drawing/2014/main" id="{83C46BCB-BF61-4D42-8073-2594DB100C4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4400550"/>
            <a:ext cx="10972800" cy="914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550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2550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The worked model stays hidden until you finish.</a:t>
            </a:r>
          </a:p>
        </p:txBody>
      </p:sp>
    </p:spTree>
    <p:extLst>
      <p:ext uri="{BB962C8B-B14F-4D97-AF65-F5344CB8AC3E}">
        <p14:creationId xmlns:p14="http://schemas.microsoft.com/office/powerpoint/2010/main" val="899261069"/>
      </p:ext>
    </p:extLst>
  </p:cSld>
</p:sld>
</file>

<file path=ppt/slides/slide7.xml><?xml version="1.0" encoding="utf-8"?>
<p:sld xmlns:p="http://schemas.openxmlformats.org/presentationml/2006/main">
  <p:cSld>
    <p:bg>
      <p:bgPr>
        <a:solidFill xmlns:a="http://schemas.openxmlformats.org/drawingml/2006/main">
          <a:srgbClr val="FBF9F3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2" name="top-rule">
            <a:extLst xmlns:a="http://schemas.openxmlformats.org/drawingml/2006/main">
              <a:ext uri="{FF2B5EF4-FFF2-40B4-BE49-F238E27FC236}">
                <a16:creationId xmlns:a16="http://schemas.microsoft.com/office/drawing/2014/main" id="{AC36C9DA-4E70-4CC2-832A-638F33CF7DB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742950"/>
            <a:ext cx="990600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8685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brand">
            <a:extLst xmlns:a="http://schemas.openxmlformats.org/drawingml/2006/main">
              <a:ext uri="{FF2B5EF4-FFF2-40B4-BE49-F238E27FC236}">
                <a16:creationId xmlns:a16="http://schemas.microsoft.com/office/drawing/2014/main" id="{2B621CA2-1E2F-4522-BE84-6130E41B7A7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42900"/>
            <a:ext cx="93345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425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MADE BY MATT  /  LAUNCH HUMANITIES</a:t>
            </a:r>
          </a:p>
        </p:txBody>
      </p:sp>
      <p:pic>
        <p:nvPicPr>
          <p:cNvPr id="16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8f423219ed3c48f8"/>
          <a:stretch xmlns:a="http://schemas.openxmlformats.org/drawingml/2006/main"/>
        </p:blipFill>
        <p:spPr>
          <a:xfrm xmlns:a="http://schemas.openxmlformats.org/drawingml/2006/main">
            <a:off x="10801350" y="438150"/>
            <a:ext cx="781050" cy="781050"/>
          </a:xfrm>
          <a:prstGeom xmlns:a="http://schemas.openxmlformats.org/drawingml/2006/main" prst="rect">
            <a:avLst/>
          </a:prstGeom>
        </p:spPr>
      </p:pic>
      <p:sp>
        <p:nvSpPr>
          <p:cNvPr id="4" name="title">
            <a:extLst xmlns:a="http://schemas.openxmlformats.org/drawingml/2006/main">
              <a:ext uri="{FF2B5EF4-FFF2-40B4-BE49-F238E27FC236}">
                <a16:creationId xmlns:a16="http://schemas.microsoft.com/office/drawing/2014/main" id="{2FECA8C6-1679-4927-9628-13381B8D7D9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047750"/>
            <a:ext cx="10972800" cy="895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3600" b="1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3600" b="1">
                <a:solidFill>
                  <a:srgbClr val="152B3A"/>
                </a:solidFill>
                <a:latin typeface="Arial"/>
                <a:ea typeface="Arial"/>
                <a:cs typeface="Arial"/>
              </a:rPr>
              <a:t>Choose, then explain</a:t>
            </a:r>
          </a:p>
        </p:txBody>
      </p:sp>
      <p:sp>
        <p:nvSpPr>
          <p:cNvPr id="5" name="footer-line">
            <a:extLst xmlns:a="http://schemas.openxmlformats.org/drawingml/2006/main">
              <a:ext uri="{FF2B5EF4-FFF2-40B4-BE49-F238E27FC236}">
                <a16:creationId xmlns:a16="http://schemas.microsoft.com/office/drawing/2014/main" id="{2CE48676-E6C8-4862-87D8-F9575AB04AE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219825"/>
            <a:ext cx="109728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CE7DD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footer">
            <a:extLst xmlns:a="http://schemas.openxmlformats.org/drawingml/2006/main">
              <a:ext uri="{FF2B5EF4-FFF2-40B4-BE49-F238E27FC236}">
                <a16:creationId xmlns:a16="http://schemas.microsoft.com/office/drawing/2014/main" id="{1C6C9AB5-F8AE-4FC1-B494-5FDE4501AE0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381750"/>
            <a:ext cx="99060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200" b="0">
                <a:solidFill>
                  <a:srgbClr val="50616B"/>
                </a:solidFill>
                <a:latin typeface="Arial"/>
                <a:ea typeface="Arial"/>
                <a:cs typeface="Arial"/>
              </a:defRPr>
            </a:pPr>
            <a:r>
              <a:rPr sz="1200" b="0">
                <a:solidFill>
                  <a:srgbClr val="50616B"/>
                </a:solidFill>
                <a:latin typeface="Arial"/>
                <a:ea typeface="Arial"/>
                <a:cs typeface="Arial"/>
              </a:rPr>
              <a:t>Autumn 1 · Week 7 · Humanities</a:t>
            </a:r>
          </a:p>
        </p:txBody>
      </p:sp>
      <p:sp>
        <p:nvSpPr>
          <p:cNvPr id="7" name="page">
            <a:extLst xmlns:a="http://schemas.openxmlformats.org/drawingml/2006/main">
              <a:ext uri="{FF2B5EF4-FFF2-40B4-BE49-F238E27FC236}">
                <a16:creationId xmlns:a16="http://schemas.microsoft.com/office/drawing/2014/main" id="{D013F926-89F5-443E-8D42-FFB28F81905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106150" y="6362700"/>
            <a:ext cx="47625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350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1350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07</a:t>
            </a:r>
          </a:p>
        </p:txBody>
      </p:sp>
      <p:sp>
        <p:nvSpPr>
          <p:cNvPr id="8" name="line-0">
            <a:extLst xmlns:a="http://schemas.openxmlformats.org/drawingml/2006/main">
              <a:ext uri="{FF2B5EF4-FFF2-40B4-BE49-F238E27FC236}">
                <a16:creationId xmlns:a16="http://schemas.microsoft.com/office/drawing/2014/main" id="{6EE58552-675C-48BC-812E-F1FAE5D91F9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2305050"/>
            <a:ext cx="109728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550" b="0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255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Which phrase keeps a claim within the evidence?</a:t>
            </a:r>
          </a:p>
        </p:txBody>
      </p:sp>
      <p:sp>
        <p:nvSpPr>
          <p:cNvPr id="9" name="line-1">
            <a:extLst xmlns:a="http://schemas.openxmlformats.org/drawingml/2006/main">
              <a:ext uri="{FF2B5EF4-FFF2-40B4-BE49-F238E27FC236}">
                <a16:creationId xmlns:a16="http://schemas.microsoft.com/office/drawing/2014/main" id="{A355BD32-E3FF-40A0-81DD-AE607228125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143250"/>
            <a:ext cx="109728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550" b="0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255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A. This proves everyone was treated fairly.</a:t>
            </a:r>
          </a:p>
        </p:txBody>
      </p:sp>
      <p:sp>
        <p:nvSpPr>
          <p:cNvPr id="10" name="line-2">
            <a:extLst xmlns:a="http://schemas.openxmlformats.org/drawingml/2006/main">
              <a:ext uri="{FF2B5EF4-FFF2-40B4-BE49-F238E27FC236}">
                <a16:creationId xmlns:a16="http://schemas.microsoft.com/office/drawing/2014/main" id="{D2D25638-6343-4898-B8CB-94E2C6C4CA0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981450"/>
            <a:ext cx="109728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550" b="0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255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B. This shows a change in the company's rule.</a:t>
            </a:r>
          </a:p>
        </p:txBody>
      </p:sp>
      <p:sp>
        <p:nvSpPr>
          <p:cNvPr id="11" name="line-3">
            <a:extLst xmlns:a="http://schemas.openxmlformats.org/drawingml/2006/main">
              <a:ext uri="{FF2B5EF4-FFF2-40B4-BE49-F238E27FC236}">
                <a16:creationId xmlns:a16="http://schemas.microsoft.com/office/drawing/2014/main" id="{40F602E6-C104-4075-B81C-17CC05E2ED6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4819650"/>
            <a:ext cx="109728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550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2550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Choose, then explain what remains unknown.</a:t>
            </a:r>
          </a:p>
        </p:txBody>
      </p:sp>
    </p:spTree>
    <p:extLst>
      <p:ext uri="{BB962C8B-B14F-4D97-AF65-F5344CB8AC3E}">
        <p14:creationId xmlns:p14="http://schemas.microsoft.com/office/powerpoint/2010/main" val="1732344281"/>
      </p:ext>
    </p:extLst>
  </p:cSld>
</p:sld>
</file>

<file path=ppt/slides/slide8.xml><?xml version="1.0" encoding="utf-8"?>
<p:sld xmlns:p="http://schemas.openxmlformats.org/presentationml/2006/main">
  <p:cSld>
    <p:bg>
      <p:bgPr>
        <a:solidFill xmlns:a="http://schemas.openxmlformats.org/drawingml/2006/main">
          <a:srgbClr val="FBF9F3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2" name="top-rule">
            <a:extLst xmlns:a="http://schemas.openxmlformats.org/drawingml/2006/main">
              <a:ext uri="{FF2B5EF4-FFF2-40B4-BE49-F238E27FC236}">
                <a16:creationId xmlns:a16="http://schemas.microsoft.com/office/drawing/2014/main" id="{CEFFD5FB-06E3-4A10-9C1E-5D6B832F380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742950"/>
            <a:ext cx="990600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8685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brand">
            <a:extLst xmlns:a="http://schemas.openxmlformats.org/drawingml/2006/main">
              <a:ext uri="{FF2B5EF4-FFF2-40B4-BE49-F238E27FC236}">
                <a16:creationId xmlns:a16="http://schemas.microsoft.com/office/drawing/2014/main" id="{82DC3D44-CC17-446B-A6B8-0B1EADDDF4C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42900"/>
            <a:ext cx="93345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425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MADE BY MATT  /  LAUNCH HUMANITIES</a:t>
            </a:r>
          </a:p>
        </p:txBody>
      </p:sp>
      <p:pic>
        <p:nvPicPr>
          <p:cNvPr id="19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874760e2d0394b47"/>
          <a:stretch xmlns:a="http://schemas.openxmlformats.org/drawingml/2006/main"/>
        </p:blipFill>
        <p:spPr>
          <a:xfrm xmlns:a="http://schemas.openxmlformats.org/drawingml/2006/main">
            <a:off x="10801350" y="438150"/>
            <a:ext cx="781050" cy="781050"/>
          </a:xfrm>
          <a:prstGeom xmlns:a="http://schemas.openxmlformats.org/drawingml/2006/main" prst="rect">
            <a:avLst/>
          </a:prstGeom>
        </p:spPr>
      </p:pic>
      <p:sp>
        <p:nvSpPr>
          <p:cNvPr id="4" name="title">
            <a:extLst xmlns:a="http://schemas.openxmlformats.org/drawingml/2006/main">
              <a:ext uri="{FF2B5EF4-FFF2-40B4-BE49-F238E27FC236}">
                <a16:creationId xmlns:a16="http://schemas.microsoft.com/office/drawing/2014/main" id="{4DA6ABEF-ACD3-43FB-B487-5DEEBC8F7B0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047750"/>
            <a:ext cx="10972800" cy="895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3600" b="1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3600" b="1">
                <a:solidFill>
                  <a:srgbClr val="152B3A"/>
                </a:solidFill>
                <a:latin typeface="Arial"/>
                <a:ea typeface="Arial"/>
                <a:cs typeface="Arial"/>
              </a:rPr>
              <a:t>Your independent response</a:t>
            </a:r>
          </a:p>
        </p:txBody>
      </p:sp>
      <p:sp>
        <p:nvSpPr>
          <p:cNvPr id="5" name="footer-line">
            <a:extLst xmlns:a="http://schemas.openxmlformats.org/drawingml/2006/main">
              <a:ext uri="{FF2B5EF4-FFF2-40B4-BE49-F238E27FC236}">
                <a16:creationId xmlns:a16="http://schemas.microsoft.com/office/drawing/2014/main" id="{5FB65E0E-FD25-48F8-903E-AFE25A606C5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219825"/>
            <a:ext cx="109728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CE7DD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footer">
            <a:extLst xmlns:a="http://schemas.openxmlformats.org/drawingml/2006/main">
              <a:ext uri="{FF2B5EF4-FFF2-40B4-BE49-F238E27FC236}">
                <a16:creationId xmlns:a16="http://schemas.microsoft.com/office/drawing/2014/main" id="{4F513C56-5AEE-4DF5-9457-1D894422827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381750"/>
            <a:ext cx="99060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200" b="0">
                <a:solidFill>
                  <a:srgbClr val="50616B"/>
                </a:solidFill>
                <a:latin typeface="Arial"/>
                <a:ea typeface="Arial"/>
                <a:cs typeface="Arial"/>
              </a:defRPr>
            </a:pPr>
            <a:r>
              <a:rPr sz="1200" b="0">
                <a:solidFill>
                  <a:srgbClr val="50616B"/>
                </a:solidFill>
                <a:latin typeface="Arial"/>
                <a:ea typeface="Arial"/>
                <a:cs typeface="Arial"/>
              </a:rPr>
              <a:t>Autumn 1 · Week 7 · Humanities</a:t>
            </a:r>
          </a:p>
        </p:txBody>
      </p:sp>
      <p:sp>
        <p:nvSpPr>
          <p:cNvPr id="7" name="page">
            <a:extLst xmlns:a="http://schemas.openxmlformats.org/drawingml/2006/main">
              <a:ext uri="{FF2B5EF4-FFF2-40B4-BE49-F238E27FC236}">
                <a16:creationId xmlns:a16="http://schemas.microsoft.com/office/drawing/2014/main" id="{545CFDC8-59C3-41D7-8127-A2F15B5DF39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106150" y="6362700"/>
            <a:ext cx="47625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350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1350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08</a:t>
            </a:r>
          </a:p>
        </p:txBody>
      </p:sp>
      <p:sp>
        <p:nvSpPr>
          <p:cNvPr id="8" name="left-heading">
            <a:extLst xmlns:a="http://schemas.openxmlformats.org/drawingml/2006/main">
              <a:ext uri="{FF2B5EF4-FFF2-40B4-BE49-F238E27FC236}">
                <a16:creationId xmlns:a16="http://schemas.microsoft.com/office/drawing/2014/main" id="{33E15CBA-997D-4971-B1F2-589F2EBE6D6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2257425"/>
            <a:ext cx="514350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100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YOUR TASK</a:t>
            </a:r>
          </a:p>
        </p:txBody>
      </p:sp>
      <p:sp>
        <p:nvSpPr>
          <p:cNvPr id="9" name="right-heading">
            <a:extLst xmlns:a="http://schemas.openxmlformats.org/drawingml/2006/main">
              <a:ext uri="{FF2B5EF4-FFF2-40B4-BE49-F238E27FC236}">
                <a16:creationId xmlns:a16="http://schemas.microsoft.com/office/drawing/2014/main" id="{CFFD6622-F33B-4971-B241-389742EB765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572250" y="2257425"/>
            <a:ext cx="50101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100" b="1">
                <a:solidFill>
                  <a:srgbClr val="A65D25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A65D25"/>
                </a:solidFill>
                <a:latin typeface="Arial"/>
                <a:ea typeface="Arial"/>
                <a:cs typeface="Arial"/>
              </a:rPr>
              <a:t>EXPLAIN</a:t>
            </a:r>
          </a:p>
        </p:txBody>
      </p:sp>
      <p:sp>
        <p:nvSpPr>
          <p:cNvPr id="10" name="left">
            <a:extLst xmlns:a="http://schemas.openxmlformats.org/drawingml/2006/main">
              <a:ext uri="{FF2B5EF4-FFF2-40B4-BE49-F238E27FC236}">
                <a16:creationId xmlns:a16="http://schemas.microsoft.com/office/drawing/2014/main" id="{653ACD97-30C4-4652-83F8-C8AC63FB386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238500"/>
            <a:ext cx="5143500" cy="2286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spcAft>
                <a:spcPts val="0"/>
              </a:spcAft>
            </a:pPr>
            <a:r>
              <a:rPr sz="240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Answer: how far do B and R show fairer treatment?</a:t>
            </a:r>
          </a:p>
          <a:p xmlns:a="http://schemas.openxmlformats.org/drawingml/2006/main">
            <a:pPr>
              <a:spcAft>
                <a:spcPts val="0"/>
              </a:spcAft>
            </a:pPr>
            <a:r>
              <a:rPr sz="240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/>
            </a:r>
          </a:p>
          <a:p xmlns:a="http://schemas.openxmlformats.org/drawingml/2006/main">
            <a:pPr>
              <a:spcAft>
                <a:spcPts val="0"/>
              </a:spcAft>
            </a:pPr>
            <a:r>
              <a:rPr sz="240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Add a useful role and limit for W.</a:t>
            </a:r>
          </a:p>
        </p:txBody>
      </p:sp>
      <p:sp>
        <p:nvSpPr>
          <p:cNvPr id="11" name="right">
            <a:extLst xmlns:a="http://schemas.openxmlformats.org/drawingml/2006/main">
              <a:ext uri="{FF2B5EF4-FFF2-40B4-BE49-F238E27FC236}">
                <a16:creationId xmlns:a16="http://schemas.microsoft.com/office/drawing/2014/main" id="{ACBFBEC9-64D2-4740-A13A-FA1682D06CA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572250" y="3238500"/>
            <a:ext cx="5010150" cy="2286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spcAft>
                <a:spcPts val="0"/>
              </a:spcAft>
            </a:pPr>
            <a:r>
              <a:rPr sz="240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Keep your first answer before corrections.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4115969A-BA15-4E1F-A083-96BBA606B10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2886075"/>
            <a:ext cx="5048250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28575">
            <a:solidFill>
              <a:srgbClr val="DCE7DD"/>
            </a:solidFill>
            <a:prstDash val="solid"/>
          </a:ln>
        </p:spPr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3A2DEDD4-59F5-431E-89FD-407BD400D45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572250" y="2886075"/>
            <a:ext cx="5010150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28575">
            <a:solidFill>
              <a:srgbClr val="DCE7DD"/>
            </a:solidFill>
            <a:prstDash val="solid"/>
          </a:ln>
        </p:spPr>
      </p:sp>
    </p:spTree>
    <p:extLst>
      <p:ext uri="{BB962C8B-B14F-4D97-AF65-F5344CB8AC3E}">
        <p14:creationId xmlns:p14="http://schemas.microsoft.com/office/powerpoint/2010/main" val="1163935308"/>
      </p:ext>
    </p:extLst>
  </p:cSld>
</p:sld>
</file>

<file path=ppt/slides/slide9.xml><?xml version="1.0" encoding="utf-8"?>
<p:sld xmlns:p="http://schemas.openxmlformats.org/presentationml/2006/main">
  <p:cSld>
    <p:bg>
      <p:bgPr>
        <a:solidFill xmlns:a="http://schemas.openxmlformats.org/drawingml/2006/main">
          <a:srgbClr val="FBF9F3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2" name="top-rule">
            <a:extLst xmlns:a="http://schemas.openxmlformats.org/drawingml/2006/main">
              <a:ext uri="{FF2B5EF4-FFF2-40B4-BE49-F238E27FC236}">
                <a16:creationId xmlns:a16="http://schemas.microsoft.com/office/drawing/2014/main" id="{AC36C9DA-4E70-4CC2-832A-638F33CF7DB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742950"/>
            <a:ext cx="990600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8685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brand">
            <a:extLst xmlns:a="http://schemas.openxmlformats.org/drawingml/2006/main">
              <a:ext uri="{FF2B5EF4-FFF2-40B4-BE49-F238E27FC236}">
                <a16:creationId xmlns:a16="http://schemas.microsoft.com/office/drawing/2014/main" id="{2B621CA2-1E2F-4522-BE84-6130E41B7A7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42900"/>
            <a:ext cx="93345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425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MADE BY MATT  /  LAUNCH HUMANITIES</a:t>
            </a:r>
          </a:p>
        </p:txBody>
      </p:sp>
      <p:pic>
        <p:nvPicPr>
          <p:cNvPr id="16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00c1a1fbf60048c4"/>
          <a:stretch xmlns:a="http://schemas.openxmlformats.org/drawingml/2006/main"/>
        </p:blipFill>
        <p:spPr>
          <a:xfrm xmlns:a="http://schemas.openxmlformats.org/drawingml/2006/main">
            <a:off x="10801350" y="438150"/>
            <a:ext cx="781050" cy="781050"/>
          </a:xfrm>
          <a:prstGeom xmlns:a="http://schemas.openxmlformats.org/drawingml/2006/main" prst="rect">
            <a:avLst/>
          </a:prstGeom>
        </p:spPr>
      </p:pic>
      <p:sp>
        <p:nvSpPr>
          <p:cNvPr id="4" name="title">
            <a:extLst xmlns:a="http://schemas.openxmlformats.org/drawingml/2006/main">
              <a:ext uri="{FF2B5EF4-FFF2-40B4-BE49-F238E27FC236}">
                <a16:creationId xmlns:a16="http://schemas.microsoft.com/office/drawing/2014/main" id="{2FECA8C6-1679-4927-9628-13381B8D7D9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047750"/>
            <a:ext cx="10972800" cy="895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3600" b="1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3600" b="1">
                <a:solidFill>
                  <a:srgbClr val="152B3A"/>
                </a:solidFill>
                <a:latin typeface="Arial"/>
                <a:ea typeface="Arial"/>
                <a:cs typeface="Arial"/>
              </a:rPr>
              <a:t>Now find and repair errors</a:t>
            </a:r>
          </a:p>
        </p:txBody>
      </p:sp>
      <p:sp>
        <p:nvSpPr>
          <p:cNvPr id="5" name="footer-line">
            <a:extLst xmlns:a="http://schemas.openxmlformats.org/drawingml/2006/main">
              <a:ext uri="{FF2B5EF4-FFF2-40B4-BE49-F238E27FC236}">
                <a16:creationId xmlns:a16="http://schemas.microsoft.com/office/drawing/2014/main" id="{2CE48676-E6C8-4862-87D8-F9575AB04AE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219825"/>
            <a:ext cx="109728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CE7DD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footer">
            <a:extLst xmlns:a="http://schemas.openxmlformats.org/drawingml/2006/main">
              <a:ext uri="{FF2B5EF4-FFF2-40B4-BE49-F238E27FC236}">
                <a16:creationId xmlns:a16="http://schemas.microsoft.com/office/drawing/2014/main" id="{1C6C9AB5-F8AE-4FC1-B494-5FDE4501AE0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381750"/>
            <a:ext cx="99060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200" b="0">
                <a:solidFill>
                  <a:srgbClr val="50616B"/>
                </a:solidFill>
                <a:latin typeface="Arial"/>
                <a:ea typeface="Arial"/>
                <a:cs typeface="Arial"/>
              </a:defRPr>
            </a:pPr>
            <a:r>
              <a:rPr sz="1200" b="0">
                <a:solidFill>
                  <a:srgbClr val="50616B"/>
                </a:solidFill>
                <a:latin typeface="Arial"/>
                <a:ea typeface="Arial"/>
                <a:cs typeface="Arial"/>
              </a:rPr>
              <a:t>Autumn 1 · Week 7 · Humanities</a:t>
            </a:r>
          </a:p>
        </p:txBody>
      </p:sp>
      <p:sp>
        <p:nvSpPr>
          <p:cNvPr id="7" name="page">
            <a:extLst xmlns:a="http://schemas.openxmlformats.org/drawingml/2006/main">
              <a:ext uri="{FF2B5EF4-FFF2-40B4-BE49-F238E27FC236}">
                <a16:creationId xmlns:a16="http://schemas.microsoft.com/office/drawing/2014/main" id="{D013F926-89F5-443E-8D42-FFB28F81905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106150" y="6362700"/>
            <a:ext cx="47625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350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1350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09</a:t>
            </a:r>
          </a:p>
        </p:txBody>
      </p:sp>
      <p:sp>
        <p:nvSpPr>
          <p:cNvPr id="8" name="line-0">
            <a:extLst xmlns:a="http://schemas.openxmlformats.org/drawingml/2006/main">
              <a:ext uri="{FF2B5EF4-FFF2-40B4-BE49-F238E27FC236}">
                <a16:creationId xmlns:a16="http://schemas.microsoft.com/office/drawing/2014/main" id="{6EE58552-675C-48BC-812E-F1FAE5D91F9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2305050"/>
            <a:ext cx="109728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550" b="0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255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Open Part 2 of the pupil sheet.</a:t>
            </a:r>
          </a:p>
        </p:txBody>
      </p:sp>
      <p:sp>
        <p:nvSpPr>
          <p:cNvPr id="9" name="line-1">
            <a:extLst xmlns:a="http://schemas.openxmlformats.org/drawingml/2006/main">
              <a:ext uri="{FF2B5EF4-FFF2-40B4-BE49-F238E27FC236}">
                <a16:creationId xmlns:a16="http://schemas.microsoft.com/office/drawing/2014/main" id="{A355BD32-E3FF-40A0-81DD-AE607228125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143250"/>
            <a:ext cx="109728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550" b="0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255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Identify the error in each of four lines.</a:t>
            </a:r>
          </a:p>
        </p:txBody>
      </p:sp>
      <p:sp>
        <p:nvSpPr>
          <p:cNvPr id="10" name="line-2">
            <a:extLst xmlns:a="http://schemas.openxmlformats.org/drawingml/2006/main">
              <a:ext uri="{FF2B5EF4-FFF2-40B4-BE49-F238E27FC236}">
                <a16:creationId xmlns:a16="http://schemas.microsoft.com/office/drawing/2014/main" id="{D2D25638-6343-4898-B8CB-94E2C6C4CA0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981450"/>
            <a:ext cx="109728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550" b="0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255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Write the smallest useful repair.</a:t>
            </a:r>
          </a:p>
        </p:txBody>
      </p:sp>
      <p:sp>
        <p:nvSpPr>
          <p:cNvPr id="11" name="line-3">
            <a:extLst xmlns:a="http://schemas.openxmlformats.org/drawingml/2006/main">
              <a:ext uri="{FF2B5EF4-FFF2-40B4-BE49-F238E27FC236}">
                <a16:creationId xmlns:a16="http://schemas.microsoft.com/office/drawing/2014/main" id="{40F602E6-C104-4075-B81C-17CC05E2ED6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4819650"/>
            <a:ext cx="109728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550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2550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Choose the most serious error. Explain why.</a:t>
            </a:r>
          </a:p>
        </p:txBody>
      </p:sp>
    </p:spTree>
    <p:extLst>
      <p:ext uri="{BB962C8B-B14F-4D97-AF65-F5344CB8AC3E}">
        <p14:creationId xmlns:p14="http://schemas.microsoft.com/office/powerpoint/2010/main" val="1732344281"/>
      </p:ext>
    </p:extLst>
  </p:cSld>
</p:sld>
</file>

<file path=ppt/theme/theme1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docProps/app.xml><?xml version="1.0" encoding="utf-8"?>
<ap:Properties xmlns:ap="http://schemas.openxmlformats.org/officeDocument/2006/extended-properties">
  <ap:Application>Walnut Exporter</ap:Application>
  <ap:PresentationFormat>Converted Presentation</ap:PresentationFormat>
  <ap:Slides>0</ap:Slides>
  <ap:Notes>0</ap:Notes>
  <ap:HiddenSlides>0</ap:HiddenSlides>
  <ap:SharedDoc>false</ap:SharedDoc>
  <ap:DocSecurity>0</ap:DocSecurity>
</ap:Properties>
</file>

<file path=docProps/core.xml><?xml version="1.0" encoding="utf-8"?>
<coreProperties xmlns:dc="http://purl.org/dc/elements/1.1/" xmlns:dcterms="http://purl.org/dc/terms/" xmlns:xsi="http://www.w3.org/2001/XMLSchema-instance" xmlns="http://schemas.openxmlformats.org/package/2006/metadata/core-properties">
  <dc:creator>Walnut Exporter</dc:creator>
  <lastModifiedBy>Walnut Exporter</lastModifiedBy>
  <dc:title>Presentation</dc:title>
  <dcterms:created xsi:type="dcterms:W3CDTF">2026-09-07T10:42:05.7930000Z</dcterms:created>
  <dcterms:modified xsi:type="dcterms:W3CDTF">2026-09-07T10:42:05.7930000Z</dcterms:modified>
</coreProperties>
</file>