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9660ba1878347f7" /><Relationship Type="http://schemas.openxmlformats.org/officeDocument/2006/relationships/extended-properties" Target="/docProps/app.xml" Id="R7e29808531d444c1" /><Relationship Type="http://schemas.openxmlformats.org/officeDocument/2006/relationships/officeDocument" Target="/ppt/presentation.xml" Id="R9802ef9477ad4eb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f60d6a968964240"/>
  </p:sldMasterIdLst>
  <p:notesMasterIdLst>
    <p:notesMasterId xmlns:r="http://schemas.openxmlformats.org/officeDocument/2006/relationships" r:id="R3ba920dffce24535"/>
  </p:notesMasterIdLst>
  <p:sldIdLst>
    <p:sldId xmlns:r="http://schemas.openxmlformats.org/officeDocument/2006/relationships" id="256" r:id="R469daa7086f54c48"/>
    <p:sldId xmlns:r="http://schemas.openxmlformats.org/officeDocument/2006/relationships" id="257" r:id="R2b931b9c5f57478a"/>
    <p:sldId xmlns:r="http://schemas.openxmlformats.org/officeDocument/2006/relationships" id="258" r:id="Rd370af067b224205"/>
    <p:sldId xmlns:r="http://schemas.openxmlformats.org/officeDocument/2006/relationships" id="259" r:id="R053153da58204cde"/>
    <p:sldId xmlns:r="http://schemas.openxmlformats.org/officeDocument/2006/relationships" id="260" r:id="R66aa9b2cc2c6440a"/>
    <p:sldId xmlns:r="http://schemas.openxmlformats.org/officeDocument/2006/relationships" id="261" r:id="R8bb64027130645af"/>
    <p:sldId xmlns:r="http://schemas.openxmlformats.org/officeDocument/2006/relationships" id="262" r:id="Ra3c0f19f6aa44ab8"/>
    <p:sldId xmlns:r="http://schemas.openxmlformats.org/officeDocument/2006/relationships" id="263" r:id="R4e5cc653e4214904"/>
    <p:sldId xmlns:r="http://schemas.openxmlformats.org/officeDocument/2006/relationships" id="264" r:id="R1fa882c97fa54bbf"/>
    <p:sldId xmlns:r="http://schemas.openxmlformats.org/officeDocument/2006/relationships" id="265" r:id="R7d2245f7a6cf434c"/>
    <p:sldId xmlns:r="http://schemas.openxmlformats.org/officeDocument/2006/relationships" id="266" r:id="Rf316089a1e9f4828"/>
    <p:sldId xmlns:r="http://schemas.openxmlformats.org/officeDocument/2006/relationships" id="267" r:id="Rc035e044a7ee40d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391fe40bfda4755" /><Relationship Type="http://schemas.openxmlformats.org/officeDocument/2006/relationships/slideMaster" Target="/ppt/slideMasters/slideMaster1.xml" Id="R9f60d6a968964240" /><Relationship Type="http://schemas.openxmlformats.org/officeDocument/2006/relationships/notesMaster" Target="/ppt/notesMasters/notesMaster1.xml" Id="R3ba920dffce24535" /><Relationship Type="http://schemas.openxmlformats.org/officeDocument/2006/relationships/presProps" Target="/ppt/presProps.xml" Id="Rb0e13b3ce63b4a2d" /><Relationship Type="http://schemas.openxmlformats.org/officeDocument/2006/relationships/tableStyles" Target="/ppt/tableStyles.xml" Id="Ra9ca59c3a98d4046" /><Relationship Type="http://schemas.openxmlformats.org/officeDocument/2006/relationships/slide" Target="/ppt/slides/slide1.xml" Id="R469daa7086f54c48" /><Relationship Type="http://schemas.openxmlformats.org/officeDocument/2006/relationships/slide" Target="/ppt/slides/slide2.xml" Id="R2b931b9c5f57478a" /><Relationship Type="http://schemas.openxmlformats.org/officeDocument/2006/relationships/slide" Target="/ppt/slides/slide3.xml" Id="Rd370af067b224205" /><Relationship Type="http://schemas.openxmlformats.org/officeDocument/2006/relationships/slide" Target="/ppt/slides/slide4.xml" Id="R053153da58204cde" /><Relationship Type="http://schemas.openxmlformats.org/officeDocument/2006/relationships/slide" Target="/ppt/slides/slide5.xml" Id="R66aa9b2cc2c6440a" /><Relationship Type="http://schemas.openxmlformats.org/officeDocument/2006/relationships/slide" Target="/ppt/slides/slide6.xml" Id="R8bb64027130645af" /><Relationship Type="http://schemas.openxmlformats.org/officeDocument/2006/relationships/slide" Target="/ppt/slides/slide7.xml" Id="Ra3c0f19f6aa44ab8" /><Relationship Type="http://schemas.openxmlformats.org/officeDocument/2006/relationships/slide" Target="/ppt/slides/slide8.xml" Id="R4e5cc653e4214904" /><Relationship Type="http://schemas.openxmlformats.org/officeDocument/2006/relationships/slide" Target="/ppt/slides/slide9.xml" Id="R1fa882c97fa54bbf" /><Relationship Type="http://schemas.openxmlformats.org/officeDocument/2006/relationships/slide" Target="/ppt/slides/slide10.xml" Id="R7d2245f7a6cf434c" /><Relationship Type="http://schemas.openxmlformats.org/officeDocument/2006/relationships/slide" Target="/ppt/slides/slide11.xml" Id="Rf316089a1e9f4828" /><Relationship Type="http://schemas.openxmlformats.org/officeDocument/2006/relationships/slide" Target="/ppt/slides/slide12.xml" Id="Rc035e044a7ee40d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1088e2021334dc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cd1c76678354703" /><Relationship Type="http://schemas.openxmlformats.org/officeDocument/2006/relationships/notesMaster" Target="/ppt/notesMasters/notesMaster1.xml" Id="R8bebe8a3f99444b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736567060784b52" /><Relationship Type="http://schemas.openxmlformats.org/officeDocument/2006/relationships/notesMaster" Target="/ppt/notesMasters/notesMaster1.xml" Id="Ra6be18836ceb408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388e81efa47d4ec0" /><Relationship Type="http://schemas.openxmlformats.org/officeDocument/2006/relationships/notesMaster" Target="/ppt/notesMasters/notesMaster1.xml" Id="R936863262d1a4740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3a7029577ea4c3b" /><Relationship Type="http://schemas.openxmlformats.org/officeDocument/2006/relationships/notesMaster" Target="/ppt/notesMasters/notesMaster1.xml" Id="Rd908694b660d4a2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f0be457d65b49ee" /><Relationship Type="http://schemas.openxmlformats.org/officeDocument/2006/relationships/notesMaster" Target="/ppt/notesMasters/notesMaster1.xml" Id="R12b401310a0749c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67d83bb6bf64da6" /><Relationship Type="http://schemas.openxmlformats.org/officeDocument/2006/relationships/notesMaster" Target="/ppt/notesMasters/notesMaster1.xml" Id="R5b2b511852e64ea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4d01195979b4c8b" /><Relationship Type="http://schemas.openxmlformats.org/officeDocument/2006/relationships/notesMaster" Target="/ppt/notesMasters/notesMaster1.xml" Id="R66dc5b693a1c417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c03ea4ede3b4bfd" /><Relationship Type="http://schemas.openxmlformats.org/officeDocument/2006/relationships/notesMaster" Target="/ppt/notesMasters/notesMaster1.xml" Id="Rd131c0601838493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5fea2507b5142a9" /><Relationship Type="http://schemas.openxmlformats.org/officeDocument/2006/relationships/notesMaster" Target="/ppt/notesMasters/notesMaster1.xml" Id="Rb52ac97ba3714db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56fb02316cb460f" /><Relationship Type="http://schemas.openxmlformats.org/officeDocument/2006/relationships/notesMaster" Target="/ppt/notesMasters/notesMaster1.xml" Id="R08b6a80f20fd49b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4271f7e5e4b4f66" /><Relationship Type="http://schemas.openxmlformats.org/officeDocument/2006/relationships/notesMaster" Target="/ppt/notesMasters/notesMaster1.xml" Id="R75a5576406a045f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33fb22f463b444c" /><Relationship Type="http://schemas.openxmlformats.org/officeDocument/2006/relationships/notesMaster" Target="/ppt/notesMasters/notesMaster1.xml" Id="R6087cf67b21442f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6. An account with evidence.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Write a structured account with sourced evidence, explanation, links and a qualified judgement.</a:t>
            </a:r>
          </a:p>
          <a:p xmlns:a="http://schemas.openxmlformats.org/drawingml/2006/main">
            <a:r>
              <a:t>Support: Use one paragraph with a point, chosen detail and an orally explained link; record support.</a:t>
            </a:r>
          </a:p>
          <a:p xmlns:a="http://schemas.openxmlformats.org/drawingml/2006/main">
            <a:r>
              <a:t>Stretch: Write three paragraphs and evaluate the strength of one source for your judgement.</a:t>
            </a:r>
          </a:p>
          <a:p xmlns:a="http://schemas.openxmlformats.org/drawingml/2006/main">
            <a:r>
              <a:t>Misconceptions: Do not present teaching summaries as direct witness quotations. Paraphrase with a source letter. A before/after sequence does not prove one event alone caused the next. The 1965 law cannot be used as evidence that every employer changed recruitment.</a:t>
            </a:r>
          </a:p>
          <a:p xmlns:a="http://schemas.openxmlformats.org/drawingml/2006/main">
            <a:r>
              <a:t>Answer guidance: Sort: 1/2 contribution or recorded arrivals; 3/4 collective action; 5/6 law/limits. Accept justified alternative use.</a:t>
            </a:r>
          </a:p>
          <a:p xmlns:a="http://schemas.openxmlformats.org/drawingml/2006/main">
            <a:r>
              <a:t>Model: The Bristol campaign led to a specific fairer employment outcome. Source B describes a collective boycott and the company's ending of its colour bar. That altered eligibility for bus-crew jobs. It supports a claim of change in this company, not equality across all employers.</a:t>
            </a:r>
          </a:p>
          <a:p xmlns:a="http://schemas.openxmlformats.org/drawingml/2006/main">
            <a:r>
              <a:t>Second model: Source R shows legal protection in some public places in 1965, but employment and major housing areas remained uncovered. The legal change mattered while its limits prevent a claim that everyone's daily treatment became fair.</a:t>
            </a:r>
          </a:p>
          <a:p xmlns:a="http://schemas.openxmlformats.org/drawingml/2006/main">
            <a:r>
              <a:t>Conclusion model: These examples show meaningful but incomplete change. W illustrates migration; B and R show that fair treatment also involved collective action and legislation. The bank cannot measure every person's experience. Hinge B.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https://madebymatt.uk/Lessons/Humanities_Teesside/LAUNCH_W1-W8_2026-27/LAUNCH_HUM_W6_A_Structured_Account_From_Evidence.html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1026fe12b84423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9af4de6aad54398" /><Relationship Type="http://schemas.openxmlformats.org/officeDocument/2006/relationships/slideLayout" Target="/ppt/slideLayouts/slideLayout1.xml" Id="R6430ad6f54f3458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430ad6f54f3458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fa1c64e8e44309" /><Relationship Type="http://schemas.openxmlformats.org/officeDocument/2006/relationships/image" Target="/ppt/media/image.jpeg" Id="R18a7c63e3b4b413b" /><Relationship Type="http://schemas.openxmlformats.org/officeDocument/2006/relationships/notesSlide" Target="/ppt/notesSlides/notesSlide1.xml" Id="R6c1579e1106b4d3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bf0c05a6b54551" /><Relationship Type="http://schemas.openxmlformats.org/officeDocument/2006/relationships/image" Target="/ppt/media/image.jpeg" Id="R7a9ab283716c43d0" /><Relationship Type="http://schemas.openxmlformats.org/officeDocument/2006/relationships/notesSlide" Target="/ppt/notesSlides/notesSlide10.xml" Id="R482297e37bc54e1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b4fad1fd044f41" /><Relationship Type="http://schemas.openxmlformats.org/officeDocument/2006/relationships/image" Target="/ppt/media/image.jpeg" Id="R0b71d82498fd4ecb" /><Relationship Type="http://schemas.openxmlformats.org/officeDocument/2006/relationships/notesSlide" Target="/ppt/notesSlides/notesSlide11.xml" Id="R10d9e87e39164c1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8213a2c0fb4b43" /><Relationship Type="http://schemas.openxmlformats.org/officeDocument/2006/relationships/image" Target="/ppt/media/image.jpeg" Id="R991805cbb1694185" /><Relationship Type="http://schemas.openxmlformats.org/officeDocument/2006/relationships/notesSlide" Target="/ppt/notesSlides/notesSlide12.xml" Id="Rd59e3c7891c64ba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4b2a5f8934499f" /><Relationship Type="http://schemas.openxmlformats.org/officeDocument/2006/relationships/image" Target="/ppt/media/image.jpeg" Id="R9a9e60593d8342ba" /><Relationship Type="http://schemas.openxmlformats.org/officeDocument/2006/relationships/notesSlide" Target="/ppt/notesSlides/notesSlide2.xml" Id="R84d3767d3b89478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aec23b91844d6f" /><Relationship Type="http://schemas.openxmlformats.org/officeDocument/2006/relationships/image" Target="/ppt/media/image.jpeg" Id="R9cdb837cace9412e" /><Relationship Type="http://schemas.openxmlformats.org/officeDocument/2006/relationships/notesSlide" Target="/ppt/notesSlides/notesSlide3.xml" Id="Rdb7e0162933b46d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9e7efeeb424091" /><Relationship Type="http://schemas.openxmlformats.org/officeDocument/2006/relationships/image" Target="/ppt/media/image.jpeg" Id="Rce737368bba34ceb" /><Relationship Type="http://schemas.openxmlformats.org/officeDocument/2006/relationships/image" Target="/ppt/media/image2.jpeg" Id="R988d5139efcd4775" /><Relationship Type="http://schemas.openxmlformats.org/officeDocument/2006/relationships/notesSlide" Target="/ppt/notesSlides/notesSlide4.xml" Id="Rec0bf7af79694aa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2674f4728b449a" /><Relationship Type="http://schemas.openxmlformats.org/officeDocument/2006/relationships/image" Target="/ppt/media/image.jpeg" Id="Rd2ffdb9a8d9f4537" /><Relationship Type="http://schemas.openxmlformats.org/officeDocument/2006/relationships/notesSlide" Target="/ppt/notesSlides/notesSlide5.xml" Id="Rc04690854eed443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2c2efae7da4a15" /><Relationship Type="http://schemas.openxmlformats.org/officeDocument/2006/relationships/image" Target="/ppt/media/image.jpeg" Id="R62c0a5fa994847ee" /><Relationship Type="http://schemas.openxmlformats.org/officeDocument/2006/relationships/notesSlide" Target="/ppt/notesSlides/notesSlide6.xml" Id="R4aaa98d57484426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ada935163e4647" /><Relationship Type="http://schemas.openxmlformats.org/officeDocument/2006/relationships/image" Target="/ppt/media/image.jpeg" Id="R7fcae1c47a2b4ee4" /><Relationship Type="http://schemas.openxmlformats.org/officeDocument/2006/relationships/notesSlide" Target="/ppt/notesSlides/notesSlide7.xml" Id="Rf83c0e26a33f457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d14562e3814879" /><Relationship Type="http://schemas.openxmlformats.org/officeDocument/2006/relationships/image" Target="/ppt/media/image.jpeg" Id="Rfa895e2e173840ae" /><Relationship Type="http://schemas.openxmlformats.org/officeDocument/2006/relationships/notesSlide" Target="/ppt/notesSlides/notesSlide8.xml" Id="Rd4a50fbced20486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40e6114be3444e" /><Relationship Type="http://schemas.openxmlformats.org/officeDocument/2006/relationships/image" Target="/ppt/media/image.jpeg" Id="Rabb5263537ba4f12" /><Relationship Type="http://schemas.openxmlformats.org/officeDocument/2006/relationships/notesSlide" Target="/ppt/notesSlides/notesSlide9.xml" Id="Rb7a4105d25ea475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a7c63e3b4b413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An account with evidence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far did change lead to fairer treatment?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a structured account with sourced evidence, explanation, links and a qualified judgement.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a9ab283716c43d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STRONG EXPLANATION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STRONG JUDGEMENT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Says how the detail supports the claim.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Answers how far, with a specific limit.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b71d82498fd4ec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91805cbb169418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one explanation and its link.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Where have you qualified your answer?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a9e60593d8342b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source concerns jobs: B or 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source records a journey: W or M?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What does fairer mean in our question?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cdb837cace9412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THESIS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LINK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overall answer.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Explain: connect detail to claim.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return to the question.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Qualify: state the limits.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e737368bba34ce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each source for its strength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 records a journey and occupations.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 and R help investigate later change and its limits.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88d5139efcd4775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2ffdb9a8d9f453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CLAIM + EVIDENCE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 + LINK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 describes removal of an employment colour bar.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That widened access to these jobs, a specific fairer outcome.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c0a5fa994847e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six evidence statements under three points.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what supports contribution, campaigning or law.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Explain one choice before writing.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cae1c47a2b4ee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conclusion is justified?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The 1965 law ended all racism.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Some protections changed; important gaps remained.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support it with R.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a895e2e173840a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two linked paragraphs and a judgement.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source letters with accurate details.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Add a limit or counter-view.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bb5263537ba4f1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2026-09-07T10:25:36.1280000Z</dcterms:created>
  <dcterms:modified xsi:type="dcterms:W3CDTF">2026-09-07T10:25:36.1280000Z</dcterms:modified>
</coreProperties>
</file>