
<file path=[Content_Types].xml><?xml version="1.0" encoding="utf-8"?>
<Types xmlns="http://schemas.openxmlformats.org/package/2006/content-types">
  <Default Extension="xml" ContentType="application/vnd.openxmlformats-package.core-properties+xml"/>
  <Default Extension="jpeg" ContentType="image/jpe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5993324dc38d4c15" /><Relationship Type="http://schemas.openxmlformats.org/officeDocument/2006/relationships/extended-properties" Target="/docProps/app.xml" Id="R008eab9c12554936" /><Relationship Type="http://schemas.openxmlformats.org/officeDocument/2006/relationships/officeDocument" Target="/ppt/presentation.xml" Id="R59ac0cf735294645" /></Relationships>
</file>

<file path=ppt/presentation.xml><?xml version="1.0" encoding="utf-8"?>
<p:presentation xmlns:p="http://schemas.openxmlformats.org/presentationml/2006/main">
  <p:sldMasterIdLst>
    <p:sldMasterId xmlns:r="http://schemas.openxmlformats.org/officeDocument/2006/relationships" id="2147483648" r:id="R03f555e648db47b9"/>
  </p:sldMasterIdLst>
  <p:notesMasterIdLst>
    <p:notesMasterId xmlns:r="http://schemas.openxmlformats.org/officeDocument/2006/relationships" r:id="Rdba625708d424568"/>
  </p:notesMasterIdLst>
  <p:sldIdLst>
    <p:sldId xmlns:r="http://schemas.openxmlformats.org/officeDocument/2006/relationships" id="256" r:id="Rfc0c4de56b6e4850"/>
    <p:sldId xmlns:r="http://schemas.openxmlformats.org/officeDocument/2006/relationships" id="257" r:id="R5a3645b50f644260"/>
    <p:sldId xmlns:r="http://schemas.openxmlformats.org/officeDocument/2006/relationships" id="258" r:id="R297b51d7395743cd"/>
    <p:sldId xmlns:r="http://schemas.openxmlformats.org/officeDocument/2006/relationships" id="259" r:id="Rdadfc84544ea44b3"/>
    <p:sldId xmlns:r="http://schemas.openxmlformats.org/officeDocument/2006/relationships" id="260" r:id="R00586c5a5a894fb8"/>
    <p:sldId xmlns:r="http://schemas.openxmlformats.org/officeDocument/2006/relationships" id="261" r:id="Rb11ed3bcd892412f"/>
    <p:sldId xmlns:r="http://schemas.openxmlformats.org/officeDocument/2006/relationships" id="262" r:id="R90c889b3319c4dc3"/>
    <p:sldId xmlns:r="http://schemas.openxmlformats.org/officeDocument/2006/relationships" id="263" r:id="R414e001de66e482b"/>
    <p:sldId xmlns:r="http://schemas.openxmlformats.org/officeDocument/2006/relationships" id="264" r:id="R00f4fc04ec164495"/>
    <p:sldId xmlns:r="http://schemas.openxmlformats.org/officeDocument/2006/relationships" id="265" r:id="R9c08bc8b79f94daf"/>
    <p:sldId xmlns:r="http://schemas.openxmlformats.org/officeDocument/2006/relationships" id="266" r:id="R2f7bd146c1624d30"/>
    <p:sldId xmlns:r="http://schemas.openxmlformats.org/officeDocument/2006/relationships" id="267" r:id="R7e5d2a077a1f4868"/>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70aab00ab78d4a47" /><Relationship Type="http://schemas.openxmlformats.org/officeDocument/2006/relationships/slideMaster" Target="/ppt/slideMasters/slideMaster1.xml" Id="R03f555e648db47b9" /><Relationship Type="http://schemas.openxmlformats.org/officeDocument/2006/relationships/notesMaster" Target="/ppt/notesMasters/notesMaster1.xml" Id="Rdba625708d424568" /><Relationship Type="http://schemas.openxmlformats.org/officeDocument/2006/relationships/presProps" Target="/ppt/presProps.xml" Id="R2c0e65383a5846d9" /><Relationship Type="http://schemas.openxmlformats.org/officeDocument/2006/relationships/tableStyles" Target="/ppt/tableStyles.xml" Id="Reabcdbd48e2e4f61" /><Relationship Type="http://schemas.openxmlformats.org/officeDocument/2006/relationships/slide" Target="/ppt/slides/slide1.xml" Id="Rfc0c4de56b6e4850" /><Relationship Type="http://schemas.openxmlformats.org/officeDocument/2006/relationships/slide" Target="/ppt/slides/slide2.xml" Id="R5a3645b50f644260" /><Relationship Type="http://schemas.openxmlformats.org/officeDocument/2006/relationships/slide" Target="/ppt/slides/slide3.xml" Id="R297b51d7395743cd" /><Relationship Type="http://schemas.openxmlformats.org/officeDocument/2006/relationships/slide" Target="/ppt/slides/slide4.xml" Id="Rdadfc84544ea44b3" /><Relationship Type="http://schemas.openxmlformats.org/officeDocument/2006/relationships/slide" Target="/ppt/slides/slide5.xml" Id="R00586c5a5a894fb8" /><Relationship Type="http://schemas.openxmlformats.org/officeDocument/2006/relationships/slide" Target="/ppt/slides/slide6.xml" Id="Rb11ed3bcd892412f" /><Relationship Type="http://schemas.openxmlformats.org/officeDocument/2006/relationships/slide" Target="/ppt/slides/slide7.xml" Id="R90c889b3319c4dc3" /><Relationship Type="http://schemas.openxmlformats.org/officeDocument/2006/relationships/slide" Target="/ppt/slides/slide8.xml" Id="R414e001de66e482b" /><Relationship Type="http://schemas.openxmlformats.org/officeDocument/2006/relationships/slide" Target="/ppt/slides/slide9.xml" Id="R00f4fc04ec164495" /><Relationship Type="http://schemas.openxmlformats.org/officeDocument/2006/relationships/slide" Target="/ppt/slides/slide10.xml" Id="R9c08bc8b79f94daf" /><Relationship Type="http://schemas.openxmlformats.org/officeDocument/2006/relationships/slide" Target="/ppt/slides/slide11.xml" Id="R2f7bd146c1624d30" /><Relationship Type="http://schemas.openxmlformats.org/officeDocument/2006/relationships/slide" Target="/ppt/slides/slide12.xml" Id="R7e5d2a077a1f4868"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8469588eb51f40ca"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a63ac364b9c142ce" /><Relationship Type="http://schemas.openxmlformats.org/officeDocument/2006/relationships/notesMaster" Target="/ppt/notesMasters/notesMaster1.xml" Id="R3e5f0c626cc943a7"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008bbcc57aaf4805" /><Relationship Type="http://schemas.openxmlformats.org/officeDocument/2006/relationships/notesMaster" Target="/ppt/notesMasters/notesMaster1.xml" Id="R3f73f2a1385f43e5"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57c1d31023ee46d1" /><Relationship Type="http://schemas.openxmlformats.org/officeDocument/2006/relationships/notesMaster" Target="/ppt/notesMasters/notesMaster1.xml" Id="R86abeb17bd544f20"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24f1a3464a5d49fb" /><Relationship Type="http://schemas.openxmlformats.org/officeDocument/2006/relationships/notesMaster" Target="/ppt/notesMasters/notesMaster1.xml" Id="R9da929ad15c44594" /></Relationships>
</file>

<file path=ppt/notesSlides/_rels/notesSlide2.xml.rels>&#65279;<?xml version="1.0" encoding="utf-8"?><Relationships xmlns="http://schemas.openxmlformats.org/package/2006/relationships"><Relationship Type="http://schemas.openxmlformats.org/officeDocument/2006/relationships/slide" Target="/ppt/slides/slide2.xml" Id="Rc65fc6cdadba4e8d" /><Relationship Type="http://schemas.openxmlformats.org/officeDocument/2006/relationships/notesMaster" Target="/ppt/notesMasters/notesMaster1.xml" Id="Rd3c1ec057d19454f" /></Relationships>
</file>

<file path=ppt/notesSlides/_rels/notesSlide3.xml.rels>&#65279;<?xml version="1.0" encoding="utf-8"?><Relationships xmlns="http://schemas.openxmlformats.org/package/2006/relationships"><Relationship Type="http://schemas.openxmlformats.org/officeDocument/2006/relationships/slide" Target="/ppt/slides/slide3.xml" Id="R9f8ade99aba547c5" /><Relationship Type="http://schemas.openxmlformats.org/officeDocument/2006/relationships/notesMaster" Target="/ppt/notesMasters/notesMaster1.xml" Id="R395ca9615d8d451c" /></Relationships>
</file>

<file path=ppt/notesSlides/_rels/notesSlide4.xml.rels>&#65279;<?xml version="1.0" encoding="utf-8"?><Relationships xmlns="http://schemas.openxmlformats.org/package/2006/relationships"><Relationship Type="http://schemas.openxmlformats.org/officeDocument/2006/relationships/slide" Target="/ppt/slides/slide4.xml" Id="R13ae9612959140e5" /><Relationship Type="http://schemas.openxmlformats.org/officeDocument/2006/relationships/notesMaster" Target="/ppt/notesMasters/notesMaster1.xml" Id="Re9193f33e67e4b80" /></Relationships>
</file>

<file path=ppt/notesSlides/_rels/notesSlide5.xml.rels>&#65279;<?xml version="1.0" encoding="utf-8"?><Relationships xmlns="http://schemas.openxmlformats.org/package/2006/relationships"><Relationship Type="http://schemas.openxmlformats.org/officeDocument/2006/relationships/slide" Target="/ppt/slides/slide5.xml" Id="R42034a5e0af64a7e" /><Relationship Type="http://schemas.openxmlformats.org/officeDocument/2006/relationships/notesMaster" Target="/ppt/notesMasters/notesMaster1.xml" Id="Rc067151a45144562" /></Relationships>
</file>

<file path=ppt/notesSlides/_rels/notesSlide6.xml.rels>&#65279;<?xml version="1.0" encoding="utf-8"?><Relationships xmlns="http://schemas.openxmlformats.org/package/2006/relationships"><Relationship Type="http://schemas.openxmlformats.org/officeDocument/2006/relationships/slide" Target="/ppt/slides/slide6.xml" Id="R6e6381729e8c4e26" /><Relationship Type="http://schemas.openxmlformats.org/officeDocument/2006/relationships/notesMaster" Target="/ppt/notesMasters/notesMaster1.xml" Id="R30ab62afae0a4c8a" /></Relationships>
</file>

<file path=ppt/notesSlides/_rels/notesSlide7.xml.rels>&#65279;<?xml version="1.0" encoding="utf-8"?><Relationships xmlns="http://schemas.openxmlformats.org/package/2006/relationships"><Relationship Type="http://schemas.openxmlformats.org/officeDocument/2006/relationships/slide" Target="/ppt/slides/slide7.xml" Id="R7c2ffbea45b74cd4" /><Relationship Type="http://schemas.openxmlformats.org/officeDocument/2006/relationships/notesMaster" Target="/ppt/notesMasters/notesMaster1.xml" Id="R5fdd6234bf274cd0" /></Relationships>
</file>

<file path=ppt/notesSlides/_rels/notesSlide8.xml.rels>&#65279;<?xml version="1.0" encoding="utf-8"?><Relationships xmlns="http://schemas.openxmlformats.org/package/2006/relationships"><Relationship Type="http://schemas.openxmlformats.org/officeDocument/2006/relationships/slide" Target="/ppt/slides/slide8.xml" Id="R3201437d7aba4edb" /><Relationship Type="http://schemas.openxmlformats.org/officeDocument/2006/relationships/notesMaster" Target="/ppt/notesMasters/notesMaster1.xml" Id="R35f57d3053694c56" /></Relationships>
</file>

<file path=ppt/notesSlides/_rels/notesSlide9.xml.rels>&#65279;<?xml version="1.0" encoding="utf-8"?><Relationships xmlns="http://schemas.openxmlformats.org/package/2006/relationships"><Relationship Type="http://schemas.openxmlformats.org/officeDocument/2006/relationships/slide" Target="/ppt/slides/slide9.xml" Id="Rb8f81ed88dc74047" /><Relationship Type="http://schemas.openxmlformats.org/officeDocument/2006/relationships/notesMaster" Target="/ppt/notesMasters/notesMaster1.xml" Id="Rd3ccbfb2c3fc4d91"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LAUNCH Humanities, Autumn 1 Week 3. What can a source show?. Tuesday 10:10-10:50. Humanities-only lesson. LAUNCH's separate RE outcome is not claimed within this pack.</a:t>
            </a:r>
          </a:p>
          <a:p xmlns:a="http://schemas.openxmlformats.org/drawingml/2006/main">
            <a:r>
              <a:t>Slide minutes: 1,3,3,4,5,5,3,8,2,2,2,2 = 40. Adapt within the total.</a:t>
            </a:r>
          </a:p>
          <a:p xmlns:a="http://schemas.openxmlformats.org/drawingml/2006/main">
            <a:r>
              <a:t>Read the enquiry. Check that pupils know the response choices.</a:t>
            </a:r>
          </a:p>
          <a:p xmlns:a="http://schemas.openxmlformats.org/drawingml/2006/main">
            <a:r>
              <a:t>Objective: Evaluate a digital archive source by distinguishing creator, custodian, document date, usefulness and limits.</a:t>
            </a:r>
          </a:p>
          <a:p xmlns:a="http://schemas.openxmlformats.org/drawingml/2006/main">
            <a:r>
              <a:t>Support: Provide the field table and a choice of two corrections. Scribe the pupil's source-specific reasoning.</a:t>
            </a:r>
          </a:p>
          <a:p xmlns:a="http://schemas.openxmlformats.org/drawingml/2006/main">
            <a:r>
              <a:t>Stretch: Compare what the original image and modern summary permit you to check. Suggest a corroborating source and a question for it.</a:t>
            </a:r>
          </a:p>
          <a:p xmlns:a="http://schemas.openxmlformats.org/drawingml/2006/main">
            <a:r>
              <a:t>Misconceptions: A digital copy of a primary document can preserve its evidential value. It is not automatically a secondary source. Official records can contain mistakes or omissions. Do not give a blanket reliability score. The image, the catalogue description and our modern summary are three different things.</a:t>
            </a:r>
          </a:p>
          <a:p xmlns:a="http://schemas.openxmlformats.org/drawingml/2006/main">
            <a:r>
              <a:t>Answer guidance: Creator/custodian: the shipping list was a voyage/arrival record; The National Archives is its present custodian. Do not substitute the archive for the historical record-maker.</a:t>
            </a:r>
          </a:p>
          <a:p xmlns:a="http://schemas.openxmlformats.org/drawingml/2006/main">
            <a:r>
              <a:t>Date: the document concerns June 1948. The image URL contains a later upload path; that does not date the voyage and does not establish the first digitisation date.</a:t>
            </a:r>
          </a:p>
          <a:p xmlns:a="http://schemas.openxmlformats.org/drawingml/2006/main">
            <a:r>
              <a:t>Occupation is a recorded field; it is not a direct statement of motivation or proof that work was secured.</a:t>
            </a:r>
          </a:p>
          <a:p xmlns:a="http://schemas.openxmlformats.org/drawingml/2006/main">
            <a:r>
              <a:t>Model: This list is useful for investigating occupations recorded for people on this voyage, because names and occupations appear together. It is limited for motives, because the form does not directly ask why they travelled. A personal account could help, but would represent a particular viewpoint.</a:t>
            </a:r>
          </a:p>
          <a:p xmlns:a="http://schemas.openxmlformats.org/drawingml/2006/main">
            <a:r>
              <a:t>Hinge B. Cross-check spelling and distinguish original image, transcription, metadata and our summary.</a:t>
            </a:r>
          </a:p>
          <a:p xmlns:a="http://schemas.openxmlformats.org/drawingml/2006/main">
            <a:r>
              <a:t/>
            </a:r>
          </a:p>
          <a:p xmlns:a="http://schemas.openxmlformats.org/drawingml/2006/main">
            <a:r>
              <a:t>[Sources]</a:t>
            </a:r>
          </a:p>
          <a:p xmlns:a="http://schemas.openxmlformats.org/drawingml/2006/main">
            <a:r>
              <a:t>https://madebymatt.uk/Lessons/Humanities_Teesside/LAUNCH_W1-W8_2026-27/LAUNCH_HUM_W3_Evaluating_A_Digital_Archive_Source.html</a:t>
            </a:r>
          </a:p>
          <a:p xmlns:a="http://schemas.openxmlformats.org/drawingml/2006/main">
            <a:r>
              <a:t>https://www.nationalarchives.gov.uk/education/resources/commonwealth-migration-since-1945/passenger-list-from-windrush/</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LAUNCH Humanities, Autumn 1 Week 3. What can a source show?. Tuesday 10:10-10:50. Humanities-only lesson. LAUNCH's separate RE outcome is not claimed within this pack.</a:t>
            </a:r>
          </a:p>
          <a:p xmlns:a="http://schemas.openxmlformats.org/drawingml/2006/main">
            <a:r>
              <a:t>Slide minutes: 1,3,3,4,5,5,3,8,2,2,2,2 = 40. Adapt within the total.</a:t>
            </a:r>
          </a:p>
          <a:p xmlns:a="http://schemas.openxmlformats.org/drawingml/2006/main">
            <a:r>
              <a:t>Reveal checks now. Accept different defensible answers; do not score opinions as wrong.</a:t>
            </a:r>
          </a:p>
          <a:p xmlns:a="http://schemas.openxmlformats.org/drawingml/2006/main">
            <a:r>
              <a:t>Objective: Evaluate a digital archive source by distinguishing creator, custodian, document date, usefulness and limits.</a:t>
            </a:r>
          </a:p>
          <a:p xmlns:a="http://schemas.openxmlformats.org/drawingml/2006/main">
            <a:r>
              <a:t>Support: Provide the field table and a choice of two corrections. Scribe the pupil's source-specific reasoning.</a:t>
            </a:r>
          </a:p>
          <a:p xmlns:a="http://schemas.openxmlformats.org/drawingml/2006/main">
            <a:r>
              <a:t>Stretch: Compare what the original image and modern summary permit you to check. Suggest a corroborating source and a question for it.</a:t>
            </a:r>
          </a:p>
          <a:p xmlns:a="http://schemas.openxmlformats.org/drawingml/2006/main">
            <a:r>
              <a:t>Misconceptions: A digital copy of a primary document can preserve its evidential value. It is not automatically a secondary source. Official records can contain mistakes or omissions. Do not give a blanket reliability score. The image, the catalogue description and our modern summary are three different things.</a:t>
            </a:r>
          </a:p>
          <a:p xmlns:a="http://schemas.openxmlformats.org/drawingml/2006/main">
            <a:r>
              <a:t>Answer guidance: Creator/custodian: the shipping list was a voyage/arrival record; The National Archives is its present custodian. Do not substitute the archive for the historical record-maker.</a:t>
            </a:r>
          </a:p>
          <a:p xmlns:a="http://schemas.openxmlformats.org/drawingml/2006/main">
            <a:r>
              <a:t>Date: the document concerns June 1948. The image URL contains a later upload path; that does not date the voyage and does not establish the first digitisation date.</a:t>
            </a:r>
          </a:p>
          <a:p xmlns:a="http://schemas.openxmlformats.org/drawingml/2006/main">
            <a:r>
              <a:t>Occupation is a recorded field; it is not a direct statement of motivation or proof that work was secured.</a:t>
            </a:r>
          </a:p>
          <a:p xmlns:a="http://schemas.openxmlformats.org/drawingml/2006/main">
            <a:r>
              <a:t>Model: This list is useful for investigating occupations recorded for people on this voyage, because names and occupations appear together. It is limited for motives, because the form does not directly ask why they travelled. A personal account could help, but would represent a particular viewpoint.</a:t>
            </a:r>
          </a:p>
          <a:p xmlns:a="http://schemas.openxmlformats.org/drawingml/2006/main">
            <a:r>
              <a:t>Hinge B. Cross-check spelling and distinguish original image, transcription, metadata and our summary.</a:t>
            </a:r>
          </a:p>
          <a:p xmlns:a="http://schemas.openxmlformats.org/drawingml/2006/main">
            <a:r>
              <a:t/>
            </a:r>
          </a:p>
          <a:p xmlns:a="http://schemas.openxmlformats.org/drawingml/2006/main">
            <a:r>
              <a:t>[Sources]</a:t>
            </a:r>
          </a:p>
          <a:p xmlns:a="http://schemas.openxmlformats.org/drawingml/2006/main">
            <a:r>
              <a:t>https://madebymatt.uk/Lessons/Humanities_Teesside/LAUNCH_W1-W8_2026-27/LAUNCH_HUM_W3_Evaluating_A_Digital_Archive_Source.html</a:t>
            </a:r>
          </a:p>
          <a:p xmlns:a="http://schemas.openxmlformats.org/drawingml/2006/main">
            <a:r>
              <a:t>https://www.nationalarchives.gov.uk/education/resources/commonwealth-migration-since-1945/passenger-list-from-windrush/</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LAUNCH Humanities, Autumn 1 Week 3. What can a source show?. Tuesday 10:10-10:50. Humanities-only lesson. LAUNCH's separate RE outcome is not claimed within this pack.</a:t>
            </a:r>
          </a:p>
          <a:p xmlns:a="http://schemas.openxmlformats.org/drawingml/2006/main">
            <a:r>
              <a:t>Slide minutes: 1,3,3,4,5,5,3,8,2,2,2,2 = 40. Adapt within the total.</a:t>
            </a:r>
          </a:p>
          <a:p xmlns:a="http://schemas.openxmlformats.org/drawingml/2006/main">
            <a:r>
              <a:t>Space: pupil chooses how to respond. Voice: help them express their idea. Audience: read the meaning back and let the pupil correct it. Influence: agree one teaching action, then act on it next lesson.</a:t>
            </a:r>
          </a:p>
          <a:p xmlns:a="http://schemas.openxmlformats.org/drawingml/2006/main">
            <a:r>
              <a:t>Objective: Evaluate a digital archive source by distinguishing creator, custodian, document date, usefulness and limits.</a:t>
            </a:r>
          </a:p>
          <a:p xmlns:a="http://schemas.openxmlformats.org/drawingml/2006/main">
            <a:r>
              <a:t>Support: Provide the field table and a choice of two corrections. Scribe the pupil's source-specific reasoning.</a:t>
            </a:r>
          </a:p>
          <a:p xmlns:a="http://schemas.openxmlformats.org/drawingml/2006/main">
            <a:r>
              <a:t>Stretch: Compare what the original image and modern summary permit you to check. Suggest a corroborating source and a question for it.</a:t>
            </a:r>
          </a:p>
          <a:p xmlns:a="http://schemas.openxmlformats.org/drawingml/2006/main">
            <a:r>
              <a:t>Misconceptions: A digital copy of a primary document can preserve its evidential value. It is not automatically a secondary source. Official records can contain mistakes or omissions. Do not give a blanket reliability score. The image, the catalogue description and our modern summary are three different things.</a:t>
            </a:r>
          </a:p>
          <a:p xmlns:a="http://schemas.openxmlformats.org/drawingml/2006/main">
            <a:r>
              <a:t>Answer guidance: Creator/custodian: the shipping list was a voyage/arrival record; The National Archives is its present custodian. Do not substitute the archive for the historical record-maker.</a:t>
            </a:r>
          </a:p>
          <a:p xmlns:a="http://schemas.openxmlformats.org/drawingml/2006/main">
            <a:r>
              <a:t>Date: the document concerns June 1948. The image URL contains a later upload path; that does not date the voyage and does not establish the first digitisation date.</a:t>
            </a:r>
          </a:p>
          <a:p xmlns:a="http://schemas.openxmlformats.org/drawingml/2006/main">
            <a:r>
              <a:t>Occupation is a recorded field; it is not a direct statement of motivation or proof that work was secured.</a:t>
            </a:r>
          </a:p>
          <a:p xmlns:a="http://schemas.openxmlformats.org/drawingml/2006/main">
            <a:r>
              <a:t>Model: This list is useful for investigating occupations recorded for people on this voyage, because names and occupations appear together. It is limited for motives, because the form does not directly ask why they travelled. A personal account could help, but would represent a particular viewpoint.</a:t>
            </a:r>
          </a:p>
          <a:p xmlns:a="http://schemas.openxmlformats.org/drawingml/2006/main">
            <a:r>
              <a:t>Hinge B. Cross-check spelling and distinguish original image, transcription, metadata and our summary.</a:t>
            </a:r>
          </a:p>
          <a:p xmlns:a="http://schemas.openxmlformats.org/drawingml/2006/main">
            <a:r>
              <a:t/>
            </a:r>
          </a:p>
          <a:p xmlns:a="http://schemas.openxmlformats.org/drawingml/2006/main">
            <a:r>
              <a:t>[Sources]</a:t>
            </a:r>
          </a:p>
          <a:p xmlns:a="http://schemas.openxmlformats.org/drawingml/2006/main">
            <a:r>
              <a:t>https://madebymatt.uk/Lessons/Humanities_Teesside/LAUNCH_W1-W8_2026-27/LAUNCH_HUM_W3_Evaluating_A_Digital_Archive_Source.html</a:t>
            </a:r>
          </a:p>
          <a:p xmlns:a="http://schemas.openxmlformats.org/drawingml/2006/main">
            <a:r>
              <a:t>https://www.nationalarchives.gov.uk/education/resources/commonwealth-migration-since-1945/passenger-list-from-windrush/</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LAUNCH Humanities, Autumn 1 Week 3. What can a source show?. Tuesday 10:10-10:50. Humanities-only lesson. LAUNCH's separate RE outcome is not claimed within this pack.</a:t>
            </a:r>
          </a:p>
          <a:p xmlns:a="http://schemas.openxmlformats.org/drawingml/2006/main">
            <a:r>
              <a:t>Slide minutes: 1,3,3,4,5,5,3,8,2,2,2,2 = 40. Adapt within the total.</a:t>
            </a:r>
          </a:p>
          <a:p xmlns:a="http://schemas.openxmlformats.org/drawingml/2006/main">
            <a:r>
              <a:t>Capture one specific success and one next step. Record the response mode and support.</a:t>
            </a:r>
          </a:p>
          <a:p xmlns:a="http://schemas.openxmlformats.org/drawingml/2006/main">
            <a:r>
              <a:t>Objective: Evaluate a digital archive source by distinguishing creator, custodian, document date, usefulness and limits.</a:t>
            </a:r>
          </a:p>
          <a:p xmlns:a="http://schemas.openxmlformats.org/drawingml/2006/main">
            <a:r>
              <a:t>Support: Provide the field table and a choice of two corrections. Scribe the pupil's source-specific reasoning.</a:t>
            </a:r>
          </a:p>
          <a:p xmlns:a="http://schemas.openxmlformats.org/drawingml/2006/main">
            <a:r>
              <a:t>Stretch: Compare what the original image and modern summary permit you to check. Suggest a corroborating source and a question for it.</a:t>
            </a:r>
          </a:p>
          <a:p xmlns:a="http://schemas.openxmlformats.org/drawingml/2006/main">
            <a:r>
              <a:t>Misconceptions: A digital copy of a primary document can preserve its evidential value. It is not automatically a secondary source. Official records can contain mistakes or omissions. Do not give a blanket reliability score. The image, the catalogue description and our modern summary are three different things.</a:t>
            </a:r>
          </a:p>
          <a:p xmlns:a="http://schemas.openxmlformats.org/drawingml/2006/main">
            <a:r>
              <a:t>Answer guidance: Creator/custodian: the shipping list was a voyage/arrival record; The National Archives is its present custodian. Do not substitute the archive for the historical record-maker.</a:t>
            </a:r>
          </a:p>
          <a:p xmlns:a="http://schemas.openxmlformats.org/drawingml/2006/main">
            <a:r>
              <a:t>Date: the document concerns June 1948. The image URL contains a later upload path; that does not date the voyage and does not establish the first digitisation date.</a:t>
            </a:r>
          </a:p>
          <a:p xmlns:a="http://schemas.openxmlformats.org/drawingml/2006/main">
            <a:r>
              <a:t>Occupation is a recorded field; it is not a direct statement of motivation or proof that work was secured.</a:t>
            </a:r>
          </a:p>
          <a:p xmlns:a="http://schemas.openxmlformats.org/drawingml/2006/main">
            <a:r>
              <a:t>Model: This list is useful for investigating occupations recorded for people on this voyage, because names and occupations appear together. It is limited for motives, because the form does not directly ask why they travelled. A personal account could help, but would represent a particular viewpoint.</a:t>
            </a:r>
          </a:p>
          <a:p xmlns:a="http://schemas.openxmlformats.org/drawingml/2006/main">
            <a:r>
              <a:t>Hinge B. Cross-check spelling and distinguish original image, transcription, metadata and our summary.</a:t>
            </a:r>
          </a:p>
          <a:p xmlns:a="http://schemas.openxmlformats.org/drawingml/2006/main">
            <a:r>
              <a:t/>
            </a:r>
          </a:p>
          <a:p xmlns:a="http://schemas.openxmlformats.org/drawingml/2006/main">
            <a:r>
              <a:t>[Sources]</a:t>
            </a:r>
          </a:p>
          <a:p xmlns:a="http://schemas.openxmlformats.org/drawingml/2006/main">
            <a:r>
              <a:t>https://madebymatt.uk/Lessons/Humanities_Teesside/LAUNCH_W1-W8_2026-27/LAUNCH_HUM_W3_Evaluating_A_Digital_Archive_Source.html</a:t>
            </a:r>
          </a:p>
          <a:p xmlns:a="http://schemas.openxmlformats.org/drawingml/2006/main">
            <a:r>
              <a:t>https://www.nationalarchives.gov.uk/education/resources/commonwealth-migration-since-1945/passenger-list-from-windrush/</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LAUNCH Humanities, Autumn 1 Week 3. What can a source show?. Tuesday 10:10-10:50. Humanities-only lesson. LAUNCH's separate RE outcome is not claimed within this pack.</a:t>
            </a:r>
          </a:p>
          <a:p xmlns:a="http://schemas.openxmlformats.org/drawingml/2006/main">
            <a:r>
              <a:t>Slide minutes: 1,3,3,4,5,5,3,8,2,2,2,2 = 40. Adapt within the total.</a:t>
            </a:r>
          </a:p>
          <a:p xmlns:a="http://schemas.openxmlformats.org/drawingml/2006/main">
            <a:r>
              <a:t>Retain a first response. Do not supply the answer before the pupil chooses.</a:t>
            </a:r>
          </a:p>
          <a:p xmlns:a="http://schemas.openxmlformats.org/drawingml/2006/main">
            <a:r>
              <a:t>Objective: Evaluate a digital archive source by distinguishing creator, custodian, document date, usefulness and limits.</a:t>
            </a:r>
          </a:p>
          <a:p xmlns:a="http://schemas.openxmlformats.org/drawingml/2006/main">
            <a:r>
              <a:t>Support: Provide the field table and a choice of two corrections. Scribe the pupil's source-specific reasoning.</a:t>
            </a:r>
          </a:p>
          <a:p xmlns:a="http://schemas.openxmlformats.org/drawingml/2006/main">
            <a:r>
              <a:t>Stretch: Compare what the original image and modern summary permit you to check. Suggest a corroborating source and a question for it.</a:t>
            </a:r>
          </a:p>
          <a:p xmlns:a="http://schemas.openxmlformats.org/drawingml/2006/main">
            <a:r>
              <a:t>Misconceptions: A digital copy of a primary document can preserve its evidential value. It is not automatically a secondary source. Official records can contain mistakes or omissions. Do not give a blanket reliability score. The image, the catalogue description and our modern summary are three different things.</a:t>
            </a:r>
          </a:p>
          <a:p xmlns:a="http://schemas.openxmlformats.org/drawingml/2006/main">
            <a:r>
              <a:t>Answer guidance: Creator/custodian: the shipping list was a voyage/arrival record; The National Archives is its present custodian. Do not substitute the archive for the historical record-maker.</a:t>
            </a:r>
          </a:p>
          <a:p xmlns:a="http://schemas.openxmlformats.org/drawingml/2006/main">
            <a:r>
              <a:t>Date: the document concerns June 1948. The image URL contains a later upload path; that does not date the voyage and does not establish the first digitisation date.</a:t>
            </a:r>
          </a:p>
          <a:p xmlns:a="http://schemas.openxmlformats.org/drawingml/2006/main">
            <a:r>
              <a:t>Occupation is a recorded field; it is not a direct statement of motivation or proof that work was secured.</a:t>
            </a:r>
          </a:p>
          <a:p xmlns:a="http://schemas.openxmlformats.org/drawingml/2006/main">
            <a:r>
              <a:t>Model: This list is useful for investigating occupations recorded for people on this voyage, because names and occupations appear together. It is limited for motives, because the form does not directly ask why they travelled. A personal account could help, but would represent a particular viewpoint.</a:t>
            </a:r>
          </a:p>
          <a:p xmlns:a="http://schemas.openxmlformats.org/drawingml/2006/main">
            <a:r>
              <a:t>Hinge B. Cross-check spelling and distinguish original image, transcription, metadata and our summary.</a:t>
            </a:r>
          </a:p>
          <a:p xmlns:a="http://schemas.openxmlformats.org/drawingml/2006/main">
            <a:r>
              <a:t/>
            </a:r>
          </a:p>
          <a:p xmlns:a="http://schemas.openxmlformats.org/drawingml/2006/main">
            <a:r>
              <a:t>[Sources]</a:t>
            </a:r>
          </a:p>
          <a:p xmlns:a="http://schemas.openxmlformats.org/drawingml/2006/main">
            <a:r>
              <a:t>https://madebymatt.uk/Lessons/Humanities_Teesside/LAUNCH_W1-W8_2026-27/LAUNCH_HUM_W3_Evaluating_A_Digital_Archive_Source.html</a:t>
            </a:r>
          </a:p>
          <a:p xmlns:a="http://schemas.openxmlformats.org/drawingml/2006/main">
            <a:r>
              <a:t>https://www.nationalarchives.gov.uk/education/resources/commonwealth-migration-since-1945/passenger-list-from-windrush/</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LAUNCH Humanities, Autumn 1 Week 3. What can a source show?. Tuesday 10:10-10:50. Humanities-only lesson. LAUNCH's separate RE outcome is not claimed within this pack.</a:t>
            </a:r>
          </a:p>
          <a:p xmlns:a="http://schemas.openxmlformats.org/drawingml/2006/main">
            <a:r>
              <a:t>Slide minutes: 1,3,3,4,5,5,3,8,2,2,2,2 = 40. Adapt within the total.</a:t>
            </a:r>
          </a:p>
          <a:p xmlns:a="http://schemas.openxmlformats.org/drawingml/2006/main">
            <a:r>
              <a:t>Read each term with an example. Ask pupils to point to or use one term.</a:t>
            </a:r>
          </a:p>
          <a:p xmlns:a="http://schemas.openxmlformats.org/drawingml/2006/main">
            <a:r>
              <a:t>Objective: Evaluate a digital archive source by distinguishing creator, custodian, document date, usefulness and limits.</a:t>
            </a:r>
          </a:p>
          <a:p xmlns:a="http://schemas.openxmlformats.org/drawingml/2006/main">
            <a:r>
              <a:t>Support: Provide the field table and a choice of two corrections. Scribe the pupil's source-specific reasoning.</a:t>
            </a:r>
          </a:p>
          <a:p xmlns:a="http://schemas.openxmlformats.org/drawingml/2006/main">
            <a:r>
              <a:t>Stretch: Compare what the original image and modern summary permit you to check. Suggest a corroborating source and a question for it.</a:t>
            </a:r>
          </a:p>
          <a:p xmlns:a="http://schemas.openxmlformats.org/drawingml/2006/main">
            <a:r>
              <a:t>Misconceptions: A digital copy of a primary document can preserve its evidential value. It is not automatically a secondary source. Official records can contain mistakes or omissions. Do not give a blanket reliability score. The image, the catalogue description and our modern summary are three different things.</a:t>
            </a:r>
          </a:p>
          <a:p xmlns:a="http://schemas.openxmlformats.org/drawingml/2006/main">
            <a:r>
              <a:t>Answer guidance: Creator/custodian: the shipping list was a voyage/arrival record; The National Archives is its present custodian. Do not substitute the archive for the historical record-maker.</a:t>
            </a:r>
          </a:p>
          <a:p xmlns:a="http://schemas.openxmlformats.org/drawingml/2006/main">
            <a:r>
              <a:t>Date: the document concerns June 1948. The image URL contains a later upload path; that does not date the voyage and does not establish the first digitisation date.</a:t>
            </a:r>
          </a:p>
          <a:p xmlns:a="http://schemas.openxmlformats.org/drawingml/2006/main">
            <a:r>
              <a:t>Occupation is a recorded field; it is not a direct statement of motivation or proof that work was secured.</a:t>
            </a:r>
          </a:p>
          <a:p xmlns:a="http://schemas.openxmlformats.org/drawingml/2006/main">
            <a:r>
              <a:t>Model: This list is useful for investigating occupations recorded for people on this voyage, because names and occupations appear together. It is limited for motives, because the form does not directly ask why they travelled. A personal account could help, but would represent a particular viewpoint.</a:t>
            </a:r>
          </a:p>
          <a:p xmlns:a="http://schemas.openxmlformats.org/drawingml/2006/main">
            <a:r>
              <a:t>Hinge B. Cross-check spelling and distinguish original image, transcription, metadata and our summary.</a:t>
            </a:r>
          </a:p>
          <a:p xmlns:a="http://schemas.openxmlformats.org/drawingml/2006/main">
            <a:r>
              <a:t/>
            </a:r>
          </a:p>
          <a:p xmlns:a="http://schemas.openxmlformats.org/drawingml/2006/main">
            <a:r>
              <a:t>[Sources]</a:t>
            </a:r>
          </a:p>
          <a:p xmlns:a="http://schemas.openxmlformats.org/drawingml/2006/main">
            <a:r>
              <a:t>https://madebymatt.uk/Lessons/Humanities_Teesside/LAUNCH_W1-W8_2026-27/LAUNCH_HUM_W3_Evaluating_A_Digital_Archive_Source.html</a:t>
            </a:r>
          </a:p>
          <a:p xmlns:a="http://schemas.openxmlformats.org/drawingml/2006/main">
            <a:r>
              <a:t>https://www.nationalarchives.gov.uk/education/resources/commonwealth-migration-since-1945/passenger-list-from-windrush/</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LAUNCH Humanities, Autumn 1 Week 3. What can a source show?. Tuesday 10:10-10:50. Humanities-only lesson. LAUNCH's separate RE outcome is not claimed within this pack.</a:t>
            </a:r>
          </a:p>
          <a:p xmlns:a="http://schemas.openxmlformats.org/drawingml/2006/main">
            <a:r>
              <a:t>Slide minutes: 1,3,3,4,5,5,3,8,2,2,2,2 = 40. Adapt within the total.</a:t>
            </a:r>
          </a:p>
          <a:p xmlns:a="http://schemas.openxmlformats.org/drawingml/2006/main">
            <a:r>
              <a:t>Use the larger printed source sheet. Read captions and distinguish the document from its later custodian.</a:t>
            </a:r>
          </a:p>
          <a:p xmlns:a="http://schemas.openxmlformats.org/drawingml/2006/main">
            <a:r>
              <a:t>Objective: Evaluate a digital archive source by distinguishing creator, custodian, document date, usefulness and limits.</a:t>
            </a:r>
          </a:p>
          <a:p xmlns:a="http://schemas.openxmlformats.org/drawingml/2006/main">
            <a:r>
              <a:t>Support: Provide the field table and a choice of two corrections. Scribe the pupil's source-specific reasoning.</a:t>
            </a:r>
          </a:p>
          <a:p xmlns:a="http://schemas.openxmlformats.org/drawingml/2006/main">
            <a:r>
              <a:t>Stretch: Compare what the original image and modern summary permit you to check. Suggest a corroborating source and a question for it.</a:t>
            </a:r>
          </a:p>
          <a:p xmlns:a="http://schemas.openxmlformats.org/drawingml/2006/main">
            <a:r>
              <a:t>Misconceptions: A digital copy of a primary document can preserve its evidential value. It is not automatically a secondary source. Official records can contain mistakes or omissions. Do not give a blanket reliability score. The image, the catalogue description and our modern summary are three different things.</a:t>
            </a:r>
          </a:p>
          <a:p xmlns:a="http://schemas.openxmlformats.org/drawingml/2006/main">
            <a:r>
              <a:t>Answer guidance: Creator/custodian: the shipping list was a voyage/arrival record; The National Archives is its present custodian. Do not substitute the archive for the historical record-maker.</a:t>
            </a:r>
          </a:p>
          <a:p xmlns:a="http://schemas.openxmlformats.org/drawingml/2006/main">
            <a:r>
              <a:t>Date: the document concerns June 1948. The image URL contains a later upload path; that does not date the voyage and does not establish the first digitisation date.</a:t>
            </a:r>
          </a:p>
          <a:p xmlns:a="http://schemas.openxmlformats.org/drawingml/2006/main">
            <a:r>
              <a:t>Occupation is a recorded field; it is not a direct statement of motivation or proof that work was secured.</a:t>
            </a:r>
          </a:p>
          <a:p xmlns:a="http://schemas.openxmlformats.org/drawingml/2006/main">
            <a:r>
              <a:t>Model: This list is useful for investigating occupations recorded for people on this voyage, because names and occupations appear together. It is limited for motives, because the form does not directly ask why they travelled. A personal account could help, but would represent a particular viewpoint.</a:t>
            </a:r>
          </a:p>
          <a:p xmlns:a="http://schemas.openxmlformats.org/drawingml/2006/main">
            <a:r>
              <a:t>Hinge B. Cross-check spelling and distinguish original image, transcription, metadata and our summary.</a:t>
            </a:r>
          </a:p>
          <a:p xmlns:a="http://schemas.openxmlformats.org/drawingml/2006/main">
            <a:r>
              <a:t/>
            </a:r>
          </a:p>
          <a:p xmlns:a="http://schemas.openxmlformats.org/drawingml/2006/main">
            <a:r>
              <a:t>[Sources]</a:t>
            </a:r>
          </a:p>
          <a:p xmlns:a="http://schemas.openxmlformats.org/drawingml/2006/main">
            <a:r>
              <a:t>https://madebymatt.uk/Lessons/Humanities_Teesside/LAUNCH_W1-W8_2026-27/LAUNCH_HUM_W3_Evaluating_A_Digital_Archive_Source.html</a:t>
            </a:r>
          </a:p>
          <a:p xmlns:a="http://schemas.openxmlformats.org/drawingml/2006/main">
            <a:r>
              <a:t>https://www.nationalarchives.gov.uk/education/resources/commonwealth-migration-since-1945/passenger-list-from-windrush/</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LAUNCH Humanities, Autumn 1 Week 3. What can a source show?. Tuesday 10:10-10:50. Humanities-only lesson. LAUNCH's separate RE outcome is not claimed within this pack.</a:t>
            </a:r>
          </a:p>
          <a:p xmlns:a="http://schemas.openxmlformats.org/drawingml/2006/main">
            <a:r>
              <a:t>Slide minutes: 1,3,3,4,5,5,3,8,2,2,2,2 = 40. Adapt within the total.</a:t>
            </a:r>
          </a:p>
          <a:p xmlns:a="http://schemas.openxmlformats.org/drawingml/2006/main">
            <a:r>
              <a:t>Think aloud: state the detail, then explain what it supports.</a:t>
            </a:r>
          </a:p>
          <a:p xmlns:a="http://schemas.openxmlformats.org/drawingml/2006/main">
            <a:r>
              <a:t>Objective: Evaluate a digital archive source by distinguishing creator, custodian, document date, usefulness and limits.</a:t>
            </a:r>
          </a:p>
          <a:p xmlns:a="http://schemas.openxmlformats.org/drawingml/2006/main">
            <a:r>
              <a:t>Support: Provide the field table and a choice of two corrections. Scribe the pupil's source-specific reasoning.</a:t>
            </a:r>
          </a:p>
          <a:p xmlns:a="http://schemas.openxmlformats.org/drawingml/2006/main">
            <a:r>
              <a:t>Stretch: Compare what the original image and modern summary permit you to check. Suggest a corroborating source and a question for it.</a:t>
            </a:r>
          </a:p>
          <a:p xmlns:a="http://schemas.openxmlformats.org/drawingml/2006/main">
            <a:r>
              <a:t>Misconceptions: A digital copy of a primary document can preserve its evidential value. It is not automatically a secondary source. Official records can contain mistakes or omissions. Do not give a blanket reliability score. The image, the catalogue description and our modern summary are three different things.</a:t>
            </a:r>
          </a:p>
          <a:p xmlns:a="http://schemas.openxmlformats.org/drawingml/2006/main">
            <a:r>
              <a:t>Answer guidance: Creator/custodian: the shipping list was a voyage/arrival record; The National Archives is its present custodian. Do not substitute the archive for the historical record-maker.</a:t>
            </a:r>
          </a:p>
          <a:p xmlns:a="http://schemas.openxmlformats.org/drawingml/2006/main">
            <a:r>
              <a:t>Date: the document concerns June 1948. The image URL contains a later upload path; that does not date the voyage and does not establish the first digitisation date.</a:t>
            </a:r>
          </a:p>
          <a:p xmlns:a="http://schemas.openxmlformats.org/drawingml/2006/main">
            <a:r>
              <a:t>Occupation is a recorded field; it is not a direct statement of motivation or proof that work was secured.</a:t>
            </a:r>
          </a:p>
          <a:p xmlns:a="http://schemas.openxmlformats.org/drawingml/2006/main">
            <a:r>
              <a:t>Model: This list is useful for investigating occupations recorded for people on this voyage, because names and occupations appear together. It is limited for motives, because the form does not directly ask why they travelled. A personal account could help, but would represent a particular viewpoint.</a:t>
            </a:r>
          </a:p>
          <a:p xmlns:a="http://schemas.openxmlformats.org/drawingml/2006/main">
            <a:r>
              <a:t>Hinge B. Cross-check spelling and distinguish original image, transcription, metadata and our summary.</a:t>
            </a:r>
          </a:p>
          <a:p xmlns:a="http://schemas.openxmlformats.org/drawingml/2006/main">
            <a:r>
              <a:t/>
            </a:r>
          </a:p>
          <a:p xmlns:a="http://schemas.openxmlformats.org/drawingml/2006/main">
            <a:r>
              <a:t>[Sources]</a:t>
            </a:r>
          </a:p>
          <a:p xmlns:a="http://schemas.openxmlformats.org/drawingml/2006/main">
            <a:r>
              <a:t>https://madebymatt.uk/Lessons/Humanities_Teesside/LAUNCH_W1-W8_2026-27/LAUNCH_HUM_W3_Evaluating_A_Digital_Archive_Source.html</a:t>
            </a:r>
          </a:p>
          <a:p xmlns:a="http://schemas.openxmlformats.org/drawingml/2006/main">
            <a:r>
              <a:t>https://www.nationalarchives.gov.uk/education/resources/commonwealth-migration-since-1945/passenger-list-from-windrush/</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LAUNCH Humanities, Autumn 1 Week 3. What can a source show?. Tuesday 10:10-10:50. Humanities-only lesson. LAUNCH's separate RE outcome is not claimed within this pack.</a:t>
            </a:r>
          </a:p>
          <a:p xmlns:a="http://schemas.openxmlformats.org/drawingml/2006/main">
            <a:r>
              <a:t>Slide minutes: 1,3,3,4,5,5,3,8,2,2,2,2 = 40. Adapt within the total.</a:t>
            </a:r>
          </a:p>
          <a:p xmlns:a="http://schemas.openxmlformats.org/drawingml/2006/main">
            <a:r>
              <a:t>Model one part together; invite an independent choice before discussion.</a:t>
            </a:r>
          </a:p>
          <a:p xmlns:a="http://schemas.openxmlformats.org/drawingml/2006/main">
            <a:r>
              <a:t>Objective: Evaluate a digital archive source by distinguishing creator, custodian, document date, usefulness and limits.</a:t>
            </a:r>
          </a:p>
          <a:p xmlns:a="http://schemas.openxmlformats.org/drawingml/2006/main">
            <a:r>
              <a:t>Support: Provide the field table and a choice of two corrections. Scribe the pupil's source-specific reasoning.</a:t>
            </a:r>
          </a:p>
          <a:p xmlns:a="http://schemas.openxmlformats.org/drawingml/2006/main">
            <a:r>
              <a:t>Stretch: Compare what the original image and modern summary permit you to check. Suggest a corroborating source and a question for it.</a:t>
            </a:r>
          </a:p>
          <a:p xmlns:a="http://schemas.openxmlformats.org/drawingml/2006/main">
            <a:r>
              <a:t>Misconceptions: A digital copy of a primary document can preserve its evidential value. It is not automatically a secondary source. Official records can contain mistakes or omissions. Do not give a blanket reliability score. The image, the catalogue description and our modern summary are three different things.</a:t>
            </a:r>
          </a:p>
          <a:p xmlns:a="http://schemas.openxmlformats.org/drawingml/2006/main">
            <a:r>
              <a:t>Answer guidance: Creator/custodian: the shipping list was a voyage/arrival record; The National Archives is its present custodian. Do not substitute the archive for the historical record-maker.</a:t>
            </a:r>
          </a:p>
          <a:p xmlns:a="http://schemas.openxmlformats.org/drawingml/2006/main">
            <a:r>
              <a:t>Date: the document concerns June 1948. The image URL contains a later upload path; that does not date the voyage and does not establish the first digitisation date.</a:t>
            </a:r>
          </a:p>
          <a:p xmlns:a="http://schemas.openxmlformats.org/drawingml/2006/main">
            <a:r>
              <a:t>Occupation is a recorded field; it is not a direct statement of motivation or proof that work was secured.</a:t>
            </a:r>
          </a:p>
          <a:p xmlns:a="http://schemas.openxmlformats.org/drawingml/2006/main">
            <a:r>
              <a:t>Model: This list is useful for investigating occupations recorded for people on this voyage, because names and occupations appear together. It is limited for motives, because the form does not directly ask why they travelled. A personal account could help, but would represent a particular viewpoint.</a:t>
            </a:r>
          </a:p>
          <a:p xmlns:a="http://schemas.openxmlformats.org/drawingml/2006/main">
            <a:r>
              <a:t>Hinge B. Cross-check spelling and distinguish original image, transcription, metadata and our summary.</a:t>
            </a:r>
          </a:p>
          <a:p xmlns:a="http://schemas.openxmlformats.org/drawingml/2006/main">
            <a:r>
              <a:t/>
            </a:r>
          </a:p>
          <a:p xmlns:a="http://schemas.openxmlformats.org/drawingml/2006/main">
            <a:r>
              <a:t>[Sources]</a:t>
            </a:r>
          </a:p>
          <a:p xmlns:a="http://schemas.openxmlformats.org/drawingml/2006/main">
            <a:r>
              <a:t>https://madebymatt.uk/Lessons/Humanities_Teesside/LAUNCH_W1-W8_2026-27/LAUNCH_HUM_W3_Evaluating_A_Digital_Archive_Source.html</a:t>
            </a:r>
          </a:p>
          <a:p xmlns:a="http://schemas.openxmlformats.org/drawingml/2006/main">
            <a:r>
              <a:t>https://www.nationalarchives.gov.uk/education/resources/commonwealth-migration-since-1945/passenger-list-from-windrush/</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LAUNCH Humanities, Autumn 1 Week 3. What can a source show?. Tuesday 10:10-10:50. Humanities-only lesson. LAUNCH's separate RE outcome is not claimed within this pack.</a:t>
            </a:r>
          </a:p>
          <a:p xmlns:a="http://schemas.openxmlformats.org/drawingml/2006/main">
            <a:r>
              <a:t>Slide minutes: 1,3,3,4,5,5,3,8,2,2,2,2 = 40. Adapt within the total.</a:t>
            </a:r>
          </a:p>
          <a:p xmlns:a="http://schemas.openxmlformats.org/drawingml/2006/main">
            <a:r>
              <a:t>Take simultaneous choices where helpful. Ask for the reason. Reteach if the reason reveals the misconception.</a:t>
            </a:r>
          </a:p>
          <a:p xmlns:a="http://schemas.openxmlformats.org/drawingml/2006/main">
            <a:r>
              <a:t>Objective: Evaluate a digital archive source by distinguishing creator, custodian, document date, usefulness and limits.</a:t>
            </a:r>
          </a:p>
          <a:p xmlns:a="http://schemas.openxmlformats.org/drawingml/2006/main">
            <a:r>
              <a:t>Support: Provide the field table and a choice of two corrections. Scribe the pupil's source-specific reasoning.</a:t>
            </a:r>
          </a:p>
          <a:p xmlns:a="http://schemas.openxmlformats.org/drawingml/2006/main">
            <a:r>
              <a:t>Stretch: Compare what the original image and modern summary permit you to check. Suggest a corroborating source and a question for it.</a:t>
            </a:r>
          </a:p>
          <a:p xmlns:a="http://schemas.openxmlformats.org/drawingml/2006/main">
            <a:r>
              <a:t>Misconceptions: A digital copy of a primary document can preserve its evidential value. It is not automatically a secondary source. Official records can contain mistakes or omissions. Do not give a blanket reliability score. The image, the catalogue description and our modern summary are three different things.</a:t>
            </a:r>
          </a:p>
          <a:p xmlns:a="http://schemas.openxmlformats.org/drawingml/2006/main">
            <a:r>
              <a:t>Answer guidance: Creator/custodian: the shipping list was a voyage/arrival record; The National Archives is its present custodian. Do not substitute the archive for the historical record-maker.</a:t>
            </a:r>
          </a:p>
          <a:p xmlns:a="http://schemas.openxmlformats.org/drawingml/2006/main">
            <a:r>
              <a:t>Date: the document concerns June 1948. The image URL contains a later upload path; that does not date the voyage and does not establish the first digitisation date.</a:t>
            </a:r>
          </a:p>
          <a:p xmlns:a="http://schemas.openxmlformats.org/drawingml/2006/main">
            <a:r>
              <a:t>Occupation is a recorded field; it is not a direct statement of motivation or proof that work was secured.</a:t>
            </a:r>
          </a:p>
          <a:p xmlns:a="http://schemas.openxmlformats.org/drawingml/2006/main">
            <a:r>
              <a:t>Model: This list is useful for investigating occupations recorded for people on this voyage, because names and occupations appear together. It is limited for motives, because the form does not directly ask why they travelled. A personal account could help, but would represent a particular viewpoint.</a:t>
            </a:r>
          </a:p>
          <a:p xmlns:a="http://schemas.openxmlformats.org/drawingml/2006/main">
            <a:r>
              <a:t>Hinge B. Cross-check spelling and distinguish original image, transcription, metadata and our summary.</a:t>
            </a:r>
          </a:p>
          <a:p xmlns:a="http://schemas.openxmlformats.org/drawingml/2006/main">
            <a:r>
              <a:t/>
            </a:r>
          </a:p>
          <a:p xmlns:a="http://schemas.openxmlformats.org/drawingml/2006/main">
            <a:r>
              <a:t>[Sources]</a:t>
            </a:r>
          </a:p>
          <a:p xmlns:a="http://schemas.openxmlformats.org/drawingml/2006/main">
            <a:r>
              <a:t>https://madebymatt.uk/Lessons/Humanities_Teesside/LAUNCH_W1-W8_2026-27/LAUNCH_HUM_W3_Evaluating_A_Digital_Archive_Source.html</a:t>
            </a:r>
          </a:p>
          <a:p xmlns:a="http://schemas.openxmlformats.org/drawingml/2006/main">
            <a:r>
              <a:t>https://www.nationalarchives.gov.uk/education/resources/commonwealth-migration-since-1945/passenger-list-from-windrush/</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LAUNCH Humanities, Autumn 1 Week 3. What can a source show?. Tuesday 10:10-10:50. Humanities-only lesson. LAUNCH's separate RE outcome is not claimed within this pack.</a:t>
            </a:r>
          </a:p>
          <a:p xmlns:a="http://schemas.openxmlformats.org/drawingml/2006/main">
            <a:r>
              <a:t>Slide minutes: 1,3,3,4,5,5,3,8,2,2,2,2 = 40. Adapt within the total.</a:t>
            </a:r>
          </a:p>
          <a:p xmlns:a="http://schemas.openxmlformats.org/drawingml/2006/main">
            <a:r>
              <a:t>Independent attempt. Record the support used. Keep this first response before feedback.</a:t>
            </a:r>
          </a:p>
          <a:p xmlns:a="http://schemas.openxmlformats.org/drawingml/2006/main">
            <a:r>
              <a:t>Objective: Evaluate a digital archive source by distinguishing creator, custodian, document date, usefulness and limits.</a:t>
            </a:r>
          </a:p>
          <a:p xmlns:a="http://schemas.openxmlformats.org/drawingml/2006/main">
            <a:r>
              <a:t>Support: Provide the field table and a choice of two corrections. Scribe the pupil's source-specific reasoning.</a:t>
            </a:r>
          </a:p>
          <a:p xmlns:a="http://schemas.openxmlformats.org/drawingml/2006/main">
            <a:r>
              <a:t>Stretch: Compare what the original image and modern summary permit you to check. Suggest a corroborating source and a question for it.</a:t>
            </a:r>
          </a:p>
          <a:p xmlns:a="http://schemas.openxmlformats.org/drawingml/2006/main">
            <a:r>
              <a:t>Misconceptions: A digital copy of a primary document can preserve its evidential value. It is not automatically a secondary source. Official records can contain mistakes or omissions. Do not give a blanket reliability score. The image, the catalogue description and our modern summary are three different things.</a:t>
            </a:r>
          </a:p>
          <a:p xmlns:a="http://schemas.openxmlformats.org/drawingml/2006/main">
            <a:r>
              <a:t>Answer guidance: Creator/custodian: the shipping list was a voyage/arrival record; The National Archives is its present custodian. Do not substitute the archive for the historical record-maker.</a:t>
            </a:r>
          </a:p>
          <a:p xmlns:a="http://schemas.openxmlformats.org/drawingml/2006/main">
            <a:r>
              <a:t>Date: the document concerns June 1948. The image URL contains a later upload path; that does not date the voyage and does not establish the first digitisation date.</a:t>
            </a:r>
          </a:p>
          <a:p xmlns:a="http://schemas.openxmlformats.org/drawingml/2006/main">
            <a:r>
              <a:t>Occupation is a recorded field; it is not a direct statement of motivation or proof that work was secured.</a:t>
            </a:r>
          </a:p>
          <a:p xmlns:a="http://schemas.openxmlformats.org/drawingml/2006/main">
            <a:r>
              <a:t>Model: This list is useful for investigating occupations recorded for people on this voyage, because names and occupations appear together. It is limited for motives, because the form does not directly ask why they travelled. A personal account could help, but would represent a particular viewpoint.</a:t>
            </a:r>
          </a:p>
          <a:p xmlns:a="http://schemas.openxmlformats.org/drawingml/2006/main">
            <a:r>
              <a:t>Hinge B. Cross-check spelling and distinguish original image, transcription, metadata and our summary.</a:t>
            </a:r>
          </a:p>
          <a:p xmlns:a="http://schemas.openxmlformats.org/drawingml/2006/main">
            <a:r>
              <a:t/>
            </a:r>
          </a:p>
          <a:p xmlns:a="http://schemas.openxmlformats.org/drawingml/2006/main">
            <a:r>
              <a:t>[Sources]</a:t>
            </a:r>
          </a:p>
          <a:p xmlns:a="http://schemas.openxmlformats.org/drawingml/2006/main">
            <a:r>
              <a:t>https://madebymatt.uk/Lessons/Humanities_Teesside/LAUNCH_W1-W8_2026-27/LAUNCH_HUM_W3_Evaluating_A_Digital_Archive_Source.html</a:t>
            </a:r>
          </a:p>
          <a:p xmlns:a="http://schemas.openxmlformats.org/drawingml/2006/main">
            <a:r>
              <a:t>https://www.nationalarchives.gov.uk/education/resources/commonwealth-migration-since-1945/passenger-list-from-windrush/</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LAUNCH Humanities, Autumn 1 Week 3. What can a source show?. Tuesday 10:10-10:50. Humanities-only lesson. LAUNCH's separate RE outcome is not claimed within this pack.</a:t>
            </a:r>
          </a:p>
          <a:p xmlns:a="http://schemas.openxmlformats.org/drawingml/2006/main">
            <a:r>
              <a:t>Slide minutes: 1,3,3,4,5,5,3,8,2,2,2,2 = 40. Adapt within the total.</a:t>
            </a:r>
          </a:p>
          <a:p xmlns:a="http://schemas.openxmlformats.org/drawingml/2006/main">
            <a:r>
              <a:t>Follow the pupil sheet. In assessment lessons, release the second response only after the first is kept.</a:t>
            </a:r>
          </a:p>
          <a:p xmlns:a="http://schemas.openxmlformats.org/drawingml/2006/main">
            <a:r>
              <a:t>Objective: Evaluate a digital archive source by distinguishing creator, custodian, document date, usefulness and limits.</a:t>
            </a:r>
          </a:p>
          <a:p xmlns:a="http://schemas.openxmlformats.org/drawingml/2006/main">
            <a:r>
              <a:t>Support: Provide the field table and a choice of two corrections. Scribe the pupil's source-specific reasoning.</a:t>
            </a:r>
          </a:p>
          <a:p xmlns:a="http://schemas.openxmlformats.org/drawingml/2006/main">
            <a:r>
              <a:t>Stretch: Compare what the original image and modern summary permit you to check. Suggest a corroborating source and a question for it.</a:t>
            </a:r>
          </a:p>
          <a:p xmlns:a="http://schemas.openxmlformats.org/drawingml/2006/main">
            <a:r>
              <a:t>Misconceptions: A digital copy of a primary document can preserve its evidential value. It is not automatically a secondary source. Official records can contain mistakes or omissions. Do not give a blanket reliability score. The image, the catalogue description and our modern summary are three different things.</a:t>
            </a:r>
          </a:p>
          <a:p xmlns:a="http://schemas.openxmlformats.org/drawingml/2006/main">
            <a:r>
              <a:t>Answer guidance: Creator/custodian: the shipping list was a voyage/arrival record; The National Archives is its present custodian. Do not substitute the archive for the historical record-maker.</a:t>
            </a:r>
          </a:p>
          <a:p xmlns:a="http://schemas.openxmlformats.org/drawingml/2006/main">
            <a:r>
              <a:t>Date: the document concerns June 1948. The image URL contains a later upload path; that does not date the voyage and does not establish the first digitisation date.</a:t>
            </a:r>
          </a:p>
          <a:p xmlns:a="http://schemas.openxmlformats.org/drawingml/2006/main">
            <a:r>
              <a:t>Occupation is a recorded field; it is not a direct statement of motivation or proof that work was secured.</a:t>
            </a:r>
          </a:p>
          <a:p xmlns:a="http://schemas.openxmlformats.org/drawingml/2006/main">
            <a:r>
              <a:t>Model: This list is useful for investigating occupations recorded for people on this voyage, because names and occupations appear together. It is limited for motives, because the form does not directly ask why they travelled. A personal account could help, but would represent a particular viewpoint.</a:t>
            </a:r>
          </a:p>
          <a:p xmlns:a="http://schemas.openxmlformats.org/drawingml/2006/main">
            <a:r>
              <a:t>Hinge B. Cross-check spelling and distinguish original image, transcription, metadata and our summary.</a:t>
            </a:r>
          </a:p>
          <a:p xmlns:a="http://schemas.openxmlformats.org/drawingml/2006/main">
            <a:r>
              <a:t/>
            </a:r>
          </a:p>
          <a:p xmlns:a="http://schemas.openxmlformats.org/drawingml/2006/main">
            <a:r>
              <a:t>[Sources]</a:t>
            </a:r>
          </a:p>
          <a:p xmlns:a="http://schemas.openxmlformats.org/drawingml/2006/main">
            <a:r>
              <a:t>https://madebymatt.uk/Lessons/Humanities_Teesside/LAUNCH_W1-W8_2026-27/LAUNCH_HUM_W3_Evaluating_A_Digital_Archive_Source.html</a:t>
            </a:r>
          </a:p>
          <a:p xmlns:a="http://schemas.openxmlformats.org/drawingml/2006/main">
            <a:r>
              <a:t>https://www.nationalarchives.gov.uk/education/resources/commonwealth-migration-since-1945/passenger-list-from-windrush/</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9c913bcd6d394170"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ef03c941847d49ff" /><Relationship Type="http://schemas.openxmlformats.org/officeDocument/2006/relationships/slideLayout" Target="/ppt/slideLayouts/slideLayout1.xml" Id="R8e39e08dceae4eff"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8e39e08dceae4eff"/>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2a307e47cae64cd9" /><Relationship Type="http://schemas.openxmlformats.org/officeDocument/2006/relationships/image" Target="/ppt/media/image.jpeg" Id="Ref6697ff0d68479d" /><Relationship Type="http://schemas.openxmlformats.org/officeDocument/2006/relationships/notesSlide" Target="/ppt/notesSlides/notesSlide1.xml" Id="R6d6e872fbf96437c"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0d0ab85859634b44" /><Relationship Type="http://schemas.openxmlformats.org/officeDocument/2006/relationships/image" Target="/ppt/media/image.jpeg" Id="R66c0a65bda774f41" /><Relationship Type="http://schemas.openxmlformats.org/officeDocument/2006/relationships/notesSlide" Target="/ppt/notesSlides/notesSlide10.xml" Id="Ra9834688c785427d"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6d930dc624244774" /><Relationship Type="http://schemas.openxmlformats.org/officeDocument/2006/relationships/image" Target="/ppt/media/image.jpeg" Id="R4c5d466f5e4a42f1" /><Relationship Type="http://schemas.openxmlformats.org/officeDocument/2006/relationships/notesSlide" Target="/ppt/notesSlides/notesSlide11.xml" Id="Rd2aa4748dd304040"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4b0291fa524744bb" /><Relationship Type="http://schemas.openxmlformats.org/officeDocument/2006/relationships/image" Target="/ppt/media/image.jpeg" Id="R525a9e17e4cd4be0" /><Relationship Type="http://schemas.openxmlformats.org/officeDocument/2006/relationships/notesSlide" Target="/ppt/notesSlides/notesSlide12.xml" Id="R0a1a1aa0e64b4bb9"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f28c018778354fba" /><Relationship Type="http://schemas.openxmlformats.org/officeDocument/2006/relationships/image" Target="/ppt/media/image.jpeg" Id="R75aa7d526dfb41b1" /><Relationship Type="http://schemas.openxmlformats.org/officeDocument/2006/relationships/notesSlide" Target="/ppt/notesSlides/notesSlide2.xml" Id="R5283257a0bc64ba8"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844d82554e024848" /><Relationship Type="http://schemas.openxmlformats.org/officeDocument/2006/relationships/image" Target="/ppt/media/image.jpeg" Id="R6c190c4896134ff7" /><Relationship Type="http://schemas.openxmlformats.org/officeDocument/2006/relationships/notesSlide" Target="/ppt/notesSlides/notesSlide3.xml" Id="Raef1fbc198e94168"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74c855c3176c4298" /><Relationship Type="http://schemas.openxmlformats.org/officeDocument/2006/relationships/image" Target="/ppt/media/image.jpeg" Id="Rf3629cce086544b5" /><Relationship Type="http://schemas.openxmlformats.org/officeDocument/2006/relationships/image" Target="/ppt/media/image2.jpeg" Id="R62f8dd86fce742be" /><Relationship Type="http://schemas.openxmlformats.org/officeDocument/2006/relationships/notesSlide" Target="/ppt/notesSlides/notesSlide4.xml" Id="Rcc15e35e6a3c4ae4"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d02bd73b867a4476" /><Relationship Type="http://schemas.openxmlformats.org/officeDocument/2006/relationships/image" Target="/ppt/media/image.jpeg" Id="R5557735f3bfe4412" /><Relationship Type="http://schemas.openxmlformats.org/officeDocument/2006/relationships/notesSlide" Target="/ppt/notesSlides/notesSlide5.xml" Id="Raafc3b941797435b"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3ea40d7d51844509" /><Relationship Type="http://schemas.openxmlformats.org/officeDocument/2006/relationships/image" Target="/ppt/media/image.jpeg" Id="R93ec5c4344d944e9" /><Relationship Type="http://schemas.openxmlformats.org/officeDocument/2006/relationships/notesSlide" Target="/ppt/notesSlides/notesSlide6.xml" Id="R16f2617cdaf7425e"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f0b09c91f0a04298" /><Relationship Type="http://schemas.openxmlformats.org/officeDocument/2006/relationships/image" Target="/ppt/media/image.jpeg" Id="Rabe79a5591f845a5" /><Relationship Type="http://schemas.openxmlformats.org/officeDocument/2006/relationships/notesSlide" Target="/ppt/notesSlides/notesSlide7.xml" Id="Rb5fc07788c63480f"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477a706eae2640b2" /><Relationship Type="http://schemas.openxmlformats.org/officeDocument/2006/relationships/image" Target="/ppt/media/image.jpeg" Id="R94283990f507486e" /><Relationship Type="http://schemas.openxmlformats.org/officeDocument/2006/relationships/notesSlide" Target="/ppt/notesSlides/notesSlide8.xml" Id="R012eb855641a466c"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f5beea4aaefd4bf7" /><Relationship Type="http://schemas.openxmlformats.org/officeDocument/2006/relationships/image" Target="/ppt/media/image.jpeg" Id="R41b34f28178d45cb" /><Relationship Type="http://schemas.openxmlformats.org/officeDocument/2006/relationships/notesSlide" Target="/ppt/notesSlides/notesSlide9.xml" Id="R6f38743eb0d8445a" /></Relationships>
</file>

<file path=ppt/slides/slide1.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FF33059C-D699-406A-B441-19C747C68274}"/>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56C60FD3-6A44-40DE-AE21-A30370FB7058}"/>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LAUNCH HUMANITIES</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ef6697ff0d68479d"/>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9A60821E-20B2-471A-8BB3-FAA5062856AB}"/>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What can a source show?</a:t>
            </a:r>
          </a:p>
        </p:txBody>
      </p:sp>
      <p:sp>
        <p:nvSpPr>
          <p:cNvPr id="5" name="footer-line">
            <a:extLst xmlns:a="http://schemas.openxmlformats.org/drawingml/2006/main">
              <a:ext uri="{FF2B5EF4-FFF2-40B4-BE49-F238E27FC236}">
                <a16:creationId xmlns:a16="http://schemas.microsoft.com/office/drawing/2014/main" id="{7ECBDB34-6F42-48B3-A8D8-B23549269A3B}"/>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57A55C73-0775-456F-A670-A41D2D64087D}"/>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Humanities</a:t>
            </a:r>
          </a:p>
        </p:txBody>
      </p:sp>
      <p:sp>
        <p:nvSpPr>
          <p:cNvPr id="7" name="page">
            <a:extLst xmlns:a="http://schemas.openxmlformats.org/drawingml/2006/main">
              <a:ext uri="{FF2B5EF4-FFF2-40B4-BE49-F238E27FC236}">
                <a16:creationId xmlns:a16="http://schemas.microsoft.com/office/drawing/2014/main" id="{E496F9D1-14A9-495E-90A4-CC647BFFA0E6}"/>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01</a:t>
            </a:r>
          </a:p>
        </p:txBody>
      </p:sp>
      <p:sp>
        <p:nvSpPr>
          <p:cNvPr id="8" name="line-0">
            <a:extLst xmlns:a="http://schemas.openxmlformats.org/drawingml/2006/main">
              <a:ext uri="{FF2B5EF4-FFF2-40B4-BE49-F238E27FC236}">
                <a16:creationId xmlns:a16="http://schemas.microsoft.com/office/drawing/2014/main" id="{1904CE6B-201C-449D-A2D1-41ABF2A6C99E}"/>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How useful is a passenger list for our enquiry?</a:t>
            </a:r>
          </a:p>
        </p:txBody>
      </p:sp>
      <p:sp>
        <p:nvSpPr>
          <p:cNvPr id="9" name="line-1">
            <a:extLst xmlns:a="http://schemas.openxmlformats.org/drawingml/2006/main">
              <a:ext uri="{FF2B5EF4-FFF2-40B4-BE49-F238E27FC236}">
                <a16:creationId xmlns:a16="http://schemas.microsoft.com/office/drawing/2014/main" id="{19B1D911-7359-424D-8EA3-D4E122CC64B2}"/>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Evaluate a digital archive source by distinguishing creator, custodian, document date, usefulness and limits.</a:t>
            </a:r>
          </a:p>
        </p:txBody>
      </p:sp>
      <p:sp>
        <p:nvSpPr>
          <p:cNvPr id="10" name="line-2">
            <a:extLst xmlns:a="http://schemas.openxmlformats.org/drawingml/2006/main">
              <a:ext uri="{FF2B5EF4-FFF2-40B4-BE49-F238E27FC236}">
                <a16:creationId xmlns:a16="http://schemas.microsoft.com/office/drawing/2014/main" id="{83C46BCB-BF61-4D42-8073-2594DB100C43}"/>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Use a detail. Explain what it supports.</a:t>
            </a:r>
          </a:p>
        </p:txBody>
      </p:sp>
    </p:spTree>
    <p:extLst>
      <p:ext uri="{BB962C8B-B14F-4D97-AF65-F5344CB8AC3E}">
        <p14:creationId xmlns:p14="http://schemas.microsoft.com/office/powerpoint/2010/main" val="899261069"/>
      </p:ext>
    </p:extLst>
  </p:cSld>
</p:sld>
</file>

<file path=ppt/slides/slide10.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E7DE0724-EA72-4F4B-B4C5-B08681026672}"/>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502C8DF0-0717-4986-97B7-E014DEBCFFC6}"/>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LAUNCH HUMANITIES</a:t>
            </a:r>
          </a:p>
        </p:txBody>
      </p:sp>
      <p:pic>
        <p:nvPicPr>
          <p:cNvPr id="19" name=""/>
          <p:cNvPicPr>
            <a:picLocks xmlns:a="http://schemas.openxmlformats.org/drawingml/2006/main" noChangeAspect="1"/>
          </p:cNvPicPr>
          <p:nvPr/>
        </p:nvPicPr>
        <p:blipFill>
          <a:blip xmlns:r="http://schemas.openxmlformats.org/officeDocument/2006/relationships" xmlns:a="http://schemas.openxmlformats.org/drawingml/2006/main" r:embed="R66c0a65bda774f41"/>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59E6C87B-5402-4355-B222-E838F90EC54F}"/>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Check the reasoning</a:t>
            </a:r>
          </a:p>
        </p:txBody>
      </p:sp>
      <p:sp>
        <p:nvSpPr>
          <p:cNvPr id="5" name="footer-line">
            <a:extLst xmlns:a="http://schemas.openxmlformats.org/drawingml/2006/main">
              <a:ext uri="{FF2B5EF4-FFF2-40B4-BE49-F238E27FC236}">
                <a16:creationId xmlns:a16="http://schemas.microsoft.com/office/drawing/2014/main" id="{FEB7DC22-E996-4F55-8E5D-48916DEA8513}"/>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B0248D2E-0CDA-4C72-92DC-B76196CC251C}"/>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Humanities</a:t>
            </a:r>
          </a:p>
        </p:txBody>
      </p:sp>
      <p:sp>
        <p:nvSpPr>
          <p:cNvPr id="7" name="page">
            <a:extLst xmlns:a="http://schemas.openxmlformats.org/drawingml/2006/main">
              <a:ext uri="{FF2B5EF4-FFF2-40B4-BE49-F238E27FC236}">
                <a16:creationId xmlns:a16="http://schemas.microsoft.com/office/drawing/2014/main" id="{4D3A6E0D-EE9E-4262-B0CE-A580D9BE95DE}"/>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10</a:t>
            </a:r>
          </a:p>
        </p:txBody>
      </p:sp>
      <p:sp>
        <p:nvSpPr>
          <p:cNvPr id="8" name="left-heading">
            <a:extLst xmlns:a="http://schemas.openxmlformats.org/drawingml/2006/main">
              <a:ext uri="{FF2B5EF4-FFF2-40B4-BE49-F238E27FC236}">
                <a16:creationId xmlns:a16="http://schemas.microsoft.com/office/drawing/2014/main" id="{237F6565-5B9A-4055-8435-0E500C21780C}"/>
              </a:ext>
            </a:extLst>
          </p:cNvPr>
          <p:cNvSpPr>
            <a:spLocks xmlns:a="http://schemas.openxmlformats.org/drawingml/2006/main" noGrp="1"/>
          </p:cNvSpPr>
          <p:nvPr/>
        </p:nvSpPr>
        <p:spPr>
          <a:xfrm xmlns:a="http://schemas.openxmlformats.org/drawingml/2006/main">
            <a:off x="609600" y="2257425"/>
            <a:ext cx="514350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28685E"/>
                </a:solidFill>
                <a:latin typeface="Arial"/>
                <a:ea typeface="Arial"/>
                <a:cs typeface="Arial"/>
              </a:defRPr>
            </a:pPr>
            <a:r>
              <a:rPr sz="2100" b="1">
                <a:solidFill>
                  <a:srgbClr val="28685E"/>
                </a:solidFill>
                <a:latin typeface="Arial"/>
                <a:ea typeface="Arial"/>
                <a:cs typeface="Arial"/>
              </a:rPr>
              <a:t>USEFUL FOR</a:t>
            </a:r>
          </a:p>
        </p:txBody>
      </p:sp>
      <p:sp>
        <p:nvSpPr>
          <p:cNvPr id="9" name="right-heading">
            <a:extLst xmlns:a="http://schemas.openxmlformats.org/drawingml/2006/main">
              <a:ext uri="{FF2B5EF4-FFF2-40B4-BE49-F238E27FC236}">
                <a16:creationId xmlns:a16="http://schemas.microsoft.com/office/drawing/2014/main" id="{A08214FC-397C-48F0-80E6-30DF7D9979DB}"/>
              </a:ext>
            </a:extLst>
          </p:cNvPr>
          <p:cNvSpPr>
            <a:spLocks xmlns:a="http://schemas.openxmlformats.org/drawingml/2006/main" noGrp="1"/>
          </p:cNvSpPr>
          <p:nvPr/>
        </p:nvSpPr>
        <p:spPr>
          <a:xfrm xmlns:a="http://schemas.openxmlformats.org/drawingml/2006/main">
            <a:off x="6572250" y="2257425"/>
            <a:ext cx="50101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A65D25"/>
                </a:solidFill>
                <a:latin typeface="Arial"/>
                <a:ea typeface="Arial"/>
                <a:cs typeface="Arial"/>
              </a:defRPr>
            </a:pPr>
            <a:r>
              <a:rPr sz="2100" b="1">
                <a:solidFill>
                  <a:srgbClr val="A65D25"/>
                </a:solidFill>
                <a:latin typeface="Arial"/>
                <a:ea typeface="Arial"/>
                <a:cs typeface="Arial"/>
              </a:rPr>
              <a:t>LIMITED FOR</a:t>
            </a:r>
          </a:p>
        </p:txBody>
      </p:sp>
      <p:sp>
        <p:nvSpPr>
          <p:cNvPr id="10" name="left">
            <a:extLst xmlns:a="http://schemas.openxmlformats.org/drawingml/2006/main">
              <a:ext uri="{FF2B5EF4-FFF2-40B4-BE49-F238E27FC236}">
                <a16:creationId xmlns:a16="http://schemas.microsoft.com/office/drawing/2014/main" id="{8518DEF3-2872-4279-B7C8-6D1831150973}"/>
              </a:ext>
            </a:extLst>
          </p:cNvPr>
          <p:cNvSpPr>
            <a:spLocks xmlns:a="http://schemas.openxmlformats.org/drawingml/2006/main" noGrp="1"/>
          </p:cNvSpPr>
          <p:nvPr/>
        </p:nvSpPr>
        <p:spPr>
          <a:xfrm xmlns:a="http://schemas.openxmlformats.org/drawingml/2006/main">
            <a:off x="609600" y="3238500"/>
            <a:ext cx="514350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spcAft>
                <a:spcPts val="0"/>
              </a:spcAft>
            </a:pPr>
            <a:r>
              <a:rPr sz="2400" b="0">
                <a:solidFill>
                  <a:srgbClr val="152B3A"/>
                </a:solidFill>
                <a:latin typeface="Arial"/>
                <a:ea typeface="Arial"/>
                <a:cs typeface="Arial"/>
              </a:rPr>
              <a:t>Who is recorded and what occupation is listed.</a:t>
            </a:r>
          </a:p>
        </p:txBody>
      </p:sp>
      <p:sp>
        <p:nvSpPr>
          <p:cNvPr id="11" name="right">
            <a:extLst xmlns:a="http://schemas.openxmlformats.org/drawingml/2006/main">
              <a:ext uri="{FF2B5EF4-FFF2-40B4-BE49-F238E27FC236}">
                <a16:creationId xmlns:a16="http://schemas.microsoft.com/office/drawing/2014/main" id="{626E5754-F079-4A02-978E-4F8A55CDC1D9}"/>
              </a:ext>
            </a:extLst>
          </p:cNvPr>
          <p:cNvSpPr>
            <a:spLocks xmlns:a="http://schemas.openxmlformats.org/drawingml/2006/main" noGrp="1"/>
          </p:cNvSpPr>
          <p:nvPr/>
        </p:nvSpPr>
        <p:spPr>
          <a:xfrm xmlns:a="http://schemas.openxmlformats.org/drawingml/2006/main">
            <a:off x="6572250" y="3238500"/>
            <a:ext cx="501015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spcAft>
                <a:spcPts val="0"/>
              </a:spcAft>
            </a:pPr>
            <a:r>
              <a:rPr sz="2400" b="0">
                <a:solidFill>
                  <a:srgbClr val="152B3A"/>
                </a:solidFill>
                <a:latin typeface="Arial"/>
                <a:ea typeface="Arial"/>
                <a:cs typeface="Arial"/>
              </a:rPr>
              <a:t>Motives, later jobs and every passenger's feelings.</a:t>
            </a:r>
          </a:p>
        </p:txBody>
      </p:sp>
      <p:sp>
        <p:nvSpPr>
          <p:cNvPr id="14" name="">
            <a:extLst xmlns:a="http://schemas.openxmlformats.org/drawingml/2006/main">
              <a:ext uri="{FF2B5EF4-FFF2-40B4-BE49-F238E27FC236}">
                <a16:creationId xmlns:a16="http://schemas.microsoft.com/office/drawing/2014/main" id="{2ED7A34E-60B9-43D9-A2D4-72E80AFB5450}"/>
              </a:ext>
            </a:extLst>
          </p:cNvPr>
          <p:cNvSpPr>
            <a:spLocks xmlns:a="http://schemas.openxmlformats.org/drawingml/2006/main" noGrp="1"/>
          </p:cNvSpPr>
          <p:nvPr/>
        </p:nvSpPr>
        <p:spPr>
          <a:xfrm xmlns:a="http://schemas.openxmlformats.org/drawingml/2006/main">
            <a:off x="609600" y="2886075"/>
            <a:ext cx="50482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
        <p:nvSpPr>
          <p:cNvPr id="15" name="">
            <a:extLst xmlns:a="http://schemas.openxmlformats.org/drawingml/2006/main">
              <a:ext uri="{FF2B5EF4-FFF2-40B4-BE49-F238E27FC236}">
                <a16:creationId xmlns:a16="http://schemas.microsoft.com/office/drawing/2014/main" id="{EF7D3D05-6E36-4FEA-8679-B33644206819}"/>
              </a:ext>
            </a:extLst>
          </p:cNvPr>
          <p:cNvSpPr>
            <a:spLocks xmlns:a="http://schemas.openxmlformats.org/drawingml/2006/main" noGrp="1"/>
          </p:cNvSpPr>
          <p:nvPr/>
        </p:nvSpPr>
        <p:spPr>
          <a:xfrm xmlns:a="http://schemas.openxmlformats.org/drawingml/2006/main">
            <a:off x="6572250" y="2886075"/>
            <a:ext cx="50101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Tree>
    <p:extLst>
      <p:ext uri="{BB962C8B-B14F-4D97-AF65-F5344CB8AC3E}">
        <p14:creationId xmlns:p14="http://schemas.microsoft.com/office/powerpoint/2010/main" val="750140657"/>
      </p:ext>
    </p:extLst>
  </p:cSld>
</p:sld>
</file>

<file path=ppt/slides/slide11.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AC36C9DA-4E70-4CC2-832A-638F33CF7DBA}"/>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2B621CA2-1E2F-4522-BE84-6130E41B7A79}"/>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LAUNCH HUMANITIES</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4c5d466f5e4a42f1"/>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2FECA8C6-1679-4927-9628-13381B8D7D98}"/>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Your voice shapes the next step</a:t>
            </a:r>
          </a:p>
        </p:txBody>
      </p:sp>
      <p:sp>
        <p:nvSpPr>
          <p:cNvPr id="5" name="footer-line">
            <a:extLst xmlns:a="http://schemas.openxmlformats.org/drawingml/2006/main">
              <a:ext uri="{FF2B5EF4-FFF2-40B4-BE49-F238E27FC236}">
                <a16:creationId xmlns:a16="http://schemas.microsoft.com/office/drawing/2014/main" id="{2CE48676-E6C8-4862-87D8-F9575AB04AEA}"/>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1C6C9AB5-F8AE-4FC1-B494-5FDE4501AE02}"/>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Humanities</a:t>
            </a:r>
          </a:p>
        </p:txBody>
      </p:sp>
      <p:sp>
        <p:nvSpPr>
          <p:cNvPr id="7" name="page">
            <a:extLst xmlns:a="http://schemas.openxmlformats.org/drawingml/2006/main">
              <a:ext uri="{FF2B5EF4-FFF2-40B4-BE49-F238E27FC236}">
                <a16:creationId xmlns:a16="http://schemas.microsoft.com/office/drawing/2014/main" id="{D013F926-89F5-443E-8D42-FFB28F819056}"/>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11</a:t>
            </a:r>
          </a:p>
        </p:txBody>
      </p:sp>
      <p:sp>
        <p:nvSpPr>
          <p:cNvPr id="8" name="line-0">
            <a:extLst xmlns:a="http://schemas.openxmlformats.org/drawingml/2006/main">
              <a:ext uri="{FF2B5EF4-FFF2-40B4-BE49-F238E27FC236}">
                <a16:creationId xmlns:a16="http://schemas.microsoft.com/office/drawing/2014/main" id="{6EE58552-675C-48BC-812E-F1FAE5D91F95}"/>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Choose one idea to share, or pass.</a:t>
            </a:r>
          </a:p>
        </p:txBody>
      </p:sp>
      <p:sp>
        <p:nvSpPr>
          <p:cNvPr id="9" name="line-1">
            <a:extLst xmlns:a="http://schemas.openxmlformats.org/drawingml/2006/main">
              <a:ext uri="{FF2B5EF4-FFF2-40B4-BE49-F238E27FC236}">
                <a16:creationId xmlns:a16="http://schemas.microsoft.com/office/drawing/2014/main" id="{A355BD32-E3FF-40A0-81DD-AE6072281255}"/>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Your listener tells you what they heard.</a:t>
            </a:r>
          </a:p>
        </p:txBody>
      </p:sp>
      <p:sp>
        <p:nvSpPr>
          <p:cNvPr id="10" name="line-2">
            <a:extLst xmlns:a="http://schemas.openxmlformats.org/drawingml/2006/main">
              <a:ext uri="{FF2B5EF4-FFF2-40B4-BE49-F238E27FC236}">
                <a16:creationId xmlns:a16="http://schemas.microsoft.com/office/drawing/2014/main" id="{D2D25638-6343-4898-B8CB-94E2C6C4CA00}"/>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Keep or change your idea; give a reason.</a:t>
            </a:r>
          </a:p>
        </p:txBody>
      </p:sp>
      <p:sp>
        <p:nvSpPr>
          <p:cNvPr id="11" name="line-3">
            <a:extLst xmlns:a="http://schemas.openxmlformats.org/drawingml/2006/main">
              <a:ext uri="{FF2B5EF4-FFF2-40B4-BE49-F238E27FC236}">
                <a16:creationId xmlns:a16="http://schemas.microsoft.com/office/drawing/2014/main" id="{40F602E6-C104-4075-B81C-17CC05E2ED66}"/>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Tell us what would help you next time.</a:t>
            </a:r>
          </a:p>
        </p:txBody>
      </p:sp>
    </p:spTree>
    <p:extLst>
      <p:ext uri="{BB962C8B-B14F-4D97-AF65-F5344CB8AC3E}">
        <p14:creationId xmlns:p14="http://schemas.microsoft.com/office/powerpoint/2010/main" val="1732344281"/>
      </p:ext>
    </p:extLst>
  </p:cSld>
</p:sld>
</file>

<file path=ppt/slides/slide12.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AC36C9DA-4E70-4CC2-832A-638F33CF7DBA}"/>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2B621CA2-1E2F-4522-BE84-6130E41B7A79}"/>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LAUNCH HUMANITIES</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525a9e17e4cd4be0"/>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2FECA8C6-1679-4927-9628-13381B8D7D98}"/>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Before you go</a:t>
            </a:r>
          </a:p>
        </p:txBody>
      </p:sp>
      <p:sp>
        <p:nvSpPr>
          <p:cNvPr id="5" name="footer-line">
            <a:extLst xmlns:a="http://schemas.openxmlformats.org/drawingml/2006/main">
              <a:ext uri="{FF2B5EF4-FFF2-40B4-BE49-F238E27FC236}">
                <a16:creationId xmlns:a16="http://schemas.microsoft.com/office/drawing/2014/main" id="{2CE48676-E6C8-4862-87D8-F9575AB04AEA}"/>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1C6C9AB5-F8AE-4FC1-B494-5FDE4501AE02}"/>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Humanities</a:t>
            </a:r>
          </a:p>
        </p:txBody>
      </p:sp>
      <p:sp>
        <p:nvSpPr>
          <p:cNvPr id="7" name="page">
            <a:extLst xmlns:a="http://schemas.openxmlformats.org/drawingml/2006/main">
              <a:ext uri="{FF2B5EF4-FFF2-40B4-BE49-F238E27FC236}">
                <a16:creationId xmlns:a16="http://schemas.microsoft.com/office/drawing/2014/main" id="{D013F926-89F5-443E-8D42-FFB28F819056}"/>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12</a:t>
            </a:r>
          </a:p>
        </p:txBody>
      </p:sp>
      <p:sp>
        <p:nvSpPr>
          <p:cNvPr id="8" name="line-0">
            <a:extLst xmlns:a="http://schemas.openxmlformats.org/drawingml/2006/main">
              <a:ext uri="{FF2B5EF4-FFF2-40B4-BE49-F238E27FC236}">
                <a16:creationId xmlns:a16="http://schemas.microsoft.com/office/drawing/2014/main" id="{6EE58552-675C-48BC-812E-F1FAE5D91F95}"/>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Who made the record, and who keeps it?</a:t>
            </a:r>
          </a:p>
        </p:txBody>
      </p:sp>
      <p:sp>
        <p:nvSpPr>
          <p:cNvPr id="9" name="line-1">
            <a:extLst xmlns:a="http://schemas.openxmlformats.org/drawingml/2006/main">
              <a:ext uri="{FF2B5EF4-FFF2-40B4-BE49-F238E27FC236}">
                <a16:creationId xmlns:a16="http://schemas.microsoft.com/office/drawing/2014/main" id="{A355BD32-E3FF-40A0-81DD-AE6072281255}"/>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What additional source would help with motives?</a:t>
            </a:r>
          </a:p>
        </p:txBody>
      </p:sp>
      <p:sp>
        <p:nvSpPr>
          <p:cNvPr id="10" name="line-2">
            <a:extLst xmlns:a="http://schemas.openxmlformats.org/drawingml/2006/main">
              <a:ext uri="{FF2B5EF4-FFF2-40B4-BE49-F238E27FC236}">
                <a16:creationId xmlns:a16="http://schemas.microsoft.com/office/drawing/2014/main" id="{D2D25638-6343-4898-B8CB-94E2C6C4CA00}"/>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Show one detail that helped.</a:t>
            </a:r>
          </a:p>
        </p:txBody>
      </p:sp>
      <p:sp>
        <p:nvSpPr>
          <p:cNvPr id="11" name="line-3">
            <a:extLst xmlns:a="http://schemas.openxmlformats.org/drawingml/2006/main">
              <a:ext uri="{FF2B5EF4-FFF2-40B4-BE49-F238E27FC236}">
                <a16:creationId xmlns:a16="http://schemas.microsoft.com/office/drawing/2014/main" id="{40F602E6-C104-4075-B81C-17CC05E2ED66}"/>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Choose a next step.</a:t>
            </a:r>
          </a:p>
        </p:txBody>
      </p:sp>
    </p:spTree>
    <p:extLst>
      <p:ext uri="{BB962C8B-B14F-4D97-AF65-F5344CB8AC3E}">
        <p14:creationId xmlns:p14="http://schemas.microsoft.com/office/powerpoint/2010/main" val="1732344281"/>
      </p:ext>
    </p:extLst>
  </p:cSld>
</p:sld>
</file>

<file path=ppt/slides/slide2.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32FC33A1-19E9-485D-B622-53CFE200A519}"/>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9C0A2927-4B06-4B12-827A-74854258EEE2}"/>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LAUNCH HUMANITIES</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75aa7d526dfb41b1"/>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1890C2AB-A585-439A-A531-4819FD440A5B}"/>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Start with what you know</a:t>
            </a:r>
          </a:p>
        </p:txBody>
      </p:sp>
      <p:sp>
        <p:nvSpPr>
          <p:cNvPr id="5" name="footer-line">
            <a:extLst xmlns:a="http://schemas.openxmlformats.org/drawingml/2006/main">
              <a:ext uri="{FF2B5EF4-FFF2-40B4-BE49-F238E27FC236}">
                <a16:creationId xmlns:a16="http://schemas.microsoft.com/office/drawing/2014/main" id="{5F9BB920-4327-4B67-BA9F-1733E9B20A38}"/>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CF9D4C09-C878-403A-8175-3E536C0D2B24}"/>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Humanities</a:t>
            </a:r>
          </a:p>
        </p:txBody>
      </p:sp>
      <p:sp>
        <p:nvSpPr>
          <p:cNvPr id="7" name="page">
            <a:extLst xmlns:a="http://schemas.openxmlformats.org/drawingml/2006/main">
              <a:ext uri="{FF2B5EF4-FFF2-40B4-BE49-F238E27FC236}">
                <a16:creationId xmlns:a16="http://schemas.microsoft.com/office/drawing/2014/main" id="{DD965AFA-C423-4657-BE3B-3CA14C58E392}"/>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02</a:t>
            </a:r>
          </a:p>
        </p:txBody>
      </p:sp>
      <p:sp>
        <p:nvSpPr>
          <p:cNvPr id="8" name="line-0">
            <a:extLst xmlns:a="http://schemas.openxmlformats.org/drawingml/2006/main">
              <a:ext uri="{FF2B5EF4-FFF2-40B4-BE49-F238E27FC236}">
                <a16:creationId xmlns:a16="http://schemas.microsoft.com/office/drawing/2014/main" id="{8DDAA2C7-8457-4D52-80C0-C0381F70AEB4}"/>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What is the difference between a fact and an inference?</a:t>
            </a:r>
          </a:p>
        </p:txBody>
      </p:sp>
      <p:sp>
        <p:nvSpPr>
          <p:cNvPr id="9" name="line-1">
            <a:extLst xmlns:a="http://schemas.openxmlformats.org/drawingml/2006/main">
              <a:ext uri="{FF2B5EF4-FFF2-40B4-BE49-F238E27FC236}">
                <a16:creationId xmlns:a16="http://schemas.microsoft.com/office/drawing/2014/main" id="{4D03E454-F87E-4932-9ED2-E68D36EC599D}"/>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Can a list of occupations explain every motive?</a:t>
            </a:r>
          </a:p>
        </p:txBody>
      </p:sp>
      <p:sp>
        <p:nvSpPr>
          <p:cNvPr id="10" name="line-2">
            <a:extLst xmlns:a="http://schemas.openxmlformats.org/drawingml/2006/main">
              <a:ext uri="{FF2B5EF4-FFF2-40B4-BE49-F238E27FC236}">
                <a16:creationId xmlns:a16="http://schemas.microsoft.com/office/drawing/2014/main" id="{DE91EC5A-D5D3-4A7F-B366-363E94EC0692}"/>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Say what you would need to check.</a:t>
            </a:r>
          </a:p>
        </p:txBody>
      </p:sp>
    </p:spTree>
    <p:extLst>
      <p:ext uri="{BB962C8B-B14F-4D97-AF65-F5344CB8AC3E}">
        <p14:creationId xmlns:p14="http://schemas.microsoft.com/office/powerpoint/2010/main" val="289928415"/>
      </p:ext>
    </p:extLst>
  </p:cSld>
</p:sld>
</file>

<file path=ppt/slides/slide3.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E7DE0724-EA72-4F4B-B4C5-B08681026672}"/>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502C8DF0-0717-4986-97B7-E014DEBCFFC6}"/>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LAUNCH HUMANITIES</a:t>
            </a:r>
          </a:p>
        </p:txBody>
      </p:sp>
      <p:pic>
        <p:nvPicPr>
          <p:cNvPr id="19" name=""/>
          <p:cNvPicPr>
            <a:picLocks xmlns:a="http://schemas.openxmlformats.org/drawingml/2006/main" noChangeAspect="1"/>
          </p:cNvPicPr>
          <p:nvPr/>
        </p:nvPicPr>
        <p:blipFill>
          <a:blip xmlns:r="http://schemas.openxmlformats.org/officeDocument/2006/relationships" xmlns:a="http://schemas.openxmlformats.org/drawingml/2006/main" r:embed="R6c190c4896134ff7"/>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59E6C87B-5402-4355-B222-E838F90EC54F}"/>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Words that help</a:t>
            </a:r>
          </a:p>
        </p:txBody>
      </p:sp>
      <p:sp>
        <p:nvSpPr>
          <p:cNvPr id="5" name="footer-line">
            <a:extLst xmlns:a="http://schemas.openxmlformats.org/drawingml/2006/main">
              <a:ext uri="{FF2B5EF4-FFF2-40B4-BE49-F238E27FC236}">
                <a16:creationId xmlns:a16="http://schemas.microsoft.com/office/drawing/2014/main" id="{FEB7DC22-E996-4F55-8E5D-48916DEA8513}"/>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B0248D2E-0CDA-4C72-92DC-B76196CC251C}"/>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Humanities</a:t>
            </a:r>
          </a:p>
        </p:txBody>
      </p:sp>
      <p:sp>
        <p:nvSpPr>
          <p:cNvPr id="7" name="page">
            <a:extLst xmlns:a="http://schemas.openxmlformats.org/drawingml/2006/main">
              <a:ext uri="{FF2B5EF4-FFF2-40B4-BE49-F238E27FC236}">
                <a16:creationId xmlns:a16="http://schemas.microsoft.com/office/drawing/2014/main" id="{4D3A6E0D-EE9E-4262-B0CE-A580D9BE95DE}"/>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03</a:t>
            </a:r>
          </a:p>
        </p:txBody>
      </p:sp>
      <p:sp>
        <p:nvSpPr>
          <p:cNvPr id="8" name="left-heading">
            <a:extLst xmlns:a="http://schemas.openxmlformats.org/drawingml/2006/main">
              <a:ext uri="{FF2B5EF4-FFF2-40B4-BE49-F238E27FC236}">
                <a16:creationId xmlns:a16="http://schemas.microsoft.com/office/drawing/2014/main" id="{237F6565-5B9A-4055-8435-0E500C21780C}"/>
              </a:ext>
            </a:extLst>
          </p:cNvPr>
          <p:cNvSpPr>
            <a:spLocks xmlns:a="http://schemas.openxmlformats.org/drawingml/2006/main" noGrp="1"/>
          </p:cNvSpPr>
          <p:nvPr/>
        </p:nvSpPr>
        <p:spPr>
          <a:xfrm xmlns:a="http://schemas.openxmlformats.org/drawingml/2006/main">
            <a:off x="609600" y="2257425"/>
            <a:ext cx="514350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28685E"/>
                </a:solidFill>
                <a:latin typeface="Arial"/>
                <a:ea typeface="Arial"/>
                <a:cs typeface="Arial"/>
              </a:defRPr>
            </a:pPr>
            <a:r>
              <a:rPr sz="2100" b="1">
                <a:solidFill>
                  <a:srgbClr val="28685E"/>
                </a:solidFill>
                <a:latin typeface="Arial"/>
                <a:ea typeface="Arial"/>
                <a:cs typeface="Arial"/>
              </a:rPr>
              <a:t>CREATOR</a:t>
            </a:r>
          </a:p>
        </p:txBody>
      </p:sp>
      <p:sp>
        <p:nvSpPr>
          <p:cNvPr id="9" name="right-heading">
            <a:extLst xmlns:a="http://schemas.openxmlformats.org/drawingml/2006/main">
              <a:ext uri="{FF2B5EF4-FFF2-40B4-BE49-F238E27FC236}">
                <a16:creationId xmlns:a16="http://schemas.microsoft.com/office/drawing/2014/main" id="{A08214FC-397C-48F0-80E6-30DF7D9979DB}"/>
              </a:ext>
            </a:extLst>
          </p:cNvPr>
          <p:cNvSpPr>
            <a:spLocks xmlns:a="http://schemas.openxmlformats.org/drawingml/2006/main" noGrp="1"/>
          </p:cNvSpPr>
          <p:nvPr/>
        </p:nvSpPr>
        <p:spPr>
          <a:xfrm xmlns:a="http://schemas.openxmlformats.org/drawingml/2006/main">
            <a:off x="6572250" y="2257425"/>
            <a:ext cx="50101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A65D25"/>
                </a:solidFill>
                <a:latin typeface="Arial"/>
                <a:ea typeface="Arial"/>
                <a:cs typeface="Arial"/>
              </a:defRPr>
            </a:pPr>
            <a:r>
              <a:rPr sz="2100" b="1">
                <a:solidFill>
                  <a:srgbClr val="A65D25"/>
                </a:solidFill>
                <a:latin typeface="Arial"/>
                <a:ea typeface="Arial"/>
                <a:cs typeface="Arial"/>
              </a:rPr>
              <a:t>PROVENANCE</a:t>
            </a:r>
          </a:p>
        </p:txBody>
      </p:sp>
      <p:sp>
        <p:nvSpPr>
          <p:cNvPr id="10" name="left">
            <a:extLst xmlns:a="http://schemas.openxmlformats.org/drawingml/2006/main">
              <a:ext uri="{FF2B5EF4-FFF2-40B4-BE49-F238E27FC236}">
                <a16:creationId xmlns:a16="http://schemas.microsoft.com/office/drawing/2014/main" id="{8518DEF3-2872-4279-B7C8-6D1831150973}"/>
              </a:ext>
            </a:extLst>
          </p:cNvPr>
          <p:cNvSpPr>
            <a:spLocks xmlns:a="http://schemas.openxmlformats.org/drawingml/2006/main" noGrp="1"/>
          </p:cNvSpPr>
          <p:nvPr/>
        </p:nvSpPr>
        <p:spPr>
          <a:xfrm xmlns:a="http://schemas.openxmlformats.org/drawingml/2006/main">
            <a:off x="609600" y="3238500"/>
            <a:ext cx="514350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spcAft>
                <a:spcPts val="0"/>
              </a:spcAft>
            </a:pPr>
            <a:r>
              <a:rPr sz="2400" b="0">
                <a:solidFill>
                  <a:srgbClr val="152B3A"/>
                </a:solidFill>
                <a:latin typeface="Arial"/>
                <a:ea typeface="Arial"/>
                <a:cs typeface="Arial"/>
              </a:rPr>
              <a:t>made the document.</a:t>
            </a:r>
          </a:p>
          <a:p xmlns:a="http://schemas.openxmlformats.org/drawingml/2006/main">
            <a:pPr>
              <a:spcAft>
                <a:spcPts val="0"/>
              </a:spcAft>
            </a:pPr>
            <a:r>
              <a:rPr sz="2400" b="0">
                <a:solidFill>
                  <a:srgbClr val="152B3A"/>
                </a:solidFill>
                <a:latin typeface="Arial"/>
                <a:ea typeface="Arial"/>
                <a:cs typeface="Arial"/>
              </a:rPr>
              <a:t/>
            </a:r>
          </a:p>
          <a:p xmlns:a="http://schemas.openxmlformats.org/drawingml/2006/main">
            <a:pPr>
              <a:spcAft>
                <a:spcPts val="0"/>
              </a:spcAft>
            </a:pPr>
            <a:r>
              <a:rPr sz="2400" b="0">
                <a:solidFill>
                  <a:srgbClr val="152B3A"/>
                </a:solidFill>
                <a:latin typeface="Arial"/>
                <a:ea typeface="Arial"/>
                <a:cs typeface="Arial"/>
              </a:rPr>
              <a:t>Custodian: keeps the record.</a:t>
            </a:r>
          </a:p>
        </p:txBody>
      </p:sp>
      <p:sp>
        <p:nvSpPr>
          <p:cNvPr id="11" name="right">
            <a:extLst xmlns:a="http://schemas.openxmlformats.org/drawingml/2006/main">
              <a:ext uri="{FF2B5EF4-FFF2-40B4-BE49-F238E27FC236}">
                <a16:creationId xmlns:a16="http://schemas.microsoft.com/office/drawing/2014/main" id="{626E5754-F079-4A02-978E-4F8A55CDC1D9}"/>
              </a:ext>
            </a:extLst>
          </p:cNvPr>
          <p:cNvSpPr>
            <a:spLocks xmlns:a="http://schemas.openxmlformats.org/drawingml/2006/main" noGrp="1"/>
          </p:cNvSpPr>
          <p:nvPr/>
        </p:nvSpPr>
        <p:spPr>
          <a:xfrm xmlns:a="http://schemas.openxmlformats.org/drawingml/2006/main">
            <a:off x="6572250" y="3238500"/>
            <a:ext cx="501015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spcAft>
                <a:spcPts val="0"/>
              </a:spcAft>
            </a:pPr>
            <a:r>
              <a:rPr sz="2400" b="0">
                <a:solidFill>
                  <a:srgbClr val="152B3A"/>
                </a:solidFill>
                <a:latin typeface="Arial"/>
                <a:ea typeface="Arial"/>
                <a:cs typeface="Arial"/>
              </a:rPr>
              <a:t>origin and purpose.</a:t>
            </a:r>
          </a:p>
          <a:p xmlns:a="http://schemas.openxmlformats.org/drawingml/2006/main">
            <a:pPr>
              <a:spcAft>
                <a:spcPts val="0"/>
              </a:spcAft>
            </a:pPr>
            <a:r>
              <a:rPr sz="2400" b="0">
                <a:solidFill>
                  <a:srgbClr val="152B3A"/>
                </a:solidFill>
                <a:latin typeface="Arial"/>
                <a:ea typeface="Arial"/>
                <a:cs typeface="Arial"/>
              </a:rPr>
              <a:t/>
            </a:r>
          </a:p>
          <a:p xmlns:a="http://schemas.openxmlformats.org/drawingml/2006/main">
            <a:pPr>
              <a:spcAft>
                <a:spcPts val="0"/>
              </a:spcAft>
            </a:pPr>
            <a:r>
              <a:rPr sz="2400" b="0">
                <a:solidFill>
                  <a:srgbClr val="152B3A"/>
                </a:solidFill>
                <a:latin typeface="Arial"/>
                <a:ea typeface="Arial"/>
                <a:cs typeface="Arial"/>
              </a:rPr>
              <a:t>Utility: useful for a question.</a:t>
            </a:r>
          </a:p>
        </p:txBody>
      </p:sp>
      <p:sp>
        <p:nvSpPr>
          <p:cNvPr id="14" name="">
            <a:extLst xmlns:a="http://schemas.openxmlformats.org/drawingml/2006/main">
              <a:ext uri="{FF2B5EF4-FFF2-40B4-BE49-F238E27FC236}">
                <a16:creationId xmlns:a16="http://schemas.microsoft.com/office/drawing/2014/main" id="{2ED7A34E-60B9-43D9-A2D4-72E80AFB5450}"/>
              </a:ext>
            </a:extLst>
          </p:cNvPr>
          <p:cNvSpPr>
            <a:spLocks xmlns:a="http://schemas.openxmlformats.org/drawingml/2006/main" noGrp="1"/>
          </p:cNvSpPr>
          <p:nvPr/>
        </p:nvSpPr>
        <p:spPr>
          <a:xfrm xmlns:a="http://schemas.openxmlformats.org/drawingml/2006/main">
            <a:off x="609600" y="2886075"/>
            <a:ext cx="50482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
        <p:nvSpPr>
          <p:cNvPr id="15" name="">
            <a:extLst xmlns:a="http://schemas.openxmlformats.org/drawingml/2006/main">
              <a:ext uri="{FF2B5EF4-FFF2-40B4-BE49-F238E27FC236}">
                <a16:creationId xmlns:a16="http://schemas.microsoft.com/office/drawing/2014/main" id="{EF7D3D05-6E36-4FEA-8679-B33644206819}"/>
              </a:ext>
            </a:extLst>
          </p:cNvPr>
          <p:cNvSpPr>
            <a:spLocks xmlns:a="http://schemas.openxmlformats.org/drawingml/2006/main" noGrp="1"/>
          </p:cNvSpPr>
          <p:nvPr/>
        </p:nvSpPr>
        <p:spPr>
          <a:xfrm xmlns:a="http://schemas.openxmlformats.org/drawingml/2006/main">
            <a:off x="6572250" y="2886075"/>
            <a:ext cx="50101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Tree>
    <p:extLst>
      <p:ext uri="{BB962C8B-B14F-4D97-AF65-F5344CB8AC3E}">
        <p14:creationId xmlns:p14="http://schemas.microsoft.com/office/powerpoint/2010/main" val="750140657"/>
      </p:ext>
    </p:extLst>
  </p:cSld>
</p:sld>
</file>

<file path=ppt/slides/slide4.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9DB8204C-8E23-4CD7-83FB-2204085E5E8D}"/>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BADF7A3E-0507-429F-BFC2-48CB68AC78F8}"/>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LAUNCH HUMANITIES</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f3629cce086544b5"/>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274837D2-0FEA-4EC8-AEE1-DB06D8937AD8}"/>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Inspect a real archive image</a:t>
            </a:r>
          </a:p>
        </p:txBody>
      </p:sp>
      <p:sp>
        <p:nvSpPr>
          <p:cNvPr id="5" name="footer-line">
            <a:extLst xmlns:a="http://schemas.openxmlformats.org/drawingml/2006/main">
              <a:ext uri="{FF2B5EF4-FFF2-40B4-BE49-F238E27FC236}">
                <a16:creationId xmlns:a16="http://schemas.microsoft.com/office/drawing/2014/main" id="{BAF715D0-0B4B-43DC-A9E0-8921D34428E1}"/>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02B58C95-D3A5-4D19-9AFD-294334D0E5C7}"/>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Humanities</a:t>
            </a:r>
          </a:p>
        </p:txBody>
      </p:sp>
      <p:sp>
        <p:nvSpPr>
          <p:cNvPr id="7" name="page">
            <a:extLst xmlns:a="http://schemas.openxmlformats.org/drawingml/2006/main">
              <a:ext uri="{FF2B5EF4-FFF2-40B4-BE49-F238E27FC236}">
                <a16:creationId xmlns:a16="http://schemas.microsoft.com/office/drawing/2014/main" id="{E8326B85-34E3-4AA0-87CA-53FBC7D14A28}"/>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04</a:t>
            </a:r>
          </a:p>
        </p:txBody>
      </p:sp>
      <p:sp>
        <p:nvSpPr>
          <p:cNvPr id="8" name="subtitle">
            <a:extLst xmlns:a="http://schemas.openxmlformats.org/drawingml/2006/main">
              <a:ext uri="{FF2B5EF4-FFF2-40B4-BE49-F238E27FC236}">
                <a16:creationId xmlns:a16="http://schemas.microsoft.com/office/drawing/2014/main" id="{581BDF12-EE40-4B11-BAD5-6D7879908E94}"/>
              </a:ext>
            </a:extLst>
          </p:cNvPr>
          <p:cNvSpPr>
            <a:spLocks xmlns:a="http://schemas.openxmlformats.org/drawingml/2006/main" noGrp="1"/>
          </p:cNvSpPr>
          <p:nvPr/>
        </p:nvSpPr>
        <p:spPr>
          <a:xfrm xmlns:a="http://schemas.openxmlformats.org/drawingml/2006/main">
            <a:off x="609600" y="2400300"/>
            <a:ext cx="6191250" cy="1409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450" b="1">
                <a:solidFill>
                  <a:srgbClr val="28685E"/>
                </a:solidFill>
                <a:latin typeface="Arial"/>
                <a:ea typeface="Arial"/>
                <a:cs typeface="Arial"/>
              </a:defRPr>
            </a:pPr>
            <a:r>
              <a:rPr sz="3450" b="1">
                <a:solidFill>
                  <a:srgbClr val="28685E"/>
                </a:solidFill>
                <a:latin typeface="Arial"/>
                <a:ea typeface="Arial"/>
                <a:cs typeface="Arial"/>
              </a:rPr>
              <a:t>The original list dates from June 1948.</a:t>
            </a:r>
          </a:p>
        </p:txBody>
      </p:sp>
      <p:sp>
        <p:nvSpPr>
          <p:cNvPr id="9" name="body">
            <a:extLst xmlns:a="http://schemas.openxmlformats.org/drawingml/2006/main">
              <a:ext uri="{FF2B5EF4-FFF2-40B4-BE49-F238E27FC236}">
                <a16:creationId xmlns:a16="http://schemas.microsoft.com/office/drawing/2014/main" id="{CFC49468-3AA4-499A-988F-3CE8F23A1A17}"/>
              </a:ext>
            </a:extLst>
          </p:cNvPr>
          <p:cNvSpPr>
            <a:spLocks xmlns:a="http://schemas.openxmlformats.org/drawingml/2006/main" noGrp="1"/>
          </p:cNvSpPr>
          <p:nvPr/>
        </p:nvSpPr>
        <p:spPr>
          <a:xfrm xmlns:a="http://schemas.openxmlformats.org/drawingml/2006/main">
            <a:off x="609600" y="4286250"/>
            <a:ext cx="6667500" cy="1314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The National Archives preserves it; it did not run the voyage.</a:t>
            </a:r>
          </a:p>
        </p:txBody>
      </p:sp>
      <p:pic>
        <p:nvPicPr>
          <p:cNvPr id="22" name=""/>
          <p:cNvPicPr>
            <a:picLocks xmlns:a="http://schemas.openxmlformats.org/drawingml/2006/main" noChangeAspect="1"/>
          </p:cNvPicPr>
          <p:nvPr/>
        </p:nvPicPr>
        <p:blipFill>
          <a:blip xmlns:r="http://schemas.openxmlformats.org/officeDocument/2006/relationships" xmlns:a="http://schemas.openxmlformats.org/drawingml/2006/main" r:embed="R62f8dd86fce742be"/>
          <a:stretch xmlns:a="http://schemas.openxmlformats.org/drawingml/2006/main"/>
        </p:blipFill>
        <p:spPr>
          <a:xfrm xmlns:a="http://schemas.openxmlformats.org/drawingml/2006/main">
            <a:off x="8351292" y="2369344"/>
            <a:ext cx="2252167" cy="2786063"/>
          </a:xfrm>
          <a:prstGeom xmlns:a="http://schemas.openxmlformats.org/drawingml/2006/main" prst="rect">
            <a:avLst/>
          </a:prstGeom>
        </p:spPr>
      </p:pic>
    </p:spTree>
    <p:extLst>
      <p:ext uri="{BB962C8B-B14F-4D97-AF65-F5344CB8AC3E}">
        <p14:creationId xmlns:p14="http://schemas.microsoft.com/office/powerpoint/2010/main" val="1259236864"/>
      </p:ext>
    </p:extLst>
  </p:cSld>
</p:sld>
</file>

<file path=ppt/slides/slide5.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E7DE0724-EA72-4F4B-B4C5-B08681026672}"/>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502C8DF0-0717-4986-97B7-E014DEBCFFC6}"/>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LAUNCH HUMANITIES</a:t>
            </a:r>
          </a:p>
        </p:txBody>
      </p:sp>
      <p:pic>
        <p:nvPicPr>
          <p:cNvPr id="19" name=""/>
          <p:cNvPicPr>
            <a:picLocks xmlns:a="http://schemas.openxmlformats.org/drawingml/2006/main" noChangeAspect="1"/>
          </p:cNvPicPr>
          <p:nvPr/>
        </p:nvPicPr>
        <p:blipFill>
          <a:blip xmlns:r="http://schemas.openxmlformats.org/officeDocument/2006/relationships" xmlns:a="http://schemas.openxmlformats.org/drawingml/2006/main" r:embed="R5557735f3bfe4412"/>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59E6C87B-5402-4355-B222-E838F90EC54F}"/>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Watch a worked example</a:t>
            </a:r>
          </a:p>
        </p:txBody>
      </p:sp>
      <p:sp>
        <p:nvSpPr>
          <p:cNvPr id="5" name="footer-line">
            <a:extLst xmlns:a="http://schemas.openxmlformats.org/drawingml/2006/main">
              <a:ext uri="{FF2B5EF4-FFF2-40B4-BE49-F238E27FC236}">
                <a16:creationId xmlns:a16="http://schemas.microsoft.com/office/drawing/2014/main" id="{FEB7DC22-E996-4F55-8E5D-48916DEA8513}"/>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B0248D2E-0CDA-4C72-92DC-B76196CC251C}"/>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Humanities</a:t>
            </a:r>
          </a:p>
        </p:txBody>
      </p:sp>
      <p:sp>
        <p:nvSpPr>
          <p:cNvPr id="7" name="page">
            <a:extLst xmlns:a="http://schemas.openxmlformats.org/drawingml/2006/main">
              <a:ext uri="{FF2B5EF4-FFF2-40B4-BE49-F238E27FC236}">
                <a16:creationId xmlns:a16="http://schemas.microsoft.com/office/drawing/2014/main" id="{4D3A6E0D-EE9E-4262-B0CE-A580D9BE95DE}"/>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05</a:t>
            </a:r>
          </a:p>
        </p:txBody>
      </p:sp>
      <p:sp>
        <p:nvSpPr>
          <p:cNvPr id="8" name="left-heading">
            <a:extLst xmlns:a="http://schemas.openxmlformats.org/drawingml/2006/main">
              <a:ext uri="{FF2B5EF4-FFF2-40B4-BE49-F238E27FC236}">
                <a16:creationId xmlns:a16="http://schemas.microsoft.com/office/drawing/2014/main" id="{237F6565-5B9A-4055-8435-0E500C21780C}"/>
              </a:ext>
            </a:extLst>
          </p:cNvPr>
          <p:cNvSpPr>
            <a:spLocks xmlns:a="http://schemas.openxmlformats.org/drawingml/2006/main" noGrp="1"/>
          </p:cNvSpPr>
          <p:nvPr/>
        </p:nvSpPr>
        <p:spPr>
          <a:xfrm xmlns:a="http://schemas.openxmlformats.org/drawingml/2006/main">
            <a:off x="609600" y="2257425"/>
            <a:ext cx="514350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28685E"/>
                </a:solidFill>
                <a:latin typeface="Arial"/>
                <a:ea typeface="Arial"/>
                <a:cs typeface="Arial"/>
              </a:defRPr>
            </a:pPr>
            <a:r>
              <a:rPr sz="2100" b="1">
                <a:solidFill>
                  <a:srgbClr val="28685E"/>
                </a:solidFill>
                <a:latin typeface="Arial"/>
                <a:ea typeface="Arial"/>
                <a:cs typeface="Arial"/>
              </a:rPr>
              <a:t>WHAT IT RECORDS</a:t>
            </a:r>
          </a:p>
        </p:txBody>
      </p:sp>
      <p:sp>
        <p:nvSpPr>
          <p:cNvPr id="9" name="right-heading">
            <a:extLst xmlns:a="http://schemas.openxmlformats.org/drawingml/2006/main">
              <a:ext uri="{FF2B5EF4-FFF2-40B4-BE49-F238E27FC236}">
                <a16:creationId xmlns:a16="http://schemas.microsoft.com/office/drawing/2014/main" id="{A08214FC-397C-48F0-80E6-30DF7D9979DB}"/>
              </a:ext>
            </a:extLst>
          </p:cNvPr>
          <p:cNvSpPr>
            <a:spLocks xmlns:a="http://schemas.openxmlformats.org/drawingml/2006/main" noGrp="1"/>
          </p:cNvSpPr>
          <p:nvPr/>
        </p:nvSpPr>
        <p:spPr>
          <a:xfrm xmlns:a="http://schemas.openxmlformats.org/drawingml/2006/main">
            <a:off x="6572250" y="2257425"/>
            <a:ext cx="50101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A65D25"/>
                </a:solidFill>
                <a:latin typeface="Arial"/>
                <a:ea typeface="Arial"/>
                <a:cs typeface="Arial"/>
              </a:defRPr>
            </a:pPr>
            <a:r>
              <a:rPr sz="2100" b="1">
                <a:solidFill>
                  <a:srgbClr val="A65D25"/>
                </a:solidFill>
                <a:latin typeface="Arial"/>
                <a:ea typeface="Arial"/>
                <a:cs typeface="Arial"/>
              </a:rPr>
              <a:t>WHAT IT DOES NOT</a:t>
            </a:r>
          </a:p>
        </p:txBody>
      </p:sp>
      <p:sp>
        <p:nvSpPr>
          <p:cNvPr id="10" name="left">
            <a:extLst xmlns:a="http://schemas.openxmlformats.org/drawingml/2006/main">
              <a:ext uri="{FF2B5EF4-FFF2-40B4-BE49-F238E27FC236}">
                <a16:creationId xmlns:a16="http://schemas.microsoft.com/office/drawing/2014/main" id="{8518DEF3-2872-4279-B7C8-6D1831150973}"/>
              </a:ext>
            </a:extLst>
          </p:cNvPr>
          <p:cNvSpPr>
            <a:spLocks xmlns:a="http://schemas.openxmlformats.org/drawingml/2006/main" noGrp="1"/>
          </p:cNvSpPr>
          <p:nvPr/>
        </p:nvSpPr>
        <p:spPr>
          <a:xfrm xmlns:a="http://schemas.openxmlformats.org/drawingml/2006/main">
            <a:off x="609600" y="3238500"/>
            <a:ext cx="514350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spcAft>
                <a:spcPts val="0"/>
              </a:spcAft>
            </a:pPr>
            <a:r>
              <a:rPr sz="2400" b="0">
                <a:solidFill>
                  <a:srgbClr val="152B3A"/>
                </a:solidFill>
                <a:latin typeface="Arial"/>
                <a:ea typeface="Arial"/>
                <a:cs typeface="Arial"/>
              </a:rPr>
              <a:t>Names, ages and stated occupations.</a:t>
            </a:r>
          </a:p>
        </p:txBody>
      </p:sp>
      <p:sp>
        <p:nvSpPr>
          <p:cNvPr id="11" name="right">
            <a:extLst xmlns:a="http://schemas.openxmlformats.org/drawingml/2006/main">
              <a:ext uri="{FF2B5EF4-FFF2-40B4-BE49-F238E27FC236}">
                <a16:creationId xmlns:a16="http://schemas.microsoft.com/office/drawing/2014/main" id="{626E5754-F079-4A02-978E-4F8A55CDC1D9}"/>
              </a:ext>
            </a:extLst>
          </p:cNvPr>
          <p:cNvSpPr>
            <a:spLocks xmlns:a="http://schemas.openxmlformats.org/drawingml/2006/main" noGrp="1"/>
          </p:cNvSpPr>
          <p:nvPr/>
        </p:nvSpPr>
        <p:spPr>
          <a:xfrm xmlns:a="http://schemas.openxmlformats.org/drawingml/2006/main">
            <a:off x="6572250" y="3238500"/>
            <a:ext cx="501015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spcAft>
                <a:spcPts val="0"/>
              </a:spcAft>
            </a:pPr>
            <a:r>
              <a:rPr sz="2400" b="0">
                <a:solidFill>
                  <a:srgbClr val="152B3A"/>
                </a:solidFill>
                <a:latin typeface="Arial"/>
                <a:ea typeface="Arial"/>
                <a:cs typeface="Arial"/>
              </a:rPr>
              <a:t>Each motive, a job secured, or later life.</a:t>
            </a:r>
          </a:p>
        </p:txBody>
      </p:sp>
      <p:sp>
        <p:nvSpPr>
          <p:cNvPr id="14" name="">
            <a:extLst xmlns:a="http://schemas.openxmlformats.org/drawingml/2006/main">
              <a:ext uri="{FF2B5EF4-FFF2-40B4-BE49-F238E27FC236}">
                <a16:creationId xmlns:a16="http://schemas.microsoft.com/office/drawing/2014/main" id="{2ED7A34E-60B9-43D9-A2D4-72E80AFB5450}"/>
              </a:ext>
            </a:extLst>
          </p:cNvPr>
          <p:cNvSpPr>
            <a:spLocks xmlns:a="http://schemas.openxmlformats.org/drawingml/2006/main" noGrp="1"/>
          </p:cNvSpPr>
          <p:nvPr/>
        </p:nvSpPr>
        <p:spPr>
          <a:xfrm xmlns:a="http://schemas.openxmlformats.org/drawingml/2006/main">
            <a:off x="609600" y="2886075"/>
            <a:ext cx="50482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
        <p:nvSpPr>
          <p:cNvPr id="15" name="">
            <a:extLst xmlns:a="http://schemas.openxmlformats.org/drawingml/2006/main">
              <a:ext uri="{FF2B5EF4-FFF2-40B4-BE49-F238E27FC236}">
                <a16:creationId xmlns:a16="http://schemas.microsoft.com/office/drawing/2014/main" id="{EF7D3D05-6E36-4FEA-8679-B33644206819}"/>
              </a:ext>
            </a:extLst>
          </p:cNvPr>
          <p:cNvSpPr>
            <a:spLocks xmlns:a="http://schemas.openxmlformats.org/drawingml/2006/main" noGrp="1"/>
          </p:cNvSpPr>
          <p:nvPr/>
        </p:nvSpPr>
        <p:spPr>
          <a:xfrm xmlns:a="http://schemas.openxmlformats.org/drawingml/2006/main">
            <a:off x="6572250" y="2886075"/>
            <a:ext cx="50101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Tree>
    <p:extLst>
      <p:ext uri="{BB962C8B-B14F-4D97-AF65-F5344CB8AC3E}">
        <p14:creationId xmlns:p14="http://schemas.microsoft.com/office/powerpoint/2010/main" val="750140657"/>
      </p:ext>
    </p:extLst>
  </p:cSld>
</p:sld>
</file>

<file path=ppt/slides/slide6.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FF33059C-D699-406A-B441-19C747C68274}"/>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56C60FD3-6A44-40DE-AE21-A30370FB7058}"/>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LAUNCH HUMANITIES</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93ec5c4344d944e9"/>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9A60821E-20B2-471A-8BB3-FAA5062856AB}"/>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Try one together</a:t>
            </a:r>
          </a:p>
        </p:txBody>
      </p:sp>
      <p:sp>
        <p:nvSpPr>
          <p:cNvPr id="5" name="footer-line">
            <a:extLst xmlns:a="http://schemas.openxmlformats.org/drawingml/2006/main">
              <a:ext uri="{FF2B5EF4-FFF2-40B4-BE49-F238E27FC236}">
                <a16:creationId xmlns:a16="http://schemas.microsoft.com/office/drawing/2014/main" id="{7ECBDB34-6F42-48B3-A8D8-B23549269A3B}"/>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57A55C73-0775-456F-A670-A41D2D64087D}"/>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Humanities</a:t>
            </a:r>
          </a:p>
        </p:txBody>
      </p:sp>
      <p:sp>
        <p:nvSpPr>
          <p:cNvPr id="7" name="page">
            <a:extLst xmlns:a="http://schemas.openxmlformats.org/drawingml/2006/main">
              <a:ext uri="{FF2B5EF4-FFF2-40B4-BE49-F238E27FC236}">
                <a16:creationId xmlns:a16="http://schemas.microsoft.com/office/drawing/2014/main" id="{E496F9D1-14A9-495E-90A4-CC647BFFA0E6}"/>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06</a:t>
            </a:r>
          </a:p>
        </p:txBody>
      </p:sp>
      <p:sp>
        <p:nvSpPr>
          <p:cNvPr id="8" name="line-0">
            <a:extLst xmlns:a="http://schemas.openxmlformats.org/drawingml/2006/main">
              <a:ext uri="{FF2B5EF4-FFF2-40B4-BE49-F238E27FC236}">
                <a16:creationId xmlns:a16="http://schemas.microsoft.com/office/drawing/2014/main" id="{1904CE6B-201C-449D-A2D1-41ABF2A6C99E}"/>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Error 1: the archive ran the ship.</a:t>
            </a:r>
          </a:p>
        </p:txBody>
      </p:sp>
      <p:sp>
        <p:nvSpPr>
          <p:cNvPr id="9" name="line-1">
            <a:extLst xmlns:a="http://schemas.openxmlformats.org/drawingml/2006/main">
              <a:ext uri="{FF2B5EF4-FFF2-40B4-BE49-F238E27FC236}">
                <a16:creationId xmlns:a16="http://schemas.microsoft.com/office/drawing/2014/main" id="{19B1D911-7359-424D-8EA3-D4E122CC64B2}"/>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Error 2: a scan upload date is the voyage date.</a:t>
            </a:r>
          </a:p>
        </p:txBody>
      </p:sp>
      <p:sp>
        <p:nvSpPr>
          <p:cNvPr id="10" name="line-2">
            <a:extLst xmlns:a="http://schemas.openxmlformats.org/drawingml/2006/main">
              <a:ext uri="{FF2B5EF4-FFF2-40B4-BE49-F238E27FC236}">
                <a16:creationId xmlns:a16="http://schemas.microsoft.com/office/drawing/2014/main" id="{83C46BCB-BF61-4D42-8073-2594DB100C43}"/>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Error 3: an occupation proves a motive.</a:t>
            </a:r>
          </a:p>
        </p:txBody>
      </p:sp>
    </p:spTree>
    <p:extLst>
      <p:ext uri="{BB962C8B-B14F-4D97-AF65-F5344CB8AC3E}">
        <p14:creationId xmlns:p14="http://schemas.microsoft.com/office/powerpoint/2010/main" val="899261069"/>
      </p:ext>
    </p:extLst>
  </p:cSld>
</p:sld>
</file>

<file path=ppt/slides/slide7.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AC36C9DA-4E70-4CC2-832A-638F33CF7DBA}"/>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2B621CA2-1E2F-4522-BE84-6130E41B7A79}"/>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LAUNCH HUMANITIES</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abe79a5591f845a5"/>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2FECA8C6-1679-4927-9628-13381B8D7D98}"/>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Choose, then explain</a:t>
            </a:r>
          </a:p>
        </p:txBody>
      </p:sp>
      <p:sp>
        <p:nvSpPr>
          <p:cNvPr id="5" name="footer-line">
            <a:extLst xmlns:a="http://schemas.openxmlformats.org/drawingml/2006/main">
              <a:ext uri="{FF2B5EF4-FFF2-40B4-BE49-F238E27FC236}">
                <a16:creationId xmlns:a16="http://schemas.microsoft.com/office/drawing/2014/main" id="{2CE48676-E6C8-4862-87D8-F9575AB04AEA}"/>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1C6C9AB5-F8AE-4FC1-B494-5FDE4501AE02}"/>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Humanities</a:t>
            </a:r>
          </a:p>
        </p:txBody>
      </p:sp>
      <p:sp>
        <p:nvSpPr>
          <p:cNvPr id="7" name="page">
            <a:extLst xmlns:a="http://schemas.openxmlformats.org/drawingml/2006/main">
              <a:ext uri="{FF2B5EF4-FFF2-40B4-BE49-F238E27FC236}">
                <a16:creationId xmlns:a16="http://schemas.microsoft.com/office/drawing/2014/main" id="{D013F926-89F5-443E-8D42-FFB28F819056}"/>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07</a:t>
            </a:r>
          </a:p>
        </p:txBody>
      </p:sp>
      <p:sp>
        <p:nvSpPr>
          <p:cNvPr id="8" name="line-0">
            <a:extLst xmlns:a="http://schemas.openxmlformats.org/drawingml/2006/main">
              <a:ext uri="{FF2B5EF4-FFF2-40B4-BE49-F238E27FC236}">
                <a16:creationId xmlns:a16="http://schemas.microsoft.com/office/drawing/2014/main" id="{6EE58552-675C-48BC-812E-F1FAE5D91F95}"/>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Which evaluation fits the enquiry?</a:t>
            </a:r>
          </a:p>
        </p:txBody>
      </p:sp>
      <p:sp>
        <p:nvSpPr>
          <p:cNvPr id="9" name="line-1">
            <a:extLst xmlns:a="http://schemas.openxmlformats.org/drawingml/2006/main">
              <a:ext uri="{FF2B5EF4-FFF2-40B4-BE49-F238E27FC236}">
                <a16:creationId xmlns:a16="http://schemas.microsoft.com/office/drawing/2014/main" id="{A355BD32-E3FF-40A0-81DD-AE6072281255}"/>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A. Official means accurate for every question.</a:t>
            </a:r>
          </a:p>
        </p:txBody>
      </p:sp>
      <p:sp>
        <p:nvSpPr>
          <p:cNvPr id="10" name="line-2">
            <a:extLst xmlns:a="http://schemas.openxmlformats.org/drawingml/2006/main">
              <a:ext uri="{FF2B5EF4-FFF2-40B4-BE49-F238E27FC236}">
                <a16:creationId xmlns:a16="http://schemas.microsoft.com/office/drawing/2014/main" id="{D2D25638-6343-4898-B8CB-94E2C6C4CA00}"/>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B. Useful for recorded occupations, limited for motives.</a:t>
            </a:r>
          </a:p>
        </p:txBody>
      </p:sp>
      <p:sp>
        <p:nvSpPr>
          <p:cNvPr id="11" name="line-3">
            <a:extLst xmlns:a="http://schemas.openxmlformats.org/drawingml/2006/main">
              <a:ext uri="{FF2B5EF4-FFF2-40B4-BE49-F238E27FC236}">
                <a16:creationId xmlns:a16="http://schemas.microsoft.com/office/drawing/2014/main" id="{40F602E6-C104-4075-B81C-17CC05E2ED66}"/>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Choose, then explain the limit.</a:t>
            </a:r>
          </a:p>
        </p:txBody>
      </p:sp>
    </p:spTree>
    <p:extLst>
      <p:ext uri="{BB962C8B-B14F-4D97-AF65-F5344CB8AC3E}">
        <p14:creationId xmlns:p14="http://schemas.microsoft.com/office/powerpoint/2010/main" val="1732344281"/>
      </p:ext>
    </p:extLst>
  </p:cSld>
</p:sld>
</file>

<file path=ppt/slides/slide8.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CEFFD5FB-06E3-4A10-9C1E-5D6B832F380A}"/>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82DC3D44-CC17-446B-A6B8-0B1EADDDF4C4}"/>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LAUNCH HUMANITIES</a:t>
            </a:r>
          </a:p>
        </p:txBody>
      </p:sp>
      <p:pic>
        <p:nvPicPr>
          <p:cNvPr id="19" name=""/>
          <p:cNvPicPr>
            <a:picLocks xmlns:a="http://schemas.openxmlformats.org/drawingml/2006/main" noChangeAspect="1"/>
          </p:cNvPicPr>
          <p:nvPr/>
        </p:nvPicPr>
        <p:blipFill>
          <a:blip xmlns:r="http://schemas.openxmlformats.org/officeDocument/2006/relationships" xmlns:a="http://schemas.openxmlformats.org/drawingml/2006/main" r:embed="R94283990f507486e"/>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4DA6ABEF-ACD3-43FB-B487-5DEEBC8F7B0C}"/>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Now it is your turn</a:t>
            </a:r>
          </a:p>
        </p:txBody>
      </p:sp>
      <p:sp>
        <p:nvSpPr>
          <p:cNvPr id="5" name="footer-line">
            <a:extLst xmlns:a="http://schemas.openxmlformats.org/drawingml/2006/main">
              <a:ext uri="{FF2B5EF4-FFF2-40B4-BE49-F238E27FC236}">
                <a16:creationId xmlns:a16="http://schemas.microsoft.com/office/drawing/2014/main" id="{5FB65E0E-FD25-48F8-903E-AFE25A606C58}"/>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4F513C56-5AEE-4DF5-9457-1D894422827D}"/>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Humanities</a:t>
            </a:r>
          </a:p>
        </p:txBody>
      </p:sp>
      <p:sp>
        <p:nvSpPr>
          <p:cNvPr id="7" name="page">
            <a:extLst xmlns:a="http://schemas.openxmlformats.org/drawingml/2006/main">
              <a:ext uri="{FF2B5EF4-FFF2-40B4-BE49-F238E27FC236}">
                <a16:creationId xmlns:a16="http://schemas.microsoft.com/office/drawing/2014/main" id="{545CFDC8-59C3-41D7-8127-A2F15B5DF390}"/>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08</a:t>
            </a:r>
          </a:p>
        </p:txBody>
      </p:sp>
      <p:sp>
        <p:nvSpPr>
          <p:cNvPr id="8" name="left-heading">
            <a:extLst xmlns:a="http://schemas.openxmlformats.org/drawingml/2006/main">
              <a:ext uri="{FF2B5EF4-FFF2-40B4-BE49-F238E27FC236}">
                <a16:creationId xmlns:a16="http://schemas.microsoft.com/office/drawing/2014/main" id="{33E15CBA-997D-4971-B1F2-589F2EBE6D62}"/>
              </a:ext>
            </a:extLst>
          </p:cNvPr>
          <p:cNvSpPr>
            <a:spLocks xmlns:a="http://schemas.openxmlformats.org/drawingml/2006/main" noGrp="1"/>
          </p:cNvSpPr>
          <p:nvPr/>
        </p:nvSpPr>
        <p:spPr>
          <a:xfrm xmlns:a="http://schemas.openxmlformats.org/drawingml/2006/main">
            <a:off x="609600" y="2257425"/>
            <a:ext cx="514350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28685E"/>
                </a:solidFill>
                <a:latin typeface="Arial"/>
                <a:ea typeface="Arial"/>
                <a:cs typeface="Arial"/>
              </a:defRPr>
            </a:pPr>
            <a:r>
              <a:rPr sz="2100" b="1">
                <a:solidFill>
                  <a:srgbClr val="28685E"/>
                </a:solidFill>
                <a:latin typeface="Arial"/>
                <a:ea typeface="Arial"/>
                <a:cs typeface="Arial"/>
              </a:rPr>
              <a:t>YOUR TASK</a:t>
            </a:r>
          </a:p>
        </p:txBody>
      </p:sp>
      <p:sp>
        <p:nvSpPr>
          <p:cNvPr id="9" name="right-heading">
            <a:extLst xmlns:a="http://schemas.openxmlformats.org/drawingml/2006/main">
              <a:ext uri="{FF2B5EF4-FFF2-40B4-BE49-F238E27FC236}">
                <a16:creationId xmlns:a16="http://schemas.microsoft.com/office/drawing/2014/main" id="{CFFD6622-F33B-4971-B241-389742EB765A}"/>
              </a:ext>
            </a:extLst>
          </p:cNvPr>
          <p:cNvSpPr>
            <a:spLocks xmlns:a="http://schemas.openxmlformats.org/drawingml/2006/main" noGrp="1"/>
          </p:cNvSpPr>
          <p:nvPr/>
        </p:nvSpPr>
        <p:spPr>
          <a:xfrm xmlns:a="http://schemas.openxmlformats.org/drawingml/2006/main">
            <a:off x="6572250" y="2257425"/>
            <a:ext cx="50101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A65D25"/>
                </a:solidFill>
                <a:latin typeface="Arial"/>
                <a:ea typeface="Arial"/>
                <a:cs typeface="Arial"/>
              </a:defRPr>
            </a:pPr>
            <a:r>
              <a:rPr sz="2100" b="1">
                <a:solidFill>
                  <a:srgbClr val="A65D25"/>
                </a:solidFill>
                <a:latin typeface="Arial"/>
                <a:ea typeface="Arial"/>
                <a:cs typeface="Arial"/>
              </a:rPr>
              <a:t>EXPLAIN</a:t>
            </a:r>
          </a:p>
        </p:txBody>
      </p:sp>
      <p:sp>
        <p:nvSpPr>
          <p:cNvPr id="10" name="left">
            <a:extLst xmlns:a="http://schemas.openxmlformats.org/drawingml/2006/main">
              <a:ext uri="{FF2B5EF4-FFF2-40B4-BE49-F238E27FC236}">
                <a16:creationId xmlns:a16="http://schemas.microsoft.com/office/drawing/2014/main" id="{653ACD97-30C4-4652-83F8-C8AC63FB3868}"/>
              </a:ext>
            </a:extLst>
          </p:cNvPr>
          <p:cNvSpPr>
            <a:spLocks xmlns:a="http://schemas.openxmlformats.org/drawingml/2006/main" noGrp="1"/>
          </p:cNvSpPr>
          <p:nvPr/>
        </p:nvSpPr>
        <p:spPr>
          <a:xfrm xmlns:a="http://schemas.openxmlformats.org/drawingml/2006/main">
            <a:off x="609600" y="3238500"/>
            <a:ext cx="514350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spcAft>
                <a:spcPts val="0"/>
              </a:spcAft>
            </a:pPr>
            <a:r>
              <a:rPr sz="2400" b="0">
                <a:solidFill>
                  <a:srgbClr val="152B3A"/>
                </a:solidFill>
                <a:latin typeface="Arial"/>
                <a:ea typeface="Arial"/>
                <a:cs typeface="Arial"/>
              </a:rPr>
              <a:t>Correct the three archive errors.</a:t>
            </a:r>
          </a:p>
          <a:p xmlns:a="http://schemas.openxmlformats.org/drawingml/2006/main">
            <a:pPr>
              <a:spcAft>
                <a:spcPts val="0"/>
              </a:spcAft>
            </a:pPr>
            <a:r>
              <a:rPr sz="2400" b="0">
                <a:solidFill>
                  <a:srgbClr val="152B3A"/>
                </a:solidFill>
                <a:latin typeface="Arial"/>
                <a:ea typeface="Arial"/>
                <a:cs typeface="Arial"/>
              </a:rPr>
              <a:t/>
            </a:r>
          </a:p>
          <a:p xmlns:a="http://schemas.openxmlformats.org/drawingml/2006/main">
            <a:pPr>
              <a:spcAft>
                <a:spcPts val="0"/>
              </a:spcAft>
            </a:pPr>
            <a:r>
              <a:rPr sz="2400" b="0">
                <a:solidFill>
                  <a:srgbClr val="152B3A"/>
                </a:solidFill>
                <a:latin typeface="Arial"/>
                <a:ea typeface="Arial"/>
                <a:cs typeface="Arial"/>
              </a:rPr>
              <a:t>Use a catalogue field in each correction.</a:t>
            </a:r>
          </a:p>
        </p:txBody>
      </p:sp>
      <p:sp>
        <p:nvSpPr>
          <p:cNvPr id="11" name="right">
            <a:extLst xmlns:a="http://schemas.openxmlformats.org/drawingml/2006/main">
              <a:ext uri="{FF2B5EF4-FFF2-40B4-BE49-F238E27FC236}">
                <a16:creationId xmlns:a16="http://schemas.microsoft.com/office/drawing/2014/main" id="{ACBFBEC9-64D2-4740-A13A-FA1682D06CA4}"/>
              </a:ext>
            </a:extLst>
          </p:cNvPr>
          <p:cNvSpPr>
            <a:spLocks xmlns:a="http://schemas.openxmlformats.org/drawingml/2006/main" noGrp="1"/>
          </p:cNvSpPr>
          <p:nvPr/>
        </p:nvSpPr>
        <p:spPr>
          <a:xfrm xmlns:a="http://schemas.openxmlformats.org/drawingml/2006/main">
            <a:off x="6572250" y="3238500"/>
            <a:ext cx="501015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spcAft>
                <a:spcPts val="0"/>
              </a:spcAft>
            </a:pPr>
            <a:r>
              <a:rPr sz="2400" b="0">
                <a:solidFill>
                  <a:srgbClr val="152B3A"/>
                </a:solidFill>
                <a:latin typeface="Arial"/>
                <a:ea typeface="Arial"/>
                <a:cs typeface="Arial"/>
              </a:rPr>
              <a:t>Write a usefulness judgement and a limit.</a:t>
            </a:r>
          </a:p>
        </p:txBody>
      </p:sp>
      <p:sp>
        <p:nvSpPr>
          <p:cNvPr id="14" name="">
            <a:extLst xmlns:a="http://schemas.openxmlformats.org/drawingml/2006/main">
              <a:ext uri="{FF2B5EF4-FFF2-40B4-BE49-F238E27FC236}">
                <a16:creationId xmlns:a16="http://schemas.microsoft.com/office/drawing/2014/main" id="{4115969A-BA15-4E1F-A083-96BBA606B106}"/>
              </a:ext>
            </a:extLst>
          </p:cNvPr>
          <p:cNvSpPr>
            <a:spLocks xmlns:a="http://schemas.openxmlformats.org/drawingml/2006/main" noGrp="1"/>
          </p:cNvSpPr>
          <p:nvPr/>
        </p:nvSpPr>
        <p:spPr>
          <a:xfrm xmlns:a="http://schemas.openxmlformats.org/drawingml/2006/main">
            <a:off x="609600" y="2886075"/>
            <a:ext cx="50482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
        <p:nvSpPr>
          <p:cNvPr id="15" name="">
            <a:extLst xmlns:a="http://schemas.openxmlformats.org/drawingml/2006/main">
              <a:ext uri="{FF2B5EF4-FFF2-40B4-BE49-F238E27FC236}">
                <a16:creationId xmlns:a16="http://schemas.microsoft.com/office/drawing/2014/main" id="{3A2DEDD4-59F5-431E-89FD-407BD400D451}"/>
              </a:ext>
            </a:extLst>
          </p:cNvPr>
          <p:cNvSpPr>
            <a:spLocks xmlns:a="http://schemas.openxmlformats.org/drawingml/2006/main" noGrp="1"/>
          </p:cNvSpPr>
          <p:nvPr/>
        </p:nvSpPr>
        <p:spPr>
          <a:xfrm xmlns:a="http://schemas.openxmlformats.org/drawingml/2006/main">
            <a:off x="6572250" y="2886075"/>
            <a:ext cx="50101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Tree>
    <p:extLst>
      <p:ext uri="{BB962C8B-B14F-4D97-AF65-F5344CB8AC3E}">
        <p14:creationId xmlns:p14="http://schemas.microsoft.com/office/powerpoint/2010/main" val="1163935308"/>
      </p:ext>
    </p:extLst>
  </p:cSld>
</p:sld>
</file>

<file path=ppt/slides/slide9.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AC36C9DA-4E70-4CC2-832A-638F33CF7DBA}"/>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2B621CA2-1E2F-4522-BE84-6130E41B7A79}"/>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LAUNCH HUMANITIES</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41b34f28178d45cb"/>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2FECA8C6-1679-4927-9628-13381B8D7D98}"/>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Make the reasoning visible</a:t>
            </a:r>
          </a:p>
        </p:txBody>
      </p:sp>
      <p:sp>
        <p:nvSpPr>
          <p:cNvPr id="5" name="footer-line">
            <a:extLst xmlns:a="http://schemas.openxmlformats.org/drawingml/2006/main">
              <a:ext uri="{FF2B5EF4-FFF2-40B4-BE49-F238E27FC236}">
                <a16:creationId xmlns:a16="http://schemas.microsoft.com/office/drawing/2014/main" id="{2CE48676-E6C8-4862-87D8-F9575AB04AEA}"/>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1C6C9AB5-F8AE-4FC1-B494-5FDE4501AE02}"/>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Humanities</a:t>
            </a:r>
          </a:p>
        </p:txBody>
      </p:sp>
      <p:sp>
        <p:nvSpPr>
          <p:cNvPr id="7" name="page">
            <a:extLst xmlns:a="http://schemas.openxmlformats.org/drawingml/2006/main">
              <a:ext uri="{FF2B5EF4-FFF2-40B4-BE49-F238E27FC236}">
                <a16:creationId xmlns:a16="http://schemas.microsoft.com/office/drawing/2014/main" id="{D013F926-89F5-443E-8D42-FFB28F819056}"/>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09</a:t>
            </a:r>
          </a:p>
        </p:txBody>
      </p:sp>
      <p:sp>
        <p:nvSpPr>
          <p:cNvPr id="8" name="line-0">
            <a:extLst xmlns:a="http://schemas.openxmlformats.org/drawingml/2006/main">
              <a:ext uri="{FF2B5EF4-FFF2-40B4-BE49-F238E27FC236}">
                <a16:creationId xmlns:a16="http://schemas.microsoft.com/office/drawing/2014/main" id="{6EE58552-675C-48BC-812E-F1FAE5D91F95}"/>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Point to one detail you used.</a:t>
            </a:r>
          </a:p>
        </p:txBody>
      </p:sp>
      <p:sp>
        <p:nvSpPr>
          <p:cNvPr id="9" name="line-1">
            <a:extLst xmlns:a="http://schemas.openxmlformats.org/drawingml/2006/main">
              <a:ext uri="{FF2B5EF4-FFF2-40B4-BE49-F238E27FC236}">
                <a16:creationId xmlns:a16="http://schemas.microsoft.com/office/drawing/2014/main" id="{A355BD32-E3FF-40A0-81DD-AE6072281255}"/>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Say how it helped your answer.</a:t>
            </a:r>
          </a:p>
        </p:txBody>
      </p:sp>
      <p:sp>
        <p:nvSpPr>
          <p:cNvPr id="10" name="line-2">
            <a:extLst xmlns:a="http://schemas.openxmlformats.org/drawingml/2006/main">
              <a:ext uri="{FF2B5EF4-FFF2-40B4-BE49-F238E27FC236}">
                <a16:creationId xmlns:a16="http://schemas.microsoft.com/office/drawing/2014/main" id="{D2D25638-6343-4898-B8CB-94E2C6C4CA00}"/>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Name one thing it cannot show.</a:t>
            </a:r>
          </a:p>
        </p:txBody>
      </p:sp>
      <p:sp>
        <p:nvSpPr>
          <p:cNvPr id="11" name="line-3">
            <a:extLst xmlns:a="http://schemas.openxmlformats.org/drawingml/2006/main">
              <a:ext uri="{FF2B5EF4-FFF2-40B4-BE49-F238E27FC236}">
                <a16:creationId xmlns:a16="http://schemas.microsoft.com/office/drawing/2014/main" id="{40F602E6-C104-4075-B81C-17CC05E2ED66}"/>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Keep your first answer for the check.</a:t>
            </a:r>
          </a:p>
        </p:txBody>
      </p:sp>
    </p:spTree>
    <p:extLst>
      <p:ext uri="{BB962C8B-B14F-4D97-AF65-F5344CB8AC3E}">
        <p14:creationId xmlns:p14="http://schemas.microsoft.com/office/powerpoint/2010/main" val="1732344281"/>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2026-09-07T10:25:33.1130000Z</dcterms:created>
  <dcterms:modified xsi:type="dcterms:W3CDTF">2026-09-07T10:25:33.1130000Z</dcterms:modified>
</coreProperties>
</file>