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1b3669531894b4b" /><Relationship Type="http://schemas.openxmlformats.org/officeDocument/2006/relationships/extended-properties" Target="/docProps/app.xml" Id="R93cee1ca8bde4a05" /><Relationship Type="http://schemas.openxmlformats.org/officeDocument/2006/relationships/officeDocument" Target="/ppt/presentation.xml" Id="R59a41c72264548c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aab6d9a085f484b"/>
  </p:sldMasterIdLst>
  <p:notesMasterIdLst>
    <p:notesMasterId xmlns:r="http://schemas.openxmlformats.org/officeDocument/2006/relationships" r:id="R294979682a0b49d1"/>
  </p:notesMasterIdLst>
  <p:sldIdLst>
    <p:sldId xmlns:r="http://schemas.openxmlformats.org/officeDocument/2006/relationships" id="256" r:id="R2b9e84e8508440d0"/>
    <p:sldId xmlns:r="http://schemas.openxmlformats.org/officeDocument/2006/relationships" id="257" r:id="Rcfc9ca0a1d0141e3"/>
    <p:sldId xmlns:r="http://schemas.openxmlformats.org/officeDocument/2006/relationships" id="258" r:id="R49cec3c124ac4443"/>
    <p:sldId xmlns:r="http://schemas.openxmlformats.org/officeDocument/2006/relationships" id="259" r:id="R4e0a8edeef3144c0"/>
    <p:sldId xmlns:r="http://schemas.openxmlformats.org/officeDocument/2006/relationships" id="260" r:id="R550fa26cce414fa0"/>
    <p:sldId xmlns:r="http://schemas.openxmlformats.org/officeDocument/2006/relationships" id="261" r:id="Rf60ff4add8cc4880"/>
    <p:sldId xmlns:r="http://schemas.openxmlformats.org/officeDocument/2006/relationships" id="262" r:id="R4ca82daef02547d0"/>
    <p:sldId xmlns:r="http://schemas.openxmlformats.org/officeDocument/2006/relationships" id="263" r:id="Rccd47296cb4443a5"/>
    <p:sldId xmlns:r="http://schemas.openxmlformats.org/officeDocument/2006/relationships" id="264" r:id="R2ecab9bdedad4649"/>
    <p:sldId xmlns:r="http://schemas.openxmlformats.org/officeDocument/2006/relationships" id="265" r:id="R3c0a5fd744634998"/>
    <p:sldId xmlns:r="http://schemas.openxmlformats.org/officeDocument/2006/relationships" id="266" r:id="Rc59f7124f8304968"/>
    <p:sldId xmlns:r="http://schemas.openxmlformats.org/officeDocument/2006/relationships" id="267" r:id="R20f9e15e8caf4ec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5ae4e8ff7944166" /><Relationship Type="http://schemas.openxmlformats.org/officeDocument/2006/relationships/slideMaster" Target="/ppt/slideMasters/slideMaster1.xml" Id="Rbaab6d9a085f484b" /><Relationship Type="http://schemas.openxmlformats.org/officeDocument/2006/relationships/notesMaster" Target="/ppt/notesMasters/notesMaster1.xml" Id="R294979682a0b49d1" /><Relationship Type="http://schemas.openxmlformats.org/officeDocument/2006/relationships/presProps" Target="/ppt/presProps.xml" Id="R431de6d7e5b54c59" /><Relationship Type="http://schemas.openxmlformats.org/officeDocument/2006/relationships/tableStyles" Target="/ppt/tableStyles.xml" Id="Rbbd81baca20d41ca" /><Relationship Type="http://schemas.openxmlformats.org/officeDocument/2006/relationships/slide" Target="/ppt/slides/slide1.xml" Id="R2b9e84e8508440d0" /><Relationship Type="http://schemas.openxmlformats.org/officeDocument/2006/relationships/slide" Target="/ppt/slides/slide2.xml" Id="Rcfc9ca0a1d0141e3" /><Relationship Type="http://schemas.openxmlformats.org/officeDocument/2006/relationships/slide" Target="/ppt/slides/slide3.xml" Id="R49cec3c124ac4443" /><Relationship Type="http://schemas.openxmlformats.org/officeDocument/2006/relationships/slide" Target="/ppt/slides/slide4.xml" Id="R4e0a8edeef3144c0" /><Relationship Type="http://schemas.openxmlformats.org/officeDocument/2006/relationships/slide" Target="/ppt/slides/slide5.xml" Id="R550fa26cce414fa0" /><Relationship Type="http://schemas.openxmlformats.org/officeDocument/2006/relationships/slide" Target="/ppt/slides/slide6.xml" Id="Rf60ff4add8cc4880" /><Relationship Type="http://schemas.openxmlformats.org/officeDocument/2006/relationships/slide" Target="/ppt/slides/slide7.xml" Id="R4ca82daef02547d0" /><Relationship Type="http://schemas.openxmlformats.org/officeDocument/2006/relationships/slide" Target="/ppt/slides/slide8.xml" Id="Rccd47296cb4443a5" /><Relationship Type="http://schemas.openxmlformats.org/officeDocument/2006/relationships/slide" Target="/ppt/slides/slide9.xml" Id="R2ecab9bdedad4649" /><Relationship Type="http://schemas.openxmlformats.org/officeDocument/2006/relationships/slide" Target="/ppt/slides/slide10.xml" Id="R3c0a5fd744634998" /><Relationship Type="http://schemas.openxmlformats.org/officeDocument/2006/relationships/slide" Target="/ppt/slides/slide11.xml" Id="Rc59f7124f8304968" /><Relationship Type="http://schemas.openxmlformats.org/officeDocument/2006/relationships/slide" Target="/ppt/slides/slide12.xml" Id="R20f9e15e8caf4ec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1048dcb82914a4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204682456bc4737" /><Relationship Type="http://schemas.openxmlformats.org/officeDocument/2006/relationships/notesMaster" Target="/ppt/notesMasters/notesMaster1.xml" Id="Ra80f8a87962f4ea3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3500635fef546e3" /><Relationship Type="http://schemas.openxmlformats.org/officeDocument/2006/relationships/notesMaster" Target="/ppt/notesMasters/notesMaster1.xml" Id="R99a0ccb8a02643bc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a04687d263964a74" /><Relationship Type="http://schemas.openxmlformats.org/officeDocument/2006/relationships/notesMaster" Target="/ppt/notesMasters/notesMaster1.xml" Id="R0f72c7baef6847ac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587083ade94d4190" /><Relationship Type="http://schemas.openxmlformats.org/officeDocument/2006/relationships/notesMaster" Target="/ppt/notesMasters/notesMaster1.xml" Id="R08c6284c3da449e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57c86dec9204806" /><Relationship Type="http://schemas.openxmlformats.org/officeDocument/2006/relationships/notesMaster" Target="/ppt/notesMasters/notesMaster1.xml" Id="R2363e8adad5f4a0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2b423f74943408f" /><Relationship Type="http://schemas.openxmlformats.org/officeDocument/2006/relationships/notesMaster" Target="/ppt/notesMasters/notesMaster1.xml" Id="R5e4e3df1540442f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21ecd00af7d472a" /><Relationship Type="http://schemas.openxmlformats.org/officeDocument/2006/relationships/notesMaster" Target="/ppt/notesMasters/notesMaster1.xml" Id="Rc6d660c74ddf466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beeb72dcbf804013" /><Relationship Type="http://schemas.openxmlformats.org/officeDocument/2006/relationships/notesMaster" Target="/ppt/notesMasters/notesMaster1.xml" Id="R4539be8a450e462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f5d133dc6a94702" /><Relationship Type="http://schemas.openxmlformats.org/officeDocument/2006/relationships/notesMaster" Target="/ppt/notesMasters/notesMaster1.xml" Id="R8a64613f1d6b4c9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ca1363e4e284d5c" /><Relationship Type="http://schemas.openxmlformats.org/officeDocument/2006/relationships/notesMaster" Target="/ppt/notesMasters/notesMaster1.xml" Id="Rc66bb17e1fc04ec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be565b3800584931" /><Relationship Type="http://schemas.openxmlformats.org/officeDocument/2006/relationships/notesMaster" Target="/ppt/notesMasters/notesMaster1.xml" Id="R0ea36a0b46dc46f0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b50e4fc95c094ebc" /><Relationship Type="http://schemas.openxmlformats.org/officeDocument/2006/relationships/notesMaster" Target="/ppt/notesMasters/notesMaster1.xml" Id="R674cc0aca04547a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Use the larger printed source sheet. Read captions and distinguish the document from its later custodian.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4. A timeline with a reason. Tuesday 10:10-10:50. Humanities-only lesson. LAUNCH's separate RE outcome is not claimed within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Build a proportionally spaced twentieth-century timeline and justify a significance ranking for a named question.</a:t>
            </a:r>
          </a:p>
          <a:p xmlns:a="http://schemas.openxmlformats.org/drawingml/2006/main">
            <a:r>
              <a:t>Support: An adult can prepare a 100 mm decade scale using the instructions on pupil page 2. Start with three cards, then add the others with a ruler and reader.</a:t>
            </a:r>
          </a:p>
          <a:p xmlns:a="http://schemas.openxmlformats.org/drawingml/2006/main">
            <a:r>
              <a:t>Stretch: Name a second enquiry question and defend a changed top-three ranking without moving dates.</a:t>
            </a:r>
          </a:p>
          <a:p xmlns:a="http://schemas.openxmlformats.org/drawingml/2006/main">
            <a:r>
              <a:t>Misconceptions: 1918 did not give every adult woman the vote; age and property conditions mattered. A gap in selected evidence is not evidence of inactivity. Chronological position does not make an event more significant. The 1965 Act had limits; avoid saying racism ended.</a:t>
            </a:r>
          </a:p>
          <a:p xmlns:a="http://schemas.openxmlformats.org/drawingml/2006/main">
            <a:r>
              <a:t>Answer guidance: Order T1 1918, T2 1928, T3 1948, T4 1963, T5 1965, T6 1973. At 1 mm/year: 18,28,48,63,65,73 mm from 1900. Gaps between selected events: 10,20,15,2,8 years.</a:t>
            </a:r>
          </a:p>
          <a:p xmlns:a="http://schemas.openxmlformats.org/drawingml/2006/main">
            <a:r>
              <a:t>Guided: 1963 at 63 mm; gap from 1948 is 15 mm/years. Hinge B.</a:t>
            </a:r>
          </a:p>
          <a:p xmlns:a="http://schemas.openxmlformats.org/drawingml/2006/main">
            <a:r>
              <a:t>Rights/participation: defensible choices include T1/T2 voting extensions, T4 employment access, T5 protection and limits. Migration: T3 arrival plus relevant arguments about T4/T5/T6. No single correct ranking; insist on a question-specific reason.</a:t>
            </a:r>
          </a:p>
          <a:p xmlns:a="http://schemas.openxmlformats.org/drawingml/2006/main">
            <a:r>
              <a:t>T1/T2 show an important contrast: conditional women's suffrage in 1918, equal age terms in 1928.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https://madebymatt.uk/Lessons/Humanities_Teesside/LAUNCH_W1-W8_2026-27/LAUNCH_HUM_W4_A_Timeline_Of_Twentieth_Century_Britain.html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https://www.parliament.uk/about/living-heritage/evolutionofparliament/legislativescrutiny/parliament-and-europe/overview/britain-and-eec-to-single-european-act/</a:t>
            </a:r>
          </a:p>
          <a:p xmlns:a="http://schemas.openxmlformats.org/drawingml/2006/main">
            <a:r>
              <a:t>https://www.parliament.uk/about/living-heritage/transformingsociety/electionsvoting/womenvote/overview/thevote/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65236a69e9e463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8c919f343b6438d" /><Relationship Type="http://schemas.openxmlformats.org/officeDocument/2006/relationships/slideLayout" Target="/ppt/slideLayouts/slideLayout1.xml" Id="R1f93d659e6494f9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f93d659e6494f9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334a546f82448e0" /><Relationship Type="http://schemas.openxmlformats.org/officeDocument/2006/relationships/image" Target="/ppt/media/image.jpeg" Id="R7edee530f89b4d63" /><Relationship Type="http://schemas.openxmlformats.org/officeDocument/2006/relationships/notesSlide" Target="/ppt/notesSlides/notesSlide1.xml" Id="R3d9e9833a9f84783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f901d6f8234e97" /><Relationship Type="http://schemas.openxmlformats.org/officeDocument/2006/relationships/image" Target="/ppt/media/image.jpeg" Id="R3d44e9c2abaf471a" /><Relationship Type="http://schemas.openxmlformats.org/officeDocument/2006/relationships/notesSlide" Target="/ppt/notesSlides/notesSlide10.xml" Id="R04de80c8cdf548b5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40366693514633" /><Relationship Type="http://schemas.openxmlformats.org/officeDocument/2006/relationships/image" Target="/ppt/media/image.jpeg" Id="Re56a349c025d458e" /><Relationship Type="http://schemas.openxmlformats.org/officeDocument/2006/relationships/notesSlide" Target="/ppt/notesSlides/notesSlide11.xml" Id="R72277bb9f9e54387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1ca444bec340d3" /><Relationship Type="http://schemas.openxmlformats.org/officeDocument/2006/relationships/image" Target="/ppt/media/image.jpeg" Id="Ref474e814d23416f" /><Relationship Type="http://schemas.openxmlformats.org/officeDocument/2006/relationships/notesSlide" Target="/ppt/notesSlides/notesSlide12.xml" Id="Rfacaaed2a8db4ec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cfffd4d94c4844" /><Relationship Type="http://schemas.openxmlformats.org/officeDocument/2006/relationships/image" Target="/ppt/media/image.jpeg" Id="R27759a6274224dea" /><Relationship Type="http://schemas.openxmlformats.org/officeDocument/2006/relationships/notesSlide" Target="/ppt/notesSlides/notesSlide2.xml" Id="R859f9b06bbe44ff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7aa06d67084778" /><Relationship Type="http://schemas.openxmlformats.org/officeDocument/2006/relationships/image" Target="/ppt/media/image.jpeg" Id="Rc0e4b06137814000" /><Relationship Type="http://schemas.openxmlformats.org/officeDocument/2006/relationships/notesSlide" Target="/ppt/notesSlides/notesSlide3.xml" Id="R492f87225ac3449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07c8fe16b34818" /><Relationship Type="http://schemas.openxmlformats.org/officeDocument/2006/relationships/image" Target="/ppt/media/image.jpeg" Id="R6f1c214f47484ec5" /><Relationship Type="http://schemas.openxmlformats.org/officeDocument/2006/relationships/image" Target="/ppt/media/image2.jpeg" Id="R849c2eac7d214635" /><Relationship Type="http://schemas.openxmlformats.org/officeDocument/2006/relationships/notesSlide" Target="/ppt/notesSlides/notesSlide4.xml" Id="Raa5dfad0820a485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494932df294d9f" /><Relationship Type="http://schemas.openxmlformats.org/officeDocument/2006/relationships/image" Target="/ppt/media/image.jpeg" Id="R4f88b13f597c4b59" /><Relationship Type="http://schemas.openxmlformats.org/officeDocument/2006/relationships/notesSlide" Target="/ppt/notesSlides/notesSlide5.xml" Id="R1a1eb40211de42a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b383562c7d492a" /><Relationship Type="http://schemas.openxmlformats.org/officeDocument/2006/relationships/image" Target="/ppt/media/image.jpeg" Id="Rcc15568881ac40ad" /><Relationship Type="http://schemas.openxmlformats.org/officeDocument/2006/relationships/notesSlide" Target="/ppt/notesSlides/notesSlide6.xml" Id="Rbb4635a092a74f5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19d86b973c46ff" /><Relationship Type="http://schemas.openxmlformats.org/officeDocument/2006/relationships/image" Target="/ppt/media/image.jpeg" Id="R400076746ce441ea" /><Relationship Type="http://schemas.openxmlformats.org/officeDocument/2006/relationships/notesSlide" Target="/ppt/notesSlides/notesSlide7.xml" Id="R4c1c7dae14fa4e7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acda4d07404771" /><Relationship Type="http://schemas.openxmlformats.org/officeDocument/2006/relationships/image" Target="/ppt/media/image.jpeg" Id="R3ac3f3d399ec449e" /><Relationship Type="http://schemas.openxmlformats.org/officeDocument/2006/relationships/notesSlide" Target="/ppt/notesSlides/notesSlide8.xml" Id="Rb511e429217e4566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b61adefe5e24353" /><Relationship Type="http://schemas.openxmlformats.org/officeDocument/2006/relationships/image" Target="/ppt/media/image.jpeg" Id="Rf11392a73e3e4208" /><Relationship Type="http://schemas.openxmlformats.org/officeDocument/2006/relationships/notesSlide" Target="/ppt/notesSlides/notesSlide9.xml" Id="R9a3c71c11aa84d45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edee530f89b4d6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 timeline with a reason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Why can a ranking change while dates stay fixed?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Build a proportionally spaced twentieth-century timeline and justify a significance ranking for a named question.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Use a detail. Explain what it supports.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d44e9c2abaf471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SCALE CHECK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LATER CARDS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1918:18; 1928:28; 1948:48 mm.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1963:63; 1965:65; 1973:73 mm.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56a349c025d458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f474e814d23416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keeps chronology fixed?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can change a significance ranking?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7759a6274224de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comes first: 1918 or 1928?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How many years separate them?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Does later always mean more important?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0e4b06137814000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CHRONOLOGY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CRITERION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order by date.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Scale: equal years, equal gaps.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judgement rule.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Significance: importance for a question.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f1c214f47484ec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 date fixes a position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 records the 1948 Windrush arrival.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Its date stays the same whatever question we ask.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49c2eac7d214635"/>
          <a:stretch xmlns:a="http://schemas.openxmlformats.org/drawingml/2006/main"/>
        </p:blipFill>
        <p:spPr>
          <a:xfrm xmlns:a="http://schemas.openxmlformats.org/drawingml/2006/main">
            <a:off x="8351292" y="2369344"/>
            <a:ext cx="2252167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f88b13f597c4b59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SEQUENCE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SIGNIFICANCE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Dates fix the order of the cards.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question and evidence shape the ranking.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c15568881ac40ad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On a 100 mm century line, 1948 is at 48 mm.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Where would 1963 go?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How big is the gap from 1948 to 1963?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00076746ce441e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statement is correct?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A blank gap proves nothing happened.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A blank gap means no selected card is shown.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and explain.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ac3f3d399ec449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Place six cards on a scaled timeline.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Rank three for rights and participation.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Re-rank for migration and explain the change.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11392a73e3e420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Make the reasoning visible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one detail you used.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 how it helped your answer.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thing it cannot show.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answer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2026-09-07T10:43:46.2180000Z</dcterms:created>
  <dcterms:modified xsi:type="dcterms:W3CDTF">2026-09-07T10:43:46.2180000Z</dcterms:modified>
</coreProperties>
</file>