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6196992cdb44211" /><Relationship Type="http://schemas.openxmlformats.org/officeDocument/2006/relationships/extended-properties" Target="/docProps/app.xml" Id="R3c014719763b4c04" /><Relationship Type="http://schemas.openxmlformats.org/officeDocument/2006/relationships/officeDocument" Target="/ppt/presentation.xml" Id="R2598f7d689394f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bdd8984f494451"/>
  </p:sldMasterIdLst>
  <p:notesMasterIdLst>
    <p:notesMasterId xmlns:r="http://schemas.openxmlformats.org/officeDocument/2006/relationships" r:id="Rf82043f8769b4cde"/>
  </p:notesMasterIdLst>
  <p:sldIdLst>
    <p:sldId xmlns:r="http://schemas.openxmlformats.org/officeDocument/2006/relationships" id="256" r:id="Rb402c6967e5b47f6"/>
    <p:sldId xmlns:r="http://schemas.openxmlformats.org/officeDocument/2006/relationships" id="257" r:id="Rab9dd6815d7f4eac"/>
    <p:sldId xmlns:r="http://schemas.openxmlformats.org/officeDocument/2006/relationships" id="258" r:id="R4ac649b5eae946eb"/>
    <p:sldId xmlns:r="http://schemas.openxmlformats.org/officeDocument/2006/relationships" id="259" r:id="Rc4220c9879d247e5"/>
    <p:sldId xmlns:r="http://schemas.openxmlformats.org/officeDocument/2006/relationships" id="260" r:id="R928aa380cd4b4f7f"/>
    <p:sldId xmlns:r="http://schemas.openxmlformats.org/officeDocument/2006/relationships" id="261" r:id="Rba003364709b4e63"/>
    <p:sldId xmlns:r="http://schemas.openxmlformats.org/officeDocument/2006/relationships" id="262" r:id="R8ba988d9721a4d5a"/>
    <p:sldId xmlns:r="http://schemas.openxmlformats.org/officeDocument/2006/relationships" id="263" r:id="Rc9fc2a3ef61b4c0d"/>
    <p:sldId xmlns:r="http://schemas.openxmlformats.org/officeDocument/2006/relationships" id="264" r:id="R3f61f5c9f22e4a01"/>
    <p:sldId xmlns:r="http://schemas.openxmlformats.org/officeDocument/2006/relationships" id="265" r:id="R7ea7a114e6644ed2"/>
    <p:sldId xmlns:r="http://schemas.openxmlformats.org/officeDocument/2006/relationships" id="266" r:id="R5d8f87d8f69d4ab9"/>
    <p:sldId xmlns:r="http://schemas.openxmlformats.org/officeDocument/2006/relationships" id="267" r:id="R1a06982afedb4c95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0be9ca3d46c4aca" /><Relationship Type="http://schemas.openxmlformats.org/officeDocument/2006/relationships/slideMaster" Target="/ppt/slideMasters/slideMaster1.xml" Id="R26bdd8984f494451" /><Relationship Type="http://schemas.openxmlformats.org/officeDocument/2006/relationships/notesMaster" Target="/ppt/notesMasters/notesMaster1.xml" Id="Rf82043f8769b4cde" /><Relationship Type="http://schemas.openxmlformats.org/officeDocument/2006/relationships/presProps" Target="/ppt/presProps.xml" Id="R7faec7d304b144d1" /><Relationship Type="http://schemas.openxmlformats.org/officeDocument/2006/relationships/tableStyles" Target="/ppt/tableStyles.xml" Id="R27f2d96e9c664b7f" /><Relationship Type="http://schemas.openxmlformats.org/officeDocument/2006/relationships/slide" Target="/ppt/slides/slide1.xml" Id="Rb402c6967e5b47f6" /><Relationship Type="http://schemas.openxmlformats.org/officeDocument/2006/relationships/slide" Target="/ppt/slides/slide2.xml" Id="Rab9dd6815d7f4eac" /><Relationship Type="http://schemas.openxmlformats.org/officeDocument/2006/relationships/slide" Target="/ppt/slides/slide3.xml" Id="R4ac649b5eae946eb" /><Relationship Type="http://schemas.openxmlformats.org/officeDocument/2006/relationships/slide" Target="/ppt/slides/slide4.xml" Id="Rc4220c9879d247e5" /><Relationship Type="http://schemas.openxmlformats.org/officeDocument/2006/relationships/slide" Target="/ppt/slides/slide5.xml" Id="R928aa380cd4b4f7f" /><Relationship Type="http://schemas.openxmlformats.org/officeDocument/2006/relationships/slide" Target="/ppt/slides/slide6.xml" Id="Rba003364709b4e63" /><Relationship Type="http://schemas.openxmlformats.org/officeDocument/2006/relationships/slide" Target="/ppt/slides/slide7.xml" Id="R8ba988d9721a4d5a" /><Relationship Type="http://schemas.openxmlformats.org/officeDocument/2006/relationships/slide" Target="/ppt/slides/slide8.xml" Id="Rc9fc2a3ef61b4c0d" /><Relationship Type="http://schemas.openxmlformats.org/officeDocument/2006/relationships/slide" Target="/ppt/slides/slide9.xml" Id="R3f61f5c9f22e4a01" /><Relationship Type="http://schemas.openxmlformats.org/officeDocument/2006/relationships/slide" Target="/ppt/slides/slide10.xml" Id="R7ea7a114e6644ed2" /><Relationship Type="http://schemas.openxmlformats.org/officeDocument/2006/relationships/slide" Target="/ppt/slides/slide11.xml" Id="R5d8f87d8f69d4ab9" /><Relationship Type="http://schemas.openxmlformats.org/officeDocument/2006/relationships/slide" Target="/ppt/slides/slide12.xml" Id="R1a06982afedb4c95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35591ec7cba441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1084d2e48ec4eaf" /><Relationship Type="http://schemas.openxmlformats.org/officeDocument/2006/relationships/notesMaster" Target="/ppt/notesMasters/notesMaster1.xml" Id="Rc0a0de3655744e68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aedd725aa4fe4ae3" /><Relationship Type="http://schemas.openxmlformats.org/officeDocument/2006/relationships/notesMaster" Target="/ppt/notesMasters/notesMaster1.xml" Id="R9578c466fa59403c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5d4107b639674db2" /><Relationship Type="http://schemas.openxmlformats.org/officeDocument/2006/relationships/notesMaster" Target="/ppt/notesMasters/notesMaster1.xml" Id="R09a1c2581d304930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8b015d22a82644be" /><Relationship Type="http://schemas.openxmlformats.org/officeDocument/2006/relationships/notesMaster" Target="/ppt/notesMasters/notesMaster1.xml" Id="R4a6ccf2bdeba410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7a19be24c464651" /><Relationship Type="http://schemas.openxmlformats.org/officeDocument/2006/relationships/notesMaster" Target="/ppt/notesMasters/notesMaster1.xml" Id="R53e471dad1b243f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58d42982fa14e79" /><Relationship Type="http://schemas.openxmlformats.org/officeDocument/2006/relationships/notesMaster" Target="/ppt/notesMasters/notesMaster1.xml" Id="R86e3c91e23b74c5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21b9da5d88f43fe" /><Relationship Type="http://schemas.openxmlformats.org/officeDocument/2006/relationships/notesMaster" Target="/ppt/notesMasters/notesMaster1.xml" Id="R6a5422010ffb482a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0ac41f1e6214ce4" /><Relationship Type="http://schemas.openxmlformats.org/officeDocument/2006/relationships/notesMaster" Target="/ppt/notesMasters/notesMaster1.xml" Id="Ra55aba9fb3354bf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b2420303f184515" /><Relationship Type="http://schemas.openxmlformats.org/officeDocument/2006/relationships/notesMaster" Target="/ppt/notesMasters/notesMaster1.xml" Id="R9e58ee0b96a8485d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2862bbfc4854c7f" /><Relationship Type="http://schemas.openxmlformats.org/officeDocument/2006/relationships/notesMaster" Target="/ppt/notesMasters/notesMaster1.xml" Id="Rfe3aa7de7c42465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88895d656afb418e" /><Relationship Type="http://schemas.openxmlformats.org/officeDocument/2006/relationships/notesMaster" Target="/ppt/notesMasters/notesMaster1.xml" Id="R569698c9e51b4515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423a9138545b4ea3" /><Relationship Type="http://schemas.openxmlformats.org/officeDocument/2006/relationships/notesMaster" Target="/ppt/notesMasters/notesMaster1.xml" Id="Raca124665dad413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LAUNCH Humanities, Autumn 1 Week 7. Source-based assessment. Tuesday 10:10-10:50. Humanities-only lesson. LAUNCH's separate RE outcome is not claimed within this pack.</a:t>
            </a:r>
          </a:p>
          <a:p xmlns:a="http://schemas.openxmlformats.org/drawingml/2006/main">
            <a:r>
              <a:t>Slides 1–7:7 min; 8:16 min; 9:9 min; 10:4 min; 11–12:4 min.</a:t>
            </a:r>
          </a:p>
          <a:p xmlns:a="http://schemas.openxmlformats.org/drawingml/2006/main">
            <a:r>
              <a:t>Read the enquiry. Check that pupils know the response choices.</a:t>
            </a:r>
          </a:p>
          <a:p xmlns:a="http://schemas.openxmlformats.org/drawingml/2006/main">
            <a:r>
              <a:t>Objective: Produce a sourced judgement and diagnose four weaknesses in a model answer using explicit criteria.</a:t>
            </a:r>
          </a:p>
          <a:p xmlns:a="http://schemas.openxmlformats.org/drawingml/2006/main">
            <a:r>
              <a:t>Support: Use two sources with the sentence frame, then diagnose two errors; scribing permitted and recorded.</a:t>
            </a:r>
          </a:p>
          <a:p xmlns:a="http://schemas.openxmlformats.org/drawingml/2006/main">
            <a:r>
              <a:t>Stretch: Compare the sources, make a qualified judgement and rank all four repairs by effect on the argument.</a:t>
            </a:r>
          </a:p>
          <a:p xmlns:a="http://schemas.openxmlformats.org/drawingml/2006/main">
            <a:r>
              <a:t>Misconceptions: Assessment criteria are classroom teaching criteria, not official GCSE marks or grades. Keep the planted-error task separate from the pupil's first source answer. A small wording repair can change a major historical error; amount of writing is not the same as seriousness.</a:t>
            </a:r>
          </a:p>
          <a:p xmlns:a="http://schemas.openxmlformats.org/drawingml/2006/main">
            <a:r>
              <a:t>Answer guidance: Model answer: B shows that campaigning achieved a change in Bristol bus-crew recruitment, so it supports a specific improvement in job access. R shows legal protection in some public places in 1965, but it also identifies areas left uncovered. Together they show real but incomplete change; neither proves that all daily treatment became fair. W could provide context about migration and recorded skills in 1948. It cannot establish passengers' later treatment or employment outcomes.</a:t>
            </a:r>
          </a:p>
          <a:p xmlns:a="http://schemas.openxmlformats.org/drawingml/2006/main">
            <a:r>
              <a:t>Error 1: absolute unsupported judgement. Repair: B and R show specific improvements with limits. Error 2: source-origin confusion. Repair: R is a modern summary of a historical law. Error 3: repetition instead of explanation. Repair: ending the colour bar widened eligibility for bus-crew jobs. Error 4: inference exceeds record. Repair: W lists stated occupations, not later job outcomes.</a:t>
            </a:r>
          </a:p>
          <a:p xmlns:a="http://schemas.openxmlformats.org/drawingml/2006/main">
            <a:r>
              <a:t>Hinge B. Any justified ranking of error seriousness is acceptable.</a:t>
            </a:r>
          </a:p>
          <a:p xmlns:a="http://schemas.openxmlformats.org/drawingml/2006/main">
            <a:r>
              <a:t>Classroom rubric /16: source answer /8 (accurate B and R details 0-2; explanations 0-2; qualified judgement 0-2; useful role and limit of W 0-2). Four repairs /8: for each line, identify the error (1) and make a valid repair (1). Assess understanding, with support recorded separately.</a:t>
            </a:r>
          </a:p>
          <a:p xmlns:a="http://schemas.openxmlformats.org/drawingml/2006/main">
            <a:r>
              <a:t>Assessment pacing: slides 1-7 total 7 minutes; slide 8 source answer 16 minutes; slide 9 planted errors 9 minutes; slide 10 feedback 4 minutes; slides 11-12 pupil response and exit 4 minutes. Slide 9 must not appear before the first answer is retained.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https://madebymatt.uk/Lessons/Humanities_Teesside/LAUNCH_W1-W8_2026-27/LAUNCH_HUM_W7_Source_Based_Assessment.html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LAUNCH Humanities, Autumn 1 Week 7. Source-based assessment. Tuesday 10:10-10:50. Humanities-only lesson. LAUNCH's separate RE outcome is not claimed within this pack.</a:t>
            </a:r>
          </a:p>
          <a:p xmlns:a="http://schemas.openxmlformats.org/drawingml/2006/main">
            <a:r>
              <a:t>Slides 1–7:7 min; 8:16 min; 9:9 min; 10:4 min; 11–12:4 min.</a:t>
            </a:r>
          </a:p>
          <a:p xmlns:a="http://schemas.openxmlformats.org/drawingml/2006/main">
            <a:r>
              <a:t>Reveal checks now. Accept different defensible answers; do not score opinions as wrong.</a:t>
            </a:r>
          </a:p>
          <a:p xmlns:a="http://schemas.openxmlformats.org/drawingml/2006/main">
            <a:r>
              <a:t>Objective: Produce a sourced judgement and diagnose four weaknesses in a model answer using explicit criteria.</a:t>
            </a:r>
          </a:p>
          <a:p xmlns:a="http://schemas.openxmlformats.org/drawingml/2006/main">
            <a:r>
              <a:t>Support: Use two sources with the sentence frame, then diagnose two errors; scribing permitted and recorded.</a:t>
            </a:r>
          </a:p>
          <a:p xmlns:a="http://schemas.openxmlformats.org/drawingml/2006/main">
            <a:r>
              <a:t>Stretch: Compare the sources, make a qualified judgement and rank all four repairs by effect on the argument.</a:t>
            </a:r>
          </a:p>
          <a:p xmlns:a="http://schemas.openxmlformats.org/drawingml/2006/main">
            <a:r>
              <a:t>Misconceptions: Assessment criteria are classroom teaching criteria, not official GCSE marks or grades. Keep the planted-error task separate from the pupil's first source answer. A small wording repair can change a major historical error; amount of writing is not the same as seriousness.</a:t>
            </a:r>
          </a:p>
          <a:p xmlns:a="http://schemas.openxmlformats.org/drawingml/2006/main">
            <a:r>
              <a:t>Answer guidance: Model answer: B shows that campaigning achieved a change in Bristol bus-crew recruitment, so it supports a specific improvement in job access. R shows legal protection in some public places in 1965, but it also identifies areas left uncovered. Together they show real but incomplete change; neither proves that all daily treatment became fair. W could provide context about migration and recorded skills in 1948. It cannot establish passengers' later treatment or employment outcomes.</a:t>
            </a:r>
          </a:p>
          <a:p xmlns:a="http://schemas.openxmlformats.org/drawingml/2006/main">
            <a:r>
              <a:t>Error 1: absolute unsupported judgement. Repair: B and R show specific improvements with limits. Error 2: source-origin confusion. Repair: R is a modern summary of a historical law. Error 3: repetition instead of explanation. Repair: ending the colour bar widened eligibility for bus-crew jobs. Error 4: inference exceeds record. Repair: W lists stated occupations, not later job outcomes.</a:t>
            </a:r>
          </a:p>
          <a:p xmlns:a="http://schemas.openxmlformats.org/drawingml/2006/main">
            <a:r>
              <a:t>Hinge B. Any justified ranking of error seriousness is acceptable.</a:t>
            </a:r>
          </a:p>
          <a:p xmlns:a="http://schemas.openxmlformats.org/drawingml/2006/main">
            <a:r>
              <a:t>Classroom rubric /16: source answer /8 (accurate B and R details 0-2; explanations 0-2; qualified judgement 0-2; useful role and limit of W 0-2). Four repairs /8: for each line, identify the error (1) and make a valid repair (1). Assess understanding, with support recorded separately.</a:t>
            </a:r>
          </a:p>
          <a:p xmlns:a="http://schemas.openxmlformats.org/drawingml/2006/main">
            <a:r>
              <a:t>Assessment pacing: slides 1-7 total 7 minutes; slide 8 source answer 16 minutes; slide 9 planted errors 9 minutes; slide 10 feedback 4 minutes; slides 11-12 pupil response and exit 4 minutes. Slide 9 must not appear before the first answer is retained.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https://madebymatt.uk/Lessons/Humanities_Teesside/LAUNCH_W1-W8_2026-27/LAUNCH_HUM_W7_Source_Based_Assessment.html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LAUNCH Humanities, Autumn 1 Week 7. Source-based assessment. Tuesday 10:10-10:50. Humanities-only lesson. LAUNCH's separate RE outcome is not claimed within this pack.</a:t>
            </a:r>
          </a:p>
          <a:p xmlns:a="http://schemas.openxmlformats.org/drawingml/2006/main">
            <a:r>
              <a:t>Slides 1–7:7 min; 8:16 min; 9:9 min; 10:4 min; 11–12:4 min.</a:t>
            </a:r>
          </a:p>
          <a:p xmlns:a="http://schemas.openxmlformats.org/drawingml/2006/main">
            <a:r>
              <a:t>Space: pupil chooses how to respond. Voice: help them express their idea. Audience: read the meaning back and let the pupil correct it. Influence: agree one teaching action, then act on it next lesson.</a:t>
            </a:r>
          </a:p>
          <a:p xmlns:a="http://schemas.openxmlformats.org/drawingml/2006/main">
            <a:r>
              <a:t>Objective: Produce a sourced judgement and diagnose four weaknesses in a model answer using explicit criteria.</a:t>
            </a:r>
          </a:p>
          <a:p xmlns:a="http://schemas.openxmlformats.org/drawingml/2006/main">
            <a:r>
              <a:t>Support: Use two sources with the sentence frame, then diagnose two errors; scribing permitted and recorded.</a:t>
            </a:r>
          </a:p>
          <a:p xmlns:a="http://schemas.openxmlformats.org/drawingml/2006/main">
            <a:r>
              <a:t>Stretch: Compare the sources, make a qualified judgement and rank all four repairs by effect on the argument.</a:t>
            </a:r>
          </a:p>
          <a:p xmlns:a="http://schemas.openxmlformats.org/drawingml/2006/main">
            <a:r>
              <a:t>Misconceptions: Assessment criteria are classroom teaching criteria, not official GCSE marks or grades. Keep the planted-error task separate from the pupil's first source answer. A small wording repair can change a major historical error; amount of writing is not the same as seriousness.</a:t>
            </a:r>
          </a:p>
          <a:p xmlns:a="http://schemas.openxmlformats.org/drawingml/2006/main">
            <a:r>
              <a:t>Answer guidance: Model answer: B shows that campaigning achieved a change in Bristol bus-crew recruitment, so it supports a specific improvement in job access. R shows legal protection in some public places in 1965, but it also identifies areas left uncovered. Together they show real but incomplete change; neither proves that all daily treatment became fair. W could provide context about migration and recorded skills in 1948. It cannot establish passengers' later treatment or employment outcomes.</a:t>
            </a:r>
          </a:p>
          <a:p xmlns:a="http://schemas.openxmlformats.org/drawingml/2006/main">
            <a:r>
              <a:t>Error 1: absolute unsupported judgement. Repair: B and R show specific improvements with limits. Error 2: source-origin confusion. Repair: R is a modern summary of a historical law. Error 3: repetition instead of explanation. Repair: ending the colour bar widened eligibility for bus-crew jobs. Error 4: inference exceeds record. Repair: W lists stated occupations, not later job outcomes.</a:t>
            </a:r>
          </a:p>
          <a:p xmlns:a="http://schemas.openxmlformats.org/drawingml/2006/main">
            <a:r>
              <a:t>Hinge B. Any justified ranking of error seriousness is acceptable.</a:t>
            </a:r>
          </a:p>
          <a:p xmlns:a="http://schemas.openxmlformats.org/drawingml/2006/main">
            <a:r>
              <a:t>Classroom rubric /16: source answer /8 (accurate B and R details 0-2; explanations 0-2; qualified judgement 0-2; useful role and limit of W 0-2). Four repairs /8: for each line, identify the error (1) and make a valid repair (1). Assess understanding, with support recorded separately.</a:t>
            </a:r>
          </a:p>
          <a:p xmlns:a="http://schemas.openxmlformats.org/drawingml/2006/main">
            <a:r>
              <a:t>Assessment pacing: slides 1-7 total 7 minutes; slide 8 source answer 16 minutes; slide 9 planted errors 9 minutes; slide 10 feedback 4 minutes; slides 11-12 pupil response and exit 4 minutes. Slide 9 must not appear before the first answer is retained.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https://madebymatt.uk/Lessons/Humanities_Teesside/LAUNCH_W1-W8_2026-27/LAUNCH_HUM_W7_Source_Based_Assessment.html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LAUNCH Humanities, Autumn 1 Week 7. Source-based assessment. Tuesday 10:10-10:50. Humanities-only lesson. LAUNCH's separate RE outcome is not claimed within this pack.</a:t>
            </a:r>
          </a:p>
          <a:p xmlns:a="http://schemas.openxmlformats.org/drawingml/2006/main">
            <a:r>
              <a:t>Slides 1–7:7 min; 8:16 min; 9:9 min; 10:4 min; 11–12:4 min.</a:t>
            </a:r>
          </a:p>
          <a:p xmlns:a="http://schemas.openxmlformats.org/drawingml/2006/main">
            <a:r>
              <a:t>Capture one specific success and one next step. Record the response mode and support.</a:t>
            </a:r>
          </a:p>
          <a:p xmlns:a="http://schemas.openxmlformats.org/drawingml/2006/main">
            <a:r>
              <a:t>Objective: Produce a sourced judgement and diagnose four weaknesses in a model answer using explicit criteria.</a:t>
            </a:r>
          </a:p>
          <a:p xmlns:a="http://schemas.openxmlformats.org/drawingml/2006/main">
            <a:r>
              <a:t>Support: Use two sources with the sentence frame, then diagnose two errors; scribing permitted and recorded.</a:t>
            </a:r>
          </a:p>
          <a:p xmlns:a="http://schemas.openxmlformats.org/drawingml/2006/main">
            <a:r>
              <a:t>Stretch: Compare the sources, make a qualified judgement and rank all four repairs by effect on the argument.</a:t>
            </a:r>
          </a:p>
          <a:p xmlns:a="http://schemas.openxmlformats.org/drawingml/2006/main">
            <a:r>
              <a:t>Misconceptions: Assessment criteria are classroom teaching criteria, not official GCSE marks or grades. Keep the planted-error task separate from the pupil's first source answer. A small wording repair can change a major historical error; amount of writing is not the same as seriousness.</a:t>
            </a:r>
          </a:p>
          <a:p xmlns:a="http://schemas.openxmlformats.org/drawingml/2006/main">
            <a:r>
              <a:t>Answer guidance: Model answer: B shows that campaigning achieved a change in Bristol bus-crew recruitment, so it supports a specific improvement in job access. R shows legal protection in some public places in 1965, but it also identifies areas left uncovered. Together they show real but incomplete change; neither proves that all daily treatment became fair. W could provide context about migration and recorded skills in 1948. It cannot establish passengers' later treatment or employment outcomes.</a:t>
            </a:r>
          </a:p>
          <a:p xmlns:a="http://schemas.openxmlformats.org/drawingml/2006/main">
            <a:r>
              <a:t>Error 1: absolute unsupported judgement. Repair: B and R show specific improvements with limits. Error 2: source-origin confusion. Repair: R is a modern summary of a historical law. Error 3: repetition instead of explanation. Repair: ending the colour bar widened eligibility for bus-crew jobs. Error 4: inference exceeds record. Repair: W lists stated occupations, not later job outcomes.</a:t>
            </a:r>
          </a:p>
          <a:p xmlns:a="http://schemas.openxmlformats.org/drawingml/2006/main">
            <a:r>
              <a:t>Hinge B. Any justified ranking of error seriousness is acceptable.</a:t>
            </a:r>
          </a:p>
          <a:p xmlns:a="http://schemas.openxmlformats.org/drawingml/2006/main">
            <a:r>
              <a:t>Classroom rubric /16: source answer /8 (accurate B and R details 0-2; explanations 0-2; qualified judgement 0-2; useful role and limit of W 0-2). Four repairs /8: for each line, identify the error (1) and make a valid repair (1). Assess understanding, with support recorded separately.</a:t>
            </a:r>
          </a:p>
          <a:p xmlns:a="http://schemas.openxmlformats.org/drawingml/2006/main">
            <a:r>
              <a:t>Assessment pacing: slides 1-7 total 7 minutes; slide 8 source answer 16 minutes; slide 9 planted errors 9 minutes; slide 10 feedback 4 minutes; slides 11-12 pupil response and exit 4 minutes. Slide 9 must not appear before the first answer is retained.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https://madebymatt.uk/Lessons/Humanities_Teesside/LAUNCH_W1-W8_2026-27/LAUNCH_HUM_W7_Source_Based_Assessment.html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LAUNCH Humanities, Autumn 1 Week 7. Source-based assessment. Tuesday 10:10-10:50. Humanities-only lesson. LAUNCH's separate RE outcome is not claimed within this pack.</a:t>
            </a:r>
          </a:p>
          <a:p xmlns:a="http://schemas.openxmlformats.org/drawingml/2006/main">
            <a:r>
              <a:t>Slides 1–7:7 min; 8:16 min; 9:9 min; 10:4 min; 11–12:4 min.</a:t>
            </a:r>
          </a:p>
          <a:p xmlns:a="http://schemas.openxmlformats.org/drawingml/2006/main">
            <a:r>
              <a:t>Retain a first response. Do not supply the answer before the pupil chooses.</a:t>
            </a:r>
          </a:p>
          <a:p xmlns:a="http://schemas.openxmlformats.org/drawingml/2006/main">
            <a:r>
              <a:t>Objective: Produce a sourced judgement and diagnose four weaknesses in a model answer using explicit criteria.</a:t>
            </a:r>
          </a:p>
          <a:p xmlns:a="http://schemas.openxmlformats.org/drawingml/2006/main">
            <a:r>
              <a:t>Support: Use two sources with the sentence frame, then diagnose two errors; scribing permitted and recorded.</a:t>
            </a:r>
          </a:p>
          <a:p xmlns:a="http://schemas.openxmlformats.org/drawingml/2006/main">
            <a:r>
              <a:t>Stretch: Compare the sources, make a qualified judgement and rank all four repairs by effect on the argument.</a:t>
            </a:r>
          </a:p>
          <a:p xmlns:a="http://schemas.openxmlformats.org/drawingml/2006/main">
            <a:r>
              <a:t>Misconceptions: Assessment criteria are classroom teaching criteria, not official GCSE marks or grades. Keep the planted-error task separate from the pupil's first source answer. A small wording repair can change a major historical error; amount of writing is not the same as seriousness.</a:t>
            </a:r>
          </a:p>
          <a:p xmlns:a="http://schemas.openxmlformats.org/drawingml/2006/main">
            <a:r>
              <a:t>Answer guidance: Model answer: B shows that campaigning achieved a change in Bristol bus-crew recruitment, so it supports a specific improvement in job access. R shows legal protection in some public places in 1965, but it also identifies areas left uncovered. Together they show real but incomplete change; neither proves that all daily treatment became fair. W could provide context about migration and recorded skills in 1948. It cannot establish passengers' later treatment or employment outcomes.</a:t>
            </a:r>
          </a:p>
          <a:p xmlns:a="http://schemas.openxmlformats.org/drawingml/2006/main">
            <a:r>
              <a:t>Error 1: absolute unsupported judgement. Repair: B and R show specific improvements with limits. Error 2: source-origin confusion. Repair: R is a modern summary of a historical law. Error 3: repetition instead of explanation. Repair: ending the colour bar widened eligibility for bus-crew jobs. Error 4: inference exceeds record. Repair: W lists stated occupations, not later job outcomes.</a:t>
            </a:r>
          </a:p>
          <a:p xmlns:a="http://schemas.openxmlformats.org/drawingml/2006/main">
            <a:r>
              <a:t>Hinge B. Any justified ranking of error seriousness is acceptable.</a:t>
            </a:r>
          </a:p>
          <a:p xmlns:a="http://schemas.openxmlformats.org/drawingml/2006/main">
            <a:r>
              <a:t>Classroom rubric /16: source answer /8 (accurate B and R details 0-2; explanations 0-2; qualified judgement 0-2; useful role and limit of W 0-2). Four repairs /8: for each line, identify the error (1) and make a valid repair (1). Assess understanding, with support recorded separately.</a:t>
            </a:r>
          </a:p>
          <a:p xmlns:a="http://schemas.openxmlformats.org/drawingml/2006/main">
            <a:r>
              <a:t>Assessment pacing: slides 1-7 total 7 minutes; slide 8 source answer 16 minutes; slide 9 planted errors 9 minutes; slide 10 feedback 4 minutes; slides 11-12 pupil response and exit 4 minutes. Slide 9 must not appear before the first answer is retained.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https://madebymatt.uk/Lessons/Humanities_Teesside/LAUNCH_W1-W8_2026-27/LAUNCH_HUM_W7_Source_Based_Assessment.html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LAUNCH Humanities, Autumn 1 Week 7. Source-based assessment. Tuesday 10:10-10:50. Humanities-only lesson. LAUNCH's separate RE outcome is not claimed within this pack.</a:t>
            </a:r>
          </a:p>
          <a:p xmlns:a="http://schemas.openxmlformats.org/drawingml/2006/main">
            <a:r>
              <a:t>Slides 1–7:7 min; 8:16 min; 9:9 min; 10:4 min; 11–12:4 min.</a:t>
            </a:r>
          </a:p>
          <a:p xmlns:a="http://schemas.openxmlformats.org/drawingml/2006/main">
            <a:r>
              <a:t>Read each term with an example. Ask pupils to point to or use one term.</a:t>
            </a:r>
          </a:p>
          <a:p xmlns:a="http://schemas.openxmlformats.org/drawingml/2006/main">
            <a:r>
              <a:t>Objective: Produce a sourced judgement and diagnose four weaknesses in a model answer using explicit criteria.</a:t>
            </a:r>
          </a:p>
          <a:p xmlns:a="http://schemas.openxmlformats.org/drawingml/2006/main">
            <a:r>
              <a:t>Support: Use two sources with the sentence frame, then diagnose two errors; scribing permitted and recorded.</a:t>
            </a:r>
          </a:p>
          <a:p xmlns:a="http://schemas.openxmlformats.org/drawingml/2006/main">
            <a:r>
              <a:t>Stretch: Compare the sources, make a qualified judgement and rank all four repairs by effect on the argument.</a:t>
            </a:r>
          </a:p>
          <a:p xmlns:a="http://schemas.openxmlformats.org/drawingml/2006/main">
            <a:r>
              <a:t>Misconceptions: Assessment criteria are classroom teaching criteria, not official GCSE marks or grades. Keep the planted-error task separate from the pupil's first source answer. A small wording repair can change a major historical error; amount of writing is not the same as seriousness.</a:t>
            </a:r>
          </a:p>
          <a:p xmlns:a="http://schemas.openxmlformats.org/drawingml/2006/main">
            <a:r>
              <a:t>Answer guidance: Model answer: B shows that campaigning achieved a change in Bristol bus-crew recruitment, so it supports a specific improvement in job access. R shows legal protection in some public places in 1965, but it also identifies areas left uncovered. Together they show real but incomplete change; neither proves that all daily treatment became fair. W could provide context about migration and recorded skills in 1948. It cannot establish passengers' later treatment or employment outcomes.</a:t>
            </a:r>
          </a:p>
          <a:p xmlns:a="http://schemas.openxmlformats.org/drawingml/2006/main">
            <a:r>
              <a:t>Error 1: absolute unsupported judgement. Repair: B and R show specific improvements with limits. Error 2: source-origin confusion. Repair: R is a modern summary of a historical law. Error 3: repetition instead of explanation. Repair: ending the colour bar widened eligibility for bus-crew jobs. Error 4: inference exceeds record. Repair: W lists stated occupations, not later job outcomes.</a:t>
            </a:r>
          </a:p>
          <a:p xmlns:a="http://schemas.openxmlformats.org/drawingml/2006/main">
            <a:r>
              <a:t>Hinge B. Any justified ranking of error seriousness is acceptable.</a:t>
            </a:r>
          </a:p>
          <a:p xmlns:a="http://schemas.openxmlformats.org/drawingml/2006/main">
            <a:r>
              <a:t>Classroom rubric /16: source answer /8 (accurate B and R details 0-2; explanations 0-2; qualified judgement 0-2; useful role and limit of W 0-2). Four repairs /8: for each line, identify the error (1) and make a valid repair (1). Assess understanding, with support recorded separately.</a:t>
            </a:r>
          </a:p>
          <a:p xmlns:a="http://schemas.openxmlformats.org/drawingml/2006/main">
            <a:r>
              <a:t>Assessment pacing: slides 1-7 total 7 minutes; slide 8 source answer 16 minutes; slide 9 planted errors 9 minutes; slide 10 feedback 4 minutes; slides 11-12 pupil response and exit 4 minutes. Slide 9 must not appear before the first answer is retained.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https://madebymatt.uk/Lessons/Humanities_Teesside/LAUNCH_W1-W8_2026-27/LAUNCH_HUM_W7_Source_Based_Assessment.html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LAUNCH Humanities, Autumn 1 Week 7. Source-based assessment. Tuesday 10:10-10:50. Humanities-only lesson. LAUNCH's separate RE outcome is not claimed within this pack.</a:t>
            </a:r>
          </a:p>
          <a:p xmlns:a="http://schemas.openxmlformats.org/drawingml/2006/main">
            <a:r>
              <a:t>Slides 1–7:7 min; 8:16 min; 9:9 min; 10:4 min; 11–12:4 min.</a:t>
            </a:r>
          </a:p>
          <a:p xmlns:a="http://schemas.openxmlformats.org/drawingml/2006/main">
            <a:r>
              <a:t>Use the larger printed source sheet. Read captions and distinguish the document from its later custodian.</a:t>
            </a:r>
          </a:p>
          <a:p xmlns:a="http://schemas.openxmlformats.org/drawingml/2006/main">
            <a:r>
              <a:t>Objective: Produce a sourced judgement and diagnose four weaknesses in a model answer using explicit criteria.</a:t>
            </a:r>
          </a:p>
          <a:p xmlns:a="http://schemas.openxmlformats.org/drawingml/2006/main">
            <a:r>
              <a:t>Support: Use two sources with the sentence frame, then diagnose two errors; scribing permitted and recorded.</a:t>
            </a:r>
          </a:p>
          <a:p xmlns:a="http://schemas.openxmlformats.org/drawingml/2006/main">
            <a:r>
              <a:t>Stretch: Compare the sources, make a qualified judgement and rank all four repairs by effect on the argument.</a:t>
            </a:r>
          </a:p>
          <a:p xmlns:a="http://schemas.openxmlformats.org/drawingml/2006/main">
            <a:r>
              <a:t>Misconceptions: Assessment criteria are classroom teaching criteria, not official GCSE marks or grades. Keep the planted-error task separate from the pupil's first source answer. A small wording repair can change a major historical error; amount of writing is not the same as seriousness.</a:t>
            </a:r>
          </a:p>
          <a:p xmlns:a="http://schemas.openxmlformats.org/drawingml/2006/main">
            <a:r>
              <a:t>Answer guidance: Model answer: B shows that campaigning achieved a change in Bristol bus-crew recruitment, so it supports a specific improvement in job access. R shows legal protection in some public places in 1965, but it also identifies areas left uncovered. Together they show real but incomplete change; neither proves that all daily treatment became fair. W could provide context about migration and recorded skills in 1948. It cannot establish passengers' later treatment or employment outcomes.</a:t>
            </a:r>
          </a:p>
          <a:p xmlns:a="http://schemas.openxmlformats.org/drawingml/2006/main">
            <a:r>
              <a:t>Error 1: absolute unsupported judgement. Repair: B and R show specific improvements with limits. Error 2: source-origin confusion. Repair: R is a modern summary of a historical law. Error 3: repetition instead of explanation. Repair: ending the colour bar widened eligibility for bus-crew jobs. Error 4: inference exceeds record. Repair: W lists stated occupations, not later job outcomes.</a:t>
            </a:r>
          </a:p>
          <a:p xmlns:a="http://schemas.openxmlformats.org/drawingml/2006/main">
            <a:r>
              <a:t>Hinge B. Any justified ranking of error seriousness is acceptable.</a:t>
            </a:r>
          </a:p>
          <a:p xmlns:a="http://schemas.openxmlformats.org/drawingml/2006/main">
            <a:r>
              <a:t>Classroom rubric /16: source answer /8 (accurate B and R details 0-2; explanations 0-2; qualified judgement 0-2; useful role and limit of W 0-2). Four repairs /8: for each line, identify the error (1) and make a valid repair (1). Assess understanding, with support recorded separately.</a:t>
            </a:r>
          </a:p>
          <a:p xmlns:a="http://schemas.openxmlformats.org/drawingml/2006/main">
            <a:r>
              <a:t>Assessment pacing: slides 1-7 total 7 minutes; slide 8 source answer 16 minutes; slide 9 planted errors 9 minutes; slide 10 feedback 4 minutes; slides 11-12 pupil response and exit 4 minutes. Slide 9 must not appear before the first answer is retained.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https://madebymatt.uk/Lessons/Humanities_Teesside/LAUNCH_W1-W8_2026-27/LAUNCH_HUM_W7_Source_Based_Assessment.html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LAUNCH Humanities, Autumn 1 Week 7. Source-based assessment. Tuesday 10:10-10:50. Humanities-only lesson. LAUNCH's separate RE outcome is not claimed within this pack.</a:t>
            </a:r>
          </a:p>
          <a:p xmlns:a="http://schemas.openxmlformats.org/drawingml/2006/main">
            <a:r>
              <a:t>Slides 1–7:7 min; 8:16 min; 9:9 min; 10:4 min; 11–12:4 min.</a:t>
            </a:r>
          </a:p>
          <a:p xmlns:a="http://schemas.openxmlformats.org/drawingml/2006/main">
            <a:r>
              <a:t>Think aloud: state the detail, then explain what it supports.</a:t>
            </a:r>
          </a:p>
          <a:p xmlns:a="http://schemas.openxmlformats.org/drawingml/2006/main">
            <a:r>
              <a:t>Objective: Produce a sourced judgement and diagnose four weaknesses in a model answer using explicit criteria.</a:t>
            </a:r>
          </a:p>
          <a:p xmlns:a="http://schemas.openxmlformats.org/drawingml/2006/main">
            <a:r>
              <a:t>Support: Use two sources with the sentence frame, then diagnose two errors; scribing permitted and recorded.</a:t>
            </a:r>
          </a:p>
          <a:p xmlns:a="http://schemas.openxmlformats.org/drawingml/2006/main">
            <a:r>
              <a:t>Stretch: Compare the sources, make a qualified judgement and rank all four repairs by effect on the argument.</a:t>
            </a:r>
          </a:p>
          <a:p xmlns:a="http://schemas.openxmlformats.org/drawingml/2006/main">
            <a:r>
              <a:t>Misconceptions: Assessment criteria are classroom teaching criteria, not official GCSE marks or grades. Keep the planted-error task separate from the pupil's first source answer. A small wording repair can change a major historical error; amount of writing is not the same as seriousness.</a:t>
            </a:r>
          </a:p>
          <a:p xmlns:a="http://schemas.openxmlformats.org/drawingml/2006/main">
            <a:r>
              <a:t>Answer guidance: Model answer: B shows that campaigning achieved a change in Bristol bus-crew recruitment, so it supports a specific improvement in job access. R shows legal protection in some public places in 1965, but it also identifies areas left uncovered. Together they show real but incomplete change; neither proves that all daily treatment became fair. W could provide context about migration and recorded skills in 1948. It cannot establish passengers' later treatment or employment outcomes.</a:t>
            </a:r>
          </a:p>
          <a:p xmlns:a="http://schemas.openxmlformats.org/drawingml/2006/main">
            <a:r>
              <a:t>Error 1: absolute unsupported judgement. Repair: B and R show specific improvements with limits. Error 2: source-origin confusion. Repair: R is a modern summary of a historical law. Error 3: repetition instead of explanation. Repair: ending the colour bar widened eligibility for bus-crew jobs. Error 4: inference exceeds record. Repair: W lists stated occupations, not later job outcomes.</a:t>
            </a:r>
          </a:p>
          <a:p xmlns:a="http://schemas.openxmlformats.org/drawingml/2006/main">
            <a:r>
              <a:t>Hinge B. Any justified ranking of error seriousness is acceptable.</a:t>
            </a:r>
          </a:p>
          <a:p xmlns:a="http://schemas.openxmlformats.org/drawingml/2006/main">
            <a:r>
              <a:t>Classroom rubric /16: source answer /8 (accurate B and R details 0-2; explanations 0-2; qualified judgement 0-2; useful role and limit of W 0-2). Four repairs /8: for each line, identify the error (1) and make a valid repair (1). Assess understanding, with support recorded separately.</a:t>
            </a:r>
          </a:p>
          <a:p xmlns:a="http://schemas.openxmlformats.org/drawingml/2006/main">
            <a:r>
              <a:t>Assessment pacing: slides 1-7 total 7 minutes; slide 8 source answer 16 minutes; slide 9 planted errors 9 minutes; slide 10 feedback 4 minutes; slides 11-12 pupil response and exit 4 minutes. Slide 9 must not appear before the first answer is retained.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https://madebymatt.uk/Lessons/Humanities_Teesside/LAUNCH_W1-W8_2026-27/LAUNCH_HUM_W7_Source_Based_Assessment.html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LAUNCH Humanities, Autumn 1 Week 7. Source-based assessment. Tuesday 10:10-10:50. Humanities-only lesson. LAUNCH's separate RE outcome is not claimed within this pack.</a:t>
            </a:r>
          </a:p>
          <a:p xmlns:a="http://schemas.openxmlformats.org/drawingml/2006/main">
            <a:r>
              <a:t>Slides 1–7:7 min; 8:16 min; 9:9 min; 10:4 min; 11–12:4 min.</a:t>
            </a:r>
          </a:p>
          <a:p xmlns:a="http://schemas.openxmlformats.org/drawingml/2006/main">
            <a:r>
              <a:t>Model one part together; invite an independent choice before discussion.</a:t>
            </a:r>
          </a:p>
          <a:p xmlns:a="http://schemas.openxmlformats.org/drawingml/2006/main">
            <a:r>
              <a:t>Objective: Produce a sourced judgement and diagnose four weaknesses in a model answer using explicit criteria.</a:t>
            </a:r>
          </a:p>
          <a:p xmlns:a="http://schemas.openxmlformats.org/drawingml/2006/main">
            <a:r>
              <a:t>Support: Use two sources with the sentence frame, then diagnose two errors; scribing permitted and recorded.</a:t>
            </a:r>
          </a:p>
          <a:p xmlns:a="http://schemas.openxmlformats.org/drawingml/2006/main">
            <a:r>
              <a:t>Stretch: Compare the sources, make a qualified judgement and rank all four repairs by effect on the argument.</a:t>
            </a:r>
          </a:p>
          <a:p xmlns:a="http://schemas.openxmlformats.org/drawingml/2006/main">
            <a:r>
              <a:t>Misconceptions: Assessment criteria are classroom teaching criteria, not official GCSE marks or grades. Keep the planted-error task separate from the pupil's first source answer. A small wording repair can change a major historical error; amount of writing is not the same as seriousness.</a:t>
            </a:r>
          </a:p>
          <a:p xmlns:a="http://schemas.openxmlformats.org/drawingml/2006/main">
            <a:r>
              <a:t>Answer guidance: Model answer: B shows that campaigning achieved a change in Bristol bus-crew recruitment, so it supports a specific improvement in job access. R shows legal protection in some public places in 1965, but it also identifies areas left uncovered. Together they show real but incomplete change; neither proves that all daily treatment became fair. W could provide context about migration and recorded skills in 1948. It cannot establish passengers' later treatment or employment outcomes.</a:t>
            </a:r>
          </a:p>
          <a:p xmlns:a="http://schemas.openxmlformats.org/drawingml/2006/main">
            <a:r>
              <a:t>Error 1: absolute unsupported judgement. Repair: B and R show specific improvements with limits. Error 2: source-origin confusion. Repair: R is a modern summary of a historical law. Error 3: repetition instead of explanation. Repair: ending the colour bar widened eligibility for bus-crew jobs. Error 4: inference exceeds record. Repair: W lists stated occupations, not later job outcomes.</a:t>
            </a:r>
          </a:p>
          <a:p xmlns:a="http://schemas.openxmlformats.org/drawingml/2006/main">
            <a:r>
              <a:t>Hinge B. Any justified ranking of error seriousness is acceptable.</a:t>
            </a:r>
          </a:p>
          <a:p xmlns:a="http://schemas.openxmlformats.org/drawingml/2006/main">
            <a:r>
              <a:t>Classroom rubric /16: source answer /8 (accurate B and R details 0-2; explanations 0-2; qualified judgement 0-2; useful role and limit of W 0-2). Four repairs /8: for each line, identify the error (1) and make a valid repair (1). Assess understanding, with support recorded separately.</a:t>
            </a:r>
          </a:p>
          <a:p xmlns:a="http://schemas.openxmlformats.org/drawingml/2006/main">
            <a:r>
              <a:t>Assessment pacing: slides 1-7 total 7 minutes; slide 8 source answer 16 minutes; slide 9 planted errors 9 minutes; slide 10 feedback 4 minutes; slides 11-12 pupil response and exit 4 minutes. Slide 9 must not appear before the first answer is retained.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https://madebymatt.uk/Lessons/Humanities_Teesside/LAUNCH_W1-W8_2026-27/LAUNCH_HUM_W7_Source_Based_Assessment.html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LAUNCH Humanities, Autumn 1 Week 7. Source-based assessment. Tuesday 10:10-10:50. Humanities-only lesson. LAUNCH's separate RE outcome is not claimed within this pack.</a:t>
            </a:r>
          </a:p>
          <a:p xmlns:a="http://schemas.openxmlformats.org/drawingml/2006/main">
            <a:r>
              <a:t>Slides 1–7:7 min; 8:16 min; 9:9 min; 10:4 min; 11–12:4 min.</a:t>
            </a:r>
          </a:p>
          <a:p xmlns:a="http://schemas.openxmlformats.org/drawingml/2006/main">
            <a:r>
              <a:t>Take simultaneous choices where helpful. Ask for the reason. Reteach if the reason reveals the misconception.</a:t>
            </a:r>
          </a:p>
          <a:p xmlns:a="http://schemas.openxmlformats.org/drawingml/2006/main">
            <a:r>
              <a:t>Objective: Produce a sourced judgement and diagnose four weaknesses in a model answer using explicit criteria.</a:t>
            </a:r>
          </a:p>
          <a:p xmlns:a="http://schemas.openxmlformats.org/drawingml/2006/main">
            <a:r>
              <a:t>Support: Use two sources with the sentence frame, then diagnose two errors; scribing permitted and recorded.</a:t>
            </a:r>
          </a:p>
          <a:p xmlns:a="http://schemas.openxmlformats.org/drawingml/2006/main">
            <a:r>
              <a:t>Stretch: Compare the sources, make a qualified judgement and rank all four repairs by effect on the argument.</a:t>
            </a:r>
          </a:p>
          <a:p xmlns:a="http://schemas.openxmlformats.org/drawingml/2006/main">
            <a:r>
              <a:t>Misconceptions: Assessment criteria are classroom teaching criteria, not official GCSE marks or grades. Keep the planted-error task separate from the pupil's first source answer. A small wording repair can change a major historical error; amount of writing is not the same as seriousness.</a:t>
            </a:r>
          </a:p>
          <a:p xmlns:a="http://schemas.openxmlformats.org/drawingml/2006/main">
            <a:r>
              <a:t>Answer guidance: Model answer: B shows that campaigning achieved a change in Bristol bus-crew recruitment, so it supports a specific improvement in job access. R shows legal protection in some public places in 1965, but it also identifies areas left uncovered. Together they show real but incomplete change; neither proves that all daily treatment became fair. W could provide context about migration and recorded skills in 1948. It cannot establish passengers' later treatment or employment outcomes.</a:t>
            </a:r>
          </a:p>
          <a:p xmlns:a="http://schemas.openxmlformats.org/drawingml/2006/main">
            <a:r>
              <a:t>Error 1: absolute unsupported judgement. Repair: B and R show specific improvements with limits. Error 2: source-origin confusion. Repair: R is a modern summary of a historical law. Error 3: repetition instead of explanation. Repair: ending the colour bar widened eligibility for bus-crew jobs. Error 4: inference exceeds record. Repair: W lists stated occupations, not later job outcomes.</a:t>
            </a:r>
          </a:p>
          <a:p xmlns:a="http://schemas.openxmlformats.org/drawingml/2006/main">
            <a:r>
              <a:t>Hinge B. Any justified ranking of error seriousness is acceptable.</a:t>
            </a:r>
          </a:p>
          <a:p xmlns:a="http://schemas.openxmlformats.org/drawingml/2006/main">
            <a:r>
              <a:t>Classroom rubric /16: source answer /8 (accurate B and R details 0-2; explanations 0-2; qualified judgement 0-2; useful role and limit of W 0-2). Four repairs /8: for each line, identify the error (1) and make a valid repair (1). Assess understanding, with support recorded separately.</a:t>
            </a:r>
          </a:p>
          <a:p xmlns:a="http://schemas.openxmlformats.org/drawingml/2006/main">
            <a:r>
              <a:t>Assessment pacing: slides 1-7 total 7 minutes; slide 8 source answer 16 minutes; slide 9 planted errors 9 minutes; slide 10 feedback 4 minutes; slides 11-12 pupil response and exit 4 minutes. Slide 9 must not appear before the first answer is retained.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https://madebymatt.uk/Lessons/Humanities_Teesside/LAUNCH_W1-W8_2026-27/LAUNCH_HUM_W7_Source_Based_Assessment.html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LAUNCH Humanities, Autumn 1 Week 7. Source-based assessment. Tuesday 10:10-10:50. Humanities-only lesson. LAUNCH's separate RE outcome is not claimed within this pack.</a:t>
            </a:r>
          </a:p>
          <a:p xmlns:a="http://schemas.openxmlformats.org/drawingml/2006/main">
            <a:r>
              <a:t>Slides 1–7:7 min; 8:16 min; 9:9 min; 10:4 min; 11–12:4 min.</a:t>
            </a:r>
          </a:p>
          <a:p xmlns:a="http://schemas.openxmlformats.org/drawingml/2006/main">
            <a:r>
              <a:t>Independent attempt. Record the support used. Keep this first response before feedback.</a:t>
            </a:r>
          </a:p>
          <a:p xmlns:a="http://schemas.openxmlformats.org/drawingml/2006/main">
            <a:r>
              <a:t>Objective: Produce a sourced judgement and diagnose four weaknesses in a model answer using explicit criteria.</a:t>
            </a:r>
          </a:p>
          <a:p xmlns:a="http://schemas.openxmlformats.org/drawingml/2006/main">
            <a:r>
              <a:t>Support: Use two sources with the sentence frame, then diagnose two errors; scribing permitted and recorded.</a:t>
            </a:r>
          </a:p>
          <a:p xmlns:a="http://schemas.openxmlformats.org/drawingml/2006/main">
            <a:r>
              <a:t>Stretch: Compare the sources, make a qualified judgement and rank all four repairs by effect on the argument.</a:t>
            </a:r>
          </a:p>
          <a:p xmlns:a="http://schemas.openxmlformats.org/drawingml/2006/main">
            <a:r>
              <a:t>Misconceptions: Assessment criteria are classroom teaching criteria, not official GCSE marks or grades. Keep the planted-error task separate from the pupil's first source answer. A small wording repair can change a major historical error; amount of writing is not the same as seriousness.</a:t>
            </a:r>
          </a:p>
          <a:p xmlns:a="http://schemas.openxmlformats.org/drawingml/2006/main">
            <a:r>
              <a:t>Answer guidance: Model answer: B shows that campaigning achieved a change in Bristol bus-crew recruitment, so it supports a specific improvement in job access. R shows legal protection in some public places in 1965, but it also identifies areas left uncovered. Together they show real but incomplete change; neither proves that all daily treatment became fair. W could provide context about migration and recorded skills in 1948. It cannot establish passengers' later treatment or employment outcomes.</a:t>
            </a:r>
          </a:p>
          <a:p xmlns:a="http://schemas.openxmlformats.org/drawingml/2006/main">
            <a:r>
              <a:t>Error 1: absolute unsupported judgement. Repair: B and R show specific improvements with limits. Error 2: source-origin confusion. Repair: R is a modern summary of a historical law. Error 3: repetition instead of explanation. Repair: ending the colour bar widened eligibility for bus-crew jobs. Error 4: inference exceeds record. Repair: W lists stated occupations, not later job outcomes.</a:t>
            </a:r>
          </a:p>
          <a:p xmlns:a="http://schemas.openxmlformats.org/drawingml/2006/main">
            <a:r>
              <a:t>Hinge B. Any justified ranking of error seriousness is acceptable.</a:t>
            </a:r>
          </a:p>
          <a:p xmlns:a="http://schemas.openxmlformats.org/drawingml/2006/main">
            <a:r>
              <a:t>Classroom rubric /16: source answer /8 (accurate B and R details 0-2; explanations 0-2; qualified judgement 0-2; useful role and limit of W 0-2). Four repairs /8: for each line, identify the error (1) and make a valid repair (1). Assess understanding, with support recorded separately.</a:t>
            </a:r>
          </a:p>
          <a:p xmlns:a="http://schemas.openxmlformats.org/drawingml/2006/main">
            <a:r>
              <a:t>Assessment pacing: slides 1-7 total 7 minutes; slide 8 source answer 16 minutes; slide 9 planted errors 9 minutes; slide 10 feedback 4 minutes; slides 11-12 pupil response and exit 4 minutes. Slide 9 must not appear before the first answer is retained.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https://madebymatt.uk/Lessons/Humanities_Teesside/LAUNCH_W1-W8_2026-27/LAUNCH_HUM_W7_Source_Based_Assessment.html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LAUNCH Humanities, Autumn 1 Week 7. Source-based assessment. Tuesday 10:10-10:50. Humanities-only lesson. LAUNCH's separate RE outcome is not claimed within this pack.</a:t>
            </a:r>
          </a:p>
          <a:p xmlns:a="http://schemas.openxmlformats.org/drawingml/2006/main">
            <a:r>
              <a:t>Slides 1–7:7 min; 8:16 min; 9:9 min; 10:4 min; 11–12:4 min.</a:t>
            </a:r>
          </a:p>
          <a:p xmlns:a="http://schemas.openxmlformats.org/drawingml/2006/main">
            <a:r>
              <a:t>Follow the pupil sheet. In assessment lessons, release the second response only after the first is kept.</a:t>
            </a:r>
          </a:p>
          <a:p xmlns:a="http://schemas.openxmlformats.org/drawingml/2006/main">
            <a:r>
              <a:t>Objective: Produce a sourced judgement and diagnose four weaknesses in a model answer using explicit criteria.</a:t>
            </a:r>
          </a:p>
          <a:p xmlns:a="http://schemas.openxmlformats.org/drawingml/2006/main">
            <a:r>
              <a:t>Support: Use two sources with the sentence frame, then diagnose two errors; scribing permitted and recorded.</a:t>
            </a:r>
          </a:p>
          <a:p xmlns:a="http://schemas.openxmlformats.org/drawingml/2006/main">
            <a:r>
              <a:t>Stretch: Compare the sources, make a qualified judgement and rank all four repairs by effect on the argument.</a:t>
            </a:r>
          </a:p>
          <a:p xmlns:a="http://schemas.openxmlformats.org/drawingml/2006/main">
            <a:r>
              <a:t>Misconceptions: Assessment criteria are classroom teaching criteria, not official GCSE marks or grades. Keep the planted-error task separate from the pupil's first source answer. A small wording repair can change a major historical error; amount of writing is not the same as seriousness.</a:t>
            </a:r>
          </a:p>
          <a:p xmlns:a="http://schemas.openxmlformats.org/drawingml/2006/main">
            <a:r>
              <a:t>Answer guidance: Model answer: B shows that campaigning achieved a change in Bristol bus-crew recruitment, so it supports a specific improvement in job access. R shows legal protection in some public places in 1965, but it also identifies areas left uncovered. Together they show real but incomplete change; neither proves that all daily treatment became fair. W could provide context about migration and recorded skills in 1948. It cannot establish passengers' later treatment or employment outcomes.</a:t>
            </a:r>
          </a:p>
          <a:p xmlns:a="http://schemas.openxmlformats.org/drawingml/2006/main">
            <a:r>
              <a:t>Error 1: absolute unsupported judgement. Repair: B and R show specific improvements with limits. Error 2: source-origin confusion. Repair: R is a modern summary of a historical law. Error 3: repetition instead of explanation. Repair: ending the colour bar widened eligibility for bus-crew jobs. Error 4: inference exceeds record. Repair: W lists stated occupations, not later job outcomes.</a:t>
            </a:r>
          </a:p>
          <a:p xmlns:a="http://schemas.openxmlformats.org/drawingml/2006/main">
            <a:r>
              <a:t>Hinge B. Any justified ranking of error seriousness is acceptable.</a:t>
            </a:r>
          </a:p>
          <a:p xmlns:a="http://schemas.openxmlformats.org/drawingml/2006/main">
            <a:r>
              <a:t>Classroom rubric /16: source answer /8 (accurate B and R details 0-2; explanations 0-2; qualified judgement 0-2; useful role and limit of W 0-2). Four repairs /8: for each line, identify the error (1) and make a valid repair (1). Assess understanding, with support recorded separately.</a:t>
            </a:r>
          </a:p>
          <a:p xmlns:a="http://schemas.openxmlformats.org/drawingml/2006/main">
            <a:r>
              <a:t>Assessment pacing: slides 1-7 total 7 minutes; slide 8 source answer 16 minutes; slide 9 planted errors 9 minutes; slide 10 feedback 4 minutes; slides 11-12 pupil response and exit 4 minutes. Slide 9 must not appear before the first answer is retained.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https://madebymatt.uk/Lessons/Humanities_Teesside/LAUNCH_W1-W8_2026-27/LAUNCH_HUM_W7_Source_Based_Assessment.html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cc1d827754442e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d0ca0c5af0b4c0e" /><Relationship Type="http://schemas.openxmlformats.org/officeDocument/2006/relationships/slideLayout" Target="/ppt/slideLayouts/slideLayout1.xml" Id="Rddb5d54cbf05475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b5d54cbf05475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f2ad468634f6c" /><Relationship Type="http://schemas.openxmlformats.org/officeDocument/2006/relationships/image" Target="/ppt/media/image.jpeg" Id="R016b9da45ee147fa" /><Relationship Type="http://schemas.openxmlformats.org/officeDocument/2006/relationships/notesSlide" Target="/ppt/notesSlides/notesSlide1.xml" Id="R934e6b869af84fb3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ba448585c44f6" /><Relationship Type="http://schemas.openxmlformats.org/officeDocument/2006/relationships/image" Target="/ppt/media/image.jpeg" Id="Rf7d9423ffba44dff" /><Relationship Type="http://schemas.openxmlformats.org/officeDocument/2006/relationships/notesSlide" Target="/ppt/notesSlides/notesSlide10.xml" Id="Rfa942865b2514c49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aab56d45343c9" /><Relationship Type="http://schemas.openxmlformats.org/officeDocument/2006/relationships/image" Target="/ppt/media/image.jpeg" Id="R043ba000f9d642f4" /><Relationship Type="http://schemas.openxmlformats.org/officeDocument/2006/relationships/notesSlide" Target="/ppt/notesSlides/notesSlide11.xml" Id="R6d29b0dff0c24a91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4ae2cd2e54e94" /><Relationship Type="http://schemas.openxmlformats.org/officeDocument/2006/relationships/image" Target="/ppt/media/image.jpeg" Id="R6b648c017a15436e" /><Relationship Type="http://schemas.openxmlformats.org/officeDocument/2006/relationships/notesSlide" Target="/ppt/notesSlides/notesSlide12.xml" Id="Rc6e7f2cae54749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581a3e6df411c" /><Relationship Type="http://schemas.openxmlformats.org/officeDocument/2006/relationships/image" Target="/ppt/media/image.jpeg" Id="R7f5c8b60117f470c" /><Relationship Type="http://schemas.openxmlformats.org/officeDocument/2006/relationships/notesSlide" Target="/ppt/notesSlides/notesSlide2.xml" Id="Rfe86cce0fa8b4a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5c06b8e63442d" /><Relationship Type="http://schemas.openxmlformats.org/officeDocument/2006/relationships/image" Target="/ppt/media/image.jpeg" Id="R3fbc94064bae4fc0" /><Relationship Type="http://schemas.openxmlformats.org/officeDocument/2006/relationships/notesSlide" Target="/ppt/notesSlides/notesSlide3.xml" Id="R6a080d185bce4d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b9ba17fe34c7f" /><Relationship Type="http://schemas.openxmlformats.org/officeDocument/2006/relationships/image" Target="/ppt/media/image.jpeg" Id="R905cc9c8f69d434f" /><Relationship Type="http://schemas.openxmlformats.org/officeDocument/2006/relationships/image" Target="/ppt/media/image2.jpeg" Id="R838d8091ac244ad0" /><Relationship Type="http://schemas.openxmlformats.org/officeDocument/2006/relationships/notesSlide" Target="/ppt/notesSlides/notesSlide4.xml" Id="R6605641bc0a745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c88bf70b04622" /><Relationship Type="http://schemas.openxmlformats.org/officeDocument/2006/relationships/image" Target="/ppt/media/image.jpeg" Id="R2d966ff3a4934807" /><Relationship Type="http://schemas.openxmlformats.org/officeDocument/2006/relationships/notesSlide" Target="/ppt/notesSlides/notesSlide5.xml" Id="R9acdeb1773174b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20cc57e124e16" /><Relationship Type="http://schemas.openxmlformats.org/officeDocument/2006/relationships/image" Target="/ppt/media/image.jpeg" Id="R299cdcf349f840f6" /><Relationship Type="http://schemas.openxmlformats.org/officeDocument/2006/relationships/notesSlide" Target="/ppt/notesSlides/notesSlide6.xml" Id="R60eff9abe74943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4616792974732" /><Relationship Type="http://schemas.openxmlformats.org/officeDocument/2006/relationships/image" Target="/ppt/media/image.jpeg" Id="R8f423219ed3c48f8" /><Relationship Type="http://schemas.openxmlformats.org/officeDocument/2006/relationships/notesSlide" Target="/ppt/notesSlides/notesSlide7.xml" Id="R42396006fbff41e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b6b179c7d4d38" /><Relationship Type="http://schemas.openxmlformats.org/officeDocument/2006/relationships/image" Target="/ppt/media/image.jpeg" Id="R874760e2d0394b47" /><Relationship Type="http://schemas.openxmlformats.org/officeDocument/2006/relationships/notesSlide" Target="/ppt/notesSlides/notesSlide8.xml" Id="R371c384049a64bbd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1477f42ab469d" /><Relationship Type="http://schemas.openxmlformats.org/officeDocument/2006/relationships/image" Target="/ppt/media/image.jpeg" Id="R00c1a1fbf60048c4" /><Relationship Type="http://schemas.openxmlformats.org/officeDocument/2006/relationships/notesSlide" Target="/ppt/notesSlides/notesSlide9.xml" Id="Rf544a291320c424d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top-rule">
            <a:extLst xmlns:a="http://schemas.openxmlformats.org/drawingml/2006/main">
              <a:ext uri="{FF2B5EF4-FFF2-40B4-BE49-F238E27FC236}">
                <a16:creationId xmlns:a16="http://schemas.microsoft.com/office/drawing/2014/main" id="{FF33059C-D699-406A-B441-19C747C68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6C60FD3-6A44-40DE-AE21-A30370FB7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LAUNCH HUMANITIES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16b9da45ee147fa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9A60821E-20B2-471A-8BB3-FAA506285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Source-based assessment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7ECBDB34-6F42-48B3-A8D8-B23549269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57A55C73-0775-456F-A670-A41D2D640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7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E496F9D1-14A9-495E-90A4-CC647BFFA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1904CE6B-201C-449D-A2D1-41ABF2A6C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How well can I judge and repair an answer?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19B1D911-7359-424D-8EA3-D4E122CC6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5280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Produce a sourced judgement and diagnose four weaknesses in a model answer using explicit criteria.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83C46BCB-BF61-4D42-8073-2594DB100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Use a detail. Explain what it supports.</a:t>
            </a:r>
          </a:p>
        </p:txBody>
      </p:sp>
    </p:spTree>
    <p:extLst>
      <p:ext uri="{BB962C8B-B14F-4D97-AF65-F5344CB8AC3E}">
        <p14:creationId xmlns:p14="http://schemas.microsoft.com/office/powerpoint/2010/main" val="89926106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E7DE0724-EA72-4F4B-B4C5-B08681026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02C8DF0-0717-4986-97B7-E014DEBCF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LAUNCH HUMANITIES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7d9423ffba44dff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59E6C87B-5402-4355-B222-E838F90EC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Check the reasoning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FEB7DC22-E996-4F55-8E5D-48916DEA8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B0248D2E-0CDA-4C72-92DC-B76196CC2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7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4D3A6E0D-EE9E-4262-B0CE-A580D9BE9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8" name="left-heading">
            <a:extLst xmlns:a="http://schemas.openxmlformats.org/drawingml/2006/main">
              <a:ext uri="{FF2B5EF4-FFF2-40B4-BE49-F238E27FC236}">
                <a16:creationId xmlns:a16="http://schemas.microsoft.com/office/drawing/2014/main" id="{237F6565-5B9A-4055-8435-0E500C217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514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CHECK THE CLAIM</a:t>
            </a:r>
          </a:p>
        </p:txBody>
      </p:sp>
      <p:sp>
        <p:nvSpPr>
          <p:cNvPr id="9" name="right-heading">
            <a:extLst xmlns:a="http://schemas.openxmlformats.org/drawingml/2006/main">
              <a:ext uri="{FF2B5EF4-FFF2-40B4-BE49-F238E27FC236}">
                <a16:creationId xmlns:a16="http://schemas.microsoft.com/office/drawing/2014/main" id="{A08214FC-397C-48F0-80E6-30DF7D997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57425"/>
            <a:ext cx="501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A65D2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65D25"/>
                </a:solidFill>
                <a:latin typeface="Arial"/>
                <a:ea typeface="Arial"/>
                <a:cs typeface="Arial"/>
              </a:rPr>
              <a:t>CHECK THE SOURCE</a:t>
            </a:r>
          </a:p>
        </p:txBody>
      </p:sp>
      <p:sp>
        <p:nvSpPr>
          <p:cNvPr id="10" name="left">
            <a:extLst xmlns:a="http://schemas.openxmlformats.org/drawingml/2006/main">
              <a:ext uri="{FF2B5EF4-FFF2-40B4-BE49-F238E27FC236}">
                <a16:creationId xmlns:a16="http://schemas.microsoft.com/office/drawing/2014/main" id="{8518DEF3-2872-4279-B7C8-6D1831150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514350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A rule change is not proof about every experience.</a:t>
            </a:r>
          </a:p>
        </p:txBody>
      </p:sp>
      <p:sp>
        <p:nvSpPr>
          <p:cNvPr id="11" name="right">
            <a:extLst xmlns:a="http://schemas.openxmlformats.org/drawingml/2006/main">
              <a:ext uri="{FF2B5EF4-FFF2-40B4-BE49-F238E27FC236}">
                <a16:creationId xmlns:a16="http://schemas.microsoft.com/office/drawing/2014/main" id="{626E5754-F079-4A02-978E-4F8A55CDC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50101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A modern summary is not a direct witness quote.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ED7A34E-60B9-43D9-A2D4-72E80AFB5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F7D3D05-6E36-4FEA-8679-B33644206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5010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750140657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AC36C9DA-4E70-4CC2-832A-638F33CF7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2B621CA2-1E2F-4522-BE84-6130E41B7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LAUNCH HUMANITIES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43ba000f9d642f4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FECA8C6-1679-4927-9628-13381B8D7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Your voice shapes the next step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2CE48676-E6C8-4862-87D8-F9575AB04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1C6C9AB5-F8AE-4FC1-B494-5FDE4501A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7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013F926-89F5-443E-8D42-FFB28F819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6EE58552-675C-48BC-812E-F1FAE5D91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Choose one idea to share, or pass.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A355BD32-E3FF-40A0-81DD-AE6072281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Your listener tells you what they heard.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D2D25638-6343-4898-B8CB-94E2C6C4C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Keep or change your idea; give a reason.</a:t>
            </a:r>
          </a:p>
        </p:txBody>
      </p:sp>
      <p:sp>
        <p:nvSpPr>
          <p:cNvPr id="11" name="line-3">
            <a:extLst xmlns:a="http://schemas.openxmlformats.org/drawingml/2006/main">
              <a:ext uri="{FF2B5EF4-FFF2-40B4-BE49-F238E27FC236}">
                <a16:creationId xmlns:a16="http://schemas.microsoft.com/office/drawing/2014/main" id="{40F602E6-C104-4075-B81C-17CC05E2E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Tell us what would help you next time.</a:t>
            </a:r>
          </a:p>
        </p:txBody>
      </p:sp>
    </p:spTree>
    <p:extLst>
      <p:ext uri="{BB962C8B-B14F-4D97-AF65-F5344CB8AC3E}">
        <p14:creationId xmlns:p14="http://schemas.microsoft.com/office/powerpoint/2010/main" val="173234428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AC36C9DA-4E70-4CC2-832A-638F33CF7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2B621CA2-1E2F-4522-BE84-6130E41B7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LAUNCH HUMANITIES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b648c017a15436e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FECA8C6-1679-4927-9628-13381B8D7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Before you go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2CE48676-E6C8-4862-87D8-F9575AB04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1C6C9AB5-F8AE-4FC1-B494-5FDE4501A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7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013F926-89F5-443E-8D42-FFB28F819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6EE58552-675C-48BC-812E-F1FAE5D91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Which repair matters most, and why?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A355BD32-E3FF-40A0-81DD-AE6072281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Give one improvement to your own answer.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D2D25638-6343-4898-B8CB-94E2C6C4C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Show one detail that helped.</a:t>
            </a:r>
          </a:p>
        </p:txBody>
      </p:sp>
      <p:sp>
        <p:nvSpPr>
          <p:cNvPr id="11" name="line-3">
            <a:extLst xmlns:a="http://schemas.openxmlformats.org/drawingml/2006/main">
              <a:ext uri="{FF2B5EF4-FFF2-40B4-BE49-F238E27FC236}">
                <a16:creationId xmlns:a16="http://schemas.microsoft.com/office/drawing/2014/main" id="{40F602E6-C104-4075-B81C-17CC05E2E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Choose a next step.</a:t>
            </a:r>
          </a:p>
        </p:txBody>
      </p:sp>
    </p:spTree>
    <p:extLst>
      <p:ext uri="{BB962C8B-B14F-4D97-AF65-F5344CB8AC3E}">
        <p14:creationId xmlns:p14="http://schemas.microsoft.com/office/powerpoint/2010/main" val="173234428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top-rule">
            <a:extLst xmlns:a="http://schemas.openxmlformats.org/drawingml/2006/main">
              <a:ext uri="{FF2B5EF4-FFF2-40B4-BE49-F238E27FC236}">
                <a16:creationId xmlns:a16="http://schemas.microsoft.com/office/drawing/2014/main" id="{32FC33A1-19E9-485D-B622-53CFE200A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9C0A2927-4B06-4B12-827A-74854258E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LAUNCH HUMANITIES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f5c8b60117f470c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1890C2AB-A585-439A-A531-4819FD440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Start with what you know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5F9BB920-4327-4B67-BA9F-1733E9B20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CF9D4C09-C878-403A-8175-3E536C0D2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7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D965AFA-C423-4657-BE3B-3CA14C58E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8DDAA2C7-8457-4D52-80C0-C0381F70A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Find the four assessment criteria.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4D03E454-F87E-4932-9ED2-E68D36EC5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5280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Read the question before reading the sources.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DE91EC5A-D5D3-4A7F-B366-363E94EC0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Ask for your normal access arrangement.</a:t>
            </a:r>
          </a:p>
        </p:txBody>
      </p:sp>
    </p:spTree>
    <p:extLst>
      <p:ext uri="{BB962C8B-B14F-4D97-AF65-F5344CB8AC3E}">
        <p14:creationId xmlns:p14="http://schemas.microsoft.com/office/powerpoint/2010/main" val="28992841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E7DE0724-EA72-4F4B-B4C5-B08681026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02C8DF0-0717-4986-97B7-E014DEBCF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LAUNCH HUMANITIES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fbc94064bae4fc0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59E6C87B-5402-4355-B222-E838F90EC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Words that help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FEB7DC22-E996-4F55-8E5D-48916DEA8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B0248D2E-0CDA-4C72-92DC-B76196CC2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7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4D3A6E0D-EE9E-4262-B0CE-A580D9BE9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8" name="left-heading">
            <a:extLst xmlns:a="http://schemas.openxmlformats.org/drawingml/2006/main">
              <a:ext uri="{FF2B5EF4-FFF2-40B4-BE49-F238E27FC236}">
                <a16:creationId xmlns:a16="http://schemas.microsoft.com/office/drawing/2014/main" id="{237F6565-5B9A-4055-8435-0E500C217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514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POINT</a:t>
            </a:r>
          </a:p>
        </p:txBody>
      </p:sp>
      <p:sp>
        <p:nvSpPr>
          <p:cNvPr id="9" name="right-heading">
            <a:extLst xmlns:a="http://schemas.openxmlformats.org/drawingml/2006/main">
              <a:ext uri="{FF2B5EF4-FFF2-40B4-BE49-F238E27FC236}">
                <a16:creationId xmlns:a16="http://schemas.microsoft.com/office/drawing/2014/main" id="{A08214FC-397C-48F0-80E6-30DF7D997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57425"/>
            <a:ext cx="501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A65D2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65D25"/>
                </a:solidFill>
                <a:latin typeface="Arial"/>
                <a:ea typeface="Arial"/>
                <a:cs typeface="Arial"/>
              </a:rPr>
              <a:t>EXPLANATION</a:t>
            </a:r>
          </a:p>
        </p:txBody>
      </p:sp>
      <p:sp>
        <p:nvSpPr>
          <p:cNvPr id="10" name="left">
            <a:extLst xmlns:a="http://schemas.openxmlformats.org/drawingml/2006/main">
              <a:ext uri="{FF2B5EF4-FFF2-40B4-BE49-F238E27FC236}">
                <a16:creationId xmlns:a16="http://schemas.microsoft.com/office/drawing/2014/main" id="{8518DEF3-2872-4279-B7C8-6D1831150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514350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the argument you make.</a:t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/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Origin: where evidence comes from.</a:t>
            </a:r>
          </a:p>
        </p:txBody>
      </p:sp>
      <p:sp>
        <p:nvSpPr>
          <p:cNvPr id="11" name="right">
            <a:extLst xmlns:a="http://schemas.openxmlformats.org/drawingml/2006/main">
              <a:ext uri="{FF2B5EF4-FFF2-40B4-BE49-F238E27FC236}">
                <a16:creationId xmlns:a16="http://schemas.microsoft.com/office/drawing/2014/main" id="{626E5754-F079-4A02-978E-4F8A55CDC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50101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why evidence matters.</a:t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/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Judgement: your reasoned answer.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ED7A34E-60B9-43D9-A2D4-72E80AFB5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F7D3D05-6E36-4FEA-8679-B33644206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5010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75014065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top-rule">
            <a:extLst xmlns:a="http://schemas.openxmlformats.org/drawingml/2006/main">
              <a:ext uri="{FF2B5EF4-FFF2-40B4-BE49-F238E27FC236}">
                <a16:creationId xmlns:a16="http://schemas.microsoft.com/office/drawing/2014/main" id="{9DB8204C-8E23-4CD7-83FB-2204085E5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BADF7A3E-0507-429F-BFC2-48CB68AC7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LAUNCH HUMANITIES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05cc9c8f69d434f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74837D2-0FEA-4EC8-AEE1-DB06D8937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One image, different questions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BAF715D0-0B4B-43DC-A9E0-8921D3442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02B58C95-D3A5-4D19-9AFD-294334D0E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7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E8326B85-34E3-4AA0-87CA-53FBC7D14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8" name="subtitle">
            <a:extLst xmlns:a="http://schemas.openxmlformats.org/drawingml/2006/main">
              <a:ext uri="{FF2B5EF4-FFF2-40B4-BE49-F238E27FC236}">
                <a16:creationId xmlns:a16="http://schemas.microsoft.com/office/drawing/2014/main" id="{581BDF12-EE40-4B11-BAD5-6D7879908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00300"/>
            <a:ext cx="6191250" cy="1409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4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W is useful for details recorded on the voyage.</a:t>
            </a:r>
          </a:p>
        </p:txBody>
      </p:sp>
      <p:sp>
        <p:nvSpPr>
          <p:cNvPr id="9" name="body">
            <a:extLst xmlns:a="http://schemas.openxmlformats.org/drawingml/2006/main">
              <a:ext uri="{FF2B5EF4-FFF2-40B4-BE49-F238E27FC236}">
                <a16:creationId xmlns:a16="http://schemas.microsoft.com/office/drawing/2014/main" id="{CFC49468-3AA4-499A-988F-3CE8F23A1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0"/>
            <a:ext cx="666750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It has limits for later experiences.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38d8091ac244ad0"/>
          <a:stretch xmlns:a="http://schemas.openxmlformats.org/drawingml/2006/main"/>
        </p:blipFill>
        <p:spPr>
          <a:xfrm xmlns:a="http://schemas.openxmlformats.org/drawingml/2006/main">
            <a:off x="8351292" y="2369344"/>
            <a:ext cx="2252167" cy="2786063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23686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E7DE0724-EA72-4F4B-B4C5-B08681026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02C8DF0-0717-4986-97B7-E014DEBCF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LAUNCH HUMANITIES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d966ff3a4934807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59E6C87B-5402-4355-B222-E838F90EC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Know what your answer needs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FEB7DC22-E996-4F55-8E5D-48916DEA8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B0248D2E-0CDA-4C72-92DC-B76196CC2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7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4D3A6E0D-EE9E-4262-B0CE-A580D9BE9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8" name="left-heading">
            <a:extLst xmlns:a="http://schemas.openxmlformats.org/drawingml/2006/main">
              <a:ext uri="{FF2B5EF4-FFF2-40B4-BE49-F238E27FC236}">
                <a16:creationId xmlns:a16="http://schemas.microsoft.com/office/drawing/2014/main" id="{237F6565-5B9A-4055-8435-0E500C217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514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FIRST RESPONSE</a:t>
            </a:r>
          </a:p>
        </p:txBody>
      </p:sp>
      <p:sp>
        <p:nvSpPr>
          <p:cNvPr id="9" name="right-heading">
            <a:extLst xmlns:a="http://schemas.openxmlformats.org/drawingml/2006/main">
              <a:ext uri="{FF2B5EF4-FFF2-40B4-BE49-F238E27FC236}">
                <a16:creationId xmlns:a16="http://schemas.microsoft.com/office/drawing/2014/main" id="{A08214FC-397C-48F0-80E6-30DF7D997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57425"/>
            <a:ext cx="501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A65D2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65D25"/>
                </a:solidFill>
                <a:latin typeface="Arial"/>
                <a:ea typeface="Arial"/>
                <a:cs typeface="Arial"/>
              </a:rPr>
              <a:t>SECOND RESPONSE</a:t>
            </a:r>
          </a:p>
        </p:txBody>
      </p:sp>
      <p:sp>
        <p:nvSpPr>
          <p:cNvPr id="10" name="left">
            <a:extLst xmlns:a="http://schemas.openxmlformats.org/drawingml/2006/main">
              <a:ext uri="{FF2B5EF4-FFF2-40B4-BE49-F238E27FC236}">
                <a16:creationId xmlns:a16="http://schemas.microsoft.com/office/drawing/2014/main" id="{8518DEF3-2872-4279-B7C8-6D1831150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514350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Answer the source question in your own words.</a:t>
            </a:r>
          </a:p>
        </p:txBody>
      </p:sp>
      <p:sp>
        <p:nvSpPr>
          <p:cNvPr id="11" name="right">
            <a:extLst xmlns:a="http://schemas.openxmlformats.org/drawingml/2006/main">
              <a:ext uri="{FF2B5EF4-FFF2-40B4-BE49-F238E27FC236}">
                <a16:creationId xmlns:a16="http://schemas.microsoft.com/office/drawing/2014/main" id="{626E5754-F079-4A02-978E-4F8A55CDC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50101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Identify and repair four model errors.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ED7A34E-60B9-43D9-A2D4-72E80AFB5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F7D3D05-6E36-4FEA-8679-B33644206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5010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75014065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top-rule">
            <a:extLst xmlns:a="http://schemas.openxmlformats.org/drawingml/2006/main">
              <a:ext uri="{FF2B5EF4-FFF2-40B4-BE49-F238E27FC236}">
                <a16:creationId xmlns:a16="http://schemas.microsoft.com/office/drawing/2014/main" id="{FF33059C-D699-406A-B441-19C747C68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6C60FD3-6A44-40DE-AE21-A30370FB7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LAUNCH HUMANITIES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99cdcf349f840f6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9A60821E-20B2-471A-8BB3-FAA506285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Try one together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7ECBDB34-6F42-48B3-A8D8-B23549269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57A55C73-0775-456F-A670-A41D2D640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7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E496F9D1-14A9-495E-90A4-CC647BFFA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1904CE6B-201C-449D-A2D1-41ABF2A6C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Read Sources W, B and R.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19B1D911-7359-424D-8EA3-D4E122CC6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5280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Use letters to make your evidence traceable.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83C46BCB-BF61-4D42-8073-2594DB100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The worked model stays hidden until you finish.</a:t>
            </a:r>
          </a:p>
        </p:txBody>
      </p:sp>
    </p:spTree>
    <p:extLst>
      <p:ext uri="{BB962C8B-B14F-4D97-AF65-F5344CB8AC3E}">
        <p14:creationId xmlns:p14="http://schemas.microsoft.com/office/powerpoint/2010/main" val="89926106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AC36C9DA-4E70-4CC2-832A-638F33CF7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2B621CA2-1E2F-4522-BE84-6130E41B7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LAUNCH HUMANITIES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f423219ed3c48f8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FECA8C6-1679-4927-9628-13381B8D7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Choose, then explain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2CE48676-E6C8-4862-87D8-F9575AB04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1C6C9AB5-F8AE-4FC1-B494-5FDE4501A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7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013F926-89F5-443E-8D42-FFB28F819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6EE58552-675C-48BC-812E-F1FAE5D91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Which phrase keeps a claim within the evidence?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A355BD32-E3FF-40A0-81DD-AE6072281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A. This proves everyone was treated fairly.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D2D25638-6343-4898-B8CB-94E2C6C4C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B. This shows a change in the company's rule.</a:t>
            </a:r>
          </a:p>
        </p:txBody>
      </p:sp>
      <p:sp>
        <p:nvSpPr>
          <p:cNvPr id="11" name="line-3">
            <a:extLst xmlns:a="http://schemas.openxmlformats.org/drawingml/2006/main">
              <a:ext uri="{FF2B5EF4-FFF2-40B4-BE49-F238E27FC236}">
                <a16:creationId xmlns:a16="http://schemas.microsoft.com/office/drawing/2014/main" id="{40F602E6-C104-4075-B81C-17CC05E2E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Choose, then explain what remains unknown.</a:t>
            </a:r>
          </a:p>
        </p:txBody>
      </p:sp>
    </p:spTree>
    <p:extLst>
      <p:ext uri="{BB962C8B-B14F-4D97-AF65-F5344CB8AC3E}">
        <p14:creationId xmlns:p14="http://schemas.microsoft.com/office/powerpoint/2010/main" val="173234428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CEFFD5FB-06E3-4A10-9C1E-5D6B832F3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82DC3D44-CC17-446B-A6B8-0B1EADDDF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LAUNCH HUMANITIES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74760e2d0394b47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4DA6ABEF-ACD3-43FB-B487-5DEEBC8F7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Your independent response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5FB65E0E-FD25-48F8-903E-AFE25A606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4F513C56-5AEE-4DF5-9457-1D8944228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7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545CFDC8-59C3-41D7-8127-A2F15B5DF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8" name="left-heading">
            <a:extLst xmlns:a="http://schemas.openxmlformats.org/drawingml/2006/main">
              <a:ext uri="{FF2B5EF4-FFF2-40B4-BE49-F238E27FC236}">
                <a16:creationId xmlns:a16="http://schemas.microsoft.com/office/drawing/2014/main" id="{33E15CBA-997D-4971-B1F2-589F2EBE6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514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YOUR TASK</a:t>
            </a:r>
          </a:p>
        </p:txBody>
      </p:sp>
      <p:sp>
        <p:nvSpPr>
          <p:cNvPr id="9" name="right-heading">
            <a:extLst xmlns:a="http://schemas.openxmlformats.org/drawingml/2006/main">
              <a:ext uri="{FF2B5EF4-FFF2-40B4-BE49-F238E27FC236}">
                <a16:creationId xmlns:a16="http://schemas.microsoft.com/office/drawing/2014/main" id="{CFFD6622-F33B-4971-B241-389742EB7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57425"/>
            <a:ext cx="501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A65D2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65D25"/>
                </a:solidFill>
                <a:latin typeface="Arial"/>
                <a:ea typeface="Arial"/>
                <a:cs typeface="Arial"/>
              </a:rPr>
              <a:t>EXPLAIN</a:t>
            </a:r>
          </a:p>
        </p:txBody>
      </p:sp>
      <p:sp>
        <p:nvSpPr>
          <p:cNvPr id="10" name="left">
            <a:extLst xmlns:a="http://schemas.openxmlformats.org/drawingml/2006/main">
              <a:ext uri="{FF2B5EF4-FFF2-40B4-BE49-F238E27FC236}">
                <a16:creationId xmlns:a16="http://schemas.microsoft.com/office/drawing/2014/main" id="{653ACD97-30C4-4652-83F8-C8AC63FB3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514350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Answer: how far do B and R show fairer treatment?</a:t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/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Add a useful role and limit for W.</a:t>
            </a:r>
          </a:p>
        </p:txBody>
      </p:sp>
      <p:sp>
        <p:nvSpPr>
          <p:cNvPr id="11" name="right">
            <a:extLst xmlns:a="http://schemas.openxmlformats.org/drawingml/2006/main">
              <a:ext uri="{FF2B5EF4-FFF2-40B4-BE49-F238E27FC236}">
                <a16:creationId xmlns:a16="http://schemas.microsoft.com/office/drawing/2014/main" id="{ACBFBEC9-64D2-4740-A13A-FA1682D06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50101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Keep your first answer before corrections.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115969A-BA15-4E1F-A083-96BBA606B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A2DEDD4-59F5-431E-89FD-407BD400D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5010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16393530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AC36C9DA-4E70-4CC2-832A-638F33CF7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2B621CA2-1E2F-4522-BE84-6130E41B7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LAUNCH HUMANITIES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0c1a1fbf60048c4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FECA8C6-1679-4927-9628-13381B8D7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Now find and repair errors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2CE48676-E6C8-4862-87D8-F9575AB04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1C6C9AB5-F8AE-4FC1-B494-5FDE4501A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7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013F926-89F5-443E-8D42-FFB28F819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6EE58552-675C-48BC-812E-F1FAE5D91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Open Part 2 of the pupil sheet.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A355BD32-E3FF-40A0-81DD-AE6072281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Identify the error in each of four lines.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D2D25638-6343-4898-B8CB-94E2C6C4C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Write the smallest useful repair.</a:t>
            </a:r>
          </a:p>
        </p:txBody>
      </p:sp>
      <p:sp>
        <p:nvSpPr>
          <p:cNvPr id="11" name="line-3">
            <a:extLst xmlns:a="http://schemas.openxmlformats.org/drawingml/2006/main">
              <a:ext uri="{FF2B5EF4-FFF2-40B4-BE49-F238E27FC236}">
                <a16:creationId xmlns:a16="http://schemas.microsoft.com/office/drawing/2014/main" id="{40F602E6-C104-4075-B81C-17CC05E2E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Choose the most serious error. Explain why.</a:t>
            </a:r>
          </a:p>
        </p:txBody>
      </p:sp>
    </p:spTree>
    <p:extLst>
      <p:ext uri="{BB962C8B-B14F-4D97-AF65-F5344CB8AC3E}">
        <p14:creationId xmlns:p14="http://schemas.microsoft.com/office/powerpoint/2010/main" val="173234428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2026-09-07T10:42:05.7930000Z</dcterms:created>
  <dcterms:modified xsi:type="dcterms:W3CDTF">2026-09-07T10:42:05.7930000Z</dcterms:modified>
</coreProperties>
</file>