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1b3669531894b4b" /><Relationship Type="http://schemas.openxmlformats.org/officeDocument/2006/relationships/extended-properties" Target="/docProps/app.xml" Id="R93cee1ca8bde4a05" /><Relationship Type="http://schemas.openxmlformats.org/officeDocument/2006/relationships/officeDocument" Target="/ppt/presentation.xml" Id="R59a41c72264548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ab6d9a085f484b"/>
  </p:sldMasterIdLst>
  <p:notesMasterIdLst>
    <p:notesMasterId xmlns:r="http://schemas.openxmlformats.org/officeDocument/2006/relationships" r:id="R294979682a0b49d1"/>
  </p:notesMasterIdLst>
  <p:sldIdLst>
    <p:sldId xmlns:r="http://schemas.openxmlformats.org/officeDocument/2006/relationships" id="256" r:id="R2b9e84e8508440d0"/>
    <p:sldId xmlns:r="http://schemas.openxmlformats.org/officeDocument/2006/relationships" id="257" r:id="Rcfc9ca0a1d0141e3"/>
    <p:sldId xmlns:r="http://schemas.openxmlformats.org/officeDocument/2006/relationships" id="258" r:id="R49cec3c124ac4443"/>
    <p:sldId xmlns:r="http://schemas.openxmlformats.org/officeDocument/2006/relationships" id="259" r:id="R4e0a8edeef3144c0"/>
    <p:sldId xmlns:r="http://schemas.openxmlformats.org/officeDocument/2006/relationships" id="260" r:id="R550fa26cce414fa0"/>
    <p:sldId xmlns:r="http://schemas.openxmlformats.org/officeDocument/2006/relationships" id="261" r:id="Rf60ff4add8cc4880"/>
    <p:sldId xmlns:r="http://schemas.openxmlformats.org/officeDocument/2006/relationships" id="262" r:id="R4ca82daef02547d0"/>
    <p:sldId xmlns:r="http://schemas.openxmlformats.org/officeDocument/2006/relationships" id="263" r:id="Rccd47296cb4443a5"/>
    <p:sldId xmlns:r="http://schemas.openxmlformats.org/officeDocument/2006/relationships" id="264" r:id="R2ecab9bdedad4649"/>
    <p:sldId xmlns:r="http://schemas.openxmlformats.org/officeDocument/2006/relationships" id="265" r:id="R3c0a5fd744634998"/>
    <p:sldId xmlns:r="http://schemas.openxmlformats.org/officeDocument/2006/relationships" id="266" r:id="Rc59f7124f8304968"/>
    <p:sldId xmlns:r="http://schemas.openxmlformats.org/officeDocument/2006/relationships" id="267" r:id="R20f9e15e8caf4ec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5ae4e8ff7944166" /><Relationship Type="http://schemas.openxmlformats.org/officeDocument/2006/relationships/slideMaster" Target="/ppt/slideMasters/slideMaster1.xml" Id="Rbaab6d9a085f484b" /><Relationship Type="http://schemas.openxmlformats.org/officeDocument/2006/relationships/notesMaster" Target="/ppt/notesMasters/notesMaster1.xml" Id="R294979682a0b49d1" /><Relationship Type="http://schemas.openxmlformats.org/officeDocument/2006/relationships/presProps" Target="/ppt/presProps.xml" Id="R431de6d7e5b54c59" /><Relationship Type="http://schemas.openxmlformats.org/officeDocument/2006/relationships/tableStyles" Target="/ppt/tableStyles.xml" Id="Rbbd81baca20d41ca" /><Relationship Type="http://schemas.openxmlformats.org/officeDocument/2006/relationships/slide" Target="/ppt/slides/slide1.xml" Id="R2b9e84e8508440d0" /><Relationship Type="http://schemas.openxmlformats.org/officeDocument/2006/relationships/slide" Target="/ppt/slides/slide2.xml" Id="Rcfc9ca0a1d0141e3" /><Relationship Type="http://schemas.openxmlformats.org/officeDocument/2006/relationships/slide" Target="/ppt/slides/slide3.xml" Id="R49cec3c124ac4443" /><Relationship Type="http://schemas.openxmlformats.org/officeDocument/2006/relationships/slide" Target="/ppt/slides/slide4.xml" Id="R4e0a8edeef3144c0" /><Relationship Type="http://schemas.openxmlformats.org/officeDocument/2006/relationships/slide" Target="/ppt/slides/slide5.xml" Id="R550fa26cce414fa0" /><Relationship Type="http://schemas.openxmlformats.org/officeDocument/2006/relationships/slide" Target="/ppt/slides/slide6.xml" Id="Rf60ff4add8cc4880" /><Relationship Type="http://schemas.openxmlformats.org/officeDocument/2006/relationships/slide" Target="/ppt/slides/slide7.xml" Id="R4ca82daef02547d0" /><Relationship Type="http://schemas.openxmlformats.org/officeDocument/2006/relationships/slide" Target="/ppt/slides/slide8.xml" Id="Rccd47296cb4443a5" /><Relationship Type="http://schemas.openxmlformats.org/officeDocument/2006/relationships/slide" Target="/ppt/slides/slide9.xml" Id="R2ecab9bdedad4649" /><Relationship Type="http://schemas.openxmlformats.org/officeDocument/2006/relationships/slide" Target="/ppt/slides/slide10.xml" Id="R3c0a5fd744634998" /><Relationship Type="http://schemas.openxmlformats.org/officeDocument/2006/relationships/slide" Target="/ppt/slides/slide11.xml" Id="Rc59f7124f8304968" /><Relationship Type="http://schemas.openxmlformats.org/officeDocument/2006/relationships/slide" Target="/ppt/slides/slide12.xml" Id="R20f9e15e8caf4ec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1048dcb82914a4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204682456bc4737" /><Relationship Type="http://schemas.openxmlformats.org/officeDocument/2006/relationships/notesMaster" Target="/ppt/notesMasters/notesMaster1.xml" Id="Ra80f8a87962f4ea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3500635fef546e3" /><Relationship Type="http://schemas.openxmlformats.org/officeDocument/2006/relationships/notesMaster" Target="/ppt/notesMasters/notesMaster1.xml" Id="R99a0ccb8a02643b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04687d263964a74" /><Relationship Type="http://schemas.openxmlformats.org/officeDocument/2006/relationships/notesMaster" Target="/ppt/notesMasters/notesMaster1.xml" Id="R0f72c7baef6847a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87083ade94d4190" /><Relationship Type="http://schemas.openxmlformats.org/officeDocument/2006/relationships/notesMaster" Target="/ppt/notesMasters/notesMaster1.xml" Id="R08c6284c3da449e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57c86dec9204806" /><Relationship Type="http://schemas.openxmlformats.org/officeDocument/2006/relationships/notesMaster" Target="/ppt/notesMasters/notesMaster1.xml" Id="R2363e8adad5f4a0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2b423f74943408f" /><Relationship Type="http://schemas.openxmlformats.org/officeDocument/2006/relationships/notesMaster" Target="/ppt/notesMasters/notesMaster1.xml" Id="R5e4e3df1540442f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21ecd00af7d472a" /><Relationship Type="http://schemas.openxmlformats.org/officeDocument/2006/relationships/notesMaster" Target="/ppt/notesMasters/notesMaster1.xml" Id="Rc6d660c74ddf466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eeb72dcbf804013" /><Relationship Type="http://schemas.openxmlformats.org/officeDocument/2006/relationships/notesMaster" Target="/ppt/notesMasters/notesMaster1.xml" Id="R4539be8a450e462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f5d133dc6a94702" /><Relationship Type="http://schemas.openxmlformats.org/officeDocument/2006/relationships/notesMaster" Target="/ppt/notesMasters/notesMaster1.xml" Id="R8a64613f1d6b4c9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ca1363e4e284d5c" /><Relationship Type="http://schemas.openxmlformats.org/officeDocument/2006/relationships/notesMaster" Target="/ppt/notesMasters/notesMaster1.xml" Id="Rc66bb17e1fc04ec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e565b3800584931" /><Relationship Type="http://schemas.openxmlformats.org/officeDocument/2006/relationships/notesMaster" Target="/ppt/notesMasters/notesMaster1.xml" Id="R0ea36a0b46dc46f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50e4fc95c094ebc" /><Relationship Type="http://schemas.openxmlformats.org/officeDocument/2006/relationships/notesMaster" Target="/ppt/notesMasters/notesMaster1.xml" Id="R674cc0aca04547a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4. A timeline with a reason.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Read the enquiry. Check that pupils know the response choices.</a:t>
            </a:r>
          </a:p>
          <a:p xmlns:a="http://schemas.openxmlformats.org/drawingml/2006/main">
            <a:r>
              <a:t>Objective: Build a proportionally spaced twentieth-century timeline and justify a significance ranking for a named question.</a:t>
            </a:r>
          </a:p>
          <a:p xmlns:a="http://schemas.openxmlformats.org/drawingml/2006/main">
            <a:r>
              <a:t>Support: An adult can prepare a 100 mm decade scale using the instructions on pupil page 2. Start with three cards, then add the others with a ruler and reader.</a:t>
            </a:r>
          </a:p>
          <a:p xmlns:a="http://schemas.openxmlformats.org/drawingml/2006/main">
            <a:r>
              <a:t>Stretch: Name a second enquiry question and defend a changed top-three ranking without moving dates.</a:t>
            </a:r>
          </a:p>
          <a:p xmlns:a="http://schemas.openxmlformats.org/drawingml/2006/main">
            <a:r>
              <a:t>Misconceptions: 1918 did not give every adult woman the vote; age and property conditions mattered. A gap in selected evidence is not evidence of inactivity. Chronological position does not make an event more significant. The 1965 Act had limits; avoid saying racism ended.</a:t>
            </a:r>
          </a:p>
          <a:p xmlns:a="http://schemas.openxmlformats.org/drawingml/2006/main">
            <a:r>
              <a:t>Answer guidance: Order T1 1918, T2 1928, T3 1948, T4 1963, T5 1965, T6 1973. At 1 mm/year: 18,28,48,63,65,73 mm from 1900. Gaps between selected events: 10,20,15,2,8 years.</a:t>
            </a:r>
          </a:p>
          <a:p xmlns:a="http://schemas.openxmlformats.org/drawingml/2006/main">
            <a:r>
              <a:t>Guided: 1963 at 63 mm; gap from 1948 is 15 mm/years. Hinge B.</a:t>
            </a:r>
          </a:p>
          <a:p xmlns:a="http://schemas.openxmlformats.org/drawingml/2006/main">
            <a:r>
              <a:t>Rights/participation: defensible choices include T1/T2 voting extensions, T4 employment access, T5 protection and limits. Migration: T3 arrival plus relevant arguments about T4/T5/T6. No single correct ranking; insist on a question-specific reason.</a:t>
            </a:r>
          </a:p>
          <a:p xmlns:a="http://schemas.openxmlformats.org/drawingml/2006/main">
            <a:r>
              <a:t>T1/T2 show an important contrast: conditional women's suffrage in 1918, equal age terms in 1928.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https://madebymatt.uk/Lessons/Humanities_Teesside/LAUNCH_W1-W8_2026-27/LAUNCH_HUM_W4_A_Timeline_Of_Twentieth_Century_Britain.html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https://www.parliament.uk/about/living-heritage/evolutionofparliament/legislativescrutiny/parliament-and-europe/overview/britain-and-eec-to-single-european-act/</a:t>
            </a:r>
          </a:p>
          <a:p xmlns:a="http://schemas.openxmlformats.org/drawingml/2006/main">
            <a:r>
              <a:t>https://www.parliament.uk/about/living-heritage/transformingsociety/electionsvoting/womenvote/overview/thevote/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4. A timeline with a reason.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Reveal checks now. Accept different defensible answers; do not score opinions as wrong.</a:t>
            </a:r>
          </a:p>
          <a:p xmlns:a="http://schemas.openxmlformats.org/drawingml/2006/main">
            <a:r>
              <a:t>Objective: Build a proportionally spaced twentieth-century timeline and justify a significance ranking for a named question.</a:t>
            </a:r>
          </a:p>
          <a:p xmlns:a="http://schemas.openxmlformats.org/drawingml/2006/main">
            <a:r>
              <a:t>Support: An adult can prepare a 100 mm decade scale using the instructions on pupil page 2. Start with three cards, then add the others with a ruler and reader.</a:t>
            </a:r>
          </a:p>
          <a:p xmlns:a="http://schemas.openxmlformats.org/drawingml/2006/main">
            <a:r>
              <a:t>Stretch: Name a second enquiry question and defend a changed top-three ranking without moving dates.</a:t>
            </a:r>
          </a:p>
          <a:p xmlns:a="http://schemas.openxmlformats.org/drawingml/2006/main">
            <a:r>
              <a:t>Misconceptions: 1918 did not give every adult woman the vote; age and property conditions mattered. A gap in selected evidence is not evidence of inactivity. Chronological position does not make an event more significant. The 1965 Act had limits; avoid saying racism ended.</a:t>
            </a:r>
          </a:p>
          <a:p xmlns:a="http://schemas.openxmlformats.org/drawingml/2006/main">
            <a:r>
              <a:t>Answer guidance: Order T1 1918, T2 1928, T3 1948, T4 1963, T5 1965, T6 1973. At 1 mm/year: 18,28,48,63,65,73 mm from 1900. Gaps between selected events: 10,20,15,2,8 years.</a:t>
            </a:r>
          </a:p>
          <a:p xmlns:a="http://schemas.openxmlformats.org/drawingml/2006/main">
            <a:r>
              <a:t>Guided: 1963 at 63 mm; gap from 1948 is 15 mm/years. Hinge B.</a:t>
            </a:r>
          </a:p>
          <a:p xmlns:a="http://schemas.openxmlformats.org/drawingml/2006/main">
            <a:r>
              <a:t>Rights/participation: defensible choices include T1/T2 voting extensions, T4 employment access, T5 protection and limits. Migration: T3 arrival plus relevant arguments about T4/T5/T6. No single correct ranking; insist on a question-specific reason.</a:t>
            </a:r>
          </a:p>
          <a:p xmlns:a="http://schemas.openxmlformats.org/drawingml/2006/main">
            <a:r>
              <a:t>T1/T2 show an important contrast: conditional women's suffrage in 1918, equal age terms in 1928.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https://madebymatt.uk/Lessons/Humanities_Teesside/LAUNCH_W1-W8_2026-27/LAUNCH_HUM_W4_A_Timeline_Of_Twentieth_Century_Britain.html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https://www.parliament.uk/about/living-heritage/evolutionofparliament/legislativescrutiny/parliament-and-europe/overview/britain-and-eec-to-single-european-act/</a:t>
            </a:r>
          </a:p>
          <a:p xmlns:a="http://schemas.openxmlformats.org/drawingml/2006/main">
            <a:r>
              <a:t>https://www.parliament.uk/about/living-heritage/transformingsociety/electionsvoting/womenvote/overview/thevote/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4. A timeline with a reason.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Space: pupil chooses how to respond. Voice: help them express their idea. Audience: read the meaning back and let the pupil correct it. Influence: agree one teaching action, then act on it next lesson.</a:t>
            </a:r>
          </a:p>
          <a:p xmlns:a="http://schemas.openxmlformats.org/drawingml/2006/main">
            <a:r>
              <a:t>Objective: Build a proportionally spaced twentieth-century timeline and justify a significance ranking for a named question.</a:t>
            </a:r>
          </a:p>
          <a:p xmlns:a="http://schemas.openxmlformats.org/drawingml/2006/main">
            <a:r>
              <a:t>Support: An adult can prepare a 100 mm decade scale using the instructions on pupil page 2. Start with three cards, then add the others with a ruler and reader.</a:t>
            </a:r>
          </a:p>
          <a:p xmlns:a="http://schemas.openxmlformats.org/drawingml/2006/main">
            <a:r>
              <a:t>Stretch: Name a second enquiry question and defend a changed top-three ranking without moving dates.</a:t>
            </a:r>
          </a:p>
          <a:p xmlns:a="http://schemas.openxmlformats.org/drawingml/2006/main">
            <a:r>
              <a:t>Misconceptions: 1918 did not give every adult woman the vote; age and property conditions mattered. A gap in selected evidence is not evidence of inactivity. Chronological position does not make an event more significant. The 1965 Act had limits; avoid saying racism ended.</a:t>
            </a:r>
          </a:p>
          <a:p xmlns:a="http://schemas.openxmlformats.org/drawingml/2006/main">
            <a:r>
              <a:t>Answer guidance: Order T1 1918, T2 1928, T3 1948, T4 1963, T5 1965, T6 1973. At 1 mm/year: 18,28,48,63,65,73 mm from 1900. Gaps between selected events: 10,20,15,2,8 years.</a:t>
            </a:r>
          </a:p>
          <a:p xmlns:a="http://schemas.openxmlformats.org/drawingml/2006/main">
            <a:r>
              <a:t>Guided: 1963 at 63 mm; gap from 1948 is 15 mm/years. Hinge B.</a:t>
            </a:r>
          </a:p>
          <a:p xmlns:a="http://schemas.openxmlformats.org/drawingml/2006/main">
            <a:r>
              <a:t>Rights/participation: defensible choices include T1/T2 voting extensions, T4 employment access, T5 protection and limits. Migration: T3 arrival plus relevant arguments about T4/T5/T6. No single correct ranking; insist on a question-specific reason.</a:t>
            </a:r>
          </a:p>
          <a:p xmlns:a="http://schemas.openxmlformats.org/drawingml/2006/main">
            <a:r>
              <a:t>T1/T2 show an important contrast: conditional women's suffrage in 1918, equal age terms in 1928.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https://madebymatt.uk/Lessons/Humanities_Teesside/LAUNCH_W1-W8_2026-27/LAUNCH_HUM_W4_A_Timeline_Of_Twentieth_Century_Britain.html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https://www.parliament.uk/about/living-heritage/evolutionofparliament/legislativescrutiny/parliament-and-europe/overview/britain-and-eec-to-single-european-act/</a:t>
            </a:r>
          </a:p>
          <a:p xmlns:a="http://schemas.openxmlformats.org/drawingml/2006/main">
            <a:r>
              <a:t>https://www.parliament.uk/about/living-heritage/transformingsociety/electionsvoting/womenvote/overview/thevote/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4. A timeline with a reason.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Capture one specific success and one next step. Record the response mode and support.</a:t>
            </a:r>
          </a:p>
          <a:p xmlns:a="http://schemas.openxmlformats.org/drawingml/2006/main">
            <a:r>
              <a:t>Objective: Build a proportionally spaced twentieth-century timeline and justify a significance ranking for a named question.</a:t>
            </a:r>
          </a:p>
          <a:p xmlns:a="http://schemas.openxmlformats.org/drawingml/2006/main">
            <a:r>
              <a:t>Support: An adult can prepare a 100 mm decade scale using the instructions on pupil page 2. Start with three cards, then add the others with a ruler and reader.</a:t>
            </a:r>
          </a:p>
          <a:p xmlns:a="http://schemas.openxmlformats.org/drawingml/2006/main">
            <a:r>
              <a:t>Stretch: Name a second enquiry question and defend a changed top-three ranking without moving dates.</a:t>
            </a:r>
          </a:p>
          <a:p xmlns:a="http://schemas.openxmlformats.org/drawingml/2006/main">
            <a:r>
              <a:t>Misconceptions: 1918 did not give every adult woman the vote; age and property conditions mattered. A gap in selected evidence is not evidence of inactivity. Chronological position does not make an event more significant. The 1965 Act had limits; avoid saying racism ended.</a:t>
            </a:r>
          </a:p>
          <a:p xmlns:a="http://schemas.openxmlformats.org/drawingml/2006/main">
            <a:r>
              <a:t>Answer guidance: Order T1 1918, T2 1928, T3 1948, T4 1963, T5 1965, T6 1973. At 1 mm/year: 18,28,48,63,65,73 mm from 1900. Gaps between selected events: 10,20,15,2,8 years.</a:t>
            </a:r>
          </a:p>
          <a:p xmlns:a="http://schemas.openxmlformats.org/drawingml/2006/main">
            <a:r>
              <a:t>Guided: 1963 at 63 mm; gap from 1948 is 15 mm/years. Hinge B.</a:t>
            </a:r>
          </a:p>
          <a:p xmlns:a="http://schemas.openxmlformats.org/drawingml/2006/main">
            <a:r>
              <a:t>Rights/participation: defensible choices include T1/T2 voting extensions, T4 employment access, T5 protection and limits. Migration: T3 arrival plus relevant arguments about T4/T5/T6. No single correct ranking; insist on a question-specific reason.</a:t>
            </a:r>
          </a:p>
          <a:p xmlns:a="http://schemas.openxmlformats.org/drawingml/2006/main">
            <a:r>
              <a:t>T1/T2 show an important contrast: conditional women's suffrage in 1918, equal age terms in 1928.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https://madebymatt.uk/Lessons/Humanities_Teesside/LAUNCH_W1-W8_2026-27/LAUNCH_HUM_W4_A_Timeline_Of_Twentieth_Century_Britain.html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https://www.parliament.uk/about/living-heritage/evolutionofparliament/legislativescrutiny/parliament-and-europe/overview/britain-and-eec-to-single-european-act/</a:t>
            </a:r>
          </a:p>
          <a:p xmlns:a="http://schemas.openxmlformats.org/drawingml/2006/main">
            <a:r>
              <a:t>https://www.parliament.uk/about/living-heritage/transformingsociety/electionsvoting/womenvote/overview/thevote/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4. A timeline with a reason.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Retain a first response. Do not supply the answer before the pupil chooses.</a:t>
            </a:r>
          </a:p>
          <a:p xmlns:a="http://schemas.openxmlformats.org/drawingml/2006/main">
            <a:r>
              <a:t>Objective: Build a proportionally spaced twentieth-century timeline and justify a significance ranking for a named question.</a:t>
            </a:r>
          </a:p>
          <a:p xmlns:a="http://schemas.openxmlformats.org/drawingml/2006/main">
            <a:r>
              <a:t>Support: An adult can prepare a 100 mm decade scale using the instructions on pupil page 2. Start with three cards, then add the others with a ruler and reader.</a:t>
            </a:r>
          </a:p>
          <a:p xmlns:a="http://schemas.openxmlformats.org/drawingml/2006/main">
            <a:r>
              <a:t>Stretch: Name a second enquiry question and defend a changed top-three ranking without moving dates.</a:t>
            </a:r>
          </a:p>
          <a:p xmlns:a="http://schemas.openxmlformats.org/drawingml/2006/main">
            <a:r>
              <a:t>Misconceptions: 1918 did not give every adult woman the vote; age and property conditions mattered. A gap in selected evidence is not evidence of inactivity. Chronological position does not make an event more significant. The 1965 Act had limits; avoid saying racism ended.</a:t>
            </a:r>
          </a:p>
          <a:p xmlns:a="http://schemas.openxmlformats.org/drawingml/2006/main">
            <a:r>
              <a:t>Answer guidance: Order T1 1918, T2 1928, T3 1948, T4 1963, T5 1965, T6 1973. At 1 mm/year: 18,28,48,63,65,73 mm from 1900. Gaps between selected events: 10,20,15,2,8 years.</a:t>
            </a:r>
          </a:p>
          <a:p xmlns:a="http://schemas.openxmlformats.org/drawingml/2006/main">
            <a:r>
              <a:t>Guided: 1963 at 63 mm; gap from 1948 is 15 mm/years. Hinge B.</a:t>
            </a:r>
          </a:p>
          <a:p xmlns:a="http://schemas.openxmlformats.org/drawingml/2006/main">
            <a:r>
              <a:t>Rights/participation: defensible choices include T1/T2 voting extensions, T4 employment access, T5 protection and limits. Migration: T3 arrival plus relevant arguments about T4/T5/T6. No single correct ranking; insist on a question-specific reason.</a:t>
            </a:r>
          </a:p>
          <a:p xmlns:a="http://schemas.openxmlformats.org/drawingml/2006/main">
            <a:r>
              <a:t>T1/T2 show an important contrast: conditional women's suffrage in 1918, equal age terms in 1928.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https://madebymatt.uk/Lessons/Humanities_Teesside/LAUNCH_W1-W8_2026-27/LAUNCH_HUM_W4_A_Timeline_Of_Twentieth_Century_Britain.html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https://www.parliament.uk/about/living-heritage/evolutionofparliament/legislativescrutiny/parliament-and-europe/overview/britain-and-eec-to-single-european-act/</a:t>
            </a:r>
          </a:p>
          <a:p xmlns:a="http://schemas.openxmlformats.org/drawingml/2006/main">
            <a:r>
              <a:t>https://www.parliament.uk/about/living-heritage/transformingsociety/electionsvoting/womenvote/overview/thevote/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4. A timeline with a reason.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Read each term with an example. Ask pupils to point to or use one term.</a:t>
            </a:r>
          </a:p>
          <a:p xmlns:a="http://schemas.openxmlformats.org/drawingml/2006/main">
            <a:r>
              <a:t>Objective: Build a proportionally spaced twentieth-century timeline and justify a significance ranking for a named question.</a:t>
            </a:r>
          </a:p>
          <a:p xmlns:a="http://schemas.openxmlformats.org/drawingml/2006/main">
            <a:r>
              <a:t>Support: An adult can prepare a 100 mm decade scale using the instructions on pupil page 2. Start with three cards, then add the others with a ruler and reader.</a:t>
            </a:r>
          </a:p>
          <a:p xmlns:a="http://schemas.openxmlformats.org/drawingml/2006/main">
            <a:r>
              <a:t>Stretch: Name a second enquiry question and defend a changed top-three ranking without moving dates.</a:t>
            </a:r>
          </a:p>
          <a:p xmlns:a="http://schemas.openxmlformats.org/drawingml/2006/main">
            <a:r>
              <a:t>Misconceptions: 1918 did not give every adult woman the vote; age and property conditions mattered. A gap in selected evidence is not evidence of inactivity. Chronological position does not make an event more significant. The 1965 Act had limits; avoid saying racism ended.</a:t>
            </a:r>
          </a:p>
          <a:p xmlns:a="http://schemas.openxmlformats.org/drawingml/2006/main">
            <a:r>
              <a:t>Answer guidance: Order T1 1918, T2 1928, T3 1948, T4 1963, T5 1965, T6 1973. At 1 mm/year: 18,28,48,63,65,73 mm from 1900. Gaps between selected events: 10,20,15,2,8 years.</a:t>
            </a:r>
          </a:p>
          <a:p xmlns:a="http://schemas.openxmlformats.org/drawingml/2006/main">
            <a:r>
              <a:t>Guided: 1963 at 63 mm; gap from 1948 is 15 mm/years. Hinge B.</a:t>
            </a:r>
          </a:p>
          <a:p xmlns:a="http://schemas.openxmlformats.org/drawingml/2006/main">
            <a:r>
              <a:t>Rights/participation: defensible choices include T1/T2 voting extensions, T4 employment access, T5 protection and limits. Migration: T3 arrival plus relevant arguments about T4/T5/T6. No single correct ranking; insist on a question-specific reason.</a:t>
            </a:r>
          </a:p>
          <a:p xmlns:a="http://schemas.openxmlformats.org/drawingml/2006/main">
            <a:r>
              <a:t>T1/T2 show an important contrast: conditional women's suffrage in 1918, equal age terms in 1928.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https://madebymatt.uk/Lessons/Humanities_Teesside/LAUNCH_W1-W8_2026-27/LAUNCH_HUM_W4_A_Timeline_Of_Twentieth_Century_Britain.html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https://www.parliament.uk/about/living-heritage/evolutionofparliament/legislativescrutiny/parliament-and-europe/overview/britain-and-eec-to-single-european-act/</a:t>
            </a:r>
          </a:p>
          <a:p xmlns:a="http://schemas.openxmlformats.org/drawingml/2006/main">
            <a:r>
              <a:t>https://www.parliament.uk/about/living-heritage/transformingsociety/electionsvoting/womenvote/overview/thevote/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4. A timeline with a reason.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Use the larger printed source sheet. Read captions and distinguish the document from its later custodian.</a:t>
            </a:r>
          </a:p>
          <a:p xmlns:a="http://schemas.openxmlformats.org/drawingml/2006/main">
            <a:r>
              <a:t>Objective: Build a proportionally spaced twentieth-century timeline and justify a significance ranking for a named question.</a:t>
            </a:r>
          </a:p>
          <a:p xmlns:a="http://schemas.openxmlformats.org/drawingml/2006/main">
            <a:r>
              <a:t>Support: An adult can prepare a 100 mm decade scale using the instructions on pupil page 2. Start with three cards, then add the others with a ruler and reader.</a:t>
            </a:r>
          </a:p>
          <a:p xmlns:a="http://schemas.openxmlformats.org/drawingml/2006/main">
            <a:r>
              <a:t>Stretch: Name a second enquiry question and defend a changed top-three ranking without moving dates.</a:t>
            </a:r>
          </a:p>
          <a:p xmlns:a="http://schemas.openxmlformats.org/drawingml/2006/main">
            <a:r>
              <a:t>Misconceptions: 1918 did not give every adult woman the vote; age and property conditions mattered. A gap in selected evidence is not evidence of inactivity. Chronological position does not make an event more significant. The 1965 Act had limits; avoid saying racism ended.</a:t>
            </a:r>
          </a:p>
          <a:p xmlns:a="http://schemas.openxmlformats.org/drawingml/2006/main">
            <a:r>
              <a:t>Answer guidance: Order T1 1918, T2 1928, T3 1948, T4 1963, T5 1965, T6 1973. At 1 mm/year: 18,28,48,63,65,73 mm from 1900. Gaps between selected events: 10,20,15,2,8 years.</a:t>
            </a:r>
          </a:p>
          <a:p xmlns:a="http://schemas.openxmlformats.org/drawingml/2006/main">
            <a:r>
              <a:t>Guided: 1963 at 63 mm; gap from 1948 is 15 mm/years. Hinge B.</a:t>
            </a:r>
          </a:p>
          <a:p xmlns:a="http://schemas.openxmlformats.org/drawingml/2006/main">
            <a:r>
              <a:t>Rights/participation: defensible choices include T1/T2 voting extensions, T4 employment access, T5 protection and limits. Migration: T3 arrival plus relevant arguments about T4/T5/T6. No single correct ranking; insist on a question-specific reason.</a:t>
            </a:r>
          </a:p>
          <a:p xmlns:a="http://schemas.openxmlformats.org/drawingml/2006/main">
            <a:r>
              <a:t>T1/T2 show an important contrast: conditional women's suffrage in 1918, equal age terms in 1928.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https://madebymatt.uk/Lessons/Humanities_Teesside/LAUNCH_W1-W8_2026-27/LAUNCH_HUM_W4_A_Timeline_Of_Twentieth_Century_Britain.html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https://www.parliament.uk/about/living-heritage/evolutionofparliament/legislativescrutiny/parliament-and-europe/overview/britain-and-eec-to-single-european-act/</a:t>
            </a:r>
          </a:p>
          <a:p xmlns:a="http://schemas.openxmlformats.org/drawingml/2006/main">
            <a:r>
              <a:t>https://www.parliament.uk/about/living-heritage/transformingsociety/electionsvoting/womenvote/overview/thevote/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4. A timeline with a reason.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Think aloud: state the detail, then explain what it supports.</a:t>
            </a:r>
          </a:p>
          <a:p xmlns:a="http://schemas.openxmlformats.org/drawingml/2006/main">
            <a:r>
              <a:t>Objective: Build a proportionally spaced twentieth-century timeline and justify a significance ranking for a named question.</a:t>
            </a:r>
          </a:p>
          <a:p xmlns:a="http://schemas.openxmlformats.org/drawingml/2006/main">
            <a:r>
              <a:t>Support: An adult can prepare a 100 mm decade scale using the instructions on pupil page 2. Start with three cards, then add the others with a ruler and reader.</a:t>
            </a:r>
          </a:p>
          <a:p xmlns:a="http://schemas.openxmlformats.org/drawingml/2006/main">
            <a:r>
              <a:t>Stretch: Name a second enquiry question and defend a changed top-three ranking without moving dates.</a:t>
            </a:r>
          </a:p>
          <a:p xmlns:a="http://schemas.openxmlformats.org/drawingml/2006/main">
            <a:r>
              <a:t>Misconceptions: 1918 did not give every adult woman the vote; age and property conditions mattered. A gap in selected evidence is not evidence of inactivity. Chronological position does not make an event more significant. The 1965 Act had limits; avoid saying racism ended.</a:t>
            </a:r>
          </a:p>
          <a:p xmlns:a="http://schemas.openxmlformats.org/drawingml/2006/main">
            <a:r>
              <a:t>Answer guidance: Order T1 1918, T2 1928, T3 1948, T4 1963, T5 1965, T6 1973. At 1 mm/year: 18,28,48,63,65,73 mm from 1900. Gaps between selected events: 10,20,15,2,8 years.</a:t>
            </a:r>
          </a:p>
          <a:p xmlns:a="http://schemas.openxmlformats.org/drawingml/2006/main">
            <a:r>
              <a:t>Guided: 1963 at 63 mm; gap from 1948 is 15 mm/years. Hinge B.</a:t>
            </a:r>
          </a:p>
          <a:p xmlns:a="http://schemas.openxmlformats.org/drawingml/2006/main">
            <a:r>
              <a:t>Rights/participation: defensible choices include T1/T2 voting extensions, T4 employment access, T5 protection and limits. Migration: T3 arrival plus relevant arguments about T4/T5/T6. No single correct ranking; insist on a question-specific reason.</a:t>
            </a:r>
          </a:p>
          <a:p xmlns:a="http://schemas.openxmlformats.org/drawingml/2006/main">
            <a:r>
              <a:t>T1/T2 show an important contrast: conditional women's suffrage in 1918, equal age terms in 1928.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https://madebymatt.uk/Lessons/Humanities_Teesside/LAUNCH_W1-W8_2026-27/LAUNCH_HUM_W4_A_Timeline_Of_Twentieth_Century_Britain.html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https://www.parliament.uk/about/living-heritage/evolutionofparliament/legislativescrutiny/parliament-and-europe/overview/britain-and-eec-to-single-european-act/</a:t>
            </a:r>
          </a:p>
          <a:p xmlns:a="http://schemas.openxmlformats.org/drawingml/2006/main">
            <a:r>
              <a:t>https://www.parliament.uk/about/living-heritage/transformingsociety/electionsvoting/womenvote/overview/thevote/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4. A timeline with a reason.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Model one part together; invite an independent choice before discussion.</a:t>
            </a:r>
          </a:p>
          <a:p xmlns:a="http://schemas.openxmlformats.org/drawingml/2006/main">
            <a:r>
              <a:t>Objective: Build a proportionally spaced twentieth-century timeline and justify a significance ranking for a named question.</a:t>
            </a:r>
          </a:p>
          <a:p xmlns:a="http://schemas.openxmlformats.org/drawingml/2006/main">
            <a:r>
              <a:t>Support: An adult can prepare a 100 mm decade scale using the instructions on pupil page 2. Start with three cards, then add the others with a ruler and reader.</a:t>
            </a:r>
          </a:p>
          <a:p xmlns:a="http://schemas.openxmlformats.org/drawingml/2006/main">
            <a:r>
              <a:t>Stretch: Name a second enquiry question and defend a changed top-three ranking without moving dates.</a:t>
            </a:r>
          </a:p>
          <a:p xmlns:a="http://schemas.openxmlformats.org/drawingml/2006/main">
            <a:r>
              <a:t>Misconceptions: 1918 did not give every adult woman the vote; age and property conditions mattered. A gap in selected evidence is not evidence of inactivity. Chronological position does not make an event more significant. The 1965 Act had limits; avoid saying racism ended.</a:t>
            </a:r>
          </a:p>
          <a:p xmlns:a="http://schemas.openxmlformats.org/drawingml/2006/main">
            <a:r>
              <a:t>Answer guidance: Order T1 1918, T2 1928, T3 1948, T4 1963, T5 1965, T6 1973. At 1 mm/year: 18,28,48,63,65,73 mm from 1900. Gaps between selected events: 10,20,15,2,8 years.</a:t>
            </a:r>
          </a:p>
          <a:p xmlns:a="http://schemas.openxmlformats.org/drawingml/2006/main">
            <a:r>
              <a:t>Guided: 1963 at 63 mm; gap from 1948 is 15 mm/years. Hinge B.</a:t>
            </a:r>
          </a:p>
          <a:p xmlns:a="http://schemas.openxmlformats.org/drawingml/2006/main">
            <a:r>
              <a:t>Rights/participation: defensible choices include T1/T2 voting extensions, T4 employment access, T5 protection and limits. Migration: T3 arrival plus relevant arguments about T4/T5/T6. No single correct ranking; insist on a question-specific reason.</a:t>
            </a:r>
          </a:p>
          <a:p xmlns:a="http://schemas.openxmlformats.org/drawingml/2006/main">
            <a:r>
              <a:t>T1/T2 show an important contrast: conditional women's suffrage in 1918, equal age terms in 1928.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https://madebymatt.uk/Lessons/Humanities_Teesside/LAUNCH_W1-W8_2026-27/LAUNCH_HUM_W4_A_Timeline_Of_Twentieth_Century_Britain.html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https://www.parliament.uk/about/living-heritage/evolutionofparliament/legislativescrutiny/parliament-and-europe/overview/britain-and-eec-to-single-european-act/</a:t>
            </a:r>
          </a:p>
          <a:p xmlns:a="http://schemas.openxmlformats.org/drawingml/2006/main">
            <a:r>
              <a:t>https://www.parliament.uk/about/living-heritage/transformingsociety/electionsvoting/womenvote/overview/thevote/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4. A timeline with a reason.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Take simultaneous choices where helpful. Ask for the reason. Reteach if the reason reveals the misconception.</a:t>
            </a:r>
          </a:p>
          <a:p xmlns:a="http://schemas.openxmlformats.org/drawingml/2006/main">
            <a:r>
              <a:t>Objective: Build a proportionally spaced twentieth-century timeline and justify a significance ranking for a named question.</a:t>
            </a:r>
          </a:p>
          <a:p xmlns:a="http://schemas.openxmlformats.org/drawingml/2006/main">
            <a:r>
              <a:t>Support: An adult can prepare a 100 mm decade scale using the instructions on pupil page 2. Start with three cards, then add the others with a ruler and reader.</a:t>
            </a:r>
          </a:p>
          <a:p xmlns:a="http://schemas.openxmlformats.org/drawingml/2006/main">
            <a:r>
              <a:t>Stretch: Name a second enquiry question and defend a changed top-three ranking without moving dates.</a:t>
            </a:r>
          </a:p>
          <a:p xmlns:a="http://schemas.openxmlformats.org/drawingml/2006/main">
            <a:r>
              <a:t>Misconceptions: 1918 did not give every adult woman the vote; age and property conditions mattered. A gap in selected evidence is not evidence of inactivity. Chronological position does not make an event more significant. The 1965 Act had limits; avoid saying racism ended.</a:t>
            </a:r>
          </a:p>
          <a:p xmlns:a="http://schemas.openxmlformats.org/drawingml/2006/main">
            <a:r>
              <a:t>Answer guidance: Order T1 1918, T2 1928, T3 1948, T4 1963, T5 1965, T6 1973. At 1 mm/year: 18,28,48,63,65,73 mm from 1900. Gaps between selected events: 10,20,15,2,8 years.</a:t>
            </a:r>
          </a:p>
          <a:p xmlns:a="http://schemas.openxmlformats.org/drawingml/2006/main">
            <a:r>
              <a:t>Guided: 1963 at 63 mm; gap from 1948 is 15 mm/years. Hinge B.</a:t>
            </a:r>
          </a:p>
          <a:p xmlns:a="http://schemas.openxmlformats.org/drawingml/2006/main">
            <a:r>
              <a:t>Rights/participation: defensible choices include T1/T2 voting extensions, T4 employment access, T5 protection and limits. Migration: T3 arrival plus relevant arguments about T4/T5/T6. No single correct ranking; insist on a question-specific reason.</a:t>
            </a:r>
          </a:p>
          <a:p xmlns:a="http://schemas.openxmlformats.org/drawingml/2006/main">
            <a:r>
              <a:t>T1/T2 show an important contrast: conditional women's suffrage in 1918, equal age terms in 1928.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https://madebymatt.uk/Lessons/Humanities_Teesside/LAUNCH_W1-W8_2026-27/LAUNCH_HUM_W4_A_Timeline_Of_Twentieth_Century_Britain.html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https://www.parliament.uk/about/living-heritage/evolutionofparliament/legislativescrutiny/parliament-and-europe/overview/britain-and-eec-to-single-european-act/</a:t>
            </a:r>
          </a:p>
          <a:p xmlns:a="http://schemas.openxmlformats.org/drawingml/2006/main">
            <a:r>
              <a:t>https://www.parliament.uk/about/living-heritage/transformingsociety/electionsvoting/womenvote/overview/thevote/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4. A timeline with a reason.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Independent attempt. Record the support used. Keep this first response before feedback.</a:t>
            </a:r>
          </a:p>
          <a:p xmlns:a="http://schemas.openxmlformats.org/drawingml/2006/main">
            <a:r>
              <a:t>Objective: Build a proportionally spaced twentieth-century timeline and justify a significance ranking for a named question.</a:t>
            </a:r>
          </a:p>
          <a:p xmlns:a="http://schemas.openxmlformats.org/drawingml/2006/main">
            <a:r>
              <a:t>Support: An adult can prepare a 100 mm decade scale using the instructions on pupil page 2. Start with three cards, then add the others with a ruler and reader.</a:t>
            </a:r>
          </a:p>
          <a:p xmlns:a="http://schemas.openxmlformats.org/drawingml/2006/main">
            <a:r>
              <a:t>Stretch: Name a second enquiry question and defend a changed top-three ranking without moving dates.</a:t>
            </a:r>
          </a:p>
          <a:p xmlns:a="http://schemas.openxmlformats.org/drawingml/2006/main">
            <a:r>
              <a:t>Misconceptions: 1918 did not give every adult woman the vote; age and property conditions mattered. A gap in selected evidence is not evidence of inactivity. Chronological position does not make an event more significant. The 1965 Act had limits; avoid saying racism ended.</a:t>
            </a:r>
          </a:p>
          <a:p xmlns:a="http://schemas.openxmlformats.org/drawingml/2006/main">
            <a:r>
              <a:t>Answer guidance: Order T1 1918, T2 1928, T3 1948, T4 1963, T5 1965, T6 1973. At 1 mm/year: 18,28,48,63,65,73 mm from 1900. Gaps between selected events: 10,20,15,2,8 years.</a:t>
            </a:r>
          </a:p>
          <a:p xmlns:a="http://schemas.openxmlformats.org/drawingml/2006/main">
            <a:r>
              <a:t>Guided: 1963 at 63 mm; gap from 1948 is 15 mm/years. Hinge B.</a:t>
            </a:r>
          </a:p>
          <a:p xmlns:a="http://schemas.openxmlformats.org/drawingml/2006/main">
            <a:r>
              <a:t>Rights/participation: defensible choices include T1/T2 voting extensions, T4 employment access, T5 protection and limits. Migration: T3 arrival plus relevant arguments about T4/T5/T6. No single correct ranking; insist on a question-specific reason.</a:t>
            </a:r>
          </a:p>
          <a:p xmlns:a="http://schemas.openxmlformats.org/drawingml/2006/main">
            <a:r>
              <a:t>T1/T2 show an important contrast: conditional women's suffrage in 1918, equal age terms in 1928.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https://madebymatt.uk/Lessons/Humanities_Teesside/LAUNCH_W1-W8_2026-27/LAUNCH_HUM_W4_A_Timeline_Of_Twentieth_Century_Britain.html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https://www.parliament.uk/about/living-heritage/evolutionofparliament/legislativescrutiny/parliament-and-europe/overview/britain-and-eec-to-single-european-act/</a:t>
            </a:r>
          </a:p>
          <a:p xmlns:a="http://schemas.openxmlformats.org/drawingml/2006/main">
            <a:r>
              <a:t>https://www.parliament.uk/about/living-heritage/transformingsociety/electionsvoting/womenvote/overview/thevote/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Humanities, Autumn 1 Week 4. A timeline with a reason. Tuesday 10:10-10:50. Humanities-only lesson. LAUNCH's separate RE outcome is not claimed within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Follow the pupil sheet. In assessment lessons, release the second response only after the first is kept.</a:t>
            </a:r>
          </a:p>
          <a:p xmlns:a="http://schemas.openxmlformats.org/drawingml/2006/main">
            <a:r>
              <a:t>Objective: Build a proportionally spaced twentieth-century timeline and justify a significance ranking for a named question.</a:t>
            </a:r>
          </a:p>
          <a:p xmlns:a="http://schemas.openxmlformats.org/drawingml/2006/main">
            <a:r>
              <a:t>Support: An adult can prepare a 100 mm decade scale using the instructions on pupil page 2. Start with three cards, then add the others with a ruler and reader.</a:t>
            </a:r>
          </a:p>
          <a:p xmlns:a="http://schemas.openxmlformats.org/drawingml/2006/main">
            <a:r>
              <a:t>Stretch: Name a second enquiry question and defend a changed top-three ranking without moving dates.</a:t>
            </a:r>
          </a:p>
          <a:p xmlns:a="http://schemas.openxmlformats.org/drawingml/2006/main">
            <a:r>
              <a:t>Misconceptions: 1918 did not give every adult woman the vote; age and property conditions mattered. A gap in selected evidence is not evidence of inactivity. Chronological position does not make an event more significant. The 1965 Act had limits; avoid saying racism ended.</a:t>
            </a:r>
          </a:p>
          <a:p xmlns:a="http://schemas.openxmlformats.org/drawingml/2006/main">
            <a:r>
              <a:t>Answer guidance: Order T1 1918, T2 1928, T3 1948, T4 1963, T5 1965, T6 1973. At 1 mm/year: 18,28,48,63,65,73 mm from 1900. Gaps between selected events: 10,20,15,2,8 years.</a:t>
            </a:r>
          </a:p>
          <a:p xmlns:a="http://schemas.openxmlformats.org/drawingml/2006/main">
            <a:r>
              <a:t>Guided: 1963 at 63 mm; gap from 1948 is 15 mm/years. Hinge B.</a:t>
            </a:r>
          </a:p>
          <a:p xmlns:a="http://schemas.openxmlformats.org/drawingml/2006/main">
            <a:r>
              <a:t>Rights/participation: defensible choices include T1/T2 voting extensions, T4 employment access, T5 protection and limits. Migration: T3 arrival plus relevant arguments about T4/T5/T6. No single correct ranking; insist on a question-specific reason.</a:t>
            </a:r>
          </a:p>
          <a:p xmlns:a="http://schemas.openxmlformats.org/drawingml/2006/main">
            <a:r>
              <a:t>T1/T2 show an important contrast: conditional women's suffrage in 1918, equal age terms in 1928.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https://madebymatt.uk/Lessons/Humanities_Teesside/LAUNCH_W1-W8_2026-27/LAUNCH_HUM_W4_A_Timeline_Of_Twentieth_Century_Britain.html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https://www.parliament.uk/about/living-heritage/evolutionofparliament/legislativescrutiny/parliament-and-europe/overview/britain-and-eec-to-single-european-act/</a:t>
            </a:r>
          </a:p>
          <a:p xmlns:a="http://schemas.openxmlformats.org/drawingml/2006/main">
            <a:r>
              <a:t>https://www.parliament.uk/about/living-heritage/transformingsociety/electionsvoting/womenvote/overview/thevote/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236a69e9e463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8c919f343b6438d" /><Relationship Type="http://schemas.openxmlformats.org/officeDocument/2006/relationships/slideLayout" Target="/ppt/slideLayouts/slideLayout1.xml" Id="R1f93d659e6494f9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93d659e6494f9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4a546f82448e0" /><Relationship Type="http://schemas.openxmlformats.org/officeDocument/2006/relationships/image" Target="/ppt/media/image.jpeg" Id="R7edee530f89b4d63" /><Relationship Type="http://schemas.openxmlformats.org/officeDocument/2006/relationships/notesSlide" Target="/ppt/notesSlides/notesSlide1.xml" Id="R3d9e9833a9f8478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901d6f8234e97" /><Relationship Type="http://schemas.openxmlformats.org/officeDocument/2006/relationships/image" Target="/ppt/media/image.jpeg" Id="R3d44e9c2abaf471a" /><Relationship Type="http://schemas.openxmlformats.org/officeDocument/2006/relationships/notesSlide" Target="/ppt/notesSlides/notesSlide10.xml" Id="R04de80c8cdf548b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0366693514633" /><Relationship Type="http://schemas.openxmlformats.org/officeDocument/2006/relationships/image" Target="/ppt/media/image.jpeg" Id="Re56a349c025d458e" /><Relationship Type="http://schemas.openxmlformats.org/officeDocument/2006/relationships/notesSlide" Target="/ppt/notesSlides/notesSlide11.xml" Id="R72277bb9f9e5438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ca444bec340d3" /><Relationship Type="http://schemas.openxmlformats.org/officeDocument/2006/relationships/image" Target="/ppt/media/image.jpeg" Id="Ref474e814d23416f" /><Relationship Type="http://schemas.openxmlformats.org/officeDocument/2006/relationships/notesSlide" Target="/ppt/notesSlides/notesSlide12.xml" Id="Rfacaaed2a8db4e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fffd4d94c4844" /><Relationship Type="http://schemas.openxmlformats.org/officeDocument/2006/relationships/image" Target="/ppt/media/image.jpeg" Id="R27759a6274224dea" /><Relationship Type="http://schemas.openxmlformats.org/officeDocument/2006/relationships/notesSlide" Target="/ppt/notesSlides/notesSlide2.xml" Id="R859f9b06bbe44f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aa06d67084778" /><Relationship Type="http://schemas.openxmlformats.org/officeDocument/2006/relationships/image" Target="/ppt/media/image.jpeg" Id="Rc0e4b06137814000" /><Relationship Type="http://schemas.openxmlformats.org/officeDocument/2006/relationships/notesSlide" Target="/ppt/notesSlides/notesSlide3.xml" Id="R492f87225ac344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7c8fe16b34818" /><Relationship Type="http://schemas.openxmlformats.org/officeDocument/2006/relationships/image" Target="/ppt/media/image.jpeg" Id="R6f1c214f47484ec5" /><Relationship Type="http://schemas.openxmlformats.org/officeDocument/2006/relationships/image" Target="/ppt/media/image2.jpeg" Id="R849c2eac7d214635" /><Relationship Type="http://schemas.openxmlformats.org/officeDocument/2006/relationships/notesSlide" Target="/ppt/notesSlides/notesSlide4.xml" Id="Raa5dfad0820a48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94932df294d9f" /><Relationship Type="http://schemas.openxmlformats.org/officeDocument/2006/relationships/image" Target="/ppt/media/image.jpeg" Id="R4f88b13f597c4b59" /><Relationship Type="http://schemas.openxmlformats.org/officeDocument/2006/relationships/notesSlide" Target="/ppt/notesSlides/notesSlide5.xml" Id="R1a1eb40211de42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383562c7d492a" /><Relationship Type="http://schemas.openxmlformats.org/officeDocument/2006/relationships/image" Target="/ppt/media/image.jpeg" Id="Rcc15568881ac40ad" /><Relationship Type="http://schemas.openxmlformats.org/officeDocument/2006/relationships/notesSlide" Target="/ppt/notesSlides/notesSlide6.xml" Id="Rbb4635a092a74f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9d86b973c46ff" /><Relationship Type="http://schemas.openxmlformats.org/officeDocument/2006/relationships/image" Target="/ppt/media/image.jpeg" Id="R400076746ce441ea" /><Relationship Type="http://schemas.openxmlformats.org/officeDocument/2006/relationships/notesSlide" Target="/ppt/notesSlides/notesSlide7.xml" Id="R4c1c7dae14fa4e7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cda4d07404771" /><Relationship Type="http://schemas.openxmlformats.org/officeDocument/2006/relationships/image" Target="/ppt/media/image.jpeg" Id="R3ac3f3d399ec449e" /><Relationship Type="http://schemas.openxmlformats.org/officeDocument/2006/relationships/notesSlide" Target="/ppt/notesSlides/notesSlide8.xml" Id="Rb511e429217e456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1adefe5e24353" /><Relationship Type="http://schemas.openxmlformats.org/officeDocument/2006/relationships/image" Target="/ppt/media/image.jpeg" Id="Rf11392a73e3e4208" /><Relationship Type="http://schemas.openxmlformats.org/officeDocument/2006/relationships/notesSlide" Target="/ppt/notesSlides/notesSlide9.xml" Id="R9a3c71c11aa84d4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33059C-D699-406A-B441-19C747C6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6C60FD3-6A44-40DE-AE21-A30370F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dee530f89b4d63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60821E-20B2-471A-8BB3-FAA5062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A timeline with a reason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ECBDB34-6F42-48B3-A8D8-B23549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7A55C73-0775-456F-A670-A41D2D64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4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496F9D1-14A9-495E-90A4-CC647BF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904CE6B-201C-449D-A2D1-41ABF2A6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Why can a ranking change while dates stay fixed?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9B1D911-7359-424D-8EA3-D4E122CC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Build a proportionally spaced twentieth-century timeline and justify a significance ranking for a named question.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C46BCB-BF61-4D42-8073-2594DB10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Use a detail. Explain what it supports.</a:t>
            </a:r>
          </a:p>
        </p:txBody>
      </p:sp>
    </p:spTree>
    <p:extLst>
      <p:ext uri="{BB962C8B-B14F-4D97-AF65-F5344CB8AC3E}">
        <p14:creationId xmlns:p14="http://schemas.microsoft.com/office/powerpoint/2010/main" val="89926106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44e9c2abaf471a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Check the reasoning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4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SCALE CHECK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LATER CARDS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1918:18; 1928:28; 1948:48 mm.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1963:63; 1965:65; 1973:73 mm.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6a349c025d458e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voice shapes the next step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4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 one idea to share, or pass.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listener tells you what they heard.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Keep or change your idea; give a reason.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Tell us what would help you next time.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474e814d23416f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Before you go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4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What keeps chronology fixed?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What can change a significance ranking?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Show one detail that helped.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a next step.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32FC33A1-19E9-485D-B622-53CFE200A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9C0A2927-4B06-4B12-827A-74854258E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759a6274224dea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890C2AB-A585-439A-A531-4819FD440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Start with what you know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9BB920-4327-4B67-BA9F-1733E9B20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CF9D4C09-C878-403A-8175-3E536C0D2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4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D965AFA-C423-4657-BE3B-3CA14C58E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8DDAA2C7-8457-4D52-80C0-C0381F70A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comes first: 1918 or 1928?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4D03E454-F87E-4932-9ED2-E68D36EC5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How many years separate them?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E91EC5A-D5D3-4A7F-B366-363E94EC0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Does later always mean more important?</a:t>
            </a:r>
          </a:p>
        </p:txBody>
      </p:sp>
    </p:spTree>
    <p:extLst>
      <p:ext uri="{BB962C8B-B14F-4D97-AF65-F5344CB8AC3E}">
        <p14:creationId xmlns:p14="http://schemas.microsoft.com/office/powerpoint/2010/main" val="28992841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e4b06137814000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Words that help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4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CHRONOLOGY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CRITERION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order by date.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Scale: equal years, equal gaps.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judgement rule.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Significance: importance for a question.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9DB8204C-8E23-4CD7-83FB-2204085E5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BADF7A3E-0507-429F-BFC2-48CB68AC7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1c214f47484ec5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74837D2-0FEA-4EC8-AEE1-DB06D8937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A date fixes a position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BAF715D0-0B4B-43DC-A9E0-8921D3442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02B58C95-D3A5-4D19-9AFD-294334D0E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4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8326B85-34E3-4AA0-87CA-53FBC7D14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8" name="subtitle">
            <a:extLst xmlns:a="http://schemas.openxmlformats.org/drawingml/2006/main">
              <a:ext uri="{FF2B5EF4-FFF2-40B4-BE49-F238E27FC236}">
                <a16:creationId xmlns:a16="http://schemas.microsoft.com/office/drawing/2014/main" id="{581BDF12-EE40-4B11-BAD5-6D7879908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61912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4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W records the 1948 Windrush arrival.</a:t>
            </a:r>
          </a:p>
        </p:txBody>
      </p:sp>
      <p:sp>
        <p:nvSpPr>
          <p:cNvPr id="9" name="body">
            <a:extLst xmlns:a="http://schemas.openxmlformats.org/drawingml/2006/main">
              <a:ext uri="{FF2B5EF4-FFF2-40B4-BE49-F238E27FC236}">
                <a16:creationId xmlns:a16="http://schemas.microsoft.com/office/drawing/2014/main" id="{CFC49468-3AA4-499A-988F-3CE8F23A1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666750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Its date stays the same whatever question we ask.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9c2eac7d214635"/>
          <a:stretch xmlns:a="http://schemas.openxmlformats.org/drawingml/2006/main"/>
        </p:blipFill>
        <p:spPr>
          <a:xfrm xmlns:a="http://schemas.openxmlformats.org/drawingml/2006/main">
            <a:off x="8351292" y="2369344"/>
            <a:ext cx="2252167" cy="278606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3686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88b13f597c4b59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Watch a worked example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4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SEQUENCE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SIGNIFICANCE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Dates fix the order of the cards.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question and evidence shape the ranking.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33059C-D699-406A-B441-19C747C6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6C60FD3-6A44-40DE-AE21-A30370F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15568881ac40ad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60821E-20B2-471A-8BB3-FAA5062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Try one together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ECBDB34-6F42-48B3-A8D8-B23549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7A55C73-0775-456F-A670-A41D2D64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4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496F9D1-14A9-495E-90A4-CC647BF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904CE6B-201C-449D-A2D1-41ABF2A6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On a 100 mm century line, 1948 is at 48 mm.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9B1D911-7359-424D-8EA3-D4E122CC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Where would 1963 go?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C46BCB-BF61-4D42-8073-2594DB10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How big is the gap from 1948 to 1963?</a:t>
            </a:r>
          </a:p>
        </p:txBody>
      </p:sp>
    </p:spTree>
    <p:extLst>
      <p:ext uri="{BB962C8B-B14F-4D97-AF65-F5344CB8AC3E}">
        <p14:creationId xmlns:p14="http://schemas.microsoft.com/office/powerpoint/2010/main" val="8992610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0076746ce441ea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Choose, then explain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4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statement is correct?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A. A blank gap proves nothing happened.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B. A blank gap means no selected card is shown.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and explain.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CEFFD5FB-06E3-4A10-9C1E-5D6B832F3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82DC3D44-CC17-446B-A6B8-0B1EADDDF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c3f3d399ec449e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DA6ABEF-ACD3-43FB-B487-5DEEBC8F7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Now it is your turn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B65E0E-FD25-48F8-903E-AFE25A606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4F513C56-5AEE-4DF5-9457-1D8944228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4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545CFDC8-59C3-41D7-8127-A2F15B5DF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33E15CBA-997D-4971-B1F2-589F2EBE6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YOUR TASK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CFFD6622-F33B-4971-B241-389742EB7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EXPLAIN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653ACD97-30C4-4652-83F8-C8AC63FB3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Place six cards on a scaled timeline.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Rank three for rights and participation.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ACBFBEC9-64D2-4740-A13A-FA1682D06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Re-rank for migration and explain the change.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15969A-BA15-4E1F-A083-96BBA606B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2DEDD4-59F5-431E-89FD-407BD400D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6393530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LAUNCH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1392a73e3e4208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Make the reasoning visible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4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Point to one detail you used.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Say how it helped your answer.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Name one thing it cannot show.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Keep your first answer for the check.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2026-09-07T10:43:46.2180000Z</dcterms:created>
  <dcterms:modified xsi:type="dcterms:W3CDTF">2026-09-07T10:43:46.2180000Z</dcterms:modified>
</coreProperties>
</file>