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22a2e82098eb46b3" /><Relationship Type="http://schemas.openxmlformats.org/officeDocument/2006/relationships/extended-properties" Target="/docProps/app.xml" Id="Rbc96659c95bd4e7e" /><Relationship Type="http://schemas.openxmlformats.org/officeDocument/2006/relationships/officeDocument" Target="/ppt/presentation.xml" Id="R417c8b04a4564a06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917bcdc37f484768"/>
  </p:sldMasterIdLst>
  <p:notesMasterIdLst>
    <p:notesMasterId xmlns:r="http://schemas.openxmlformats.org/officeDocument/2006/relationships" r:id="R66f1492e2c2e4ee5"/>
  </p:notesMasterIdLst>
  <p:sldIdLst>
    <p:sldId xmlns:r="http://schemas.openxmlformats.org/officeDocument/2006/relationships" id="256" r:id="Rd4ad9b9580984c6a"/>
    <p:sldId xmlns:r="http://schemas.openxmlformats.org/officeDocument/2006/relationships" id="257" r:id="R134ad30ca7774967"/>
    <p:sldId xmlns:r="http://schemas.openxmlformats.org/officeDocument/2006/relationships" id="258" r:id="Rfdc48002f9524e53"/>
    <p:sldId xmlns:r="http://schemas.openxmlformats.org/officeDocument/2006/relationships" id="259" r:id="R3300e68caadd4e8d"/>
    <p:sldId xmlns:r="http://schemas.openxmlformats.org/officeDocument/2006/relationships" id="260" r:id="Re62c5063c74a4e0d"/>
    <p:sldId xmlns:r="http://schemas.openxmlformats.org/officeDocument/2006/relationships" id="261" r:id="R0aedf225b3aa4531"/>
    <p:sldId xmlns:r="http://schemas.openxmlformats.org/officeDocument/2006/relationships" id="262" r:id="Rd050864e23154250"/>
    <p:sldId xmlns:r="http://schemas.openxmlformats.org/officeDocument/2006/relationships" id="263" r:id="R8b1855ebef414766"/>
    <p:sldId xmlns:r="http://schemas.openxmlformats.org/officeDocument/2006/relationships" id="264" r:id="R7a7f2018a34b4246"/>
    <p:sldId xmlns:r="http://schemas.openxmlformats.org/officeDocument/2006/relationships" id="265" r:id="R55cd5d4fec85489c"/>
    <p:sldId xmlns:r="http://schemas.openxmlformats.org/officeDocument/2006/relationships" id="266" r:id="R331f48c66c954786"/>
    <p:sldId xmlns:r="http://schemas.openxmlformats.org/officeDocument/2006/relationships" id="267" r:id="R70cdcbde155f4d5f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76a82ccde5a74392" /><Relationship Type="http://schemas.openxmlformats.org/officeDocument/2006/relationships/slideMaster" Target="/ppt/slideMasters/slideMaster1.xml" Id="R917bcdc37f484768" /><Relationship Type="http://schemas.openxmlformats.org/officeDocument/2006/relationships/notesMaster" Target="/ppt/notesMasters/notesMaster1.xml" Id="R66f1492e2c2e4ee5" /><Relationship Type="http://schemas.openxmlformats.org/officeDocument/2006/relationships/presProps" Target="/ppt/presProps.xml" Id="Rc85589f07d1c4e6f" /><Relationship Type="http://schemas.openxmlformats.org/officeDocument/2006/relationships/tableStyles" Target="/ppt/tableStyles.xml" Id="Rbb3c4b386e514804" /><Relationship Type="http://schemas.openxmlformats.org/officeDocument/2006/relationships/slide" Target="/ppt/slides/slide1.xml" Id="Rd4ad9b9580984c6a" /><Relationship Type="http://schemas.openxmlformats.org/officeDocument/2006/relationships/slide" Target="/ppt/slides/slide2.xml" Id="R134ad30ca7774967" /><Relationship Type="http://schemas.openxmlformats.org/officeDocument/2006/relationships/slide" Target="/ppt/slides/slide3.xml" Id="Rfdc48002f9524e53" /><Relationship Type="http://schemas.openxmlformats.org/officeDocument/2006/relationships/slide" Target="/ppt/slides/slide4.xml" Id="R3300e68caadd4e8d" /><Relationship Type="http://schemas.openxmlformats.org/officeDocument/2006/relationships/slide" Target="/ppt/slides/slide5.xml" Id="Re62c5063c74a4e0d" /><Relationship Type="http://schemas.openxmlformats.org/officeDocument/2006/relationships/slide" Target="/ppt/slides/slide6.xml" Id="R0aedf225b3aa4531" /><Relationship Type="http://schemas.openxmlformats.org/officeDocument/2006/relationships/slide" Target="/ppt/slides/slide7.xml" Id="Rd050864e23154250" /><Relationship Type="http://schemas.openxmlformats.org/officeDocument/2006/relationships/slide" Target="/ppt/slides/slide8.xml" Id="R8b1855ebef414766" /><Relationship Type="http://schemas.openxmlformats.org/officeDocument/2006/relationships/slide" Target="/ppt/slides/slide9.xml" Id="R7a7f2018a34b4246" /><Relationship Type="http://schemas.openxmlformats.org/officeDocument/2006/relationships/slide" Target="/ppt/slides/slide10.xml" Id="R55cd5d4fec85489c" /><Relationship Type="http://schemas.openxmlformats.org/officeDocument/2006/relationships/slide" Target="/ppt/slides/slide11.xml" Id="R331f48c66c954786" /><Relationship Type="http://schemas.openxmlformats.org/officeDocument/2006/relationships/slide" Target="/ppt/slides/slide12.xml" Id="R70cdcbde155f4d5f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5e293681ea644347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35c9ea017df6497a" /><Relationship Type="http://schemas.openxmlformats.org/officeDocument/2006/relationships/notesMaster" Target="/ppt/notesMasters/notesMaster1.xml" Id="Rc7f8e5c5c08847a2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dc9b7b2149ce4927" /><Relationship Type="http://schemas.openxmlformats.org/officeDocument/2006/relationships/notesMaster" Target="/ppt/notesMasters/notesMaster1.xml" Id="R2f7ee7d01893437a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0cd089f7923f47b4" /><Relationship Type="http://schemas.openxmlformats.org/officeDocument/2006/relationships/notesMaster" Target="/ppt/notesMasters/notesMaster1.xml" Id="R0209b37d699a45cf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39750a7aae8747b4" /><Relationship Type="http://schemas.openxmlformats.org/officeDocument/2006/relationships/notesMaster" Target="/ppt/notesMasters/notesMaster1.xml" Id="R12003b698cd24722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a1e3b2d578a94656" /><Relationship Type="http://schemas.openxmlformats.org/officeDocument/2006/relationships/notesMaster" Target="/ppt/notesMasters/notesMaster1.xml" Id="R699242961dca434e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4d89ec53d6a34384" /><Relationship Type="http://schemas.openxmlformats.org/officeDocument/2006/relationships/notesMaster" Target="/ppt/notesMasters/notesMaster1.xml" Id="R7782ed28450e4d08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7d949c8c6baf4780" /><Relationship Type="http://schemas.openxmlformats.org/officeDocument/2006/relationships/notesMaster" Target="/ppt/notesMasters/notesMaster1.xml" Id="R8f9c1cf11b854671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a04f58c7a8ef40d0" /><Relationship Type="http://schemas.openxmlformats.org/officeDocument/2006/relationships/notesMaster" Target="/ppt/notesMasters/notesMaster1.xml" Id="R86cde4771d7344c7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7f6c74d77f2d4af3" /><Relationship Type="http://schemas.openxmlformats.org/officeDocument/2006/relationships/notesMaster" Target="/ppt/notesMasters/notesMaster1.xml" Id="R8b4bf07a33ae4c86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cca7855966834f9b" /><Relationship Type="http://schemas.openxmlformats.org/officeDocument/2006/relationships/notesMaster" Target="/ppt/notesMasters/notesMaster1.xml" Id="Rd31099152ef946c4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6a9e585c424b43cf" /><Relationship Type="http://schemas.openxmlformats.org/officeDocument/2006/relationships/notesMaster" Target="/ppt/notesMasters/notesMaster1.xml" Id="Rb16f16d4df7545af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b2149e4de2554ea8" /><Relationship Type="http://schemas.openxmlformats.org/officeDocument/2006/relationships/notesMaster" Target="/ppt/notesMasters/notesMaster1.xml" Id="R5ad3990c61304758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7. Write and check an account. Friday 10:10-10:50. Humanities lesson; separate RE period is outside this pack.</a:t>
            </a:r>
          </a:p>
          <a:p xmlns:a="http://schemas.openxmlformats.org/drawingml/2006/main">
            <a:r>
              <a:t>Slides 1–7: 8 min; 8:17 min; 9:7 min; 10:4 min; 11–12:4 min.</a:t>
            </a:r>
          </a:p>
          <a:p xmlns:a="http://schemas.openxmlformats.org/drawingml/2006/main">
            <a:r>
              <a:t>Read the enquiry. Check that pupils know the response choices.</a:t>
            </a:r>
          </a:p>
          <a:p xmlns:a="http://schemas.openxmlformats.org/drawingml/2006/main">
            <a:r>
              <a:t>Objective: Write from a plan, explain evidence and evaluate one source using a classroom assessment rubric.</a:t>
            </a:r>
          </a:p>
          <a:p xmlns:a="http://schemas.openxmlformats.org/drawingml/2006/main">
            <a:r>
              <a:t>Support: Two linked sentences with chosen card letters and a spoken source limitation; record support.</a:t>
            </a:r>
          </a:p>
          <a:p xmlns:a="http://schemas.openxmlformats.org/drawingml/2006/main">
            <a:r>
              <a:t>Stretch: Three explained points, a qualified conclusion and a precise source comparison or counter-view.</a:t>
            </a:r>
          </a:p>
          <a:p xmlns:a="http://schemas.openxmlformats.org/drawingml/2006/main">
            <a:r>
              <a:t>Misconceptions: The mark is a classroom teaching judgement, not an externally validated grade. Do not reveal the model account while pupils are composing their first response. Record adult prompts/scribing separately from pupil choices.</a:t>
            </a:r>
          </a:p>
          <a:p xmlns:a="http://schemas.openxmlformats.org/drawingml/2006/main">
            <a:r>
              <a:t>Answer guidance: Model account: Migration is part of Britain's history, but belonging also involved campaigns for fair treatment. Source W records passengers arriving in 1948 with different occupations; it shows skills and journeys, not each person's motive. Source B shows that collective action removed a racial barrier to bus-crew work in Bristol. Source R shows a 1965 law against discrimination in specified public places, while major areas remained uncovered. These examples show contribution and change, without proving equality had been achieved everywhere.</a:t>
            </a:r>
          </a:p>
          <a:p xmlns:a="http://schemas.openxmlformats.org/drawingml/2006/main">
            <a:r>
              <a:t>Source evaluation: R is a modern secondary account of a real law, useful for its coverage and limits. It cannot establish how every person was treated, whether the law was followed in practice, or personal experiences. Further lived-experience evidence would be needed.</a:t>
            </a:r>
          </a:p>
          <a:p xmlns:a="http://schemas.openxmlformats.org/drawingml/2006/main">
            <a:r>
              <a:t>Hinge B. Classroom rubric /12: accurate sourced details 0-3; explanation 0-3; organisation and judgement 0-2; Source R evaluation 0-4. Use the detailed criteria in the guide; assess content, not handwriting.</a:t>
            </a:r>
          </a:p>
          <a:p xmlns:a="http://schemas.openxmlformats.org/drawingml/2006/main">
            <a:r>
              <a:t>Assessment pacing differs: slides 1-7 total 8 minutes; slide 8 account 17 minutes; slide 9 source evaluation 7 minutes; slide 10 feedback 4 minutes; slides 11-12 response and exit 4 minutes. Model checks are after independent work.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https://madebymatt.uk/Lessons/Humanities_Teesside/GROW_W1-W8_2026-27/GROW_HUM_W7_Writing_And_Marking_The_Account.html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7. Write and check an account. Friday 10:10-10:50. Humanities lesson; separate RE period is outside this pack.</a:t>
            </a:r>
          </a:p>
          <a:p xmlns:a="http://schemas.openxmlformats.org/drawingml/2006/main">
            <a:r>
              <a:t>Slides 1–7: 8 min; 8:17 min; 9:7 min; 10:4 min; 11–12:4 min.</a:t>
            </a:r>
          </a:p>
          <a:p xmlns:a="http://schemas.openxmlformats.org/drawingml/2006/main">
            <a:r>
              <a:t>Reveal checks now. Accept different defensible answers; do not score opinions as wrong.</a:t>
            </a:r>
          </a:p>
          <a:p xmlns:a="http://schemas.openxmlformats.org/drawingml/2006/main">
            <a:r>
              <a:t>Objective: Write from a plan, explain evidence and evaluate one source using a classroom assessment rubric.</a:t>
            </a:r>
          </a:p>
          <a:p xmlns:a="http://schemas.openxmlformats.org/drawingml/2006/main">
            <a:r>
              <a:t>Support: Two linked sentences with chosen card letters and a spoken source limitation; record support.</a:t>
            </a:r>
          </a:p>
          <a:p xmlns:a="http://schemas.openxmlformats.org/drawingml/2006/main">
            <a:r>
              <a:t>Stretch: Three explained points, a qualified conclusion and a precise source comparison or counter-view.</a:t>
            </a:r>
          </a:p>
          <a:p xmlns:a="http://schemas.openxmlformats.org/drawingml/2006/main">
            <a:r>
              <a:t>Misconceptions: The mark is a classroom teaching judgement, not an externally validated grade. Do not reveal the model account while pupils are composing their first response. Record adult prompts/scribing separately from pupil choices.</a:t>
            </a:r>
          </a:p>
          <a:p xmlns:a="http://schemas.openxmlformats.org/drawingml/2006/main">
            <a:r>
              <a:t>Answer guidance: Model account: Migration is part of Britain's history, but belonging also involved campaigns for fair treatment. Source W records passengers arriving in 1948 with different occupations; it shows skills and journeys, not each person's motive. Source B shows that collective action removed a racial barrier to bus-crew work in Bristol. Source R shows a 1965 law against discrimination in specified public places, while major areas remained uncovered. These examples show contribution and change, without proving equality had been achieved everywhere.</a:t>
            </a:r>
          </a:p>
          <a:p xmlns:a="http://schemas.openxmlformats.org/drawingml/2006/main">
            <a:r>
              <a:t>Source evaluation: R is a modern secondary account of a real law, useful for its coverage and limits. It cannot establish how every person was treated, whether the law was followed in practice, or personal experiences. Further lived-experience evidence would be needed.</a:t>
            </a:r>
          </a:p>
          <a:p xmlns:a="http://schemas.openxmlformats.org/drawingml/2006/main">
            <a:r>
              <a:t>Hinge B. Classroom rubric /12: accurate sourced details 0-3; explanation 0-3; organisation and judgement 0-2; Source R evaluation 0-4. Use the detailed criteria in the guide; assess content, not handwriting.</a:t>
            </a:r>
          </a:p>
          <a:p xmlns:a="http://schemas.openxmlformats.org/drawingml/2006/main">
            <a:r>
              <a:t>Assessment pacing differs: slides 1-7 total 8 minutes; slide 8 account 17 minutes; slide 9 source evaluation 7 minutes; slide 10 feedback 4 minutes; slides 11-12 response and exit 4 minutes. Model checks are after independent work.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https://madebymatt.uk/Lessons/Humanities_Teesside/GROW_W1-W8_2026-27/GROW_HUM_W7_Writing_And_Marking_The_Account.html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7. Write and check an account. Friday 10:10-10:50. Humanities lesson; separate RE period is outside this pack.</a:t>
            </a:r>
          </a:p>
          <a:p xmlns:a="http://schemas.openxmlformats.org/drawingml/2006/main">
            <a:r>
              <a:t>Slides 1–7: 8 min; 8:17 min; 9:7 min; 10:4 min; 11–12:4 min.</a:t>
            </a:r>
          </a:p>
          <a:p xmlns:a="http://schemas.openxmlformats.org/drawingml/2006/main">
            <a:r>
              <a:t>Space: pupil chooses how to respond. Voice: help them express their idea. Audience: read the meaning back and let the pupil correct it. Influence: agree one teaching action, then act on it next lesson.</a:t>
            </a:r>
          </a:p>
          <a:p xmlns:a="http://schemas.openxmlformats.org/drawingml/2006/main">
            <a:r>
              <a:t>Objective: Write from a plan, explain evidence and evaluate one source using a classroom assessment rubric.</a:t>
            </a:r>
          </a:p>
          <a:p xmlns:a="http://schemas.openxmlformats.org/drawingml/2006/main">
            <a:r>
              <a:t>Support: Two linked sentences with chosen card letters and a spoken source limitation; record support.</a:t>
            </a:r>
          </a:p>
          <a:p xmlns:a="http://schemas.openxmlformats.org/drawingml/2006/main">
            <a:r>
              <a:t>Stretch: Three explained points, a qualified conclusion and a precise source comparison or counter-view.</a:t>
            </a:r>
          </a:p>
          <a:p xmlns:a="http://schemas.openxmlformats.org/drawingml/2006/main">
            <a:r>
              <a:t>Misconceptions: The mark is a classroom teaching judgement, not an externally validated grade. Do not reveal the model account while pupils are composing their first response. Record adult prompts/scribing separately from pupil choices.</a:t>
            </a:r>
          </a:p>
          <a:p xmlns:a="http://schemas.openxmlformats.org/drawingml/2006/main">
            <a:r>
              <a:t>Answer guidance: Model account: Migration is part of Britain's history, but belonging also involved campaigns for fair treatment. Source W records passengers arriving in 1948 with different occupations; it shows skills and journeys, not each person's motive. Source B shows that collective action removed a racial barrier to bus-crew work in Bristol. Source R shows a 1965 law against discrimination in specified public places, while major areas remained uncovered. These examples show contribution and change, without proving equality had been achieved everywhere.</a:t>
            </a:r>
          </a:p>
          <a:p xmlns:a="http://schemas.openxmlformats.org/drawingml/2006/main">
            <a:r>
              <a:t>Source evaluation: R is a modern secondary account of a real law, useful for its coverage and limits. It cannot establish how every person was treated, whether the law was followed in practice, or personal experiences. Further lived-experience evidence would be needed.</a:t>
            </a:r>
          </a:p>
          <a:p xmlns:a="http://schemas.openxmlformats.org/drawingml/2006/main">
            <a:r>
              <a:t>Hinge B. Classroom rubric /12: accurate sourced details 0-3; explanation 0-3; organisation and judgement 0-2; Source R evaluation 0-4. Use the detailed criteria in the guide; assess content, not handwriting.</a:t>
            </a:r>
          </a:p>
          <a:p xmlns:a="http://schemas.openxmlformats.org/drawingml/2006/main">
            <a:r>
              <a:t>Assessment pacing differs: slides 1-7 total 8 minutes; slide 8 account 17 minutes; slide 9 source evaluation 7 minutes; slide 10 feedback 4 minutes; slides 11-12 response and exit 4 minutes. Model checks are after independent work.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https://madebymatt.uk/Lessons/Humanities_Teesside/GROW_W1-W8_2026-27/GROW_HUM_W7_Writing_And_Marking_The_Account.html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7. Write and check an account. Friday 10:10-10:50. Humanities lesson; separate RE period is outside this pack.</a:t>
            </a:r>
          </a:p>
          <a:p xmlns:a="http://schemas.openxmlformats.org/drawingml/2006/main">
            <a:r>
              <a:t>Slides 1–7: 8 min; 8:17 min; 9:7 min; 10:4 min; 11–12:4 min.</a:t>
            </a:r>
          </a:p>
          <a:p xmlns:a="http://schemas.openxmlformats.org/drawingml/2006/main">
            <a:r>
              <a:t>Capture one specific success and one next step. Record the response mode and support.</a:t>
            </a:r>
          </a:p>
          <a:p xmlns:a="http://schemas.openxmlformats.org/drawingml/2006/main">
            <a:r>
              <a:t>Objective: Write from a plan, explain evidence and evaluate one source using a classroom assessment rubric.</a:t>
            </a:r>
          </a:p>
          <a:p xmlns:a="http://schemas.openxmlformats.org/drawingml/2006/main">
            <a:r>
              <a:t>Support: Two linked sentences with chosen card letters and a spoken source limitation; record support.</a:t>
            </a:r>
          </a:p>
          <a:p xmlns:a="http://schemas.openxmlformats.org/drawingml/2006/main">
            <a:r>
              <a:t>Stretch: Three explained points, a qualified conclusion and a precise source comparison or counter-view.</a:t>
            </a:r>
          </a:p>
          <a:p xmlns:a="http://schemas.openxmlformats.org/drawingml/2006/main">
            <a:r>
              <a:t>Misconceptions: The mark is a classroom teaching judgement, not an externally validated grade. Do not reveal the model account while pupils are composing their first response. Record adult prompts/scribing separately from pupil choices.</a:t>
            </a:r>
          </a:p>
          <a:p xmlns:a="http://schemas.openxmlformats.org/drawingml/2006/main">
            <a:r>
              <a:t>Answer guidance: Model account: Migration is part of Britain's history, but belonging also involved campaigns for fair treatment. Source W records passengers arriving in 1948 with different occupations; it shows skills and journeys, not each person's motive. Source B shows that collective action removed a racial barrier to bus-crew work in Bristol. Source R shows a 1965 law against discrimination in specified public places, while major areas remained uncovered. These examples show contribution and change, without proving equality had been achieved everywhere.</a:t>
            </a:r>
          </a:p>
          <a:p xmlns:a="http://schemas.openxmlformats.org/drawingml/2006/main">
            <a:r>
              <a:t>Source evaluation: R is a modern secondary account of a real law, useful for its coverage and limits. It cannot establish how every person was treated, whether the law was followed in practice, or personal experiences. Further lived-experience evidence would be needed.</a:t>
            </a:r>
          </a:p>
          <a:p xmlns:a="http://schemas.openxmlformats.org/drawingml/2006/main">
            <a:r>
              <a:t>Hinge B. Classroom rubric /12: accurate sourced details 0-3; explanation 0-3; organisation and judgement 0-2; Source R evaluation 0-4. Use the detailed criteria in the guide; assess content, not handwriting.</a:t>
            </a:r>
          </a:p>
          <a:p xmlns:a="http://schemas.openxmlformats.org/drawingml/2006/main">
            <a:r>
              <a:t>Assessment pacing differs: slides 1-7 total 8 minutes; slide 8 account 17 minutes; slide 9 source evaluation 7 minutes; slide 10 feedback 4 minutes; slides 11-12 response and exit 4 minutes. Model checks are after independent work.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https://madebymatt.uk/Lessons/Humanities_Teesside/GROW_W1-W8_2026-27/GROW_HUM_W7_Writing_And_Marking_The_Account.html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7. Write and check an account. Friday 10:10-10:50. Humanities lesson; separate RE period is outside this pack.</a:t>
            </a:r>
          </a:p>
          <a:p xmlns:a="http://schemas.openxmlformats.org/drawingml/2006/main">
            <a:r>
              <a:t>Slides 1–7: 8 min; 8:17 min; 9:7 min; 10:4 min; 11–12:4 min.</a:t>
            </a:r>
          </a:p>
          <a:p xmlns:a="http://schemas.openxmlformats.org/drawingml/2006/main">
            <a:r>
              <a:t>Retain a first response. Do not supply the answer before the pupil chooses.</a:t>
            </a:r>
          </a:p>
          <a:p xmlns:a="http://schemas.openxmlformats.org/drawingml/2006/main">
            <a:r>
              <a:t>Objective: Write from a plan, explain evidence and evaluate one source using a classroom assessment rubric.</a:t>
            </a:r>
          </a:p>
          <a:p xmlns:a="http://schemas.openxmlformats.org/drawingml/2006/main">
            <a:r>
              <a:t>Support: Two linked sentences with chosen card letters and a spoken source limitation; record support.</a:t>
            </a:r>
          </a:p>
          <a:p xmlns:a="http://schemas.openxmlformats.org/drawingml/2006/main">
            <a:r>
              <a:t>Stretch: Three explained points, a qualified conclusion and a precise source comparison or counter-view.</a:t>
            </a:r>
          </a:p>
          <a:p xmlns:a="http://schemas.openxmlformats.org/drawingml/2006/main">
            <a:r>
              <a:t>Misconceptions: The mark is a classroom teaching judgement, not an externally validated grade. Do not reveal the model account while pupils are composing their first response. Record adult prompts/scribing separately from pupil choices.</a:t>
            </a:r>
          </a:p>
          <a:p xmlns:a="http://schemas.openxmlformats.org/drawingml/2006/main">
            <a:r>
              <a:t>Answer guidance: Model account: Migration is part of Britain's history, but belonging also involved campaigns for fair treatment. Source W records passengers arriving in 1948 with different occupations; it shows skills and journeys, not each person's motive. Source B shows that collective action removed a racial barrier to bus-crew work in Bristol. Source R shows a 1965 law against discrimination in specified public places, while major areas remained uncovered. These examples show contribution and change, without proving equality had been achieved everywhere.</a:t>
            </a:r>
          </a:p>
          <a:p xmlns:a="http://schemas.openxmlformats.org/drawingml/2006/main">
            <a:r>
              <a:t>Source evaluation: R is a modern secondary account of a real law, useful for its coverage and limits. It cannot establish how every person was treated, whether the law was followed in practice, or personal experiences. Further lived-experience evidence would be needed.</a:t>
            </a:r>
          </a:p>
          <a:p xmlns:a="http://schemas.openxmlformats.org/drawingml/2006/main">
            <a:r>
              <a:t>Hinge B. Classroom rubric /12: accurate sourced details 0-3; explanation 0-3; organisation and judgement 0-2; Source R evaluation 0-4. Use the detailed criteria in the guide; assess content, not handwriting.</a:t>
            </a:r>
          </a:p>
          <a:p xmlns:a="http://schemas.openxmlformats.org/drawingml/2006/main">
            <a:r>
              <a:t>Assessment pacing differs: slides 1-7 total 8 minutes; slide 8 account 17 minutes; slide 9 source evaluation 7 minutes; slide 10 feedback 4 minutes; slides 11-12 response and exit 4 minutes. Model checks are after independent work.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https://madebymatt.uk/Lessons/Humanities_Teesside/GROW_W1-W8_2026-27/GROW_HUM_W7_Writing_And_Marking_The_Account.html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7. Write and check an account. Friday 10:10-10:50. Humanities lesson; separate RE period is outside this pack.</a:t>
            </a:r>
          </a:p>
          <a:p xmlns:a="http://schemas.openxmlformats.org/drawingml/2006/main">
            <a:r>
              <a:t>Slides 1–7: 8 min; 8:17 min; 9:7 min; 10:4 min; 11–12:4 min.</a:t>
            </a:r>
          </a:p>
          <a:p xmlns:a="http://schemas.openxmlformats.org/drawingml/2006/main">
            <a:r>
              <a:t>Read each term with an example. Ask pupils to point to or use one term.</a:t>
            </a:r>
          </a:p>
          <a:p xmlns:a="http://schemas.openxmlformats.org/drawingml/2006/main">
            <a:r>
              <a:t>Objective: Write from a plan, explain evidence and evaluate one source using a classroom assessment rubric.</a:t>
            </a:r>
          </a:p>
          <a:p xmlns:a="http://schemas.openxmlformats.org/drawingml/2006/main">
            <a:r>
              <a:t>Support: Two linked sentences with chosen card letters and a spoken source limitation; record support.</a:t>
            </a:r>
          </a:p>
          <a:p xmlns:a="http://schemas.openxmlformats.org/drawingml/2006/main">
            <a:r>
              <a:t>Stretch: Three explained points, a qualified conclusion and a precise source comparison or counter-view.</a:t>
            </a:r>
          </a:p>
          <a:p xmlns:a="http://schemas.openxmlformats.org/drawingml/2006/main">
            <a:r>
              <a:t>Misconceptions: The mark is a classroom teaching judgement, not an externally validated grade. Do not reveal the model account while pupils are composing their first response. Record adult prompts/scribing separately from pupil choices.</a:t>
            </a:r>
          </a:p>
          <a:p xmlns:a="http://schemas.openxmlformats.org/drawingml/2006/main">
            <a:r>
              <a:t>Answer guidance: Model account: Migration is part of Britain's history, but belonging also involved campaigns for fair treatment. Source W records passengers arriving in 1948 with different occupations; it shows skills and journeys, not each person's motive. Source B shows that collective action removed a racial barrier to bus-crew work in Bristol. Source R shows a 1965 law against discrimination in specified public places, while major areas remained uncovered. These examples show contribution and change, without proving equality had been achieved everywhere.</a:t>
            </a:r>
          </a:p>
          <a:p xmlns:a="http://schemas.openxmlformats.org/drawingml/2006/main">
            <a:r>
              <a:t>Source evaluation: R is a modern secondary account of a real law, useful for its coverage and limits. It cannot establish how every person was treated, whether the law was followed in practice, or personal experiences. Further lived-experience evidence would be needed.</a:t>
            </a:r>
          </a:p>
          <a:p xmlns:a="http://schemas.openxmlformats.org/drawingml/2006/main">
            <a:r>
              <a:t>Hinge B. Classroom rubric /12: accurate sourced details 0-3; explanation 0-3; organisation and judgement 0-2; Source R evaluation 0-4. Use the detailed criteria in the guide; assess content, not handwriting.</a:t>
            </a:r>
          </a:p>
          <a:p xmlns:a="http://schemas.openxmlformats.org/drawingml/2006/main">
            <a:r>
              <a:t>Assessment pacing differs: slides 1-7 total 8 minutes; slide 8 account 17 minutes; slide 9 source evaluation 7 minutes; slide 10 feedback 4 minutes; slides 11-12 response and exit 4 minutes. Model checks are after independent work.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https://madebymatt.uk/Lessons/Humanities_Teesside/GROW_W1-W8_2026-27/GROW_HUM_W7_Writing_And_Marking_The_Account.html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7. Write and check an account. Friday 10:10-10:50. Humanities lesson; separate RE period is outside this pack.</a:t>
            </a:r>
          </a:p>
          <a:p xmlns:a="http://schemas.openxmlformats.org/drawingml/2006/main">
            <a:r>
              <a:t>Slides 1–7: 8 min; 8:17 min; 9:7 min; 10:4 min; 11–12:4 min.</a:t>
            </a:r>
          </a:p>
          <a:p xmlns:a="http://schemas.openxmlformats.org/drawingml/2006/main">
            <a:r>
              <a:t>Use the larger printed source sheet. Read captions and distinguish the document from its later custodian.</a:t>
            </a:r>
          </a:p>
          <a:p xmlns:a="http://schemas.openxmlformats.org/drawingml/2006/main">
            <a:r>
              <a:t>Objective: Write from a plan, explain evidence and evaluate one source using a classroom assessment rubric.</a:t>
            </a:r>
          </a:p>
          <a:p xmlns:a="http://schemas.openxmlformats.org/drawingml/2006/main">
            <a:r>
              <a:t>Support: Two linked sentences with chosen card letters and a spoken source limitation; record support.</a:t>
            </a:r>
          </a:p>
          <a:p xmlns:a="http://schemas.openxmlformats.org/drawingml/2006/main">
            <a:r>
              <a:t>Stretch: Three explained points, a qualified conclusion and a precise source comparison or counter-view.</a:t>
            </a:r>
          </a:p>
          <a:p xmlns:a="http://schemas.openxmlformats.org/drawingml/2006/main">
            <a:r>
              <a:t>Misconceptions: The mark is a classroom teaching judgement, not an externally validated grade. Do not reveal the model account while pupils are composing their first response. Record adult prompts/scribing separately from pupil choices.</a:t>
            </a:r>
          </a:p>
          <a:p xmlns:a="http://schemas.openxmlformats.org/drawingml/2006/main">
            <a:r>
              <a:t>Answer guidance: Model account: Migration is part of Britain's history, but belonging also involved campaigns for fair treatment. Source W records passengers arriving in 1948 with different occupations; it shows skills and journeys, not each person's motive. Source B shows that collective action removed a racial barrier to bus-crew work in Bristol. Source R shows a 1965 law against discrimination in specified public places, while major areas remained uncovered. These examples show contribution and change, without proving equality had been achieved everywhere.</a:t>
            </a:r>
          </a:p>
          <a:p xmlns:a="http://schemas.openxmlformats.org/drawingml/2006/main">
            <a:r>
              <a:t>Source evaluation: R is a modern secondary account of a real law, useful for its coverage and limits. It cannot establish how every person was treated, whether the law was followed in practice, or personal experiences. Further lived-experience evidence would be needed.</a:t>
            </a:r>
          </a:p>
          <a:p xmlns:a="http://schemas.openxmlformats.org/drawingml/2006/main">
            <a:r>
              <a:t>Hinge B. Classroom rubric /12: accurate sourced details 0-3; explanation 0-3; organisation and judgement 0-2; Source R evaluation 0-4. Use the detailed criteria in the guide; assess content, not handwriting.</a:t>
            </a:r>
          </a:p>
          <a:p xmlns:a="http://schemas.openxmlformats.org/drawingml/2006/main">
            <a:r>
              <a:t>Assessment pacing differs: slides 1-7 total 8 minutes; slide 8 account 17 minutes; slide 9 source evaluation 7 minutes; slide 10 feedback 4 minutes; slides 11-12 response and exit 4 minutes. Model checks are after independent work.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https://madebymatt.uk/Lessons/Humanities_Teesside/GROW_W1-W8_2026-27/GROW_HUM_W7_Writing_And_Marking_The_Account.html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7. Write and check an account. Friday 10:10-10:50. Humanities lesson; separate RE period is outside this pack.</a:t>
            </a:r>
          </a:p>
          <a:p xmlns:a="http://schemas.openxmlformats.org/drawingml/2006/main">
            <a:r>
              <a:t>Slides 1–7: 8 min; 8:17 min; 9:7 min; 10:4 min; 11–12:4 min.</a:t>
            </a:r>
          </a:p>
          <a:p xmlns:a="http://schemas.openxmlformats.org/drawingml/2006/main">
            <a:r>
              <a:t>Think aloud: state the detail, then explain what it supports.</a:t>
            </a:r>
          </a:p>
          <a:p xmlns:a="http://schemas.openxmlformats.org/drawingml/2006/main">
            <a:r>
              <a:t>Objective: Write from a plan, explain evidence and evaluate one source using a classroom assessment rubric.</a:t>
            </a:r>
          </a:p>
          <a:p xmlns:a="http://schemas.openxmlformats.org/drawingml/2006/main">
            <a:r>
              <a:t>Support: Two linked sentences with chosen card letters and a spoken source limitation; record support.</a:t>
            </a:r>
          </a:p>
          <a:p xmlns:a="http://schemas.openxmlformats.org/drawingml/2006/main">
            <a:r>
              <a:t>Stretch: Three explained points, a qualified conclusion and a precise source comparison or counter-view.</a:t>
            </a:r>
          </a:p>
          <a:p xmlns:a="http://schemas.openxmlformats.org/drawingml/2006/main">
            <a:r>
              <a:t>Misconceptions: The mark is a classroom teaching judgement, not an externally validated grade. Do not reveal the model account while pupils are composing their first response. Record adult prompts/scribing separately from pupil choices.</a:t>
            </a:r>
          </a:p>
          <a:p xmlns:a="http://schemas.openxmlformats.org/drawingml/2006/main">
            <a:r>
              <a:t>Answer guidance: Model account: Migration is part of Britain's history, but belonging also involved campaigns for fair treatment. Source W records passengers arriving in 1948 with different occupations; it shows skills and journeys, not each person's motive. Source B shows that collective action removed a racial barrier to bus-crew work in Bristol. Source R shows a 1965 law against discrimination in specified public places, while major areas remained uncovered. These examples show contribution and change, without proving equality had been achieved everywhere.</a:t>
            </a:r>
          </a:p>
          <a:p xmlns:a="http://schemas.openxmlformats.org/drawingml/2006/main">
            <a:r>
              <a:t>Source evaluation: R is a modern secondary account of a real law, useful for its coverage and limits. It cannot establish how every person was treated, whether the law was followed in practice, or personal experiences. Further lived-experience evidence would be needed.</a:t>
            </a:r>
          </a:p>
          <a:p xmlns:a="http://schemas.openxmlformats.org/drawingml/2006/main">
            <a:r>
              <a:t>Hinge B. Classroom rubric /12: accurate sourced details 0-3; explanation 0-3; organisation and judgement 0-2; Source R evaluation 0-4. Use the detailed criteria in the guide; assess content, not handwriting.</a:t>
            </a:r>
          </a:p>
          <a:p xmlns:a="http://schemas.openxmlformats.org/drawingml/2006/main">
            <a:r>
              <a:t>Assessment pacing differs: slides 1-7 total 8 minutes; slide 8 account 17 minutes; slide 9 source evaluation 7 minutes; slide 10 feedback 4 minutes; slides 11-12 response and exit 4 minutes. Model checks are after independent work.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https://madebymatt.uk/Lessons/Humanities_Teesside/GROW_W1-W8_2026-27/GROW_HUM_W7_Writing_And_Marking_The_Account.html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7. Write and check an account. Friday 10:10-10:50. Humanities lesson; separate RE period is outside this pack.</a:t>
            </a:r>
          </a:p>
          <a:p xmlns:a="http://schemas.openxmlformats.org/drawingml/2006/main">
            <a:r>
              <a:t>Slides 1–7: 8 min; 8:17 min; 9:7 min; 10:4 min; 11–12:4 min.</a:t>
            </a:r>
          </a:p>
          <a:p xmlns:a="http://schemas.openxmlformats.org/drawingml/2006/main">
            <a:r>
              <a:t>Model one part together; invite an independent choice before discussion.</a:t>
            </a:r>
          </a:p>
          <a:p xmlns:a="http://schemas.openxmlformats.org/drawingml/2006/main">
            <a:r>
              <a:t>Objective: Write from a plan, explain evidence and evaluate one source using a classroom assessment rubric.</a:t>
            </a:r>
          </a:p>
          <a:p xmlns:a="http://schemas.openxmlformats.org/drawingml/2006/main">
            <a:r>
              <a:t>Support: Two linked sentences with chosen card letters and a spoken source limitation; record support.</a:t>
            </a:r>
          </a:p>
          <a:p xmlns:a="http://schemas.openxmlformats.org/drawingml/2006/main">
            <a:r>
              <a:t>Stretch: Three explained points, a qualified conclusion and a precise source comparison or counter-view.</a:t>
            </a:r>
          </a:p>
          <a:p xmlns:a="http://schemas.openxmlformats.org/drawingml/2006/main">
            <a:r>
              <a:t>Misconceptions: The mark is a classroom teaching judgement, not an externally validated grade. Do not reveal the model account while pupils are composing their first response. Record adult prompts/scribing separately from pupil choices.</a:t>
            </a:r>
          </a:p>
          <a:p xmlns:a="http://schemas.openxmlformats.org/drawingml/2006/main">
            <a:r>
              <a:t>Answer guidance: Model account: Migration is part of Britain's history, but belonging also involved campaigns for fair treatment. Source W records passengers arriving in 1948 with different occupations; it shows skills and journeys, not each person's motive. Source B shows that collective action removed a racial barrier to bus-crew work in Bristol. Source R shows a 1965 law against discrimination in specified public places, while major areas remained uncovered. These examples show contribution and change, without proving equality had been achieved everywhere.</a:t>
            </a:r>
          </a:p>
          <a:p xmlns:a="http://schemas.openxmlformats.org/drawingml/2006/main">
            <a:r>
              <a:t>Source evaluation: R is a modern secondary account of a real law, useful for its coverage and limits. It cannot establish how every person was treated, whether the law was followed in practice, or personal experiences. Further lived-experience evidence would be needed.</a:t>
            </a:r>
          </a:p>
          <a:p xmlns:a="http://schemas.openxmlformats.org/drawingml/2006/main">
            <a:r>
              <a:t>Hinge B. Classroom rubric /12: accurate sourced details 0-3; explanation 0-3; organisation and judgement 0-2; Source R evaluation 0-4. Use the detailed criteria in the guide; assess content, not handwriting.</a:t>
            </a:r>
          </a:p>
          <a:p xmlns:a="http://schemas.openxmlformats.org/drawingml/2006/main">
            <a:r>
              <a:t>Assessment pacing differs: slides 1-7 total 8 minutes; slide 8 account 17 minutes; slide 9 source evaluation 7 minutes; slide 10 feedback 4 minutes; slides 11-12 response and exit 4 minutes. Model checks are after independent work.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https://madebymatt.uk/Lessons/Humanities_Teesside/GROW_W1-W8_2026-27/GROW_HUM_W7_Writing_And_Marking_The_Account.html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7. Write and check an account. Friday 10:10-10:50. Humanities lesson; separate RE period is outside this pack.</a:t>
            </a:r>
          </a:p>
          <a:p xmlns:a="http://schemas.openxmlformats.org/drawingml/2006/main">
            <a:r>
              <a:t>Slides 1–7: 8 min; 8:17 min; 9:7 min; 10:4 min; 11–12:4 min.</a:t>
            </a:r>
          </a:p>
          <a:p xmlns:a="http://schemas.openxmlformats.org/drawingml/2006/main">
            <a:r>
              <a:t>Take simultaneous choices where helpful. Ask for the reason. Reteach if the reason reveals the misconception.</a:t>
            </a:r>
          </a:p>
          <a:p xmlns:a="http://schemas.openxmlformats.org/drawingml/2006/main">
            <a:r>
              <a:t>Objective: Write from a plan, explain evidence and evaluate one source using a classroom assessment rubric.</a:t>
            </a:r>
          </a:p>
          <a:p xmlns:a="http://schemas.openxmlformats.org/drawingml/2006/main">
            <a:r>
              <a:t>Support: Two linked sentences with chosen card letters and a spoken source limitation; record support.</a:t>
            </a:r>
          </a:p>
          <a:p xmlns:a="http://schemas.openxmlformats.org/drawingml/2006/main">
            <a:r>
              <a:t>Stretch: Three explained points, a qualified conclusion and a precise source comparison or counter-view.</a:t>
            </a:r>
          </a:p>
          <a:p xmlns:a="http://schemas.openxmlformats.org/drawingml/2006/main">
            <a:r>
              <a:t>Misconceptions: The mark is a classroom teaching judgement, not an externally validated grade. Do not reveal the model account while pupils are composing their first response. Record adult prompts/scribing separately from pupil choices.</a:t>
            </a:r>
          </a:p>
          <a:p xmlns:a="http://schemas.openxmlformats.org/drawingml/2006/main">
            <a:r>
              <a:t>Answer guidance: Model account: Migration is part of Britain's history, but belonging also involved campaigns for fair treatment. Source W records passengers arriving in 1948 with different occupations; it shows skills and journeys, not each person's motive. Source B shows that collective action removed a racial barrier to bus-crew work in Bristol. Source R shows a 1965 law against discrimination in specified public places, while major areas remained uncovered. These examples show contribution and change, without proving equality had been achieved everywhere.</a:t>
            </a:r>
          </a:p>
          <a:p xmlns:a="http://schemas.openxmlformats.org/drawingml/2006/main">
            <a:r>
              <a:t>Source evaluation: R is a modern secondary account of a real law, useful for its coverage and limits. It cannot establish how every person was treated, whether the law was followed in practice, or personal experiences. Further lived-experience evidence would be needed.</a:t>
            </a:r>
          </a:p>
          <a:p xmlns:a="http://schemas.openxmlformats.org/drawingml/2006/main">
            <a:r>
              <a:t>Hinge B. Classroom rubric /12: accurate sourced details 0-3; explanation 0-3; organisation and judgement 0-2; Source R evaluation 0-4. Use the detailed criteria in the guide; assess content, not handwriting.</a:t>
            </a:r>
          </a:p>
          <a:p xmlns:a="http://schemas.openxmlformats.org/drawingml/2006/main">
            <a:r>
              <a:t>Assessment pacing differs: slides 1-7 total 8 minutes; slide 8 account 17 minutes; slide 9 source evaluation 7 minutes; slide 10 feedback 4 minutes; slides 11-12 response and exit 4 minutes. Model checks are after independent work.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https://madebymatt.uk/Lessons/Humanities_Teesside/GROW_W1-W8_2026-27/GROW_HUM_W7_Writing_And_Marking_The_Account.html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7. Write and check an account. Friday 10:10-10:50. Humanities lesson; separate RE period is outside this pack.</a:t>
            </a:r>
          </a:p>
          <a:p xmlns:a="http://schemas.openxmlformats.org/drawingml/2006/main">
            <a:r>
              <a:t>Slides 1–7: 8 min; 8:17 min; 9:7 min; 10:4 min; 11–12:4 min.</a:t>
            </a:r>
          </a:p>
          <a:p xmlns:a="http://schemas.openxmlformats.org/drawingml/2006/main">
            <a:r>
              <a:t>Independent attempt. Record the support used. Keep this first response before feedback.</a:t>
            </a:r>
          </a:p>
          <a:p xmlns:a="http://schemas.openxmlformats.org/drawingml/2006/main">
            <a:r>
              <a:t>Objective: Write from a plan, explain evidence and evaluate one source using a classroom assessment rubric.</a:t>
            </a:r>
          </a:p>
          <a:p xmlns:a="http://schemas.openxmlformats.org/drawingml/2006/main">
            <a:r>
              <a:t>Support: Two linked sentences with chosen card letters and a spoken source limitation; record support.</a:t>
            </a:r>
          </a:p>
          <a:p xmlns:a="http://schemas.openxmlformats.org/drawingml/2006/main">
            <a:r>
              <a:t>Stretch: Three explained points, a qualified conclusion and a precise source comparison or counter-view.</a:t>
            </a:r>
          </a:p>
          <a:p xmlns:a="http://schemas.openxmlformats.org/drawingml/2006/main">
            <a:r>
              <a:t>Misconceptions: The mark is a classroom teaching judgement, not an externally validated grade. Do not reveal the model account while pupils are composing their first response. Record adult prompts/scribing separately from pupil choices.</a:t>
            </a:r>
          </a:p>
          <a:p xmlns:a="http://schemas.openxmlformats.org/drawingml/2006/main">
            <a:r>
              <a:t>Answer guidance: Model account: Migration is part of Britain's history, but belonging also involved campaigns for fair treatment. Source W records passengers arriving in 1948 with different occupations; it shows skills and journeys, not each person's motive. Source B shows that collective action removed a racial barrier to bus-crew work in Bristol. Source R shows a 1965 law against discrimination in specified public places, while major areas remained uncovered. These examples show contribution and change, without proving equality had been achieved everywhere.</a:t>
            </a:r>
          </a:p>
          <a:p xmlns:a="http://schemas.openxmlformats.org/drawingml/2006/main">
            <a:r>
              <a:t>Source evaluation: R is a modern secondary account of a real law, useful for its coverage and limits. It cannot establish how every person was treated, whether the law was followed in practice, or personal experiences. Further lived-experience evidence would be needed.</a:t>
            </a:r>
          </a:p>
          <a:p xmlns:a="http://schemas.openxmlformats.org/drawingml/2006/main">
            <a:r>
              <a:t>Hinge B. Classroom rubric /12: accurate sourced details 0-3; explanation 0-3; organisation and judgement 0-2; Source R evaluation 0-4. Use the detailed criteria in the guide; assess content, not handwriting.</a:t>
            </a:r>
          </a:p>
          <a:p xmlns:a="http://schemas.openxmlformats.org/drawingml/2006/main">
            <a:r>
              <a:t>Assessment pacing differs: slides 1-7 total 8 minutes; slide 8 account 17 minutes; slide 9 source evaluation 7 minutes; slide 10 feedback 4 minutes; slides 11-12 response and exit 4 minutes. Model checks are after independent work.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https://madebymatt.uk/Lessons/Humanities_Teesside/GROW_W1-W8_2026-27/GROW_HUM_W7_Writing_And_Marking_The_Account.html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7. Write and check an account. Friday 10:10-10:50. Humanities lesson; separate RE period is outside this pack.</a:t>
            </a:r>
          </a:p>
          <a:p xmlns:a="http://schemas.openxmlformats.org/drawingml/2006/main">
            <a:r>
              <a:t>Slides 1–7: 8 min; 8:17 min; 9:7 min; 10:4 min; 11–12:4 min.</a:t>
            </a:r>
          </a:p>
          <a:p xmlns:a="http://schemas.openxmlformats.org/drawingml/2006/main">
            <a:r>
              <a:t>Follow the pupil sheet. In assessment lessons, release the second response only after the first is kept.</a:t>
            </a:r>
          </a:p>
          <a:p xmlns:a="http://schemas.openxmlformats.org/drawingml/2006/main">
            <a:r>
              <a:t>Objective: Write from a plan, explain evidence and evaluate one source using a classroom assessment rubric.</a:t>
            </a:r>
          </a:p>
          <a:p xmlns:a="http://schemas.openxmlformats.org/drawingml/2006/main">
            <a:r>
              <a:t>Support: Two linked sentences with chosen card letters and a spoken source limitation; record support.</a:t>
            </a:r>
          </a:p>
          <a:p xmlns:a="http://schemas.openxmlformats.org/drawingml/2006/main">
            <a:r>
              <a:t>Stretch: Three explained points, a qualified conclusion and a precise source comparison or counter-view.</a:t>
            </a:r>
          </a:p>
          <a:p xmlns:a="http://schemas.openxmlformats.org/drawingml/2006/main">
            <a:r>
              <a:t>Misconceptions: The mark is a classroom teaching judgement, not an externally validated grade. Do not reveal the model account while pupils are composing their first response. Record adult prompts/scribing separately from pupil choices.</a:t>
            </a:r>
          </a:p>
          <a:p xmlns:a="http://schemas.openxmlformats.org/drawingml/2006/main">
            <a:r>
              <a:t>Answer guidance: Model account: Migration is part of Britain's history, but belonging also involved campaigns for fair treatment. Source W records passengers arriving in 1948 with different occupations; it shows skills and journeys, not each person's motive. Source B shows that collective action removed a racial barrier to bus-crew work in Bristol. Source R shows a 1965 law against discrimination in specified public places, while major areas remained uncovered. These examples show contribution and change, without proving equality had been achieved everywhere.</a:t>
            </a:r>
          </a:p>
          <a:p xmlns:a="http://schemas.openxmlformats.org/drawingml/2006/main">
            <a:r>
              <a:t>Source evaluation: R is a modern secondary account of a real law, useful for its coverage and limits. It cannot establish how every person was treated, whether the law was followed in practice, or personal experiences. Further lived-experience evidence would be needed.</a:t>
            </a:r>
          </a:p>
          <a:p xmlns:a="http://schemas.openxmlformats.org/drawingml/2006/main">
            <a:r>
              <a:t>Hinge B. Classroom rubric /12: accurate sourced details 0-3; explanation 0-3; organisation and judgement 0-2; Source R evaluation 0-4. Use the detailed criteria in the guide; assess content, not handwriting.</a:t>
            </a:r>
          </a:p>
          <a:p xmlns:a="http://schemas.openxmlformats.org/drawingml/2006/main">
            <a:r>
              <a:t>Assessment pacing differs: slides 1-7 total 8 minutes; slide 8 account 17 minutes; slide 9 source evaluation 7 minutes; slide 10 feedback 4 minutes; slides 11-12 response and exit 4 minutes. Model checks are after independent work.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https://madebymatt.uk/Lessons/Humanities_Teesside/GROW_W1-W8_2026-27/GROW_HUM_W7_Writing_And_Marking_The_Account.html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6a54b0d054a4298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e82ef120ea064e85" /><Relationship Type="http://schemas.openxmlformats.org/officeDocument/2006/relationships/slideLayout" Target="/ppt/slideLayouts/slideLayout1.xml" Id="R6766e7bd65f3455f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6766e7bd65f3455f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62fd30b03ba4073" /><Relationship Type="http://schemas.openxmlformats.org/officeDocument/2006/relationships/image" Target="/ppt/media/image.jpeg" Id="R1028b218d9c541c7" /><Relationship Type="http://schemas.openxmlformats.org/officeDocument/2006/relationships/notesSlide" Target="/ppt/notesSlides/notesSlide1.xml" Id="R2298067c22bb400a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307aa6118ac4eb8" /><Relationship Type="http://schemas.openxmlformats.org/officeDocument/2006/relationships/image" Target="/ppt/media/image.jpeg" Id="Rb487d73d812f42b8" /><Relationship Type="http://schemas.openxmlformats.org/officeDocument/2006/relationships/notesSlide" Target="/ppt/notesSlides/notesSlide10.xml" Id="R1dcb3e5524984eb6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13d6b56f4e64c5d" /><Relationship Type="http://schemas.openxmlformats.org/officeDocument/2006/relationships/image" Target="/ppt/media/image.jpeg" Id="Rf0b9119bafe04e1e" /><Relationship Type="http://schemas.openxmlformats.org/officeDocument/2006/relationships/notesSlide" Target="/ppt/notesSlides/notesSlide11.xml" Id="R76ed4d87a4ca4079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301a72482a24a4f" /><Relationship Type="http://schemas.openxmlformats.org/officeDocument/2006/relationships/image" Target="/ppt/media/image.jpeg" Id="R171fc2f6aaa6402f" /><Relationship Type="http://schemas.openxmlformats.org/officeDocument/2006/relationships/notesSlide" Target="/ppt/notesSlides/notesSlide12.xml" Id="R43bc3f5ce6db4305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6fd91986e484588" /><Relationship Type="http://schemas.openxmlformats.org/officeDocument/2006/relationships/image" Target="/ppt/media/image.jpeg" Id="Rc5ed8cfb96184ef8" /><Relationship Type="http://schemas.openxmlformats.org/officeDocument/2006/relationships/notesSlide" Target="/ppt/notesSlides/notesSlide2.xml" Id="Rf7689ebd466b4bbc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b4b976d1fef42cd" /><Relationship Type="http://schemas.openxmlformats.org/officeDocument/2006/relationships/image" Target="/ppt/media/image.jpeg" Id="Rb59c388402c443c9" /><Relationship Type="http://schemas.openxmlformats.org/officeDocument/2006/relationships/notesSlide" Target="/ppt/notesSlides/notesSlide3.xml" Id="R4b34c2e57d9540c2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aa7184d84d34d99" /><Relationship Type="http://schemas.openxmlformats.org/officeDocument/2006/relationships/image" Target="/ppt/media/image.jpeg" Id="R8d15d9dcd26c4966" /><Relationship Type="http://schemas.openxmlformats.org/officeDocument/2006/relationships/image" Target="/ppt/media/image2.jpeg" Id="R471398b7d0a748be" /><Relationship Type="http://schemas.openxmlformats.org/officeDocument/2006/relationships/notesSlide" Target="/ppt/notesSlides/notesSlide4.xml" Id="R80a31c6d68bc4428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035b7c3317d4715" /><Relationship Type="http://schemas.openxmlformats.org/officeDocument/2006/relationships/image" Target="/ppt/media/image.jpeg" Id="R33c3a6823a5748e6" /><Relationship Type="http://schemas.openxmlformats.org/officeDocument/2006/relationships/notesSlide" Target="/ppt/notesSlides/notesSlide5.xml" Id="Rfc8cd87245c14440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0a875f22fbf48ee" /><Relationship Type="http://schemas.openxmlformats.org/officeDocument/2006/relationships/image" Target="/ppt/media/image.jpeg" Id="Rdb80fd5517cc47d6" /><Relationship Type="http://schemas.openxmlformats.org/officeDocument/2006/relationships/notesSlide" Target="/ppt/notesSlides/notesSlide6.xml" Id="R84049bafcdab4377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57fa505dda14231" /><Relationship Type="http://schemas.openxmlformats.org/officeDocument/2006/relationships/image" Target="/ppt/media/image.jpeg" Id="R061c1f9477db4b8f" /><Relationship Type="http://schemas.openxmlformats.org/officeDocument/2006/relationships/notesSlide" Target="/ppt/notesSlides/notesSlide7.xml" Id="Rd1e342cb674940d3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a6e99f73ae94f91" /><Relationship Type="http://schemas.openxmlformats.org/officeDocument/2006/relationships/image" Target="/ppt/media/image.jpeg" Id="Rfa025fcab5fe413f" /><Relationship Type="http://schemas.openxmlformats.org/officeDocument/2006/relationships/notesSlide" Target="/ppt/notesSlides/notesSlide8.xml" Id="Rb64c07c2e6c7493f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1f0396f997d4430" /><Relationship Type="http://schemas.openxmlformats.org/officeDocument/2006/relationships/image" Target="/ppt/media/image.jpeg" Id="R3fb625b896fd4fce" /><Relationship Type="http://schemas.openxmlformats.org/officeDocument/2006/relationships/notesSlide" Target="/ppt/notesSlides/notesSlide9.xml" Id="Rbb9276874bb84f8a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028b218d9c541c7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Write and check an account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Can I make an evidence-based answer?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Write from a plan, explain evidence and evaluate one source using a classroom assessment rubric.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Use a detail. Explain what it supports.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487d73d812f42b8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Check the reasoning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CONTENT CHECK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LIMIT CHECK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Name the source and explain its detail.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law does not prove fair treatment everywhere.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0b9119bafe04e1e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voice shapes the next step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 one idea to share, or pass.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listener tells you what they heard.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Keep or change your idea; give a reason.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Tell us what would help you next time.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71fc2f6aaa6402f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Before you go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Point to your strongest explanation.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Name one precise next step.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Show one detail that helped.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a next step.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32FC33A1-19E9-485D-B622-53CFE200A5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9C0A2927-4B06-4B12-827A-74854258EE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5ed8cfb96184ef8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1890C2AB-A585-439A-A531-4819FD440A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Start with what you know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9BB920-4327-4B67-BA9F-1733E9B20A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CF9D4C09-C878-403A-8175-3E536C0D2B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D965AFA-C423-4657-BE3B-3CA14C58E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8DDAA2C7-8457-4D52-80C0-C0381F70AE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Find your Week 6 plan.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4D03E454-F87E-4932-9ED2-E68D36EC59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State the question in your own words.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E91EC5A-D5D3-4A7F-B366-363E94EC06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Ask for your usual access arrangement.</a:t>
            </a:r>
          </a:p>
        </p:txBody>
      </p:sp>
    </p:spTree>
    <p:extLst>
      <p:ext uri="{BB962C8B-B14F-4D97-AF65-F5344CB8AC3E}">
        <p14:creationId xmlns:p14="http://schemas.microsoft.com/office/powerpoint/2010/main" val="28992841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59c388402c443c9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Words that help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ACCOUNT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EVALUATE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an organised answer.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Reference: where evidence came from.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judge for a question.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Improve: make a specific repair.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9DB8204C-8E23-4CD7-83FB-2204085E5E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BADF7A3E-0507-429F-BFC2-48CB68AC78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d15d9dcd26c4966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74837D2-0FEA-4EC8-AEE1-DB06D8937A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Know the evidence you use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BAF715D0-0B4B-43DC-A9E0-8921D34428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02B58C95-D3A5-4D19-9AFD-294334D0E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8326B85-34E3-4AA0-87CA-53FBC7D14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8" name="subtitle">
            <a:extLst xmlns:a="http://schemas.openxmlformats.org/drawingml/2006/main">
              <a:ext uri="{FF2B5EF4-FFF2-40B4-BE49-F238E27FC236}">
                <a16:creationId xmlns:a16="http://schemas.microsoft.com/office/drawing/2014/main" id="{581BDF12-EE40-4B11-BAD5-6D7879908E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00300"/>
            <a:ext cx="6191250" cy="1409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4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A source name makes a detail traceable.</a:t>
            </a:r>
          </a:p>
        </p:txBody>
      </p:sp>
      <p:sp>
        <p:nvSpPr>
          <p:cNvPr id="9" name="body">
            <a:extLst xmlns:a="http://schemas.openxmlformats.org/drawingml/2006/main">
              <a:ext uri="{FF2B5EF4-FFF2-40B4-BE49-F238E27FC236}">
                <a16:creationId xmlns:a16="http://schemas.microsoft.com/office/drawing/2014/main" id="{CFC49468-3AA4-499A-988F-3CE8F23A1A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0"/>
            <a:ext cx="666750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Use the supplied bank even if your plan is missing.</a:t>
            </a:r>
          </a:p>
        </p:txBody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71398b7d0a748be"/>
          <a:stretch xmlns:a="http://schemas.openxmlformats.org/drawingml/2006/main"/>
        </p:blipFill>
        <p:spPr>
          <a:xfrm xmlns:a="http://schemas.openxmlformats.org/drawingml/2006/main">
            <a:off x="8351292" y="2369344"/>
            <a:ext cx="2252167" cy="2786063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23686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3c3a6823a5748e6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Know what your answer needs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YOUR ACCOUNT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YOUR SOURCE CHECK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Answer the question and use evidence.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What can R tell us, and what can it not show?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b80fd5517cc47d6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Try one together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Check the four parts before writing.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Opening judgement; points; explanations; conclusion.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The worked answer stays hidden until you finish.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61c1f9477db4b8f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Choose, then explain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line explains a consequence?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A. Source B describes the boycott.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B. Its outcome widened access to bus-crew work.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privately, then begin your account.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CEFFD5FB-06E3-4A10-9C1E-5D6B832F38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82DC3D44-CC17-446B-A6B8-0B1EADDDF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a025fcab5fe413f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4DA6ABEF-ACD3-43FB-B487-5DEEBC8F7B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independent response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B65E0E-FD25-48F8-903E-AFE25A606C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4F513C56-5AEE-4DF5-9457-1D8944228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545CFDC8-59C3-41D7-8127-A2F15B5DF3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33E15CBA-997D-4971-B1F2-589F2EBE6D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YOUR TASK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CFFD6622-F33B-4971-B241-389742EB76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EXPLAIN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653ACD97-30C4-4652-83F8-C8AC63FB3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Write your account from the plan.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Evaluate Source R for fairness in 1965.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ACBFBEC9-64D2-4740-A13A-FA1682D06C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Keep your first response before editing.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115969A-BA15-4E1F-A083-96BBA606B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A2DEDD4-59F5-431E-89FD-407BD400D4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163935308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fb625b896fd4fce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Now evaluate Source R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Useful for understanding which legal protection?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Use a detail from the card.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What can it not show about everyday treatment?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Keep both responses for feedback.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2026-09-07T10:40:53.3950000Z</dcterms:created>
  <dcterms:modified xsi:type="dcterms:W3CDTF">2026-09-07T10:40:53.3950000Z</dcterms:modified>
</coreProperties>
</file>