
<file path=[Content_Types].xml><?xml version="1.0" encoding="utf-8"?>
<Types xmlns="http://schemas.openxmlformats.org/package/2006/content-types">
  <Default Extension="xml" ContentType="application/vnd.openxmlformats-package.core-properties+xml"/>
  <Default Extension="jpeg" ContentType="image/jpeg"/>
  <Default Extension="rels" ContentType="application/vnd.openxmlformats-package.relationship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theme/theme1.xml" ContentType="application/vnd.openxmlformats-officedocument.theme+xml"/>
  <Override PartName="/ppt/slideMasters/slideMaster1.xml" ContentType="application/vnd.openxmlformats-officedocument.presentationml.slideMaster+xml"/>
  <Override PartName="/ppt/slideMasters/theme/theme2.xml" ContentType="application/vnd.openxmlformats-officedocument.theme+xml"/>
  <Override PartName="/ppt/slideLayouts/slideLayout1.xml" ContentType="application/vnd.openxmlformats-officedocument.presentationml.slideLayout+xml"/>
  <Override PartName="/ppt/notesMasters/notesMaster1.xml" ContentType="application/vnd.openxmlformats-officedocument.presentationml.notesMaster+xml"/>
  <Override PartName="/ppt/notesMasters/theme/theme3.xml" ContentType="application/vnd.openxmlformats-officedocument.theme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slides/slide1.xml" ContentType="application/vnd.openxmlformats-officedocument.presentationml.slide+xml"/>
  <Override PartName="/ppt/notesSlides/notesSlide1.xml" ContentType="application/vnd.openxmlformats-officedocument.presentationml.notesSlide+xml"/>
  <Override PartName="/ppt/slides/slide2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3.xml" ContentType="application/vnd.openxmlformats-officedocument.presentationml.slide+xml"/>
  <Override PartName="/ppt/notesSlides/notesSlide3.xml" ContentType="application/vnd.openxmlformats-officedocument.presentationml.notesSlide+xml"/>
  <Override PartName="/ppt/slides/slide4.xml" ContentType="application/vnd.openxmlformats-officedocument.presentationml.slide+xml"/>
  <Override PartName="/ppt/notesSlides/notesSlide4.xml" ContentType="application/vnd.openxmlformats-officedocument.presentationml.notesSlide+xml"/>
  <Override PartName="/ppt/slides/slide5.xml" ContentType="application/vnd.openxmlformats-officedocument.presentationml.slide+xml"/>
  <Override PartName="/ppt/notesSlides/notesSlide5.xml" ContentType="application/vnd.openxmlformats-officedocument.presentationml.notesSlide+xml"/>
  <Override PartName="/ppt/slides/slide6.xml" ContentType="application/vnd.openxmlformats-officedocument.presentationml.slide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notesSlides/notesSlide7.xml" ContentType="application/vnd.openxmlformats-officedocument.presentationml.notesSlide+xml"/>
  <Override PartName="/ppt/slides/slide8.xml" ContentType="application/vnd.openxmlformats-officedocument.presentationml.slide+xml"/>
  <Override PartName="/ppt/notesSlides/notesSlide8.xml" ContentType="application/vnd.openxmlformats-officedocument.presentationml.notesSlide+xml"/>
  <Override PartName="/ppt/slides/slide9.xml" ContentType="application/vnd.openxmlformats-officedocument.presentationml.slide+xml"/>
  <Override PartName="/ppt/notesSlides/notesSlide9.xml" ContentType="application/vnd.openxmlformats-officedocument.presentationml.notesSlide+xml"/>
  <Override PartName="/ppt/slides/slide10.xml" ContentType="application/vnd.openxmlformats-officedocument.presentationml.slide+xml"/>
  <Override PartName="/ppt/notesSlides/notesSlide10.xml" ContentType="application/vnd.openxmlformats-officedocument.presentationml.notesSlide+xml"/>
  <Override PartName="/ppt/slides/slide11.xml" ContentType="application/vnd.openxmlformats-officedocument.presentationml.slide+xml"/>
  <Override PartName="/ppt/notesSlides/notesSlide11.xml" ContentType="application/vnd.openxmlformats-officedocument.presentationml.notesSlide+xml"/>
  <Override PartName="/ppt/slides/slide12.xml" ContentType="application/vnd.openxmlformats-officedocument.presentationml.slide+xml"/>
  <Override PartName="/ppt/notesSlides/notesSlide12.xml" ContentType="application/vnd.openxmlformats-officedocument.presentationml.notesSlide+xml"/>
</Types>
</file>

<file path=_rels/.rels>&#65279;<?xml version="1.0" encoding="utf-8"?><Relationships xmlns="http://schemas.openxmlformats.org/package/2006/relationships"><Relationship Type="http://schemas.openxmlformats.org/package/2006/relationships/metadata/core-properties" Target="/docProps/core.xml" Id="Rd729600140254a38" /><Relationship Type="http://schemas.openxmlformats.org/officeDocument/2006/relationships/extended-properties" Target="/docProps/app.xml" Id="R2d1ba35fe6334ce5" /><Relationship Type="http://schemas.openxmlformats.org/officeDocument/2006/relationships/officeDocument" Target="/ppt/presentation.xml" Id="R1bf17be1b1524cf6" /></Relationships>
</file>

<file path=ppt/presentation.xml><?xml version="1.0" encoding="utf-8"?>
<p:presentation xmlns:p="http://schemas.openxmlformats.org/presentationml/2006/main">
  <p:sldMasterIdLst>
    <p:sldMasterId xmlns:r="http://schemas.openxmlformats.org/officeDocument/2006/relationships" id="2147483648" r:id="R883410cd9b6f4380"/>
  </p:sldMasterIdLst>
  <p:notesMasterIdLst>
    <p:notesMasterId xmlns:r="http://schemas.openxmlformats.org/officeDocument/2006/relationships" r:id="Rf5e8a691a9644e7b"/>
  </p:notesMasterIdLst>
  <p:sldIdLst>
    <p:sldId xmlns:r="http://schemas.openxmlformats.org/officeDocument/2006/relationships" id="256" r:id="R4777f5709bd64957"/>
    <p:sldId xmlns:r="http://schemas.openxmlformats.org/officeDocument/2006/relationships" id="257" r:id="R36cdefa878514567"/>
    <p:sldId xmlns:r="http://schemas.openxmlformats.org/officeDocument/2006/relationships" id="258" r:id="Re50b43a9a3b2436a"/>
    <p:sldId xmlns:r="http://schemas.openxmlformats.org/officeDocument/2006/relationships" id="259" r:id="R2321d0e1ba1c4bdc"/>
    <p:sldId xmlns:r="http://schemas.openxmlformats.org/officeDocument/2006/relationships" id="260" r:id="R34173529772b4b7c"/>
    <p:sldId xmlns:r="http://schemas.openxmlformats.org/officeDocument/2006/relationships" id="261" r:id="R7aeae43d2c174a2d"/>
    <p:sldId xmlns:r="http://schemas.openxmlformats.org/officeDocument/2006/relationships" id="262" r:id="Ra5bc311c20f749fd"/>
    <p:sldId xmlns:r="http://schemas.openxmlformats.org/officeDocument/2006/relationships" id="263" r:id="R142f8ae9a35448a6"/>
    <p:sldId xmlns:r="http://schemas.openxmlformats.org/officeDocument/2006/relationships" id="264" r:id="Ra19b1ef3ff9f4899"/>
    <p:sldId xmlns:r="http://schemas.openxmlformats.org/officeDocument/2006/relationships" id="265" r:id="Rc6e3f06c9bb7435f"/>
    <p:sldId xmlns:r="http://schemas.openxmlformats.org/officeDocument/2006/relationships" id="266" r:id="Rd7a7431f7159424b"/>
    <p:sldId xmlns:r="http://schemas.openxmlformats.org/officeDocument/2006/relationships" id="267" r:id="Rfed84f306bac459f"/>
  </p:sldIdLst>
  <p:sldSz cx="12192000" cy="6858000"/>
  <p:notesSz cx="6858000" cy="9144000"/>
</p:presentation>
</file>

<file path=ppt/presProps.xml><?xml version="1.0" encoding="utf-8"?>
<p:presentationPr xmlns:p="http://schemas.openxmlformats.org/presentationml/2006/main">
  <p:extLst>
    <p:ext xmlns:p14="http://schemas.microsoft.com/office/powerpoint/2010/main" uri="{E76CE94A-603C-4142-B9EB-6D1370010A27}">
      <p14:discardImageEditData val="0"/>
    </p:ext>
    <p:ext xmlns:p14="http://schemas.microsoft.com/office/powerpoint/2010/main" uri="{D31A062A-798A-4329-ABDD-BBA856620510}">
      <p14:defaultImageDpi val="32767"/>
    </p:ext>
    <p:ext xmlns:p15="http://schemas.microsoft.com/office/powerpoint/2012/main" uri="{FD5EFAAD-0ECE-453E-9831-46B23BE46B34}">
      <p15:chartTrackingRefBased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_rels/presentation.xml.rels>&#65279;<?xml version="1.0" encoding="utf-8"?><Relationships xmlns="http://schemas.openxmlformats.org/package/2006/relationships"><Relationship Type="http://schemas.openxmlformats.org/officeDocument/2006/relationships/theme" Target="/ppt/theme/theme1.xml" Id="R495f4e9afb804b6e" /><Relationship Type="http://schemas.openxmlformats.org/officeDocument/2006/relationships/slideMaster" Target="/ppt/slideMasters/slideMaster1.xml" Id="R883410cd9b6f4380" /><Relationship Type="http://schemas.openxmlformats.org/officeDocument/2006/relationships/notesMaster" Target="/ppt/notesMasters/notesMaster1.xml" Id="Rf5e8a691a9644e7b" /><Relationship Type="http://schemas.openxmlformats.org/officeDocument/2006/relationships/presProps" Target="/ppt/presProps.xml" Id="R89ecf1ef8cda4c59" /><Relationship Type="http://schemas.openxmlformats.org/officeDocument/2006/relationships/tableStyles" Target="/ppt/tableStyles.xml" Id="Rf6997c03ca874e8e" /><Relationship Type="http://schemas.openxmlformats.org/officeDocument/2006/relationships/slide" Target="/ppt/slides/slide1.xml" Id="R4777f5709bd64957" /><Relationship Type="http://schemas.openxmlformats.org/officeDocument/2006/relationships/slide" Target="/ppt/slides/slide2.xml" Id="R36cdefa878514567" /><Relationship Type="http://schemas.openxmlformats.org/officeDocument/2006/relationships/slide" Target="/ppt/slides/slide3.xml" Id="Re50b43a9a3b2436a" /><Relationship Type="http://schemas.openxmlformats.org/officeDocument/2006/relationships/slide" Target="/ppt/slides/slide4.xml" Id="R2321d0e1ba1c4bdc" /><Relationship Type="http://schemas.openxmlformats.org/officeDocument/2006/relationships/slide" Target="/ppt/slides/slide5.xml" Id="R34173529772b4b7c" /><Relationship Type="http://schemas.openxmlformats.org/officeDocument/2006/relationships/slide" Target="/ppt/slides/slide6.xml" Id="R7aeae43d2c174a2d" /><Relationship Type="http://schemas.openxmlformats.org/officeDocument/2006/relationships/slide" Target="/ppt/slides/slide7.xml" Id="Ra5bc311c20f749fd" /><Relationship Type="http://schemas.openxmlformats.org/officeDocument/2006/relationships/slide" Target="/ppt/slides/slide8.xml" Id="R142f8ae9a35448a6" /><Relationship Type="http://schemas.openxmlformats.org/officeDocument/2006/relationships/slide" Target="/ppt/slides/slide9.xml" Id="Ra19b1ef3ff9f4899" /><Relationship Type="http://schemas.openxmlformats.org/officeDocument/2006/relationships/slide" Target="/ppt/slides/slide10.xml" Id="Rc6e3f06c9bb7435f" /><Relationship Type="http://schemas.openxmlformats.org/officeDocument/2006/relationships/slide" Target="/ppt/slides/slide11.xml" Id="Rd7a7431f7159424b" /><Relationship Type="http://schemas.openxmlformats.org/officeDocument/2006/relationships/slide" Target="/ppt/slides/slide12.xml" Id="Rfed84f306bac459f" /></Relationships>
</file>

<file path=ppt/notesMasters/_rels/notesMaster1.xml.rels>&#65279;<?xml version="1.0" encoding="utf-8"?><Relationships xmlns="http://schemas.openxmlformats.org/package/2006/relationships"><Relationship Type="http://schemas.openxmlformats.org/officeDocument/2006/relationships/theme" Target="/ppt/notesMasters/theme/theme3.xml" Id="Ra7dfaa1d4035473c" /></Relationships>
</file>

<file path=ppt/notesMasters/notesMaster1.xml><?xml version="1.0" encoding="utf-8"?>
<p:notesMaster xmlns:p="http://schemas.openxmlformats.org/presentationml/2006/main">
  <p:cSld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Header Placeholder"/>
          <p:cNvSpPr/>
          <p:nvPr>
            <p:ph type="hdr" sz="quarter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3" name="Date Placeholder"/>
          <p:cNvSpPr/>
          <p:nvPr>
            <p:ph type="dt" sz="quarter" idx="1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Image Placeholder"/>
          <p:cNvSpPr/>
          <p:nvPr>
            <p:ph type="sldImg" idx="2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5" name="Notes Placeholder"/>
          <p:cNvSpPr/>
          <p:nvPr>
            <p:ph type="body" sz="quarter" idx="3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6" name="Footer Placeholder"/>
          <p:cNvSpPr/>
          <p:nvPr>
            <p:ph type="ftr" sz="quarter" idx="4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7" name="Slide Number Placeholder"/>
          <p:cNvSpPr/>
          <p:nvPr>
            <p:ph type="sldNum" sz="quarter" idx="5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xmlns:a="http://schemas.openxmlformats.org/drawingml/2006/main" marL="0" algn="l" defTabSz="914400" rtl="0" eaLnBrk="1" latinLnBrk="0" hangingPunct="1">
      <a:defRPr sz="1200" kern="1200"/>
    </a:lvl1pPr>
  </p:notesStyle>
</p:notesMaster>
</file>

<file path=ppt/notesMasters/theme/theme3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notesSlides/_rels/notesSlide1.xml.rels>&#65279;<?xml version="1.0" encoding="utf-8"?><Relationships xmlns="http://schemas.openxmlformats.org/package/2006/relationships"><Relationship Type="http://schemas.openxmlformats.org/officeDocument/2006/relationships/slide" Target="/ppt/slides/slide1.xml" Id="R839c8d4a8183489f" /><Relationship Type="http://schemas.openxmlformats.org/officeDocument/2006/relationships/notesMaster" Target="/ppt/notesMasters/notesMaster1.xml" Id="R29e829a166b04d18" /></Relationships>
</file>

<file path=ppt/notesSlides/_rels/notesSlide10.xml.rels>&#65279;<?xml version="1.0" encoding="utf-8"?><Relationships xmlns="http://schemas.openxmlformats.org/package/2006/relationships"><Relationship Type="http://schemas.openxmlformats.org/officeDocument/2006/relationships/slide" Target="/ppt/slides/slide10.xml" Id="R4c6deb5a14504f37" /><Relationship Type="http://schemas.openxmlformats.org/officeDocument/2006/relationships/notesMaster" Target="/ppt/notesMasters/notesMaster1.xml" Id="R1f77c31eefef4d46" /></Relationships>
</file>

<file path=ppt/notesSlides/_rels/notesSlide11.xml.rels>&#65279;<?xml version="1.0" encoding="utf-8"?><Relationships xmlns="http://schemas.openxmlformats.org/package/2006/relationships"><Relationship Type="http://schemas.openxmlformats.org/officeDocument/2006/relationships/slide" Target="/ppt/slides/slide11.xml" Id="R14e9c687ea37417a" /><Relationship Type="http://schemas.openxmlformats.org/officeDocument/2006/relationships/notesMaster" Target="/ppt/notesMasters/notesMaster1.xml" Id="Rb1265bb983f44415" /></Relationships>
</file>

<file path=ppt/notesSlides/_rels/notesSlide12.xml.rels>&#65279;<?xml version="1.0" encoding="utf-8"?><Relationships xmlns="http://schemas.openxmlformats.org/package/2006/relationships"><Relationship Type="http://schemas.openxmlformats.org/officeDocument/2006/relationships/slide" Target="/ppt/slides/slide12.xml" Id="Rd81bc672f1f242ce" /><Relationship Type="http://schemas.openxmlformats.org/officeDocument/2006/relationships/notesMaster" Target="/ppt/notesMasters/notesMaster1.xml" Id="R92d2284f588b40da" /></Relationships>
</file>

<file path=ppt/notesSlides/_rels/notesSlide2.xml.rels>&#65279;<?xml version="1.0" encoding="utf-8"?><Relationships xmlns="http://schemas.openxmlformats.org/package/2006/relationships"><Relationship Type="http://schemas.openxmlformats.org/officeDocument/2006/relationships/slide" Target="/ppt/slides/slide2.xml" Id="R9df30cb86e594f4b" /><Relationship Type="http://schemas.openxmlformats.org/officeDocument/2006/relationships/notesMaster" Target="/ppt/notesMasters/notesMaster1.xml" Id="R73d388115e2945aa" /></Relationships>
</file>

<file path=ppt/notesSlides/_rels/notesSlide3.xml.rels>&#65279;<?xml version="1.0" encoding="utf-8"?><Relationships xmlns="http://schemas.openxmlformats.org/package/2006/relationships"><Relationship Type="http://schemas.openxmlformats.org/officeDocument/2006/relationships/slide" Target="/ppt/slides/slide3.xml" Id="R065496dbc2ba4eed" /><Relationship Type="http://schemas.openxmlformats.org/officeDocument/2006/relationships/notesMaster" Target="/ppt/notesMasters/notesMaster1.xml" Id="R2c2ddbc81fa54eac" /></Relationships>
</file>

<file path=ppt/notesSlides/_rels/notesSlide4.xml.rels>&#65279;<?xml version="1.0" encoding="utf-8"?><Relationships xmlns="http://schemas.openxmlformats.org/package/2006/relationships"><Relationship Type="http://schemas.openxmlformats.org/officeDocument/2006/relationships/slide" Target="/ppt/slides/slide4.xml" Id="Rb6e936e8bd2241da" /><Relationship Type="http://schemas.openxmlformats.org/officeDocument/2006/relationships/notesMaster" Target="/ppt/notesMasters/notesMaster1.xml" Id="R96ba2a2c41884ae7" /></Relationships>
</file>

<file path=ppt/notesSlides/_rels/notesSlide5.xml.rels>&#65279;<?xml version="1.0" encoding="utf-8"?><Relationships xmlns="http://schemas.openxmlformats.org/package/2006/relationships"><Relationship Type="http://schemas.openxmlformats.org/officeDocument/2006/relationships/slide" Target="/ppt/slides/slide5.xml" Id="Rf5fc1a7fe4044d94" /><Relationship Type="http://schemas.openxmlformats.org/officeDocument/2006/relationships/notesMaster" Target="/ppt/notesMasters/notesMaster1.xml" Id="R201ab62db6904dec" /></Relationships>
</file>

<file path=ppt/notesSlides/_rels/notesSlide6.xml.rels>&#65279;<?xml version="1.0" encoding="utf-8"?><Relationships xmlns="http://schemas.openxmlformats.org/package/2006/relationships"><Relationship Type="http://schemas.openxmlformats.org/officeDocument/2006/relationships/slide" Target="/ppt/slides/slide6.xml" Id="R85d48399c2dc4a38" /><Relationship Type="http://schemas.openxmlformats.org/officeDocument/2006/relationships/notesMaster" Target="/ppt/notesMasters/notesMaster1.xml" Id="Rd903828daf4e441f" /></Relationships>
</file>

<file path=ppt/notesSlides/_rels/notesSlide7.xml.rels>&#65279;<?xml version="1.0" encoding="utf-8"?><Relationships xmlns="http://schemas.openxmlformats.org/package/2006/relationships"><Relationship Type="http://schemas.openxmlformats.org/officeDocument/2006/relationships/slide" Target="/ppt/slides/slide7.xml" Id="R795967c4ccd04909" /><Relationship Type="http://schemas.openxmlformats.org/officeDocument/2006/relationships/notesMaster" Target="/ppt/notesMasters/notesMaster1.xml" Id="Rb1cadbc80f0e4f6f" /></Relationships>
</file>

<file path=ppt/notesSlides/_rels/notesSlide8.xml.rels>&#65279;<?xml version="1.0" encoding="utf-8"?><Relationships xmlns="http://schemas.openxmlformats.org/package/2006/relationships"><Relationship Type="http://schemas.openxmlformats.org/officeDocument/2006/relationships/slide" Target="/ppt/slides/slide8.xml" Id="R79f5b819f658493b" /><Relationship Type="http://schemas.openxmlformats.org/officeDocument/2006/relationships/notesMaster" Target="/ppt/notesMasters/notesMaster1.xml" Id="R1f4210c12ba14954" /></Relationships>
</file>

<file path=ppt/notesSlides/_rels/notesSlide9.xml.rels>&#65279;<?xml version="1.0" encoding="utf-8"?><Relationships xmlns="http://schemas.openxmlformats.org/package/2006/relationships"><Relationship Type="http://schemas.openxmlformats.org/officeDocument/2006/relationships/slide" Target="/ppt/slides/slide9.xml" Id="Re4c6452d20c24cdb" /><Relationship Type="http://schemas.openxmlformats.org/officeDocument/2006/relationships/notesMaster" Target="/ppt/notesMasters/notesMaster1.xml" Id="R00567955b0954d26" /></Relationships>
</file>

<file path=ppt/notesSlides/notesSlide1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GROW Humanities, Autumn 1 Week 5. Why was it significant?. Friday 10:10-10:50. Humanities lesson; separate RE period is outside this pack.</a:t>
            </a:r>
          </a:p>
          <a:p xmlns:a="http://schemas.openxmlformats.org/drawingml/2006/main">
            <a:r>
              <a:t>Slide minutes: 1,3,3,4,5,5,3,8,2,2,2,2 = 40. Adapt within the total.</a:t>
            </a:r>
          </a:p>
          <a:p xmlns:a="http://schemas.openxmlformats.org/drawingml/2006/main">
            <a:r>
              <a:t>Read the enquiry. Check that pupils know the response choices.</a:t>
            </a:r>
          </a:p>
          <a:p xmlns:a="http://schemas.openxmlformats.org/drawingml/2006/main">
            <a:r>
              <a:t>Objective: Judge historical significance using reach, duration and the difference made, while acknowledging missing evidence.</a:t>
            </a:r>
          </a:p>
          <a:p xmlns:a="http://schemas.openxmlformats.org/drawingml/2006/main">
            <a:r>
              <a:t>Support: Use one event and the difference-made test. Offer a sentence frame and a card reader.</a:t>
            </a:r>
          </a:p>
          <a:p xmlns:a="http://schemas.openxmlformats.org/drawingml/2006/main">
            <a:r>
              <a:t>Stretch: Re-rank the events using a different criterion. Explain what changed in your argument and what stayed factual.</a:t>
            </a:r>
          </a:p>
          <a:p xmlns:a="http://schemas.openxmlformats.org/drawingml/2006/main">
            <a:r>
              <a:t>Misconceptions: Do not invent a number for reach or duration. A clear qualitative statement may be the available evidence. A change in rules does not prove all lived experiences became fair. Ranking can differ when pupils apply different stated criteria consistently.</a:t>
            </a:r>
          </a:p>
          <a:p xmlns:a="http://schemas.openxmlformats.org/drawingml/2006/main">
            <a:r>
              <a:t>Answer guidance: B: Black and Asian applicants for bus-crew work; company changed employment rule in 1963; exact numbers/later durations not supplied. R: people using specified public places in Great Britain; legal prohibition in 1965; employment and major housing areas were not covered. M: care for sick/wounded soldiers; activity in Crimea in 1855; no patient count or exact lasting effect supplied.</a:t>
            </a:r>
          </a:p>
          <a:p xmlns:a="http://schemas.openxmlformats.org/drawingml/2006/main">
            <a:r>
              <a:t>Model: The Bristol boycott was significant for access to work because Source B describes removal of a racial barrier to bus-crew jobs. Its reach was limited compared with a national law, but its job-access outcome is clear.</a:t>
            </a:r>
          </a:p>
          <a:p xmlns:a="http://schemas.openxmlformats.org/drawingml/2006/main">
            <a:r>
              <a:t>Hinge B uses difference made. A is fame without evidence of impact. No single ranking is compulsory if the criterion and evidence are sound.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https://madebymatt.uk/Lessons/Humanities_Teesside/GROW_W1-W8_2026-27/GROW_HUM_W5_Was_It_Significant.html</a:t>
            </a:r>
          </a:p>
          <a:p xmlns:a="http://schemas.openxmlformats.org/drawingml/2006/main">
            <a:r>
              <a:t>https://heritagecalling.com/2023/04/20/the-story-of-the-bristol-bus-boycott/</a:t>
            </a:r>
          </a:p>
          <a:p xmlns:a="http://schemas.openxmlformats.org/drawingml/2006/main">
            <a:r>
              <a:t>https://www.parliament.uk/about/living-heritage/transformingsociety/private-lives/relationships/collections1/race-relations-act-1965/race-relations-act-1965/</a:t>
            </a:r>
          </a:p>
          <a:p xmlns:a="http://schemas.openxmlformats.org/drawingml/2006/main">
            <a:r>
              <a:t>https://www.english-heritage.org.uk/visit/blue-plaques/mary-seacole/</a:t>
            </a:r>
          </a:p>
          <a:p xmlns:a="http://schemas.openxmlformats.org/drawingml/2006/main">
            <a:r>
              <a:t>https://www.nationalarchives.gov.uk/education/resources/commonwealth-migration-since-1945/passenger-list-from-windrush/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0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GROW Humanities, Autumn 1 Week 5. Why was it significant?. Friday 10:10-10:50. Humanities lesson; separate RE period is outside this pack.</a:t>
            </a:r>
          </a:p>
          <a:p xmlns:a="http://schemas.openxmlformats.org/drawingml/2006/main">
            <a:r>
              <a:t>Slide minutes: 1,3,3,4,5,5,3,8,2,2,2,2 = 40. Adapt within the total.</a:t>
            </a:r>
          </a:p>
          <a:p xmlns:a="http://schemas.openxmlformats.org/drawingml/2006/main">
            <a:r>
              <a:t>Reveal checks now. Accept different defensible answers; do not score opinions as wrong.</a:t>
            </a:r>
          </a:p>
          <a:p xmlns:a="http://schemas.openxmlformats.org/drawingml/2006/main">
            <a:r>
              <a:t>Objective: Judge historical significance using reach, duration and the difference made, while acknowledging missing evidence.</a:t>
            </a:r>
          </a:p>
          <a:p xmlns:a="http://schemas.openxmlformats.org/drawingml/2006/main">
            <a:r>
              <a:t>Support: Use one event and the difference-made test. Offer a sentence frame and a card reader.</a:t>
            </a:r>
          </a:p>
          <a:p xmlns:a="http://schemas.openxmlformats.org/drawingml/2006/main">
            <a:r>
              <a:t>Stretch: Re-rank the events using a different criterion. Explain what changed in your argument and what stayed factual.</a:t>
            </a:r>
          </a:p>
          <a:p xmlns:a="http://schemas.openxmlformats.org/drawingml/2006/main">
            <a:r>
              <a:t>Misconceptions: Do not invent a number for reach or duration. A clear qualitative statement may be the available evidence. A change in rules does not prove all lived experiences became fair. Ranking can differ when pupils apply different stated criteria consistently.</a:t>
            </a:r>
          </a:p>
          <a:p xmlns:a="http://schemas.openxmlformats.org/drawingml/2006/main">
            <a:r>
              <a:t>Answer guidance: B: Black and Asian applicants for bus-crew work; company changed employment rule in 1963; exact numbers/later durations not supplied. R: people using specified public places in Great Britain; legal prohibition in 1965; employment and major housing areas were not covered. M: care for sick/wounded soldiers; activity in Crimea in 1855; no patient count or exact lasting effect supplied.</a:t>
            </a:r>
          </a:p>
          <a:p xmlns:a="http://schemas.openxmlformats.org/drawingml/2006/main">
            <a:r>
              <a:t>Model: The Bristol boycott was significant for access to work because Source B describes removal of a racial barrier to bus-crew jobs. Its reach was limited compared with a national law, but its job-access outcome is clear.</a:t>
            </a:r>
          </a:p>
          <a:p xmlns:a="http://schemas.openxmlformats.org/drawingml/2006/main">
            <a:r>
              <a:t>Hinge B uses difference made. A is fame without evidence of impact. No single ranking is compulsory if the criterion and evidence are sound.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https://madebymatt.uk/Lessons/Humanities_Teesside/GROW_W1-W8_2026-27/GROW_HUM_W5_Was_It_Significant.html</a:t>
            </a:r>
          </a:p>
          <a:p xmlns:a="http://schemas.openxmlformats.org/drawingml/2006/main">
            <a:r>
              <a:t>https://heritagecalling.com/2023/04/20/the-story-of-the-bristol-bus-boycott/</a:t>
            </a:r>
          </a:p>
          <a:p xmlns:a="http://schemas.openxmlformats.org/drawingml/2006/main">
            <a:r>
              <a:t>https://www.parliament.uk/about/living-heritage/transformingsociety/private-lives/relationships/collections1/race-relations-act-1965/race-relations-act-1965/</a:t>
            </a:r>
          </a:p>
          <a:p xmlns:a="http://schemas.openxmlformats.org/drawingml/2006/main">
            <a:r>
              <a:t>https://www.english-heritage.org.uk/visit/blue-plaques/mary-seacole/</a:t>
            </a:r>
          </a:p>
          <a:p xmlns:a="http://schemas.openxmlformats.org/drawingml/2006/main">
            <a:r>
              <a:t>https://www.nationalarchives.gov.uk/education/resources/commonwealth-migration-since-1945/passenger-list-from-windrush/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1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GROW Humanities, Autumn 1 Week 5. Why was it significant?. Friday 10:10-10:50. Humanities lesson; separate RE period is outside this pack.</a:t>
            </a:r>
          </a:p>
          <a:p xmlns:a="http://schemas.openxmlformats.org/drawingml/2006/main">
            <a:r>
              <a:t>Slide minutes: 1,3,3,4,5,5,3,8,2,2,2,2 = 40. Adapt within the total.</a:t>
            </a:r>
          </a:p>
          <a:p xmlns:a="http://schemas.openxmlformats.org/drawingml/2006/main">
            <a:r>
              <a:t>Space: pupil chooses how to respond. Voice: help them express their idea. Audience: read the meaning back and let the pupil correct it. Influence: agree one teaching action, then act on it next lesson.</a:t>
            </a:r>
          </a:p>
          <a:p xmlns:a="http://schemas.openxmlformats.org/drawingml/2006/main">
            <a:r>
              <a:t>Objective: Judge historical significance using reach, duration and the difference made, while acknowledging missing evidence.</a:t>
            </a:r>
          </a:p>
          <a:p xmlns:a="http://schemas.openxmlformats.org/drawingml/2006/main">
            <a:r>
              <a:t>Support: Use one event and the difference-made test. Offer a sentence frame and a card reader.</a:t>
            </a:r>
          </a:p>
          <a:p xmlns:a="http://schemas.openxmlformats.org/drawingml/2006/main">
            <a:r>
              <a:t>Stretch: Re-rank the events using a different criterion. Explain what changed in your argument and what stayed factual.</a:t>
            </a:r>
          </a:p>
          <a:p xmlns:a="http://schemas.openxmlformats.org/drawingml/2006/main">
            <a:r>
              <a:t>Misconceptions: Do not invent a number for reach or duration. A clear qualitative statement may be the available evidence. A change in rules does not prove all lived experiences became fair. Ranking can differ when pupils apply different stated criteria consistently.</a:t>
            </a:r>
          </a:p>
          <a:p xmlns:a="http://schemas.openxmlformats.org/drawingml/2006/main">
            <a:r>
              <a:t>Answer guidance: B: Black and Asian applicants for bus-crew work; company changed employment rule in 1963; exact numbers/later durations not supplied. R: people using specified public places in Great Britain; legal prohibition in 1965; employment and major housing areas were not covered. M: care for sick/wounded soldiers; activity in Crimea in 1855; no patient count or exact lasting effect supplied.</a:t>
            </a:r>
          </a:p>
          <a:p xmlns:a="http://schemas.openxmlformats.org/drawingml/2006/main">
            <a:r>
              <a:t>Model: The Bristol boycott was significant for access to work because Source B describes removal of a racial barrier to bus-crew jobs. Its reach was limited compared with a national law, but its job-access outcome is clear.</a:t>
            </a:r>
          </a:p>
          <a:p xmlns:a="http://schemas.openxmlformats.org/drawingml/2006/main">
            <a:r>
              <a:t>Hinge B uses difference made. A is fame without evidence of impact. No single ranking is compulsory if the criterion and evidence are sound.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https://madebymatt.uk/Lessons/Humanities_Teesside/GROW_W1-W8_2026-27/GROW_HUM_W5_Was_It_Significant.html</a:t>
            </a:r>
          </a:p>
          <a:p xmlns:a="http://schemas.openxmlformats.org/drawingml/2006/main">
            <a:r>
              <a:t>https://heritagecalling.com/2023/04/20/the-story-of-the-bristol-bus-boycott/</a:t>
            </a:r>
          </a:p>
          <a:p xmlns:a="http://schemas.openxmlformats.org/drawingml/2006/main">
            <a:r>
              <a:t>https://www.parliament.uk/about/living-heritage/transformingsociety/private-lives/relationships/collections1/race-relations-act-1965/race-relations-act-1965/</a:t>
            </a:r>
          </a:p>
          <a:p xmlns:a="http://schemas.openxmlformats.org/drawingml/2006/main">
            <a:r>
              <a:t>https://www.english-heritage.org.uk/visit/blue-plaques/mary-seacole/</a:t>
            </a:r>
          </a:p>
          <a:p xmlns:a="http://schemas.openxmlformats.org/drawingml/2006/main">
            <a:r>
              <a:t>https://www.nationalarchives.gov.uk/education/resources/commonwealth-migration-since-1945/passenger-list-from-windrush/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2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GROW Humanities, Autumn 1 Week 5. Why was it significant?. Friday 10:10-10:50. Humanities lesson; separate RE period is outside this pack.</a:t>
            </a:r>
          </a:p>
          <a:p xmlns:a="http://schemas.openxmlformats.org/drawingml/2006/main">
            <a:r>
              <a:t>Slide minutes: 1,3,3,4,5,5,3,8,2,2,2,2 = 40. Adapt within the total.</a:t>
            </a:r>
          </a:p>
          <a:p xmlns:a="http://schemas.openxmlformats.org/drawingml/2006/main">
            <a:r>
              <a:t>Capture one specific success and one next step. Record the response mode and support.</a:t>
            </a:r>
          </a:p>
          <a:p xmlns:a="http://schemas.openxmlformats.org/drawingml/2006/main">
            <a:r>
              <a:t>Objective: Judge historical significance using reach, duration and the difference made, while acknowledging missing evidence.</a:t>
            </a:r>
          </a:p>
          <a:p xmlns:a="http://schemas.openxmlformats.org/drawingml/2006/main">
            <a:r>
              <a:t>Support: Use one event and the difference-made test. Offer a sentence frame and a card reader.</a:t>
            </a:r>
          </a:p>
          <a:p xmlns:a="http://schemas.openxmlformats.org/drawingml/2006/main">
            <a:r>
              <a:t>Stretch: Re-rank the events using a different criterion. Explain what changed in your argument and what stayed factual.</a:t>
            </a:r>
          </a:p>
          <a:p xmlns:a="http://schemas.openxmlformats.org/drawingml/2006/main">
            <a:r>
              <a:t>Misconceptions: Do not invent a number for reach or duration. A clear qualitative statement may be the available evidence. A change in rules does not prove all lived experiences became fair. Ranking can differ when pupils apply different stated criteria consistently.</a:t>
            </a:r>
          </a:p>
          <a:p xmlns:a="http://schemas.openxmlformats.org/drawingml/2006/main">
            <a:r>
              <a:t>Answer guidance: B: Black and Asian applicants for bus-crew work; company changed employment rule in 1963; exact numbers/later durations not supplied. R: people using specified public places in Great Britain; legal prohibition in 1965; employment and major housing areas were not covered. M: care for sick/wounded soldiers; activity in Crimea in 1855; no patient count or exact lasting effect supplied.</a:t>
            </a:r>
          </a:p>
          <a:p xmlns:a="http://schemas.openxmlformats.org/drawingml/2006/main">
            <a:r>
              <a:t>Model: The Bristol boycott was significant for access to work because Source B describes removal of a racial barrier to bus-crew jobs. Its reach was limited compared with a national law, but its job-access outcome is clear.</a:t>
            </a:r>
          </a:p>
          <a:p xmlns:a="http://schemas.openxmlformats.org/drawingml/2006/main">
            <a:r>
              <a:t>Hinge B uses difference made. A is fame without evidence of impact. No single ranking is compulsory if the criterion and evidence are sound.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https://madebymatt.uk/Lessons/Humanities_Teesside/GROW_W1-W8_2026-27/GROW_HUM_W5_Was_It_Significant.html</a:t>
            </a:r>
          </a:p>
          <a:p xmlns:a="http://schemas.openxmlformats.org/drawingml/2006/main">
            <a:r>
              <a:t>https://heritagecalling.com/2023/04/20/the-story-of-the-bristol-bus-boycott/</a:t>
            </a:r>
          </a:p>
          <a:p xmlns:a="http://schemas.openxmlformats.org/drawingml/2006/main">
            <a:r>
              <a:t>https://www.parliament.uk/about/living-heritage/transformingsociety/private-lives/relationships/collections1/race-relations-act-1965/race-relations-act-1965/</a:t>
            </a:r>
          </a:p>
          <a:p xmlns:a="http://schemas.openxmlformats.org/drawingml/2006/main">
            <a:r>
              <a:t>https://www.english-heritage.org.uk/visit/blue-plaques/mary-seacole/</a:t>
            </a:r>
          </a:p>
          <a:p xmlns:a="http://schemas.openxmlformats.org/drawingml/2006/main">
            <a:r>
              <a:t>https://www.nationalarchives.gov.uk/education/resources/commonwealth-migration-since-1945/passenger-list-from-windrush/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2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GROW Humanities, Autumn 1 Week 5. Why was it significant?. Friday 10:10-10:50. Humanities lesson; separate RE period is outside this pack.</a:t>
            </a:r>
          </a:p>
          <a:p xmlns:a="http://schemas.openxmlformats.org/drawingml/2006/main">
            <a:r>
              <a:t>Slide minutes: 1,3,3,4,5,5,3,8,2,2,2,2 = 40. Adapt within the total.</a:t>
            </a:r>
          </a:p>
          <a:p xmlns:a="http://schemas.openxmlformats.org/drawingml/2006/main">
            <a:r>
              <a:t>Retain a first response. Do not supply the answer before the pupil chooses.</a:t>
            </a:r>
          </a:p>
          <a:p xmlns:a="http://schemas.openxmlformats.org/drawingml/2006/main">
            <a:r>
              <a:t>Objective: Judge historical significance using reach, duration and the difference made, while acknowledging missing evidence.</a:t>
            </a:r>
          </a:p>
          <a:p xmlns:a="http://schemas.openxmlformats.org/drawingml/2006/main">
            <a:r>
              <a:t>Support: Use one event and the difference-made test. Offer a sentence frame and a card reader.</a:t>
            </a:r>
          </a:p>
          <a:p xmlns:a="http://schemas.openxmlformats.org/drawingml/2006/main">
            <a:r>
              <a:t>Stretch: Re-rank the events using a different criterion. Explain what changed in your argument and what stayed factual.</a:t>
            </a:r>
          </a:p>
          <a:p xmlns:a="http://schemas.openxmlformats.org/drawingml/2006/main">
            <a:r>
              <a:t>Misconceptions: Do not invent a number for reach or duration. A clear qualitative statement may be the available evidence. A change in rules does not prove all lived experiences became fair. Ranking can differ when pupils apply different stated criteria consistently.</a:t>
            </a:r>
          </a:p>
          <a:p xmlns:a="http://schemas.openxmlformats.org/drawingml/2006/main">
            <a:r>
              <a:t>Answer guidance: B: Black and Asian applicants for bus-crew work; company changed employment rule in 1963; exact numbers/later durations not supplied. R: people using specified public places in Great Britain; legal prohibition in 1965; employment and major housing areas were not covered. M: care for sick/wounded soldiers; activity in Crimea in 1855; no patient count or exact lasting effect supplied.</a:t>
            </a:r>
          </a:p>
          <a:p xmlns:a="http://schemas.openxmlformats.org/drawingml/2006/main">
            <a:r>
              <a:t>Model: The Bristol boycott was significant for access to work because Source B describes removal of a racial barrier to bus-crew jobs. Its reach was limited compared with a national law, but its job-access outcome is clear.</a:t>
            </a:r>
          </a:p>
          <a:p xmlns:a="http://schemas.openxmlformats.org/drawingml/2006/main">
            <a:r>
              <a:t>Hinge B uses difference made. A is fame without evidence of impact. No single ranking is compulsory if the criterion and evidence are sound.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https://madebymatt.uk/Lessons/Humanities_Teesside/GROW_W1-W8_2026-27/GROW_HUM_W5_Was_It_Significant.html</a:t>
            </a:r>
          </a:p>
          <a:p xmlns:a="http://schemas.openxmlformats.org/drawingml/2006/main">
            <a:r>
              <a:t>https://heritagecalling.com/2023/04/20/the-story-of-the-bristol-bus-boycott/</a:t>
            </a:r>
          </a:p>
          <a:p xmlns:a="http://schemas.openxmlformats.org/drawingml/2006/main">
            <a:r>
              <a:t>https://www.parliament.uk/about/living-heritage/transformingsociety/private-lives/relationships/collections1/race-relations-act-1965/race-relations-act-1965/</a:t>
            </a:r>
          </a:p>
          <a:p xmlns:a="http://schemas.openxmlformats.org/drawingml/2006/main">
            <a:r>
              <a:t>https://www.english-heritage.org.uk/visit/blue-plaques/mary-seacole/</a:t>
            </a:r>
          </a:p>
          <a:p xmlns:a="http://schemas.openxmlformats.org/drawingml/2006/main">
            <a:r>
              <a:t>https://www.nationalarchives.gov.uk/education/resources/commonwealth-migration-since-1945/passenger-list-from-windrush/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3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GROW Humanities, Autumn 1 Week 5. Why was it significant?. Friday 10:10-10:50. Humanities lesson; separate RE period is outside this pack.</a:t>
            </a:r>
          </a:p>
          <a:p xmlns:a="http://schemas.openxmlformats.org/drawingml/2006/main">
            <a:r>
              <a:t>Slide minutes: 1,3,3,4,5,5,3,8,2,2,2,2 = 40. Adapt within the total.</a:t>
            </a:r>
          </a:p>
          <a:p xmlns:a="http://schemas.openxmlformats.org/drawingml/2006/main">
            <a:r>
              <a:t>Read each term with an example. Ask pupils to point to or use one term.</a:t>
            </a:r>
          </a:p>
          <a:p xmlns:a="http://schemas.openxmlformats.org/drawingml/2006/main">
            <a:r>
              <a:t>Objective: Judge historical significance using reach, duration and the difference made, while acknowledging missing evidence.</a:t>
            </a:r>
          </a:p>
          <a:p xmlns:a="http://schemas.openxmlformats.org/drawingml/2006/main">
            <a:r>
              <a:t>Support: Use one event and the difference-made test. Offer a sentence frame and a card reader.</a:t>
            </a:r>
          </a:p>
          <a:p xmlns:a="http://schemas.openxmlformats.org/drawingml/2006/main">
            <a:r>
              <a:t>Stretch: Re-rank the events using a different criterion. Explain what changed in your argument and what stayed factual.</a:t>
            </a:r>
          </a:p>
          <a:p xmlns:a="http://schemas.openxmlformats.org/drawingml/2006/main">
            <a:r>
              <a:t>Misconceptions: Do not invent a number for reach or duration. A clear qualitative statement may be the available evidence. A change in rules does not prove all lived experiences became fair. Ranking can differ when pupils apply different stated criteria consistently.</a:t>
            </a:r>
          </a:p>
          <a:p xmlns:a="http://schemas.openxmlformats.org/drawingml/2006/main">
            <a:r>
              <a:t>Answer guidance: B: Black and Asian applicants for bus-crew work; company changed employment rule in 1963; exact numbers/later durations not supplied. R: people using specified public places in Great Britain; legal prohibition in 1965; employment and major housing areas were not covered. M: care for sick/wounded soldiers; activity in Crimea in 1855; no patient count or exact lasting effect supplied.</a:t>
            </a:r>
          </a:p>
          <a:p xmlns:a="http://schemas.openxmlformats.org/drawingml/2006/main">
            <a:r>
              <a:t>Model: The Bristol boycott was significant for access to work because Source B describes removal of a racial barrier to bus-crew jobs. Its reach was limited compared with a national law, but its job-access outcome is clear.</a:t>
            </a:r>
          </a:p>
          <a:p xmlns:a="http://schemas.openxmlformats.org/drawingml/2006/main">
            <a:r>
              <a:t>Hinge B uses difference made. A is fame without evidence of impact. No single ranking is compulsory if the criterion and evidence are sound.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https://madebymatt.uk/Lessons/Humanities_Teesside/GROW_W1-W8_2026-27/GROW_HUM_W5_Was_It_Significant.html</a:t>
            </a:r>
          </a:p>
          <a:p xmlns:a="http://schemas.openxmlformats.org/drawingml/2006/main">
            <a:r>
              <a:t>https://heritagecalling.com/2023/04/20/the-story-of-the-bristol-bus-boycott/</a:t>
            </a:r>
          </a:p>
          <a:p xmlns:a="http://schemas.openxmlformats.org/drawingml/2006/main">
            <a:r>
              <a:t>https://www.parliament.uk/about/living-heritage/transformingsociety/private-lives/relationships/collections1/race-relations-act-1965/race-relations-act-1965/</a:t>
            </a:r>
          </a:p>
          <a:p xmlns:a="http://schemas.openxmlformats.org/drawingml/2006/main">
            <a:r>
              <a:t>https://www.english-heritage.org.uk/visit/blue-plaques/mary-seacole/</a:t>
            </a:r>
          </a:p>
          <a:p xmlns:a="http://schemas.openxmlformats.org/drawingml/2006/main">
            <a:r>
              <a:t>https://www.nationalarchives.gov.uk/education/resources/commonwealth-migration-since-1945/passenger-list-from-windrush/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4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GROW Humanities, Autumn 1 Week 5. Why was it significant?. Friday 10:10-10:50. Humanities lesson; separate RE period is outside this pack.</a:t>
            </a:r>
          </a:p>
          <a:p xmlns:a="http://schemas.openxmlformats.org/drawingml/2006/main">
            <a:r>
              <a:t>Slide minutes: 1,3,3,4,5,5,3,8,2,2,2,2 = 40. Adapt within the total.</a:t>
            </a:r>
          </a:p>
          <a:p xmlns:a="http://schemas.openxmlformats.org/drawingml/2006/main">
            <a:r>
              <a:t>Use the larger printed source sheet. Read captions and distinguish the document from its later custodian.</a:t>
            </a:r>
          </a:p>
          <a:p xmlns:a="http://schemas.openxmlformats.org/drawingml/2006/main">
            <a:r>
              <a:t>Objective: Judge historical significance using reach, duration and the difference made, while acknowledging missing evidence.</a:t>
            </a:r>
          </a:p>
          <a:p xmlns:a="http://schemas.openxmlformats.org/drawingml/2006/main">
            <a:r>
              <a:t>Support: Use one event and the difference-made test. Offer a sentence frame and a card reader.</a:t>
            </a:r>
          </a:p>
          <a:p xmlns:a="http://schemas.openxmlformats.org/drawingml/2006/main">
            <a:r>
              <a:t>Stretch: Re-rank the events using a different criterion. Explain what changed in your argument and what stayed factual.</a:t>
            </a:r>
          </a:p>
          <a:p xmlns:a="http://schemas.openxmlformats.org/drawingml/2006/main">
            <a:r>
              <a:t>Misconceptions: Do not invent a number for reach or duration. A clear qualitative statement may be the available evidence. A change in rules does not prove all lived experiences became fair. Ranking can differ when pupils apply different stated criteria consistently.</a:t>
            </a:r>
          </a:p>
          <a:p xmlns:a="http://schemas.openxmlformats.org/drawingml/2006/main">
            <a:r>
              <a:t>Answer guidance: B: Black and Asian applicants for bus-crew work; company changed employment rule in 1963; exact numbers/later durations not supplied. R: people using specified public places in Great Britain; legal prohibition in 1965; employment and major housing areas were not covered. M: care for sick/wounded soldiers; activity in Crimea in 1855; no patient count or exact lasting effect supplied.</a:t>
            </a:r>
          </a:p>
          <a:p xmlns:a="http://schemas.openxmlformats.org/drawingml/2006/main">
            <a:r>
              <a:t>Model: The Bristol boycott was significant for access to work because Source B describes removal of a racial barrier to bus-crew jobs. Its reach was limited compared with a national law, but its job-access outcome is clear.</a:t>
            </a:r>
          </a:p>
          <a:p xmlns:a="http://schemas.openxmlformats.org/drawingml/2006/main">
            <a:r>
              <a:t>Hinge B uses difference made. A is fame without evidence of impact. No single ranking is compulsory if the criterion and evidence are sound.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https://madebymatt.uk/Lessons/Humanities_Teesside/GROW_W1-W8_2026-27/GROW_HUM_W5_Was_It_Significant.html</a:t>
            </a:r>
          </a:p>
          <a:p xmlns:a="http://schemas.openxmlformats.org/drawingml/2006/main">
            <a:r>
              <a:t>https://heritagecalling.com/2023/04/20/the-story-of-the-bristol-bus-boycott/</a:t>
            </a:r>
          </a:p>
          <a:p xmlns:a="http://schemas.openxmlformats.org/drawingml/2006/main">
            <a:r>
              <a:t>https://www.parliament.uk/about/living-heritage/transformingsociety/private-lives/relationships/collections1/race-relations-act-1965/race-relations-act-1965/</a:t>
            </a:r>
          </a:p>
          <a:p xmlns:a="http://schemas.openxmlformats.org/drawingml/2006/main">
            <a:r>
              <a:t>https://www.english-heritage.org.uk/visit/blue-plaques/mary-seacole/</a:t>
            </a:r>
          </a:p>
          <a:p xmlns:a="http://schemas.openxmlformats.org/drawingml/2006/main">
            <a:r>
              <a:t>https://www.nationalarchives.gov.uk/education/resources/commonwealth-migration-since-1945/passenger-list-from-windrush/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5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GROW Humanities, Autumn 1 Week 5. Why was it significant?. Friday 10:10-10:50. Humanities lesson; separate RE period is outside this pack.</a:t>
            </a:r>
          </a:p>
          <a:p xmlns:a="http://schemas.openxmlformats.org/drawingml/2006/main">
            <a:r>
              <a:t>Slide minutes: 1,3,3,4,5,5,3,8,2,2,2,2 = 40. Adapt within the total.</a:t>
            </a:r>
          </a:p>
          <a:p xmlns:a="http://schemas.openxmlformats.org/drawingml/2006/main">
            <a:r>
              <a:t>Think aloud: state the detail, then explain what it supports.</a:t>
            </a:r>
          </a:p>
          <a:p xmlns:a="http://schemas.openxmlformats.org/drawingml/2006/main">
            <a:r>
              <a:t>Objective: Judge historical significance using reach, duration and the difference made, while acknowledging missing evidence.</a:t>
            </a:r>
          </a:p>
          <a:p xmlns:a="http://schemas.openxmlformats.org/drawingml/2006/main">
            <a:r>
              <a:t>Support: Use one event and the difference-made test. Offer a sentence frame and a card reader.</a:t>
            </a:r>
          </a:p>
          <a:p xmlns:a="http://schemas.openxmlformats.org/drawingml/2006/main">
            <a:r>
              <a:t>Stretch: Re-rank the events using a different criterion. Explain what changed in your argument and what stayed factual.</a:t>
            </a:r>
          </a:p>
          <a:p xmlns:a="http://schemas.openxmlformats.org/drawingml/2006/main">
            <a:r>
              <a:t>Misconceptions: Do not invent a number for reach or duration. A clear qualitative statement may be the available evidence. A change in rules does not prove all lived experiences became fair. Ranking can differ when pupils apply different stated criteria consistently.</a:t>
            </a:r>
          </a:p>
          <a:p xmlns:a="http://schemas.openxmlformats.org/drawingml/2006/main">
            <a:r>
              <a:t>Answer guidance: B: Black and Asian applicants for bus-crew work; company changed employment rule in 1963; exact numbers/later durations not supplied. R: people using specified public places in Great Britain; legal prohibition in 1965; employment and major housing areas were not covered. M: care for sick/wounded soldiers; activity in Crimea in 1855; no patient count or exact lasting effect supplied.</a:t>
            </a:r>
          </a:p>
          <a:p xmlns:a="http://schemas.openxmlformats.org/drawingml/2006/main">
            <a:r>
              <a:t>Model: The Bristol boycott was significant for access to work because Source B describes removal of a racial barrier to bus-crew jobs. Its reach was limited compared with a national law, but its job-access outcome is clear.</a:t>
            </a:r>
          </a:p>
          <a:p xmlns:a="http://schemas.openxmlformats.org/drawingml/2006/main">
            <a:r>
              <a:t>Hinge B uses difference made. A is fame without evidence of impact. No single ranking is compulsory if the criterion and evidence are sound.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https://madebymatt.uk/Lessons/Humanities_Teesside/GROW_W1-W8_2026-27/GROW_HUM_W5_Was_It_Significant.html</a:t>
            </a:r>
          </a:p>
          <a:p xmlns:a="http://schemas.openxmlformats.org/drawingml/2006/main">
            <a:r>
              <a:t>https://heritagecalling.com/2023/04/20/the-story-of-the-bristol-bus-boycott/</a:t>
            </a:r>
          </a:p>
          <a:p xmlns:a="http://schemas.openxmlformats.org/drawingml/2006/main">
            <a:r>
              <a:t>https://www.parliament.uk/about/living-heritage/transformingsociety/private-lives/relationships/collections1/race-relations-act-1965/race-relations-act-1965/</a:t>
            </a:r>
          </a:p>
          <a:p xmlns:a="http://schemas.openxmlformats.org/drawingml/2006/main">
            <a:r>
              <a:t>https://www.english-heritage.org.uk/visit/blue-plaques/mary-seacole/</a:t>
            </a:r>
          </a:p>
          <a:p xmlns:a="http://schemas.openxmlformats.org/drawingml/2006/main">
            <a:r>
              <a:t>https://www.nationalarchives.gov.uk/education/resources/commonwealth-migration-since-1945/passenger-list-from-windrush/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6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GROW Humanities, Autumn 1 Week 5. Why was it significant?. Friday 10:10-10:50. Humanities lesson; separate RE period is outside this pack.</a:t>
            </a:r>
          </a:p>
          <a:p xmlns:a="http://schemas.openxmlformats.org/drawingml/2006/main">
            <a:r>
              <a:t>Slide minutes: 1,3,3,4,5,5,3,8,2,2,2,2 = 40. Adapt within the total.</a:t>
            </a:r>
          </a:p>
          <a:p xmlns:a="http://schemas.openxmlformats.org/drawingml/2006/main">
            <a:r>
              <a:t>Model one part together; invite an independent choice before discussion.</a:t>
            </a:r>
          </a:p>
          <a:p xmlns:a="http://schemas.openxmlformats.org/drawingml/2006/main">
            <a:r>
              <a:t>Objective: Judge historical significance using reach, duration and the difference made, while acknowledging missing evidence.</a:t>
            </a:r>
          </a:p>
          <a:p xmlns:a="http://schemas.openxmlformats.org/drawingml/2006/main">
            <a:r>
              <a:t>Support: Use one event and the difference-made test. Offer a sentence frame and a card reader.</a:t>
            </a:r>
          </a:p>
          <a:p xmlns:a="http://schemas.openxmlformats.org/drawingml/2006/main">
            <a:r>
              <a:t>Stretch: Re-rank the events using a different criterion. Explain what changed in your argument and what stayed factual.</a:t>
            </a:r>
          </a:p>
          <a:p xmlns:a="http://schemas.openxmlformats.org/drawingml/2006/main">
            <a:r>
              <a:t>Misconceptions: Do not invent a number for reach or duration. A clear qualitative statement may be the available evidence. A change in rules does not prove all lived experiences became fair. Ranking can differ when pupils apply different stated criteria consistently.</a:t>
            </a:r>
          </a:p>
          <a:p xmlns:a="http://schemas.openxmlformats.org/drawingml/2006/main">
            <a:r>
              <a:t>Answer guidance: B: Black and Asian applicants for bus-crew work; company changed employment rule in 1963; exact numbers/later durations not supplied. R: people using specified public places in Great Britain; legal prohibition in 1965; employment and major housing areas were not covered. M: care for sick/wounded soldiers; activity in Crimea in 1855; no patient count or exact lasting effect supplied.</a:t>
            </a:r>
          </a:p>
          <a:p xmlns:a="http://schemas.openxmlformats.org/drawingml/2006/main">
            <a:r>
              <a:t>Model: The Bristol boycott was significant for access to work because Source B describes removal of a racial barrier to bus-crew jobs. Its reach was limited compared with a national law, but its job-access outcome is clear.</a:t>
            </a:r>
          </a:p>
          <a:p xmlns:a="http://schemas.openxmlformats.org/drawingml/2006/main">
            <a:r>
              <a:t>Hinge B uses difference made. A is fame without evidence of impact. No single ranking is compulsory if the criterion and evidence are sound.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https://madebymatt.uk/Lessons/Humanities_Teesside/GROW_W1-W8_2026-27/GROW_HUM_W5_Was_It_Significant.html</a:t>
            </a:r>
          </a:p>
          <a:p xmlns:a="http://schemas.openxmlformats.org/drawingml/2006/main">
            <a:r>
              <a:t>https://heritagecalling.com/2023/04/20/the-story-of-the-bristol-bus-boycott/</a:t>
            </a:r>
          </a:p>
          <a:p xmlns:a="http://schemas.openxmlformats.org/drawingml/2006/main">
            <a:r>
              <a:t>https://www.parliament.uk/about/living-heritage/transformingsociety/private-lives/relationships/collections1/race-relations-act-1965/race-relations-act-1965/</a:t>
            </a:r>
          </a:p>
          <a:p xmlns:a="http://schemas.openxmlformats.org/drawingml/2006/main">
            <a:r>
              <a:t>https://www.english-heritage.org.uk/visit/blue-plaques/mary-seacole/</a:t>
            </a:r>
          </a:p>
          <a:p xmlns:a="http://schemas.openxmlformats.org/drawingml/2006/main">
            <a:r>
              <a:t>https://www.nationalarchives.gov.uk/education/resources/commonwealth-migration-since-1945/passenger-list-from-windrush/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7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GROW Humanities, Autumn 1 Week 5. Why was it significant?. Friday 10:10-10:50. Humanities lesson; separate RE period is outside this pack.</a:t>
            </a:r>
          </a:p>
          <a:p xmlns:a="http://schemas.openxmlformats.org/drawingml/2006/main">
            <a:r>
              <a:t>Slide minutes: 1,3,3,4,5,5,3,8,2,2,2,2 = 40. Adapt within the total.</a:t>
            </a:r>
          </a:p>
          <a:p xmlns:a="http://schemas.openxmlformats.org/drawingml/2006/main">
            <a:r>
              <a:t>Take simultaneous choices where helpful. Ask for the reason. Reteach if the reason reveals the misconception.</a:t>
            </a:r>
          </a:p>
          <a:p xmlns:a="http://schemas.openxmlformats.org/drawingml/2006/main">
            <a:r>
              <a:t>Objective: Judge historical significance using reach, duration and the difference made, while acknowledging missing evidence.</a:t>
            </a:r>
          </a:p>
          <a:p xmlns:a="http://schemas.openxmlformats.org/drawingml/2006/main">
            <a:r>
              <a:t>Support: Use one event and the difference-made test. Offer a sentence frame and a card reader.</a:t>
            </a:r>
          </a:p>
          <a:p xmlns:a="http://schemas.openxmlformats.org/drawingml/2006/main">
            <a:r>
              <a:t>Stretch: Re-rank the events using a different criterion. Explain what changed in your argument and what stayed factual.</a:t>
            </a:r>
          </a:p>
          <a:p xmlns:a="http://schemas.openxmlformats.org/drawingml/2006/main">
            <a:r>
              <a:t>Misconceptions: Do not invent a number for reach or duration. A clear qualitative statement may be the available evidence. A change in rules does not prove all lived experiences became fair. Ranking can differ when pupils apply different stated criteria consistently.</a:t>
            </a:r>
          </a:p>
          <a:p xmlns:a="http://schemas.openxmlformats.org/drawingml/2006/main">
            <a:r>
              <a:t>Answer guidance: B: Black and Asian applicants for bus-crew work; company changed employment rule in 1963; exact numbers/later durations not supplied. R: people using specified public places in Great Britain; legal prohibition in 1965; employment and major housing areas were not covered. M: care for sick/wounded soldiers; activity in Crimea in 1855; no patient count or exact lasting effect supplied.</a:t>
            </a:r>
          </a:p>
          <a:p xmlns:a="http://schemas.openxmlformats.org/drawingml/2006/main">
            <a:r>
              <a:t>Model: The Bristol boycott was significant for access to work because Source B describes removal of a racial barrier to bus-crew jobs. Its reach was limited compared with a national law, but its job-access outcome is clear.</a:t>
            </a:r>
          </a:p>
          <a:p xmlns:a="http://schemas.openxmlformats.org/drawingml/2006/main">
            <a:r>
              <a:t>Hinge B uses difference made. A is fame without evidence of impact. No single ranking is compulsory if the criterion and evidence are sound.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https://madebymatt.uk/Lessons/Humanities_Teesside/GROW_W1-W8_2026-27/GROW_HUM_W5_Was_It_Significant.html</a:t>
            </a:r>
          </a:p>
          <a:p xmlns:a="http://schemas.openxmlformats.org/drawingml/2006/main">
            <a:r>
              <a:t>https://heritagecalling.com/2023/04/20/the-story-of-the-bristol-bus-boycott/</a:t>
            </a:r>
          </a:p>
          <a:p xmlns:a="http://schemas.openxmlformats.org/drawingml/2006/main">
            <a:r>
              <a:t>https://www.parliament.uk/about/living-heritage/transformingsociety/private-lives/relationships/collections1/race-relations-act-1965/race-relations-act-1965/</a:t>
            </a:r>
          </a:p>
          <a:p xmlns:a="http://schemas.openxmlformats.org/drawingml/2006/main">
            <a:r>
              <a:t>https://www.english-heritage.org.uk/visit/blue-plaques/mary-seacole/</a:t>
            </a:r>
          </a:p>
          <a:p xmlns:a="http://schemas.openxmlformats.org/drawingml/2006/main">
            <a:r>
              <a:t>https://www.nationalarchives.gov.uk/education/resources/commonwealth-migration-since-1945/passenger-list-from-windrush/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8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GROW Humanities, Autumn 1 Week 5. Why was it significant?. Friday 10:10-10:50. Humanities lesson; separate RE period is outside this pack.</a:t>
            </a:r>
          </a:p>
          <a:p xmlns:a="http://schemas.openxmlformats.org/drawingml/2006/main">
            <a:r>
              <a:t>Slide minutes: 1,3,3,4,5,5,3,8,2,2,2,2 = 40. Adapt within the total.</a:t>
            </a:r>
          </a:p>
          <a:p xmlns:a="http://schemas.openxmlformats.org/drawingml/2006/main">
            <a:r>
              <a:t>Independent attempt. Record the support used. Keep this first response before feedback.</a:t>
            </a:r>
          </a:p>
          <a:p xmlns:a="http://schemas.openxmlformats.org/drawingml/2006/main">
            <a:r>
              <a:t>Objective: Judge historical significance using reach, duration and the difference made, while acknowledging missing evidence.</a:t>
            </a:r>
          </a:p>
          <a:p xmlns:a="http://schemas.openxmlformats.org/drawingml/2006/main">
            <a:r>
              <a:t>Support: Use one event and the difference-made test. Offer a sentence frame and a card reader.</a:t>
            </a:r>
          </a:p>
          <a:p xmlns:a="http://schemas.openxmlformats.org/drawingml/2006/main">
            <a:r>
              <a:t>Stretch: Re-rank the events using a different criterion. Explain what changed in your argument and what stayed factual.</a:t>
            </a:r>
          </a:p>
          <a:p xmlns:a="http://schemas.openxmlformats.org/drawingml/2006/main">
            <a:r>
              <a:t>Misconceptions: Do not invent a number for reach or duration. A clear qualitative statement may be the available evidence. A change in rules does not prove all lived experiences became fair. Ranking can differ when pupils apply different stated criteria consistently.</a:t>
            </a:r>
          </a:p>
          <a:p xmlns:a="http://schemas.openxmlformats.org/drawingml/2006/main">
            <a:r>
              <a:t>Answer guidance: B: Black and Asian applicants for bus-crew work; company changed employment rule in 1963; exact numbers/later durations not supplied. R: people using specified public places in Great Britain; legal prohibition in 1965; employment and major housing areas were not covered. M: care for sick/wounded soldiers; activity in Crimea in 1855; no patient count or exact lasting effect supplied.</a:t>
            </a:r>
          </a:p>
          <a:p xmlns:a="http://schemas.openxmlformats.org/drawingml/2006/main">
            <a:r>
              <a:t>Model: The Bristol boycott was significant for access to work because Source B describes removal of a racial barrier to bus-crew jobs. Its reach was limited compared with a national law, but its job-access outcome is clear.</a:t>
            </a:r>
          </a:p>
          <a:p xmlns:a="http://schemas.openxmlformats.org/drawingml/2006/main">
            <a:r>
              <a:t>Hinge B uses difference made. A is fame without evidence of impact. No single ranking is compulsory if the criterion and evidence are sound.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https://madebymatt.uk/Lessons/Humanities_Teesside/GROW_W1-W8_2026-27/GROW_HUM_W5_Was_It_Significant.html</a:t>
            </a:r>
          </a:p>
          <a:p xmlns:a="http://schemas.openxmlformats.org/drawingml/2006/main">
            <a:r>
              <a:t>https://heritagecalling.com/2023/04/20/the-story-of-the-bristol-bus-boycott/</a:t>
            </a:r>
          </a:p>
          <a:p xmlns:a="http://schemas.openxmlformats.org/drawingml/2006/main">
            <a:r>
              <a:t>https://www.parliament.uk/about/living-heritage/transformingsociety/private-lives/relationships/collections1/race-relations-act-1965/race-relations-act-1965/</a:t>
            </a:r>
          </a:p>
          <a:p xmlns:a="http://schemas.openxmlformats.org/drawingml/2006/main">
            <a:r>
              <a:t>https://www.english-heritage.org.uk/visit/blue-plaques/mary-seacole/</a:t>
            </a:r>
          </a:p>
          <a:p xmlns:a="http://schemas.openxmlformats.org/drawingml/2006/main">
            <a:r>
              <a:t>https://www.nationalarchives.gov.uk/education/resources/commonwealth-migration-since-1945/passenger-list-from-windrush/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9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GROW Humanities, Autumn 1 Week 5. Why was it significant?. Friday 10:10-10:50. Humanities lesson; separate RE period is outside this pack.</a:t>
            </a:r>
          </a:p>
          <a:p xmlns:a="http://schemas.openxmlformats.org/drawingml/2006/main">
            <a:r>
              <a:t>Slide minutes: 1,3,3,4,5,5,3,8,2,2,2,2 = 40. Adapt within the total.</a:t>
            </a:r>
          </a:p>
          <a:p xmlns:a="http://schemas.openxmlformats.org/drawingml/2006/main">
            <a:r>
              <a:t>Follow the pupil sheet. In assessment lessons, release the second response only after the first is kept.</a:t>
            </a:r>
          </a:p>
          <a:p xmlns:a="http://schemas.openxmlformats.org/drawingml/2006/main">
            <a:r>
              <a:t>Objective: Judge historical significance using reach, duration and the difference made, while acknowledging missing evidence.</a:t>
            </a:r>
          </a:p>
          <a:p xmlns:a="http://schemas.openxmlformats.org/drawingml/2006/main">
            <a:r>
              <a:t>Support: Use one event and the difference-made test. Offer a sentence frame and a card reader.</a:t>
            </a:r>
          </a:p>
          <a:p xmlns:a="http://schemas.openxmlformats.org/drawingml/2006/main">
            <a:r>
              <a:t>Stretch: Re-rank the events using a different criterion. Explain what changed in your argument and what stayed factual.</a:t>
            </a:r>
          </a:p>
          <a:p xmlns:a="http://schemas.openxmlformats.org/drawingml/2006/main">
            <a:r>
              <a:t>Misconceptions: Do not invent a number for reach or duration. A clear qualitative statement may be the available evidence. A change in rules does not prove all lived experiences became fair. Ranking can differ when pupils apply different stated criteria consistently.</a:t>
            </a:r>
          </a:p>
          <a:p xmlns:a="http://schemas.openxmlformats.org/drawingml/2006/main">
            <a:r>
              <a:t>Answer guidance: B: Black and Asian applicants for bus-crew work; company changed employment rule in 1963; exact numbers/later durations not supplied. R: people using specified public places in Great Britain; legal prohibition in 1965; employment and major housing areas were not covered. M: care for sick/wounded soldiers; activity in Crimea in 1855; no patient count or exact lasting effect supplied.</a:t>
            </a:r>
          </a:p>
          <a:p xmlns:a="http://schemas.openxmlformats.org/drawingml/2006/main">
            <a:r>
              <a:t>Model: The Bristol boycott was significant for access to work because Source B describes removal of a racial barrier to bus-crew jobs. Its reach was limited compared with a national law, but its job-access outcome is clear.</a:t>
            </a:r>
          </a:p>
          <a:p xmlns:a="http://schemas.openxmlformats.org/drawingml/2006/main">
            <a:r>
              <a:t>Hinge B uses difference made. A is fame without evidence of impact. No single ranking is compulsory if the criterion and evidence are sound.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https://madebymatt.uk/Lessons/Humanities_Teesside/GROW_W1-W8_2026-27/GROW_HUM_W5_Was_It_Significant.html</a:t>
            </a:r>
          </a:p>
          <a:p xmlns:a="http://schemas.openxmlformats.org/drawingml/2006/main">
            <a:r>
              <a:t>https://heritagecalling.com/2023/04/20/the-story-of-the-bristol-bus-boycott/</a:t>
            </a:r>
          </a:p>
          <a:p xmlns:a="http://schemas.openxmlformats.org/drawingml/2006/main">
            <a:r>
              <a:t>https://www.parliament.uk/about/living-heritage/transformingsociety/private-lives/relationships/collections1/race-relations-act-1965/race-relations-act-1965/</a:t>
            </a:r>
          </a:p>
          <a:p xmlns:a="http://schemas.openxmlformats.org/drawingml/2006/main">
            <a:r>
              <a:t>https://www.english-heritage.org.uk/visit/blue-plaques/mary-seacole/</a:t>
            </a:r>
          </a:p>
          <a:p xmlns:a="http://schemas.openxmlformats.org/drawingml/2006/main">
            <a:r>
              <a:t>https://www.nationalarchives.gov.uk/education/resources/commonwealth-migration-since-1945/passenger-list-from-windrush/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slideLayouts/_rels/slideLayout1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2c7f94e374de4522" /></Relationships>
</file>

<file path=ppt/slideLayouts/slideLayout1.xml><?xml version="1.0" encoding="utf-8"?>
<p:sldLayout xmlns:p="http://schemas.openxmlformats.org/presentationml/2006/main" type="title">
  <p:cSld name="Title Slide"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</p:sldLayout>
</file>

<file path=ppt/slideMasters/_rels/slideMaster1.xml.rels>&#65279;<?xml version="1.0" encoding="utf-8"?><Relationships xmlns="http://schemas.openxmlformats.org/package/2006/relationships"><Relationship Type="http://schemas.openxmlformats.org/officeDocument/2006/relationships/theme" Target="/ppt/slideMasters/theme/theme2.xml" Id="Ra89a512ab0d14539" /><Relationship Type="http://schemas.openxmlformats.org/officeDocument/2006/relationships/slideLayout" Target="/ppt/slideLayouts/slideLayout1.xml" Id="Rf151d87b199d4638" /></Relationships>
</file>

<file path=ppt/slideMasters/slideMaster1.xml><?xml version="1.0" encoding="utf-8"?>
<p:sldMaster xmlns:p="http://schemas.openxmlformats.org/presentationml/2006/main">
  <p:cSld name="Master"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xmlns:r="http://schemas.openxmlformats.org/officeDocument/2006/relationships" id="2147483649" r:id="Rf151d87b199d4638"/>
  </p:sldLayoutIdLst>
  <p:txStyles>
    <p:titleStyle>
      <a:lvl1pPr xmlns:a="http://schemas.openxmlformats.org/drawingml/2006/main" algn="l">
        <a:lnSpc>
          <a:spcPct val="90000"/>
        </a:lnSpc>
        <a:spcBef>
          <a:spcPts val="0"/>
        </a:spcBef>
        <a:buNone/>
        <a:defRPr sz="4400">
          <a:solidFill>
            <a:schemeClr val="tx1"/>
          </a:solidFill>
          <a:latin typeface="+mj-lt"/>
          <a:ea typeface="+mj-lt"/>
          <a:cs typeface="+mj-lt"/>
        </a:defRPr>
      </a:lvl1pPr>
    </p:titleStyle>
    <p:bodyStyle>
      <a:lvl1pPr xmlns:a="http://schemas.openxmlformats.org/drawingml/2006/main" marL="228600" indent="-228600" algn="l">
        <a:lnSpc>
          <a:spcPct val="90000"/>
        </a:lnSpc>
        <a:spcBef>
          <a:spcPts val="1000"/>
        </a:spcBef>
        <a:buChar char="•"/>
        <a:defRPr sz="2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685800" indent="-228600" algn="l">
        <a:lnSpc>
          <a:spcPct val="90000"/>
        </a:lnSpc>
        <a:spcBef>
          <a:spcPts val="500"/>
        </a:spcBef>
        <a:buChar char="•"/>
        <a:defRPr sz="24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1143000" indent="-228600" algn="l">
        <a:lnSpc>
          <a:spcPct val="90000"/>
        </a:lnSpc>
        <a:spcBef>
          <a:spcPts val="500"/>
        </a:spcBef>
        <a:buChar char="•"/>
        <a:defRPr sz="20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600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20574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5146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9718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4290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886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9pPr>
    </p:bodyStyle>
    <p:otherStyle>
      <a:lvl1pPr xmlns:a="http://schemas.openxmlformats.org/drawingml/2006/main" marL="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457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914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371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18288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2860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743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200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657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9pPr>
    </p:otherStyle>
  </p:txStyles>
</p:sldMaster>
</file>

<file path=ppt/slideMasters/theme/theme2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slides/_rels/slide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090190fc70e44074" /><Relationship Type="http://schemas.openxmlformats.org/officeDocument/2006/relationships/image" Target="/ppt/media/image.jpeg" Id="R6a63ed7800b54ffa" /><Relationship Type="http://schemas.openxmlformats.org/officeDocument/2006/relationships/notesSlide" Target="/ppt/notesSlides/notesSlide1.xml" Id="R070e68aa9e39429b" /></Relationships>
</file>

<file path=ppt/slides/_rels/slide10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1a42072b2f2e409c" /><Relationship Type="http://schemas.openxmlformats.org/officeDocument/2006/relationships/image" Target="/ppt/media/image.jpeg" Id="R5c1da008923b4adf" /><Relationship Type="http://schemas.openxmlformats.org/officeDocument/2006/relationships/notesSlide" Target="/ppt/notesSlides/notesSlide10.xml" Id="R95983b5b452f4163" /></Relationships>
</file>

<file path=ppt/slides/_rels/slide1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80555ccdf72d4170" /><Relationship Type="http://schemas.openxmlformats.org/officeDocument/2006/relationships/image" Target="/ppt/media/image.jpeg" Id="R3ee08b013a7b4731" /><Relationship Type="http://schemas.openxmlformats.org/officeDocument/2006/relationships/notesSlide" Target="/ppt/notesSlides/notesSlide11.xml" Id="R6fb592a6074941d9" /></Relationships>
</file>

<file path=ppt/slides/_rels/slide1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b052727959b4469d" /><Relationship Type="http://schemas.openxmlformats.org/officeDocument/2006/relationships/image" Target="/ppt/media/image.jpeg" Id="Ra55004fcb5074b7f" /><Relationship Type="http://schemas.openxmlformats.org/officeDocument/2006/relationships/notesSlide" Target="/ppt/notesSlides/notesSlide12.xml" Id="R8a42bc9b9ccd4b93" /></Relationships>
</file>

<file path=ppt/slides/_rels/slide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be590269616b4a0d" /><Relationship Type="http://schemas.openxmlformats.org/officeDocument/2006/relationships/image" Target="/ppt/media/image.jpeg" Id="Ra7bb79d4e7104db8" /><Relationship Type="http://schemas.openxmlformats.org/officeDocument/2006/relationships/notesSlide" Target="/ppt/notesSlides/notesSlide2.xml" Id="Rb4aae37ff1924b31" /></Relationships>
</file>

<file path=ppt/slides/_rels/slide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a2c12ca12ef7403a" /><Relationship Type="http://schemas.openxmlformats.org/officeDocument/2006/relationships/image" Target="/ppt/media/image.jpeg" Id="R916f1f53c97d4f7c" /><Relationship Type="http://schemas.openxmlformats.org/officeDocument/2006/relationships/notesSlide" Target="/ppt/notesSlides/notesSlide3.xml" Id="Rdcca872767df46a9" /></Relationships>
</file>

<file path=ppt/slides/_rels/slide4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70e9bc78b0bc4f96" /><Relationship Type="http://schemas.openxmlformats.org/officeDocument/2006/relationships/image" Target="/ppt/media/image.jpeg" Id="Rf7dbc8818eef42b9" /><Relationship Type="http://schemas.openxmlformats.org/officeDocument/2006/relationships/image" Target="/ppt/media/image2.jpeg" Id="R1a037efb301f429e" /><Relationship Type="http://schemas.openxmlformats.org/officeDocument/2006/relationships/notesSlide" Target="/ppt/notesSlides/notesSlide4.xml" Id="R4fcc77d1fdd14cc5" /></Relationships>
</file>

<file path=ppt/slides/_rels/slide5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f67c012fec3044e9" /><Relationship Type="http://schemas.openxmlformats.org/officeDocument/2006/relationships/image" Target="/ppt/media/image.jpeg" Id="R08162c6b27034f2c" /><Relationship Type="http://schemas.openxmlformats.org/officeDocument/2006/relationships/notesSlide" Target="/ppt/notesSlides/notesSlide5.xml" Id="Rdbfbf49708844a3a" /></Relationships>
</file>

<file path=ppt/slides/_rels/slide6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a0b7c1f6c0934ac7" /><Relationship Type="http://schemas.openxmlformats.org/officeDocument/2006/relationships/image" Target="/ppt/media/image.jpeg" Id="R63dc5a8577b047ad" /><Relationship Type="http://schemas.openxmlformats.org/officeDocument/2006/relationships/notesSlide" Target="/ppt/notesSlides/notesSlide6.xml" Id="R63405e9149494468" /></Relationships>
</file>

<file path=ppt/slides/_rels/slide7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5befdfa060cf4b0d" /><Relationship Type="http://schemas.openxmlformats.org/officeDocument/2006/relationships/image" Target="/ppt/media/image.jpeg" Id="R43b8f828521c4aba" /><Relationship Type="http://schemas.openxmlformats.org/officeDocument/2006/relationships/notesSlide" Target="/ppt/notesSlides/notesSlide7.xml" Id="Rcca339c3a3b44d0e" /></Relationships>
</file>

<file path=ppt/slides/_rels/slide8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708680bf23294193" /><Relationship Type="http://schemas.openxmlformats.org/officeDocument/2006/relationships/image" Target="/ppt/media/image.jpeg" Id="R5c8da982b84841c3" /><Relationship Type="http://schemas.openxmlformats.org/officeDocument/2006/relationships/notesSlide" Target="/ppt/notesSlides/notesSlide8.xml" Id="Ra12b62c2bbbd45b2" /></Relationships>
</file>

<file path=ppt/slides/_rels/slide9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fb390aeadcd64ba8" /><Relationship Type="http://schemas.openxmlformats.org/officeDocument/2006/relationships/image" Target="/ppt/media/image.jpeg" Id="R7b90d5cdbf334b76" /><Relationship Type="http://schemas.openxmlformats.org/officeDocument/2006/relationships/notesSlide" Target="/ppt/notesSlides/notesSlide9.xml" Id="R822f4d30920748fb" /></Relationships>
</file>

<file path=ppt/slides/slide1.xml><?xml version="1.0" encoding="utf-8"?>
<p:sld xmlns:p="http://schemas.openxmlformats.org/presentationml/2006/main">
  <p:cSld>
    <p:bg>
      <p:bgPr>
        <a:solidFill xmlns:a="http://schemas.openxmlformats.org/drawingml/2006/main">
          <a:srgbClr val="FBF9F3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1" name="top-rule">
            <a:extLst xmlns:a="http://schemas.openxmlformats.org/drawingml/2006/main">
              <a:ext uri="{FF2B5EF4-FFF2-40B4-BE49-F238E27FC236}">
                <a16:creationId xmlns:a16="http://schemas.microsoft.com/office/drawing/2014/main" id="{FF33059C-D699-406A-B441-19C747C6827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742950"/>
            <a:ext cx="990600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8685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brand">
            <a:extLst xmlns:a="http://schemas.openxmlformats.org/drawingml/2006/main">
              <a:ext uri="{FF2B5EF4-FFF2-40B4-BE49-F238E27FC236}">
                <a16:creationId xmlns:a16="http://schemas.microsoft.com/office/drawing/2014/main" id="{56C60FD3-6A44-40DE-AE21-A30370FB705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42900"/>
            <a:ext cx="93345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425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MADE BY MATT  /  GROW HUMANITIES</a:t>
            </a:r>
          </a:p>
        </p:txBody>
      </p:sp>
      <p:pic>
        <p:nvPicPr>
          <p:cNvPr id="15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6a63ed7800b54ffa"/>
          <a:stretch xmlns:a="http://schemas.openxmlformats.org/drawingml/2006/main"/>
        </p:blipFill>
        <p:spPr>
          <a:xfrm xmlns:a="http://schemas.openxmlformats.org/drawingml/2006/main">
            <a:off x="10801350" y="438150"/>
            <a:ext cx="781050" cy="781050"/>
          </a:xfrm>
          <a:prstGeom xmlns:a="http://schemas.openxmlformats.org/drawingml/2006/main" prst="rect">
            <a:avLst/>
          </a:prstGeom>
        </p:spPr>
      </p:pic>
      <p:sp>
        <p:nvSpPr>
          <p:cNvPr id="4" name="title">
            <a:extLst xmlns:a="http://schemas.openxmlformats.org/drawingml/2006/main">
              <a:ext uri="{FF2B5EF4-FFF2-40B4-BE49-F238E27FC236}">
                <a16:creationId xmlns:a16="http://schemas.microsoft.com/office/drawing/2014/main" id="{9A60821E-20B2-471A-8BB3-FAA5062856A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047750"/>
            <a:ext cx="10972800" cy="895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3600" b="1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3600" b="1">
                <a:solidFill>
                  <a:srgbClr val="152B3A"/>
                </a:solidFill>
                <a:latin typeface="Arial"/>
                <a:ea typeface="Arial"/>
                <a:cs typeface="Arial"/>
              </a:rPr>
              <a:t>Why was it significant?</a:t>
            </a:r>
          </a:p>
        </p:txBody>
      </p:sp>
      <p:sp>
        <p:nvSpPr>
          <p:cNvPr id="5" name="footer-line">
            <a:extLst xmlns:a="http://schemas.openxmlformats.org/drawingml/2006/main">
              <a:ext uri="{FF2B5EF4-FFF2-40B4-BE49-F238E27FC236}">
                <a16:creationId xmlns:a16="http://schemas.microsoft.com/office/drawing/2014/main" id="{7ECBDB34-6F42-48B3-A8D8-B23549269A3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219825"/>
            <a:ext cx="109728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CE7DD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footer">
            <a:extLst xmlns:a="http://schemas.openxmlformats.org/drawingml/2006/main">
              <a:ext uri="{FF2B5EF4-FFF2-40B4-BE49-F238E27FC236}">
                <a16:creationId xmlns:a16="http://schemas.microsoft.com/office/drawing/2014/main" id="{57A55C73-0775-456F-A670-A41D2D64087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381750"/>
            <a:ext cx="99060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200" b="0">
                <a:solidFill>
                  <a:srgbClr val="50616B"/>
                </a:solidFill>
                <a:latin typeface="Arial"/>
                <a:ea typeface="Arial"/>
                <a:cs typeface="Arial"/>
              </a:defRPr>
            </a:pPr>
            <a:r>
              <a:rPr sz="1200" b="0">
                <a:solidFill>
                  <a:srgbClr val="50616B"/>
                </a:solidFill>
                <a:latin typeface="Arial"/>
                <a:ea typeface="Arial"/>
                <a:cs typeface="Arial"/>
              </a:rPr>
              <a:t>Autumn 1 · Week 5 · Humanities</a:t>
            </a:r>
          </a:p>
        </p:txBody>
      </p:sp>
      <p:sp>
        <p:nvSpPr>
          <p:cNvPr id="7" name="page">
            <a:extLst xmlns:a="http://schemas.openxmlformats.org/drawingml/2006/main">
              <a:ext uri="{FF2B5EF4-FFF2-40B4-BE49-F238E27FC236}">
                <a16:creationId xmlns:a16="http://schemas.microsoft.com/office/drawing/2014/main" id="{E496F9D1-14A9-495E-90A4-CC647BFFA0E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106150" y="6362700"/>
            <a:ext cx="47625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350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1350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01</a:t>
            </a:r>
          </a:p>
        </p:txBody>
      </p:sp>
      <p:sp>
        <p:nvSpPr>
          <p:cNvPr id="8" name="line-0">
            <a:extLst xmlns:a="http://schemas.openxmlformats.org/drawingml/2006/main">
              <a:ext uri="{FF2B5EF4-FFF2-40B4-BE49-F238E27FC236}">
                <a16:creationId xmlns:a16="http://schemas.microsoft.com/office/drawing/2014/main" id="{1904CE6B-201C-449D-A2D1-41ABF2A6C99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2305050"/>
            <a:ext cx="10972800" cy="914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550" b="0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255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How do we judge an event's importance?</a:t>
            </a:r>
          </a:p>
        </p:txBody>
      </p:sp>
      <p:sp>
        <p:nvSpPr>
          <p:cNvPr id="9" name="line-1">
            <a:extLst xmlns:a="http://schemas.openxmlformats.org/drawingml/2006/main">
              <a:ext uri="{FF2B5EF4-FFF2-40B4-BE49-F238E27FC236}">
                <a16:creationId xmlns:a16="http://schemas.microsoft.com/office/drawing/2014/main" id="{19B1D911-7359-424D-8EA3-D4E122CC64B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352800"/>
            <a:ext cx="10972800" cy="914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550" b="0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255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Judge historical significance using reach, duration and the difference made, while acknowledging missing evidence.</a:t>
            </a:r>
          </a:p>
        </p:txBody>
      </p:sp>
      <p:sp>
        <p:nvSpPr>
          <p:cNvPr id="10" name="line-2">
            <a:extLst xmlns:a="http://schemas.openxmlformats.org/drawingml/2006/main">
              <a:ext uri="{FF2B5EF4-FFF2-40B4-BE49-F238E27FC236}">
                <a16:creationId xmlns:a16="http://schemas.microsoft.com/office/drawing/2014/main" id="{83C46BCB-BF61-4D42-8073-2594DB100C4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4400550"/>
            <a:ext cx="10972800" cy="914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550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2550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Use a detail. Explain what it supports.</a:t>
            </a:r>
          </a:p>
        </p:txBody>
      </p:sp>
    </p:spTree>
    <p:extLst>
      <p:ext uri="{BB962C8B-B14F-4D97-AF65-F5344CB8AC3E}">
        <p14:creationId xmlns:p14="http://schemas.microsoft.com/office/powerpoint/2010/main" val="899261069"/>
      </p:ext>
    </p:extLst>
  </p:cSld>
</p:sld>
</file>

<file path=ppt/slides/slide10.xml><?xml version="1.0" encoding="utf-8"?>
<p:sld xmlns:p="http://schemas.openxmlformats.org/presentationml/2006/main">
  <p:cSld>
    <p:bg>
      <p:bgPr>
        <a:solidFill xmlns:a="http://schemas.openxmlformats.org/drawingml/2006/main">
          <a:srgbClr val="FBF9F3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2" name="top-rule">
            <a:extLst xmlns:a="http://schemas.openxmlformats.org/drawingml/2006/main">
              <a:ext uri="{FF2B5EF4-FFF2-40B4-BE49-F238E27FC236}">
                <a16:creationId xmlns:a16="http://schemas.microsoft.com/office/drawing/2014/main" id="{E7DE0724-EA72-4F4B-B4C5-B0868102667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742950"/>
            <a:ext cx="990600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8685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brand">
            <a:extLst xmlns:a="http://schemas.openxmlformats.org/drawingml/2006/main">
              <a:ext uri="{FF2B5EF4-FFF2-40B4-BE49-F238E27FC236}">
                <a16:creationId xmlns:a16="http://schemas.microsoft.com/office/drawing/2014/main" id="{502C8DF0-0717-4986-97B7-E014DEBCFFC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42900"/>
            <a:ext cx="93345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425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MADE BY MATT  /  GROW HUMANITIES</a:t>
            </a:r>
          </a:p>
        </p:txBody>
      </p:sp>
      <p:pic>
        <p:nvPicPr>
          <p:cNvPr id="19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5c1da008923b4adf"/>
          <a:stretch xmlns:a="http://schemas.openxmlformats.org/drawingml/2006/main"/>
        </p:blipFill>
        <p:spPr>
          <a:xfrm xmlns:a="http://schemas.openxmlformats.org/drawingml/2006/main">
            <a:off x="10801350" y="438150"/>
            <a:ext cx="781050" cy="781050"/>
          </a:xfrm>
          <a:prstGeom xmlns:a="http://schemas.openxmlformats.org/drawingml/2006/main" prst="rect">
            <a:avLst/>
          </a:prstGeom>
        </p:spPr>
      </p:pic>
      <p:sp>
        <p:nvSpPr>
          <p:cNvPr id="4" name="title">
            <a:extLst xmlns:a="http://schemas.openxmlformats.org/drawingml/2006/main">
              <a:ext uri="{FF2B5EF4-FFF2-40B4-BE49-F238E27FC236}">
                <a16:creationId xmlns:a16="http://schemas.microsoft.com/office/drawing/2014/main" id="{59E6C87B-5402-4355-B222-E838F90EC54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047750"/>
            <a:ext cx="10972800" cy="895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3600" b="1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3600" b="1">
                <a:solidFill>
                  <a:srgbClr val="152B3A"/>
                </a:solidFill>
                <a:latin typeface="Arial"/>
                <a:ea typeface="Arial"/>
                <a:cs typeface="Arial"/>
              </a:rPr>
              <a:t>Check the reasoning</a:t>
            </a:r>
          </a:p>
        </p:txBody>
      </p:sp>
      <p:sp>
        <p:nvSpPr>
          <p:cNvPr id="5" name="footer-line">
            <a:extLst xmlns:a="http://schemas.openxmlformats.org/drawingml/2006/main">
              <a:ext uri="{FF2B5EF4-FFF2-40B4-BE49-F238E27FC236}">
                <a16:creationId xmlns:a16="http://schemas.microsoft.com/office/drawing/2014/main" id="{FEB7DC22-E996-4F55-8E5D-48916DEA851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219825"/>
            <a:ext cx="109728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CE7DD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footer">
            <a:extLst xmlns:a="http://schemas.openxmlformats.org/drawingml/2006/main">
              <a:ext uri="{FF2B5EF4-FFF2-40B4-BE49-F238E27FC236}">
                <a16:creationId xmlns:a16="http://schemas.microsoft.com/office/drawing/2014/main" id="{B0248D2E-0CDA-4C72-92DC-B76196CC251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381750"/>
            <a:ext cx="99060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200" b="0">
                <a:solidFill>
                  <a:srgbClr val="50616B"/>
                </a:solidFill>
                <a:latin typeface="Arial"/>
                <a:ea typeface="Arial"/>
                <a:cs typeface="Arial"/>
              </a:defRPr>
            </a:pPr>
            <a:r>
              <a:rPr sz="1200" b="0">
                <a:solidFill>
                  <a:srgbClr val="50616B"/>
                </a:solidFill>
                <a:latin typeface="Arial"/>
                <a:ea typeface="Arial"/>
                <a:cs typeface="Arial"/>
              </a:rPr>
              <a:t>Autumn 1 · Week 5 · Humanities</a:t>
            </a:r>
          </a:p>
        </p:txBody>
      </p:sp>
      <p:sp>
        <p:nvSpPr>
          <p:cNvPr id="7" name="page">
            <a:extLst xmlns:a="http://schemas.openxmlformats.org/drawingml/2006/main">
              <a:ext uri="{FF2B5EF4-FFF2-40B4-BE49-F238E27FC236}">
                <a16:creationId xmlns:a16="http://schemas.microsoft.com/office/drawing/2014/main" id="{4D3A6E0D-EE9E-4262-B0CE-A580D9BE95D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106150" y="6362700"/>
            <a:ext cx="47625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350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1350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10</a:t>
            </a:r>
          </a:p>
        </p:txBody>
      </p:sp>
      <p:sp>
        <p:nvSpPr>
          <p:cNvPr id="8" name="left-heading">
            <a:extLst xmlns:a="http://schemas.openxmlformats.org/drawingml/2006/main">
              <a:ext uri="{FF2B5EF4-FFF2-40B4-BE49-F238E27FC236}">
                <a16:creationId xmlns:a16="http://schemas.microsoft.com/office/drawing/2014/main" id="{237F6565-5B9A-4055-8435-0E500C21780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2257425"/>
            <a:ext cx="514350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100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A VALID JUDGEMENT</a:t>
            </a:r>
          </a:p>
        </p:txBody>
      </p:sp>
      <p:sp>
        <p:nvSpPr>
          <p:cNvPr id="9" name="right-heading">
            <a:extLst xmlns:a="http://schemas.openxmlformats.org/drawingml/2006/main">
              <a:ext uri="{FF2B5EF4-FFF2-40B4-BE49-F238E27FC236}">
                <a16:creationId xmlns:a16="http://schemas.microsoft.com/office/drawing/2014/main" id="{A08214FC-397C-48F0-80E6-30DF7D9979D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572250" y="2257425"/>
            <a:ext cx="50101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100" b="1">
                <a:solidFill>
                  <a:srgbClr val="A65D25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A65D25"/>
                </a:solidFill>
                <a:latin typeface="Arial"/>
                <a:ea typeface="Arial"/>
                <a:cs typeface="Arial"/>
              </a:rPr>
              <a:t>A VALID LIMIT</a:t>
            </a:r>
          </a:p>
        </p:txBody>
      </p:sp>
      <p:sp>
        <p:nvSpPr>
          <p:cNvPr id="10" name="left">
            <a:extLst xmlns:a="http://schemas.openxmlformats.org/drawingml/2006/main">
              <a:ext uri="{FF2B5EF4-FFF2-40B4-BE49-F238E27FC236}">
                <a16:creationId xmlns:a16="http://schemas.microsoft.com/office/drawing/2014/main" id="{8518DEF3-2872-4279-B7C8-6D183115097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238500"/>
            <a:ext cx="5143500" cy="2286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spcAft>
                <a:spcPts val="0"/>
              </a:spcAft>
            </a:pPr>
            <a:r>
              <a:rPr sz="240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B changed recruitment to bus-crew jobs.</a:t>
            </a:r>
          </a:p>
        </p:txBody>
      </p:sp>
      <p:sp>
        <p:nvSpPr>
          <p:cNvPr id="11" name="right">
            <a:extLst xmlns:a="http://schemas.openxmlformats.org/drawingml/2006/main">
              <a:ext uri="{FF2B5EF4-FFF2-40B4-BE49-F238E27FC236}">
                <a16:creationId xmlns:a16="http://schemas.microsoft.com/office/drawing/2014/main" id="{626E5754-F079-4A02-978E-4F8A55CDC1D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572250" y="3238500"/>
            <a:ext cx="5010150" cy="2286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spcAft>
                <a:spcPts val="0"/>
              </a:spcAft>
            </a:pPr>
            <a:r>
              <a:rPr sz="240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The card does not measure every later outcome.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2ED7A34E-60B9-43D9-A2D4-72E80AFB545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2886075"/>
            <a:ext cx="5048250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28575">
            <a:solidFill>
              <a:srgbClr val="DCE7DD"/>
            </a:solidFill>
            <a:prstDash val="solid"/>
          </a:ln>
        </p:spPr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EF7D3D05-6E36-4FEA-8679-B3364420681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572250" y="2886075"/>
            <a:ext cx="5010150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28575">
            <a:solidFill>
              <a:srgbClr val="DCE7DD"/>
            </a:solidFill>
            <a:prstDash val="solid"/>
          </a:ln>
        </p:spPr>
      </p:sp>
    </p:spTree>
    <p:extLst>
      <p:ext uri="{BB962C8B-B14F-4D97-AF65-F5344CB8AC3E}">
        <p14:creationId xmlns:p14="http://schemas.microsoft.com/office/powerpoint/2010/main" val="750140657"/>
      </p:ext>
    </p:extLst>
  </p:cSld>
</p:sld>
</file>

<file path=ppt/slides/slide11.xml><?xml version="1.0" encoding="utf-8"?>
<p:sld xmlns:p="http://schemas.openxmlformats.org/presentationml/2006/main">
  <p:cSld>
    <p:bg>
      <p:bgPr>
        <a:solidFill xmlns:a="http://schemas.openxmlformats.org/drawingml/2006/main">
          <a:srgbClr val="FBF9F3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2" name="top-rule">
            <a:extLst xmlns:a="http://schemas.openxmlformats.org/drawingml/2006/main">
              <a:ext uri="{FF2B5EF4-FFF2-40B4-BE49-F238E27FC236}">
                <a16:creationId xmlns:a16="http://schemas.microsoft.com/office/drawing/2014/main" id="{AC36C9DA-4E70-4CC2-832A-638F33CF7DB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742950"/>
            <a:ext cx="990600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8685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brand">
            <a:extLst xmlns:a="http://schemas.openxmlformats.org/drawingml/2006/main">
              <a:ext uri="{FF2B5EF4-FFF2-40B4-BE49-F238E27FC236}">
                <a16:creationId xmlns:a16="http://schemas.microsoft.com/office/drawing/2014/main" id="{2B621CA2-1E2F-4522-BE84-6130E41B7A7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42900"/>
            <a:ext cx="93345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425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MADE BY MATT  /  GROW HUMANITIES</a:t>
            </a:r>
          </a:p>
        </p:txBody>
      </p:sp>
      <p:pic>
        <p:nvPicPr>
          <p:cNvPr id="16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3ee08b013a7b4731"/>
          <a:stretch xmlns:a="http://schemas.openxmlformats.org/drawingml/2006/main"/>
        </p:blipFill>
        <p:spPr>
          <a:xfrm xmlns:a="http://schemas.openxmlformats.org/drawingml/2006/main">
            <a:off x="10801350" y="438150"/>
            <a:ext cx="781050" cy="781050"/>
          </a:xfrm>
          <a:prstGeom xmlns:a="http://schemas.openxmlformats.org/drawingml/2006/main" prst="rect">
            <a:avLst/>
          </a:prstGeom>
        </p:spPr>
      </p:pic>
      <p:sp>
        <p:nvSpPr>
          <p:cNvPr id="4" name="title">
            <a:extLst xmlns:a="http://schemas.openxmlformats.org/drawingml/2006/main">
              <a:ext uri="{FF2B5EF4-FFF2-40B4-BE49-F238E27FC236}">
                <a16:creationId xmlns:a16="http://schemas.microsoft.com/office/drawing/2014/main" id="{2FECA8C6-1679-4927-9628-13381B8D7D9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047750"/>
            <a:ext cx="10972800" cy="895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3600" b="1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3600" b="1">
                <a:solidFill>
                  <a:srgbClr val="152B3A"/>
                </a:solidFill>
                <a:latin typeface="Arial"/>
                <a:ea typeface="Arial"/>
                <a:cs typeface="Arial"/>
              </a:rPr>
              <a:t>Your voice shapes the next step</a:t>
            </a:r>
          </a:p>
        </p:txBody>
      </p:sp>
      <p:sp>
        <p:nvSpPr>
          <p:cNvPr id="5" name="footer-line">
            <a:extLst xmlns:a="http://schemas.openxmlformats.org/drawingml/2006/main">
              <a:ext uri="{FF2B5EF4-FFF2-40B4-BE49-F238E27FC236}">
                <a16:creationId xmlns:a16="http://schemas.microsoft.com/office/drawing/2014/main" id="{2CE48676-E6C8-4862-87D8-F9575AB04AE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219825"/>
            <a:ext cx="109728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CE7DD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footer">
            <a:extLst xmlns:a="http://schemas.openxmlformats.org/drawingml/2006/main">
              <a:ext uri="{FF2B5EF4-FFF2-40B4-BE49-F238E27FC236}">
                <a16:creationId xmlns:a16="http://schemas.microsoft.com/office/drawing/2014/main" id="{1C6C9AB5-F8AE-4FC1-B494-5FDE4501AE0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381750"/>
            <a:ext cx="99060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200" b="0">
                <a:solidFill>
                  <a:srgbClr val="50616B"/>
                </a:solidFill>
                <a:latin typeface="Arial"/>
                <a:ea typeface="Arial"/>
                <a:cs typeface="Arial"/>
              </a:defRPr>
            </a:pPr>
            <a:r>
              <a:rPr sz="1200" b="0">
                <a:solidFill>
                  <a:srgbClr val="50616B"/>
                </a:solidFill>
                <a:latin typeface="Arial"/>
                <a:ea typeface="Arial"/>
                <a:cs typeface="Arial"/>
              </a:rPr>
              <a:t>Autumn 1 · Week 5 · Humanities</a:t>
            </a:r>
          </a:p>
        </p:txBody>
      </p:sp>
      <p:sp>
        <p:nvSpPr>
          <p:cNvPr id="7" name="page">
            <a:extLst xmlns:a="http://schemas.openxmlformats.org/drawingml/2006/main">
              <a:ext uri="{FF2B5EF4-FFF2-40B4-BE49-F238E27FC236}">
                <a16:creationId xmlns:a16="http://schemas.microsoft.com/office/drawing/2014/main" id="{D013F926-89F5-443E-8D42-FFB28F81905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106150" y="6362700"/>
            <a:ext cx="47625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350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1350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11</a:t>
            </a:r>
          </a:p>
        </p:txBody>
      </p:sp>
      <p:sp>
        <p:nvSpPr>
          <p:cNvPr id="8" name="line-0">
            <a:extLst xmlns:a="http://schemas.openxmlformats.org/drawingml/2006/main">
              <a:ext uri="{FF2B5EF4-FFF2-40B4-BE49-F238E27FC236}">
                <a16:creationId xmlns:a16="http://schemas.microsoft.com/office/drawing/2014/main" id="{6EE58552-675C-48BC-812E-F1FAE5D91F9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2305050"/>
            <a:ext cx="109728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550" b="0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255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Choose one idea to share, or pass.</a:t>
            </a:r>
          </a:p>
        </p:txBody>
      </p:sp>
      <p:sp>
        <p:nvSpPr>
          <p:cNvPr id="9" name="line-1">
            <a:extLst xmlns:a="http://schemas.openxmlformats.org/drawingml/2006/main">
              <a:ext uri="{FF2B5EF4-FFF2-40B4-BE49-F238E27FC236}">
                <a16:creationId xmlns:a16="http://schemas.microsoft.com/office/drawing/2014/main" id="{A355BD32-E3FF-40A0-81DD-AE607228125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143250"/>
            <a:ext cx="109728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550" b="0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255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Your listener tells you what they heard.</a:t>
            </a:r>
          </a:p>
        </p:txBody>
      </p:sp>
      <p:sp>
        <p:nvSpPr>
          <p:cNvPr id="10" name="line-2">
            <a:extLst xmlns:a="http://schemas.openxmlformats.org/drawingml/2006/main">
              <a:ext uri="{FF2B5EF4-FFF2-40B4-BE49-F238E27FC236}">
                <a16:creationId xmlns:a16="http://schemas.microsoft.com/office/drawing/2014/main" id="{D2D25638-6343-4898-B8CB-94E2C6C4CA0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981450"/>
            <a:ext cx="109728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550" b="0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255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Keep or change your idea; give a reason.</a:t>
            </a:r>
          </a:p>
        </p:txBody>
      </p:sp>
      <p:sp>
        <p:nvSpPr>
          <p:cNvPr id="11" name="line-3">
            <a:extLst xmlns:a="http://schemas.openxmlformats.org/drawingml/2006/main">
              <a:ext uri="{FF2B5EF4-FFF2-40B4-BE49-F238E27FC236}">
                <a16:creationId xmlns:a16="http://schemas.microsoft.com/office/drawing/2014/main" id="{40F602E6-C104-4075-B81C-17CC05E2ED6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4819650"/>
            <a:ext cx="109728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550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2550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Tell us what would help you next time.</a:t>
            </a:r>
          </a:p>
        </p:txBody>
      </p:sp>
    </p:spTree>
    <p:extLst>
      <p:ext uri="{BB962C8B-B14F-4D97-AF65-F5344CB8AC3E}">
        <p14:creationId xmlns:p14="http://schemas.microsoft.com/office/powerpoint/2010/main" val="1732344281"/>
      </p:ext>
    </p:extLst>
  </p:cSld>
</p:sld>
</file>

<file path=ppt/slides/slide12.xml><?xml version="1.0" encoding="utf-8"?>
<p:sld xmlns:p="http://schemas.openxmlformats.org/presentationml/2006/main">
  <p:cSld>
    <p:bg>
      <p:bgPr>
        <a:solidFill xmlns:a="http://schemas.openxmlformats.org/drawingml/2006/main">
          <a:srgbClr val="FBF9F3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2" name="top-rule">
            <a:extLst xmlns:a="http://schemas.openxmlformats.org/drawingml/2006/main">
              <a:ext uri="{FF2B5EF4-FFF2-40B4-BE49-F238E27FC236}">
                <a16:creationId xmlns:a16="http://schemas.microsoft.com/office/drawing/2014/main" id="{AC36C9DA-4E70-4CC2-832A-638F33CF7DB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742950"/>
            <a:ext cx="990600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8685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brand">
            <a:extLst xmlns:a="http://schemas.openxmlformats.org/drawingml/2006/main">
              <a:ext uri="{FF2B5EF4-FFF2-40B4-BE49-F238E27FC236}">
                <a16:creationId xmlns:a16="http://schemas.microsoft.com/office/drawing/2014/main" id="{2B621CA2-1E2F-4522-BE84-6130E41B7A7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42900"/>
            <a:ext cx="93345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425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MADE BY MATT  /  GROW HUMANITIES</a:t>
            </a:r>
          </a:p>
        </p:txBody>
      </p:sp>
      <p:pic>
        <p:nvPicPr>
          <p:cNvPr id="16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a55004fcb5074b7f"/>
          <a:stretch xmlns:a="http://schemas.openxmlformats.org/drawingml/2006/main"/>
        </p:blipFill>
        <p:spPr>
          <a:xfrm xmlns:a="http://schemas.openxmlformats.org/drawingml/2006/main">
            <a:off x="10801350" y="438150"/>
            <a:ext cx="781050" cy="781050"/>
          </a:xfrm>
          <a:prstGeom xmlns:a="http://schemas.openxmlformats.org/drawingml/2006/main" prst="rect">
            <a:avLst/>
          </a:prstGeom>
        </p:spPr>
      </p:pic>
      <p:sp>
        <p:nvSpPr>
          <p:cNvPr id="4" name="title">
            <a:extLst xmlns:a="http://schemas.openxmlformats.org/drawingml/2006/main">
              <a:ext uri="{FF2B5EF4-FFF2-40B4-BE49-F238E27FC236}">
                <a16:creationId xmlns:a16="http://schemas.microsoft.com/office/drawing/2014/main" id="{2FECA8C6-1679-4927-9628-13381B8D7D9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047750"/>
            <a:ext cx="10972800" cy="895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3600" b="1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3600" b="1">
                <a:solidFill>
                  <a:srgbClr val="152B3A"/>
                </a:solidFill>
                <a:latin typeface="Arial"/>
                <a:ea typeface="Arial"/>
                <a:cs typeface="Arial"/>
              </a:rPr>
              <a:t>Before you go</a:t>
            </a:r>
          </a:p>
        </p:txBody>
      </p:sp>
      <p:sp>
        <p:nvSpPr>
          <p:cNvPr id="5" name="footer-line">
            <a:extLst xmlns:a="http://schemas.openxmlformats.org/drawingml/2006/main">
              <a:ext uri="{FF2B5EF4-FFF2-40B4-BE49-F238E27FC236}">
                <a16:creationId xmlns:a16="http://schemas.microsoft.com/office/drawing/2014/main" id="{2CE48676-E6C8-4862-87D8-F9575AB04AE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219825"/>
            <a:ext cx="109728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CE7DD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footer">
            <a:extLst xmlns:a="http://schemas.openxmlformats.org/drawingml/2006/main">
              <a:ext uri="{FF2B5EF4-FFF2-40B4-BE49-F238E27FC236}">
                <a16:creationId xmlns:a16="http://schemas.microsoft.com/office/drawing/2014/main" id="{1C6C9AB5-F8AE-4FC1-B494-5FDE4501AE0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381750"/>
            <a:ext cx="99060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200" b="0">
                <a:solidFill>
                  <a:srgbClr val="50616B"/>
                </a:solidFill>
                <a:latin typeface="Arial"/>
                <a:ea typeface="Arial"/>
                <a:cs typeface="Arial"/>
              </a:defRPr>
            </a:pPr>
            <a:r>
              <a:rPr sz="1200" b="0">
                <a:solidFill>
                  <a:srgbClr val="50616B"/>
                </a:solidFill>
                <a:latin typeface="Arial"/>
                <a:ea typeface="Arial"/>
                <a:cs typeface="Arial"/>
              </a:rPr>
              <a:t>Autumn 1 · Week 5 · Humanities</a:t>
            </a:r>
          </a:p>
        </p:txBody>
      </p:sp>
      <p:sp>
        <p:nvSpPr>
          <p:cNvPr id="7" name="page">
            <a:extLst xmlns:a="http://schemas.openxmlformats.org/drawingml/2006/main">
              <a:ext uri="{FF2B5EF4-FFF2-40B4-BE49-F238E27FC236}">
                <a16:creationId xmlns:a16="http://schemas.microsoft.com/office/drawing/2014/main" id="{D013F926-89F5-443E-8D42-FFB28F81905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106150" y="6362700"/>
            <a:ext cx="47625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350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1350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12</a:t>
            </a:r>
          </a:p>
        </p:txBody>
      </p:sp>
      <p:sp>
        <p:nvSpPr>
          <p:cNvPr id="8" name="line-0">
            <a:extLst xmlns:a="http://schemas.openxmlformats.org/drawingml/2006/main">
              <a:ext uri="{FF2B5EF4-FFF2-40B4-BE49-F238E27FC236}">
                <a16:creationId xmlns:a16="http://schemas.microsoft.com/office/drawing/2014/main" id="{6EE58552-675C-48BC-812E-F1FAE5D91F9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2305050"/>
            <a:ext cx="109728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550" b="0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255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Name one test of significance.</a:t>
            </a:r>
          </a:p>
        </p:txBody>
      </p:sp>
      <p:sp>
        <p:nvSpPr>
          <p:cNvPr id="9" name="line-1">
            <a:extLst xmlns:a="http://schemas.openxmlformats.org/drawingml/2006/main">
              <a:ext uri="{FF2B5EF4-FFF2-40B4-BE49-F238E27FC236}">
                <a16:creationId xmlns:a16="http://schemas.microsoft.com/office/drawing/2014/main" id="{A355BD32-E3FF-40A0-81DD-AE607228125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143250"/>
            <a:ext cx="109728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550" b="0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255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Give one judgement and one limit.</a:t>
            </a:r>
          </a:p>
        </p:txBody>
      </p:sp>
      <p:sp>
        <p:nvSpPr>
          <p:cNvPr id="10" name="line-2">
            <a:extLst xmlns:a="http://schemas.openxmlformats.org/drawingml/2006/main">
              <a:ext uri="{FF2B5EF4-FFF2-40B4-BE49-F238E27FC236}">
                <a16:creationId xmlns:a16="http://schemas.microsoft.com/office/drawing/2014/main" id="{D2D25638-6343-4898-B8CB-94E2C6C4CA0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981450"/>
            <a:ext cx="109728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550" b="0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255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Show one detail that helped.</a:t>
            </a:r>
          </a:p>
        </p:txBody>
      </p:sp>
      <p:sp>
        <p:nvSpPr>
          <p:cNvPr id="11" name="line-3">
            <a:extLst xmlns:a="http://schemas.openxmlformats.org/drawingml/2006/main">
              <a:ext uri="{FF2B5EF4-FFF2-40B4-BE49-F238E27FC236}">
                <a16:creationId xmlns:a16="http://schemas.microsoft.com/office/drawing/2014/main" id="{40F602E6-C104-4075-B81C-17CC05E2ED6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4819650"/>
            <a:ext cx="109728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550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2550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Choose a next step.</a:t>
            </a:r>
          </a:p>
        </p:txBody>
      </p:sp>
    </p:spTree>
    <p:extLst>
      <p:ext uri="{BB962C8B-B14F-4D97-AF65-F5344CB8AC3E}">
        <p14:creationId xmlns:p14="http://schemas.microsoft.com/office/powerpoint/2010/main" val="1732344281"/>
      </p:ext>
    </p:extLst>
  </p:cSld>
</p:sld>
</file>

<file path=ppt/slides/slide2.xml><?xml version="1.0" encoding="utf-8"?>
<p:sld xmlns:p="http://schemas.openxmlformats.org/presentationml/2006/main">
  <p:cSld>
    <p:bg>
      <p:bgPr>
        <a:solidFill xmlns:a="http://schemas.openxmlformats.org/drawingml/2006/main">
          <a:srgbClr val="FBF9F3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1" name="top-rule">
            <a:extLst xmlns:a="http://schemas.openxmlformats.org/drawingml/2006/main">
              <a:ext uri="{FF2B5EF4-FFF2-40B4-BE49-F238E27FC236}">
                <a16:creationId xmlns:a16="http://schemas.microsoft.com/office/drawing/2014/main" id="{32FC33A1-19E9-485D-B622-53CFE200A51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742950"/>
            <a:ext cx="990600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8685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brand">
            <a:extLst xmlns:a="http://schemas.openxmlformats.org/drawingml/2006/main">
              <a:ext uri="{FF2B5EF4-FFF2-40B4-BE49-F238E27FC236}">
                <a16:creationId xmlns:a16="http://schemas.microsoft.com/office/drawing/2014/main" id="{9C0A2927-4B06-4B12-827A-74854258EEE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42900"/>
            <a:ext cx="93345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425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MADE BY MATT  /  GROW HUMANITIES</a:t>
            </a:r>
          </a:p>
        </p:txBody>
      </p:sp>
      <p:pic>
        <p:nvPicPr>
          <p:cNvPr id="15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a7bb79d4e7104db8"/>
          <a:stretch xmlns:a="http://schemas.openxmlformats.org/drawingml/2006/main"/>
        </p:blipFill>
        <p:spPr>
          <a:xfrm xmlns:a="http://schemas.openxmlformats.org/drawingml/2006/main">
            <a:off x="10801350" y="438150"/>
            <a:ext cx="781050" cy="781050"/>
          </a:xfrm>
          <a:prstGeom xmlns:a="http://schemas.openxmlformats.org/drawingml/2006/main" prst="rect">
            <a:avLst/>
          </a:prstGeom>
        </p:spPr>
      </p:pic>
      <p:sp>
        <p:nvSpPr>
          <p:cNvPr id="4" name="title">
            <a:extLst xmlns:a="http://schemas.openxmlformats.org/drawingml/2006/main">
              <a:ext uri="{FF2B5EF4-FFF2-40B4-BE49-F238E27FC236}">
                <a16:creationId xmlns:a16="http://schemas.microsoft.com/office/drawing/2014/main" id="{1890C2AB-A585-439A-A531-4819FD440A5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047750"/>
            <a:ext cx="10972800" cy="895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3600" b="1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3600" b="1">
                <a:solidFill>
                  <a:srgbClr val="152B3A"/>
                </a:solidFill>
                <a:latin typeface="Arial"/>
                <a:ea typeface="Arial"/>
                <a:cs typeface="Arial"/>
              </a:rPr>
              <a:t>Start with what you know</a:t>
            </a:r>
          </a:p>
        </p:txBody>
      </p:sp>
      <p:sp>
        <p:nvSpPr>
          <p:cNvPr id="5" name="footer-line">
            <a:extLst xmlns:a="http://schemas.openxmlformats.org/drawingml/2006/main">
              <a:ext uri="{FF2B5EF4-FFF2-40B4-BE49-F238E27FC236}">
                <a16:creationId xmlns:a16="http://schemas.microsoft.com/office/drawing/2014/main" id="{5F9BB920-4327-4B67-BA9F-1733E9B20A3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219825"/>
            <a:ext cx="109728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CE7DD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footer">
            <a:extLst xmlns:a="http://schemas.openxmlformats.org/drawingml/2006/main">
              <a:ext uri="{FF2B5EF4-FFF2-40B4-BE49-F238E27FC236}">
                <a16:creationId xmlns:a16="http://schemas.microsoft.com/office/drawing/2014/main" id="{CF9D4C09-C878-403A-8175-3E536C0D2B2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381750"/>
            <a:ext cx="99060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200" b="0">
                <a:solidFill>
                  <a:srgbClr val="50616B"/>
                </a:solidFill>
                <a:latin typeface="Arial"/>
                <a:ea typeface="Arial"/>
                <a:cs typeface="Arial"/>
              </a:defRPr>
            </a:pPr>
            <a:r>
              <a:rPr sz="1200" b="0">
                <a:solidFill>
                  <a:srgbClr val="50616B"/>
                </a:solidFill>
                <a:latin typeface="Arial"/>
                <a:ea typeface="Arial"/>
                <a:cs typeface="Arial"/>
              </a:rPr>
              <a:t>Autumn 1 · Week 5 · Humanities</a:t>
            </a:r>
          </a:p>
        </p:txBody>
      </p:sp>
      <p:sp>
        <p:nvSpPr>
          <p:cNvPr id="7" name="page">
            <a:extLst xmlns:a="http://schemas.openxmlformats.org/drawingml/2006/main">
              <a:ext uri="{FF2B5EF4-FFF2-40B4-BE49-F238E27FC236}">
                <a16:creationId xmlns:a16="http://schemas.microsoft.com/office/drawing/2014/main" id="{DD965AFA-C423-4657-BE3B-3CA14C58E39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106150" y="6362700"/>
            <a:ext cx="47625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350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1350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02</a:t>
            </a:r>
          </a:p>
        </p:txBody>
      </p:sp>
      <p:sp>
        <p:nvSpPr>
          <p:cNvPr id="8" name="line-0">
            <a:extLst xmlns:a="http://schemas.openxmlformats.org/drawingml/2006/main">
              <a:ext uri="{FF2B5EF4-FFF2-40B4-BE49-F238E27FC236}">
                <a16:creationId xmlns:a16="http://schemas.microsoft.com/office/drawing/2014/main" id="{8DDAA2C7-8457-4D52-80C0-C0381F70AEB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2305050"/>
            <a:ext cx="10972800" cy="914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550" b="0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255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Is famous the same as significant?</a:t>
            </a:r>
          </a:p>
        </p:txBody>
      </p:sp>
      <p:sp>
        <p:nvSpPr>
          <p:cNvPr id="9" name="line-1">
            <a:extLst xmlns:a="http://schemas.openxmlformats.org/drawingml/2006/main">
              <a:ext uri="{FF2B5EF4-FFF2-40B4-BE49-F238E27FC236}">
                <a16:creationId xmlns:a16="http://schemas.microsoft.com/office/drawing/2014/main" id="{4D03E454-F87E-4932-9ED2-E68D36EC599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352800"/>
            <a:ext cx="10972800" cy="914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550" b="0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255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Name an action that changed something.</a:t>
            </a:r>
          </a:p>
        </p:txBody>
      </p:sp>
      <p:sp>
        <p:nvSpPr>
          <p:cNvPr id="10" name="line-2">
            <a:extLst xmlns:a="http://schemas.openxmlformats.org/drawingml/2006/main">
              <a:ext uri="{FF2B5EF4-FFF2-40B4-BE49-F238E27FC236}">
                <a16:creationId xmlns:a16="http://schemas.microsoft.com/office/drawing/2014/main" id="{DE91EC5A-D5D3-4A7F-B366-363E94EC069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4400550"/>
            <a:ext cx="10972800" cy="914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550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2550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Keep your first ranking; you may revise it.</a:t>
            </a:r>
          </a:p>
        </p:txBody>
      </p:sp>
    </p:spTree>
    <p:extLst>
      <p:ext uri="{BB962C8B-B14F-4D97-AF65-F5344CB8AC3E}">
        <p14:creationId xmlns:p14="http://schemas.microsoft.com/office/powerpoint/2010/main" val="289928415"/>
      </p:ext>
    </p:extLst>
  </p:cSld>
</p:sld>
</file>

<file path=ppt/slides/slide3.xml><?xml version="1.0" encoding="utf-8"?>
<p:sld xmlns:p="http://schemas.openxmlformats.org/presentationml/2006/main">
  <p:cSld>
    <p:bg>
      <p:bgPr>
        <a:solidFill xmlns:a="http://schemas.openxmlformats.org/drawingml/2006/main">
          <a:srgbClr val="FBF9F3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2" name="top-rule">
            <a:extLst xmlns:a="http://schemas.openxmlformats.org/drawingml/2006/main">
              <a:ext uri="{FF2B5EF4-FFF2-40B4-BE49-F238E27FC236}">
                <a16:creationId xmlns:a16="http://schemas.microsoft.com/office/drawing/2014/main" id="{E7DE0724-EA72-4F4B-B4C5-B0868102667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742950"/>
            <a:ext cx="990600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8685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brand">
            <a:extLst xmlns:a="http://schemas.openxmlformats.org/drawingml/2006/main">
              <a:ext uri="{FF2B5EF4-FFF2-40B4-BE49-F238E27FC236}">
                <a16:creationId xmlns:a16="http://schemas.microsoft.com/office/drawing/2014/main" id="{502C8DF0-0717-4986-97B7-E014DEBCFFC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42900"/>
            <a:ext cx="93345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425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MADE BY MATT  /  GROW HUMANITIES</a:t>
            </a:r>
          </a:p>
        </p:txBody>
      </p:sp>
      <p:pic>
        <p:nvPicPr>
          <p:cNvPr id="19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916f1f53c97d4f7c"/>
          <a:stretch xmlns:a="http://schemas.openxmlformats.org/drawingml/2006/main"/>
        </p:blipFill>
        <p:spPr>
          <a:xfrm xmlns:a="http://schemas.openxmlformats.org/drawingml/2006/main">
            <a:off x="10801350" y="438150"/>
            <a:ext cx="781050" cy="781050"/>
          </a:xfrm>
          <a:prstGeom xmlns:a="http://schemas.openxmlformats.org/drawingml/2006/main" prst="rect">
            <a:avLst/>
          </a:prstGeom>
        </p:spPr>
      </p:pic>
      <p:sp>
        <p:nvSpPr>
          <p:cNvPr id="4" name="title">
            <a:extLst xmlns:a="http://schemas.openxmlformats.org/drawingml/2006/main">
              <a:ext uri="{FF2B5EF4-FFF2-40B4-BE49-F238E27FC236}">
                <a16:creationId xmlns:a16="http://schemas.microsoft.com/office/drawing/2014/main" id="{59E6C87B-5402-4355-B222-E838F90EC54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047750"/>
            <a:ext cx="10972800" cy="895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3600" b="1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3600" b="1">
                <a:solidFill>
                  <a:srgbClr val="152B3A"/>
                </a:solidFill>
                <a:latin typeface="Arial"/>
                <a:ea typeface="Arial"/>
                <a:cs typeface="Arial"/>
              </a:rPr>
              <a:t>Words that help</a:t>
            </a:r>
          </a:p>
        </p:txBody>
      </p:sp>
      <p:sp>
        <p:nvSpPr>
          <p:cNvPr id="5" name="footer-line">
            <a:extLst xmlns:a="http://schemas.openxmlformats.org/drawingml/2006/main">
              <a:ext uri="{FF2B5EF4-FFF2-40B4-BE49-F238E27FC236}">
                <a16:creationId xmlns:a16="http://schemas.microsoft.com/office/drawing/2014/main" id="{FEB7DC22-E996-4F55-8E5D-48916DEA851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219825"/>
            <a:ext cx="109728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CE7DD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footer">
            <a:extLst xmlns:a="http://schemas.openxmlformats.org/drawingml/2006/main">
              <a:ext uri="{FF2B5EF4-FFF2-40B4-BE49-F238E27FC236}">
                <a16:creationId xmlns:a16="http://schemas.microsoft.com/office/drawing/2014/main" id="{B0248D2E-0CDA-4C72-92DC-B76196CC251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381750"/>
            <a:ext cx="99060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200" b="0">
                <a:solidFill>
                  <a:srgbClr val="50616B"/>
                </a:solidFill>
                <a:latin typeface="Arial"/>
                <a:ea typeface="Arial"/>
                <a:cs typeface="Arial"/>
              </a:defRPr>
            </a:pPr>
            <a:r>
              <a:rPr sz="1200" b="0">
                <a:solidFill>
                  <a:srgbClr val="50616B"/>
                </a:solidFill>
                <a:latin typeface="Arial"/>
                <a:ea typeface="Arial"/>
                <a:cs typeface="Arial"/>
              </a:rPr>
              <a:t>Autumn 1 · Week 5 · Humanities</a:t>
            </a:r>
          </a:p>
        </p:txBody>
      </p:sp>
      <p:sp>
        <p:nvSpPr>
          <p:cNvPr id="7" name="page">
            <a:extLst xmlns:a="http://schemas.openxmlformats.org/drawingml/2006/main">
              <a:ext uri="{FF2B5EF4-FFF2-40B4-BE49-F238E27FC236}">
                <a16:creationId xmlns:a16="http://schemas.microsoft.com/office/drawing/2014/main" id="{4D3A6E0D-EE9E-4262-B0CE-A580D9BE95D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106150" y="6362700"/>
            <a:ext cx="47625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350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1350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03</a:t>
            </a:r>
          </a:p>
        </p:txBody>
      </p:sp>
      <p:sp>
        <p:nvSpPr>
          <p:cNvPr id="8" name="left-heading">
            <a:extLst xmlns:a="http://schemas.openxmlformats.org/drawingml/2006/main">
              <a:ext uri="{FF2B5EF4-FFF2-40B4-BE49-F238E27FC236}">
                <a16:creationId xmlns:a16="http://schemas.microsoft.com/office/drawing/2014/main" id="{237F6565-5B9A-4055-8435-0E500C21780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2257425"/>
            <a:ext cx="514350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100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REACH</a:t>
            </a:r>
          </a:p>
        </p:txBody>
      </p:sp>
      <p:sp>
        <p:nvSpPr>
          <p:cNvPr id="9" name="right-heading">
            <a:extLst xmlns:a="http://schemas.openxmlformats.org/drawingml/2006/main">
              <a:ext uri="{FF2B5EF4-FFF2-40B4-BE49-F238E27FC236}">
                <a16:creationId xmlns:a16="http://schemas.microsoft.com/office/drawing/2014/main" id="{A08214FC-397C-48F0-80E6-30DF7D9979D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572250" y="2257425"/>
            <a:ext cx="50101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100" b="1">
                <a:solidFill>
                  <a:srgbClr val="A65D25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A65D25"/>
                </a:solidFill>
                <a:latin typeface="Arial"/>
                <a:ea typeface="Arial"/>
                <a:cs typeface="Arial"/>
              </a:rPr>
              <a:t>DIFFERENCE</a:t>
            </a:r>
          </a:p>
        </p:txBody>
      </p:sp>
      <p:sp>
        <p:nvSpPr>
          <p:cNvPr id="10" name="left">
            <a:extLst xmlns:a="http://schemas.openxmlformats.org/drawingml/2006/main">
              <a:ext uri="{FF2B5EF4-FFF2-40B4-BE49-F238E27FC236}">
                <a16:creationId xmlns:a16="http://schemas.microsoft.com/office/drawing/2014/main" id="{8518DEF3-2872-4279-B7C8-6D183115097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238500"/>
            <a:ext cx="5143500" cy="2286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spcAft>
                <a:spcPts val="0"/>
              </a:spcAft>
            </a:pPr>
            <a:r>
              <a:rPr sz="240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who was affected.</a:t>
            </a:r>
          </a:p>
          <a:p xmlns:a="http://schemas.openxmlformats.org/drawingml/2006/main">
            <a:pPr>
              <a:spcAft>
                <a:spcPts val="0"/>
              </a:spcAft>
            </a:pPr>
            <a:r>
              <a:rPr sz="240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/>
            </a:r>
          </a:p>
          <a:p xmlns:a="http://schemas.openxmlformats.org/drawingml/2006/main">
            <a:pPr>
              <a:spcAft>
                <a:spcPts val="0"/>
              </a:spcAft>
            </a:pPr>
            <a:r>
              <a:rPr sz="240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Duration: how long it mattered.</a:t>
            </a:r>
          </a:p>
        </p:txBody>
      </p:sp>
      <p:sp>
        <p:nvSpPr>
          <p:cNvPr id="11" name="right">
            <a:extLst xmlns:a="http://schemas.openxmlformats.org/drawingml/2006/main">
              <a:ext uri="{FF2B5EF4-FFF2-40B4-BE49-F238E27FC236}">
                <a16:creationId xmlns:a16="http://schemas.microsoft.com/office/drawing/2014/main" id="{626E5754-F079-4A02-978E-4F8A55CDC1D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572250" y="3238500"/>
            <a:ext cx="5010150" cy="2286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spcAft>
                <a:spcPts val="0"/>
              </a:spcAft>
            </a:pPr>
            <a:r>
              <a:rPr sz="240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what changed.</a:t>
            </a:r>
          </a:p>
          <a:p xmlns:a="http://schemas.openxmlformats.org/drawingml/2006/main">
            <a:pPr>
              <a:spcAft>
                <a:spcPts val="0"/>
              </a:spcAft>
            </a:pPr>
            <a:r>
              <a:rPr sz="240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/>
            </a:r>
          </a:p>
          <a:p xmlns:a="http://schemas.openxmlformats.org/drawingml/2006/main">
            <a:pPr>
              <a:spcAft>
                <a:spcPts val="0"/>
              </a:spcAft>
            </a:pPr>
            <a:r>
              <a:rPr sz="240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Judgement: a reasoned decision.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2ED7A34E-60B9-43D9-A2D4-72E80AFB545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2886075"/>
            <a:ext cx="5048250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28575">
            <a:solidFill>
              <a:srgbClr val="DCE7DD"/>
            </a:solidFill>
            <a:prstDash val="solid"/>
          </a:ln>
        </p:spPr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EF7D3D05-6E36-4FEA-8679-B3364420681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572250" y="2886075"/>
            <a:ext cx="5010150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28575">
            <a:solidFill>
              <a:srgbClr val="DCE7DD"/>
            </a:solidFill>
            <a:prstDash val="solid"/>
          </a:ln>
        </p:spPr>
      </p:sp>
    </p:spTree>
    <p:extLst>
      <p:ext uri="{BB962C8B-B14F-4D97-AF65-F5344CB8AC3E}">
        <p14:creationId xmlns:p14="http://schemas.microsoft.com/office/powerpoint/2010/main" val="750140657"/>
      </p:ext>
    </p:extLst>
  </p:cSld>
</p:sld>
</file>

<file path=ppt/slides/slide4.xml><?xml version="1.0" encoding="utf-8"?>
<p:sld xmlns:p="http://schemas.openxmlformats.org/presentationml/2006/main">
  <p:cSld>
    <p:bg>
      <p:bgPr>
        <a:solidFill xmlns:a="http://schemas.openxmlformats.org/drawingml/2006/main">
          <a:srgbClr val="FBF9F3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0" name="top-rule">
            <a:extLst xmlns:a="http://schemas.openxmlformats.org/drawingml/2006/main">
              <a:ext uri="{FF2B5EF4-FFF2-40B4-BE49-F238E27FC236}">
                <a16:creationId xmlns:a16="http://schemas.microsoft.com/office/drawing/2014/main" id="{9DB8204C-8E23-4CD7-83FB-2204085E5E8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742950"/>
            <a:ext cx="990600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8685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brand">
            <a:extLst xmlns:a="http://schemas.openxmlformats.org/drawingml/2006/main">
              <a:ext uri="{FF2B5EF4-FFF2-40B4-BE49-F238E27FC236}">
                <a16:creationId xmlns:a16="http://schemas.microsoft.com/office/drawing/2014/main" id="{BADF7A3E-0507-429F-BFC2-48CB68AC78F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42900"/>
            <a:ext cx="93345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425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MADE BY MATT  /  GROW HUMANITIES</a:t>
            </a:r>
          </a:p>
        </p:txBody>
      </p:sp>
      <p:pic>
        <p:nvPicPr>
          <p:cNvPr id="15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f7dbc8818eef42b9"/>
          <a:stretch xmlns:a="http://schemas.openxmlformats.org/drawingml/2006/main"/>
        </p:blipFill>
        <p:spPr>
          <a:xfrm xmlns:a="http://schemas.openxmlformats.org/drawingml/2006/main">
            <a:off x="10801350" y="438150"/>
            <a:ext cx="781050" cy="781050"/>
          </a:xfrm>
          <a:prstGeom xmlns:a="http://schemas.openxmlformats.org/drawingml/2006/main" prst="rect">
            <a:avLst/>
          </a:prstGeom>
        </p:spPr>
      </p:pic>
      <p:sp>
        <p:nvSpPr>
          <p:cNvPr id="4" name="title">
            <a:extLst xmlns:a="http://schemas.openxmlformats.org/drawingml/2006/main">
              <a:ext uri="{FF2B5EF4-FFF2-40B4-BE49-F238E27FC236}">
                <a16:creationId xmlns:a16="http://schemas.microsoft.com/office/drawing/2014/main" id="{274837D2-0FEA-4EC8-AEE1-DB06D8937AD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047750"/>
            <a:ext cx="10972800" cy="895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3600" b="1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3600" b="1">
                <a:solidFill>
                  <a:srgbClr val="152B3A"/>
                </a:solidFill>
                <a:latin typeface="Arial"/>
                <a:ea typeface="Arial"/>
                <a:cs typeface="Arial"/>
              </a:rPr>
              <a:t>A source is a starting point</a:t>
            </a:r>
          </a:p>
        </p:txBody>
      </p:sp>
      <p:sp>
        <p:nvSpPr>
          <p:cNvPr id="5" name="footer-line">
            <a:extLst xmlns:a="http://schemas.openxmlformats.org/drawingml/2006/main">
              <a:ext uri="{FF2B5EF4-FFF2-40B4-BE49-F238E27FC236}">
                <a16:creationId xmlns:a16="http://schemas.microsoft.com/office/drawing/2014/main" id="{BAF715D0-0B4B-43DC-A9E0-8921D34428E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219825"/>
            <a:ext cx="109728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CE7DD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footer">
            <a:extLst xmlns:a="http://schemas.openxmlformats.org/drawingml/2006/main">
              <a:ext uri="{FF2B5EF4-FFF2-40B4-BE49-F238E27FC236}">
                <a16:creationId xmlns:a16="http://schemas.microsoft.com/office/drawing/2014/main" id="{02B58C95-D3A5-4D19-9AFD-294334D0E5C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381750"/>
            <a:ext cx="99060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200" b="0">
                <a:solidFill>
                  <a:srgbClr val="50616B"/>
                </a:solidFill>
                <a:latin typeface="Arial"/>
                <a:ea typeface="Arial"/>
                <a:cs typeface="Arial"/>
              </a:defRPr>
            </a:pPr>
            <a:r>
              <a:rPr sz="1200" b="0">
                <a:solidFill>
                  <a:srgbClr val="50616B"/>
                </a:solidFill>
                <a:latin typeface="Arial"/>
                <a:ea typeface="Arial"/>
                <a:cs typeface="Arial"/>
              </a:rPr>
              <a:t>Autumn 1 · Week 5 · Humanities</a:t>
            </a:r>
          </a:p>
        </p:txBody>
      </p:sp>
      <p:sp>
        <p:nvSpPr>
          <p:cNvPr id="7" name="page">
            <a:extLst xmlns:a="http://schemas.openxmlformats.org/drawingml/2006/main">
              <a:ext uri="{FF2B5EF4-FFF2-40B4-BE49-F238E27FC236}">
                <a16:creationId xmlns:a16="http://schemas.microsoft.com/office/drawing/2014/main" id="{E8326B85-34E3-4AA0-87CA-53FBC7D14A2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106150" y="6362700"/>
            <a:ext cx="47625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350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1350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04</a:t>
            </a:r>
          </a:p>
        </p:txBody>
      </p:sp>
      <p:sp>
        <p:nvSpPr>
          <p:cNvPr id="8" name="subtitle">
            <a:extLst xmlns:a="http://schemas.openxmlformats.org/drawingml/2006/main">
              <a:ext uri="{FF2B5EF4-FFF2-40B4-BE49-F238E27FC236}">
                <a16:creationId xmlns:a16="http://schemas.microsoft.com/office/drawing/2014/main" id="{581BDF12-EE40-4B11-BAD5-6D7879908E9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2400300"/>
            <a:ext cx="6191250" cy="1409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3450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3450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Evidence helps us judge a change.</a:t>
            </a:r>
          </a:p>
        </p:txBody>
      </p:sp>
      <p:sp>
        <p:nvSpPr>
          <p:cNvPr id="9" name="body">
            <a:extLst xmlns:a="http://schemas.openxmlformats.org/drawingml/2006/main">
              <a:ext uri="{FF2B5EF4-FFF2-40B4-BE49-F238E27FC236}">
                <a16:creationId xmlns:a16="http://schemas.microsoft.com/office/drawing/2014/main" id="{CFC49468-3AA4-499A-988F-3CE8F23A1A1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4286250"/>
            <a:ext cx="6667500" cy="1314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400" b="0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240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Fame alone cannot show what changed.</a:t>
            </a:r>
          </a:p>
        </p:txBody>
      </p:sp>
      <p:pic>
        <p:nvPicPr>
          <p:cNvPr id="22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1a037efb301f429e"/>
          <a:stretch xmlns:a="http://schemas.openxmlformats.org/drawingml/2006/main"/>
        </p:blipFill>
        <p:spPr>
          <a:xfrm xmlns:a="http://schemas.openxmlformats.org/drawingml/2006/main">
            <a:off x="8351292" y="2369344"/>
            <a:ext cx="2252167" cy="2786063"/>
          </a:xfrm>
          <a:prstGeom xmlns:a="http://schemas.openxmlformats.org/drawingml/2006/main"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9236864"/>
      </p:ext>
    </p:extLst>
  </p:cSld>
</p:sld>
</file>

<file path=ppt/slides/slide5.xml><?xml version="1.0" encoding="utf-8"?>
<p:sld xmlns:p="http://schemas.openxmlformats.org/presentationml/2006/main">
  <p:cSld>
    <p:bg>
      <p:bgPr>
        <a:solidFill xmlns:a="http://schemas.openxmlformats.org/drawingml/2006/main">
          <a:srgbClr val="FBF9F3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2" name="top-rule">
            <a:extLst xmlns:a="http://schemas.openxmlformats.org/drawingml/2006/main">
              <a:ext uri="{FF2B5EF4-FFF2-40B4-BE49-F238E27FC236}">
                <a16:creationId xmlns:a16="http://schemas.microsoft.com/office/drawing/2014/main" id="{E7DE0724-EA72-4F4B-B4C5-B0868102667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742950"/>
            <a:ext cx="990600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8685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brand">
            <a:extLst xmlns:a="http://schemas.openxmlformats.org/drawingml/2006/main">
              <a:ext uri="{FF2B5EF4-FFF2-40B4-BE49-F238E27FC236}">
                <a16:creationId xmlns:a16="http://schemas.microsoft.com/office/drawing/2014/main" id="{502C8DF0-0717-4986-97B7-E014DEBCFFC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42900"/>
            <a:ext cx="93345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425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MADE BY MATT  /  GROW HUMANITIES</a:t>
            </a:r>
          </a:p>
        </p:txBody>
      </p:sp>
      <p:pic>
        <p:nvPicPr>
          <p:cNvPr id="19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08162c6b27034f2c"/>
          <a:stretch xmlns:a="http://schemas.openxmlformats.org/drawingml/2006/main"/>
        </p:blipFill>
        <p:spPr>
          <a:xfrm xmlns:a="http://schemas.openxmlformats.org/drawingml/2006/main">
            <a:off x="10801350" y="438150"/>
            <a:ext cx="781050" cy="781050"/>
          </a:xfrm>
          <a:prstGeom xmlns:a="http://schemas.openxmlformats.org/drawingml/2006/main" prst="rect">
            <a:avLst/>
          </a:prstGeom>
        </p:spPr>
      </p:pic>
      <p:sp>
        <p:nvSpPr>
          <p:cNvPr id="4" name="title">
            <a:extLst xmlns:a="http://schemas.openxmlformats.org/drawingml/2006/main">
              <a:ext uri="{FF2B5EF4-FFF2-40B4-BE49-F238E27FC236}">
                <a16:creationId xmlns:a16="http://schemas.microsoft.com/office/drawing/2014/main" id="{59E6C87B-5402-4355-B222-E838F90EC54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047750"/>
            <a:ext cx="10972800" cy="895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3600" b="1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3600" b="1">
                <a:solidFill>
                  <a:srgbClr val="152B3A"/>
                </a:solidFill>
                <a:latin typeface="Arial"/>
                <a:ea typeface="Arial"/>
                <a:cs typeface="Arial"/>
              </a:rPr>
              <a:t>Watch a worked example</a:t>
            </a:r>
          </a:p>
        </p:txBody>
      </p:sp>
      <p:sp>
        <p:nvSpPr>
          <p:cNvPr id="5" name="footer-line">
            <a:extLst xmlns:a="http://schemas.openxmlformats.org/drawingml/2006/main">
              <a:ext uri="{FF2B5EF4-FFF2-40B4-BE49-F238E27FC236}">
                <a16:creationId xmlns:a16="http://schemas.microsoft.com/office/drawing/2014/main" id="{FEB7DC22-E996-4F55-8E5D-48916DEA851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219825"/>
            <a:ext cx="109728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CE7DD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footer">
            <a:extLst xmlns:a="http://schemas.openxmlformats.org/drawingml/2006/main">
              <a:ext uri="{FF2B5EF4-FFF2-40B4-BE49-F238E27FC236}">
                <a16:creationId xmlns:a16="http://schemas.microsoft.com/office/drawing/2014/main" id="{B0248D2E-0CDA-4C72-92DC-B76196CC251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381750"/>
            <a:ext cx="99060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200" b="0">
                <a:solidFill>
                  <a:srgbClr val="50616B"/>
                </a:solidFill>
                <a:latin typeface="Arial"/>
                <a:ea typeface="Arial"/>
                <a:cs typeface="Arial"/>
              </a:defRPr>
            </a:pPr>
            <a:r>
              <a:rPr sz="1200" b="0">
                <a:solidFill>
                  <a:srgbClr val="50616B"/>
                </a:solidFill>
                <a:latin typeface="Arial"/>
                <a:ea typeface="Arial"/>
                <a:cs typeface="Arial"/>
              </a:rPr>
              <a:t>Autumn 1 · Week 5 · Humanities</a:t>
            </a:r>
          </a:p>
        </p:txBody>
      </p:sp>
      <p:sp>
        <p:nvSpPr>
          <p:cNvPr id="7" name="page">
            <a:extLst xmlns:a="http://schemas.openxmlformats.org/drawingml/2006/main">
              <a:ext uri="{FF2B5EF4-FFF2-40B4-BE49-F238E27FC236}">
                <a16:creationId xmlns:a16="http://schemas.microsoft.com/office/drawing/2014/main" id="{4D3A6E0D-EE9E-4262-B0CE-A580D9BE95D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106150" y="6362700"/>
            <a:ext cx="47625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350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1350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05</a:t>
            </a:r>
          </a:p>
        </p:txBody>
      </p:sp>
      <p:sp>
        <p:nvSpPr>
          <p:cNvPr id="8" name="left-heading">
            <a:extLst xmlns:a="http://schemas.openxmlformats.org/drawingml/2006/main">
              <a:ext uri="{FF2B5EF4-FFF2-40B4-BE49-F238E27FC236}">
                <a16:creationId xmlns:a16="http://schemas.microsoft.com/office/drawing/2014/main" id="{237F6565-5B9A-4055-8435-0E500C21780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2257425"/>
            <a:ext cx="514350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100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WEAK REASON</a:t>
            </a:r>
          </a:p>
        </p:txBody>
      </p:sp>
      <p:sp>
        <p:nvSpPr>
          <p:cNvPr id="9" name="right-heading">
            <a:extLst xmlns:a="http://schemas.openxmlformats.org/drawingml/2006/main">
              <a:ext uri="{FF2B5EF4-FFF2-40B4-BE49-F238E27FC236}">
                <a16:creationId xmlns:a16="http://schemas.microsoft.com/office/drawing/2014/main" id="{A08214FC-397C-48F0-80E6-30DF7D9979D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572250" y="2257425"/>
            <a:ext cx="50101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100" b="1">
                <a:solidFill>
                  <a:srgbClr val="A65D25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A65D25"/>
                </a:solidFill>
                <a:latin typeface="Arial"/>
                <a:ea typeface="Arial"/>
                <a:cs typeface="Arial"/>
              </a:rPr>
              <a:t>STRONGER REASON</a:t>
            </a:r>
          </a:p>
        </p:txBody>
      </p:sp>
      <p:sp>
        <p:nvSpPr>
          <p:cNvPr id="10" name="left">
            <a:extLst xmlns:a="http://schemas.openxmlformats.org/drawingml/2006/main">
              <a:ext uri="{FF2B5EF4-FFF2-40B4-BE49-F238E27FC236}">
                <a16:creationId xmlns:a16="http://schemas.microsoft.com/office/drawing/2014/main" id="{8518DEF3-2872-4279-B7C8-6D183115097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238500"/>
            <a:ext cx="5143500" cy="2286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spcAft>
                <a:spcPts val="0"/>
              </a:spcAft>
            </a:pPr>
            <a:r>
              <a:rPr sz="240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It was important because everyone knows it.</a:t>
            </a:r>
          </a:p>
        </p:txBody>
      </p:sp>
      <p:sp>
        <p:nvSpPr>
          <p:cNvPr id="11" name="right">
            <a:extLst xmlns:a="http://schemas.openxmlformats.org/drawingml/2006/main">
              <a:ext uri="{FF2B5EF4-FFF2-40B4-BE49-F238E27FC236}">
                <a16:creationId xmlns:a16="http://schemas.microsoft.com/office/drawing/2014/main" id="{626E5754-F079-4A02-978E-4F8A55CDC1D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572250" y="3238500"/>
            <a:ext cx="5010150" cy="2286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spcAft>
                <a:spcPts val="0"/>
              </a:spcAft>
            </a:pPr>
            <a:r>
              <a:rPr sz="240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The boycott changed who could get bus-crew jobs.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2ED7A34E-60B9-43D9-A2D4-72E80AFB545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2886075"/>
            <a:ext cx="5048250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28575">
            <a:solidFill>
              <a:srgbClr val="DCE7DD"/>
            </a:solidFill>
            <a:prstDash val="solid"/>
          </a:ln>
        </p:spPr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EF7D3D05-6E36-4FEA-8679-B3364420681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572250" y="2886075"/>
            <a:ext cx="5010150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28575">
            <a:solidFill>
              <a:srgbClr val="DCE7DD"/>
            </a:solidFill>
            <a:prstDash val="solid"/>
          </a:ln>
        </p:spPr>
      </p:sp>
    </p:spTree>
    <p:extLst>
      <p:ext uri="{BB962C8B-B14F-4D97-AF65-F5344CB8AC3E}">
        <p14:creationId xmlns:p14="http://schemas.microsoft.com/office/powerpoint/2010/main" val="750140657"/>
      </p:ext>
    </p:extLst>
  </p:cSld>
</p:sld>
</file>

<file path=ppt/slides/slide6.xml><?xml version="1.0" encoding="utf-8"?>
<p:sld xmlns:p="http://schemas.openxmlformats.org/presentationml/2006/main">
  <p:cSld>
    <p:bg>
      <p:bgPr>
        <a:solidFill xmlns:a="http://schemas.openxmlformats.org/drawingml/2006/main">
          <a:srgbClr val="FBF9F3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1" name="top-rule">
            <a:extLst xmlns:a="http://schemas.openxmlformats.org/drawingml/2006/main">
              <a:ext uri="{FF2B5EF4-FFF2-40B4-BE49-F238E27FC236}">
                <a16:creationId xmlns:a16="http://schemas.microsoft.com/office/drawing/2014/main" id="{FF33059C-D699-406A-B441-19C747C6827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742950"/>
            <a:ext cx="990600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8685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brand">
            <a:extLst xmlns:a="http://schemas.openxmlformats.org/drawingml/2006/main">
              <a:ext uri="{FF2B5EF4-FFF2-40B4-BE49-F238E27FC236}">
                <a16:creationId xmlns:a16="http://schemas.microsoft.com/office/drawing/2014/main" id="{56C60FD3-6A44-40DE-AE21-A30370FB705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42900"/>
            <a:ext cx="93345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425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MADE BY MATT  /  GROW HUMANITIES</a:t>
            </a:r>
          </a:p>
        </p:txBody>
      </p:sp>
      <p:pic>
        <p:nvPicPr>
          <p:cNvPr id="15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63dc5a8577b047ad"/>
          <a:stretch xmlns:a="http://schemas.openxmlformats.org/drawingml/2006/main"/>
        </p:blipFill>
        <p:spPr>
          <a:xfrm xmlns:a="http://schemas.openxmlformats.org/drawingml/2006/main">
            <a:off x="10801350" y="438150"/>
            <a:ext cx="781050" cy="781050"/>
          </a:xfrm>
          <a:prstGeom xmlns:a="http://schemas.openxmlformats.org/drawingml/2006/main" prst="rect">
            <a:avLst/>
          </a:prstGeom>
        </p:spPr>
      </p:pic>
      <p:sp>
        <p:nvSpPr>
          <p:cNvPr id="4" name="title">
            <a:extLst xmlns:a="http://schemas.openxmlformats.org/drawingml/2006/main">
              <a:ext uri="{FF2B5EF4-FFF2-40B4-BE49-F238E27FC236}">
                <a16:creationId xmlns:a16="http://schemas.microsoft.com/office/drawing/2014/main" id="{9A60821E-20B2-471A-8BB3-FAA5062856A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047750"/>
            <a:ext cx="10972800" cy="895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3600" b="1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3600" b="1">
                <a:solidFill>
                  <a:srgbClr val="152B3A"/>
                </a:solidFill>
                <a:latin typeface="Arial"/>
                <a:ea typeface="Arial"/>
                <a:cs typeface="Arial"/>
              </a:rPr>
              <a:t>Try one together</a:t>
            </a:r>
          </a:p>
        </p:txBody>
      </p:sp>
      <p:sp>
        <p:nvSpPr>
          <p:cNvPr id="5" name="footer-line">
            <a:extLst xmlns:a="http://schemas.openxmlformats.org/drawingml/2006/main">
              <a:ext uri="{FF2B5EF4-FFF2-40B4-BE49-F238E27FC236}">
                <a16:creationId xmlns:a16="http://schemas.microsoft.com/office/drawing/2014/main" id="{7ECBDB34-6F42-48B3-A8D8-B23549269A3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219825"/>
            <a:ext cx="109728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CE7DD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footer">
            <a:extLst xmlns:a="http://schemas.openxmlformats.org/drawingml/2006/main">
              <a:ext uri="{FF2B5EF4-FFF2-40B4-BE49-F238E27FC236}">
                <a16:creationId xmlns:a16="http://schemas.microsoft.com/office/drawing/2014/main" id="{57A55C73-0775-456F-A670-A41D2D64087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381750"/>
            <a:ext cx="99060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200" b="0">
                <a:solidFill>
                  <a:srgbClr val="50616B"/>
                </a:solidFill>
                <a:latin typeface="Arial"/>
                <a:ea typeface="Arial"/>
                <a:cs typeface="Arial"/>
              </a:defRPr>
            </a:pPr>
            <a:r>
              <a:rPr sz="1200" b="0">
                <a:solidFill>
                  <a:srgbClr val="50616B"/>
                </a:solidFill>
                <a:latin typeface="Arial"/>
                <a:ea typeface="Arial"/>
                <a:cs typeface="Arial"/>
              </a:rPr>
              <a:t>Autumn 1 · Week 5 · Humanities</a:t>
            </a:r>
          </a:p>
        </p:txBody>
      </p:sp>
      <p:sp>
        <p:nvSpPr>
          <p:cNvPr id="7" name="page">
            <a:extLst xmlns:a="http://schemas.openxmlformats.org/drawingml/2006/main">
              <a:ext uri="{FF2B5EF4-FFF2-40B4-BE49-F238E27FC236}">
                <a16:creationId xmlns:a16="http://schemas.microsoft.com/office/drawing/2014/main" id="{E496F9D1-14A9-495E-90A4-CC647BFFA0E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106150" y="6362700"/>
            <a:ext cx="47625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350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1350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06</a:t>
            </a:r>
          </a:p>
        </p:txBody>
      </p:sp>
      <p:sp>
        <p:nvSpPr>
          <p:cNvPr id="8" name="line-0">
            <a:extLst xmlns:a="http://schemas.openxmlformats.org/drawingml/2006/main">
              <a:ext uri="{FF2B5EF4-FFF2-40B4-BE49-F238E27FC236}">
                <a16:creationId xmlns:a16="http://schemas.microsoft.com/office/drawing/2014/main" id="{1904CE6B-201C-449D-A2D1-41ABF2A6C99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2305050"/>
            <a:ext cx="10972800" cy="914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550" b="0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255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Compare Source B and Source R.</a:t>
            </a:r>
          </a:p>
        </p:txBody>
      </p:sp>
      <p:sp>
        <p:nvSpPr>
          <p:cNvPr id="9" name="line-1">
            <a:extLst xmlns:a="http://schemas.openxmlformats.org/drawingml/2006/main">
              <a:ext uri="{FF2B5EF4-FFF2-40B4-BE49-F238E27FC236}">
                <a16:creationId xmlns:a16="http://schemas.microsoft.com/office/drawing/2014/main" id="{19B1D911-7359-424D-8EA3-D4E122CC64B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352800"/>
            <a:ext cx="10972800" cy="914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550" b="0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255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Which gives clear evidence of a changed rule?</a:t>
            </a:r>
          </a:p>
        </p:txBody>
      </p:sp>
      <p:sp>
        <p:nvSpPr>
          <p:cNvPr id="10" name="line-2">
            <a:extLst xmlns:a="http://schemas.openxmlformats.org/drawingml/2006/main">
              <a:ext uri="{FF2B5EF4-FFF2-40B4-BE49-F238E27FC236}">
                <a16:creationId xmlns:a16="http://schemas.microsoft.com/office/drawing/2014/main" id="{83C46BCB-BF61-4D42-8073-2594DB100C4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4400550"/>
            <a:ext cx="10972800" cy="914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550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2550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What evidence about lasting effects is missing?</a:t>
            </a:r>
          </a:p>
        </p:txBody>
      </p:sp>
    </p:spTree>
    <p:extLst>
      <p:ext uri="{BB962C8B-B14F-4D97-AF65-F5344CB8AC3E}">
        <p14:creationId xmlns:p14="http://schemas.microsoft.com/office/powerpoint/2010/main" val="899261069"/>
      </p:ext>
    </p:extLst>
  </p:cSld>
</p:sld>
</file>

<file path=ppt/slides/slide7.xml><?xml version="1.0" encoding="utf-8"?>
<p:sld xmlns:p="http://schemas.openxmlformats.org/presentationml/2006/main">
  <p:cSld>
    <p:bg>
      <p:bgPr>
        <a:solidFill xmlns:a="http://schemas.openxmlformats.org/drawingml/2006/main">
          <a:srgbClr val="FBF9F3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2" name="top-rule">
            <a:extLst xmlns:a="http://schemas.openxmlformats.org/drawingml/2006/main">
              <a:ext uri="{FF2B5EF4-FFF2-40B4-BE49-F238E27FC236}">
                <a16:creationId xmlns:a16="http://schemas.microsoft.com/office/drawing/2014/main" id="{AC36C9DA-4E70-4CC2-832A-638F33CF7DB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742950"/>
            <a:ext cx="990600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8685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brand">
            <a:extLst xmlns:a="http://schemas.openxmlformats.org/drawingml/2006/main">
              <a:ext uri="{FF2B5EF4-FFF2-40B4-BE49-F238E27FC236}">
                <a16:creationId xmlns:a16="http://schemas.microsoft.com/office/drawing/2014/main" id="{2B621CA2-1E2F-4522-BE84-6130E41B7A7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42900"/>
            <a:ext cx="93345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425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MADE BY MATT  /  GROW HUMANITIES</a:t>
            </a:r>
          </a:p>
        </p:txBody>
      </p:sp>
      <p:pic>
        <p:nvPicPr>
          <p:cNvPr id="16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43b8f828521c4aba"/>
          <a:stretch xmlns:a="http://schemas.openxmlformats.org/drawingml/2006/main"/>
        </p:blipFill>
        <p:spPr>
          <a:xfrm xmlns:a="http://schemas.openxmlformats.org/drawingml/2006/main">
            <a:off x="10801350" y="438150"/>
            <a:ext cx="781050" cy="781050"/>
          </a:xfrm>
          <a:prstGeom xmlns:a="http://schemas.openxmlformats.org/drawingml/2006/main" prst="rect">
            <a:avLst/>
          </a:prstGeom>
        </p:spPr>
      </p:pic>
      <p:sp>
        <p:nvSpPr>
          <p:cNvPr id="4" name="title">
            <a:extLst xmlns:a="http://schemas.openxmlformats.org/drawingml/2006/main">
              <a:ext uri="{FF2B5EF4-FFF2-40B4-BE49-F238E27FC236}">
                <a16:creationId xmlns:a16="http://schemas.microsoft.com/office/drawing/2014/main" id="{2FECA8C6-1679-4927-9628-13381B8D7D9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047750"/>
            <a:ext cx="10972800" cy="895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3600" b="1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3600" b="1">
                <a:solidFill>
                  <a:srgbClr val="152B3A"/>
                </a:solidFill>
                <a:latin typeface="Arial"/>
                <a:ea typeface="Arial"/>
                <a:cs typeface="Arial"/>
              </a:rPr>
              <a:t>Choose, then explain</a:t>
            </a:r>
          </a:p>
        </p:txBody>
      </p:sp>
      <p:sp>
        <p:nvSpPr>
          <p:cNvPr id="5" name="footer-line">
            <a:extLst xmlns:a="http://schemas.openxmlformats.org/drawingml/2006/main">
              <a:ext uri="{FF2B5EF4-FFF2-40B4-BE49-F238E27FC236}">
                <a16:creationId xmlns:a16="http://schemas.microsoft.com/office/drawing/2014/main" id="{2CE48676-E6C8-4862-87D8-F9575AB04AE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219825"/>
            <a:ext cx="109728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CE7DD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footer">
            <a:extLst xmlns:a="http://schemas.openxmlformats.org/drawingml/2006/main">
              <a:ext uri="{FF2B5EF4-FFF2-40B4-BE49-F238E27FC236}">
                <a16:creationId xmlns:a16="http://schemas.microsoft.com/office/drawing/2014/main" id="{1C6C9AB5-F8AE-4FC1-B494-5FDE4501AE0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381750"/>
            <a:ext cx="99060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200" b="0">
                <a:solidFill>
                  <a:srgbClr val="50616B"/>
                </a:solidFill>
                <a:latin typeface="Arial"/>
                <a:ea typeface="Arial"/>
                <a:cs typeface="Arial"/>
              </a:defRPr>
            </a:pPr>
            <a:r>
              <a:rPr sz="1200" b="0">
                <a:solidFill>
                  <a:srgbClr val="50616B"/>
                </a:solidFill>
                <a:latin typeface="Arial"/>
                <a:ea typeface="Arial"/>
                <a:cs typeface="Arial"/>
              </a:rPr>
              <a:t>Autumn 1 · Week 5 · Humanities</a:t>
            </a:r>
          </a:p>
        </p:txBody>
      </p:sp>
      <p:sp>
        <p:nvSpPr>
          <p:cNvPr id="7" name="page">
            <a:extLst xmlns:a="http://schemas.openxmlformats.org/drawingml/2006/main">
              <a:ext uri="{FF2B5EF4-FFF2-40B4-BE49-F238E27FC236}">
                <a16:creationId xmlns:a16="http://schemas.microsoft.com/office/drawing/2014/main" id="{D013F926-89F5-443E-8D42-FFB28F81905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106150" y="6362700"/>
            <a:ext cx="47625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350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1350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07</a:t>
            </a:r>
          </a:p>
        </p:txBody>
      </p:sp>
      <p:sp>
        <p:nvSpPr>
          <p:cNvPr id="8" name="line-0">
            <a:extLst xmlns:a="http://schemas.openxmlformats.org/drawingml/2006/main">
              <a:ext uri="{FF2B5EF4-FFF2-40B4-BE49-F238E27FC236}">
                <a16:creationId xmlns:a16="http://schemas.microsoft.com/office/drawing/2014/main" id="{6EE58552-675C-48BC-812E-F1FAE5D91F9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2305050"/>
            <a:ext cx="109728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550" b="0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255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Which judgement uses evidence?</a:t>
            </a:r>
          </a:p>
        </p:txBody>
      </p:sp>
      <p:sp>
        <p:nvSpPr>
          <p:cNvPr id="9" name="line-1">
            <a:extLst xmlns:a="http://schemas.openxmlformats.org/drawingml/2006/main">
              <a:ext uri="{FF2B5EF4-FFF2-40B4-BE49-F238E27FC236}">
                <a16:creationId xmlns:a16="http://schemas.microsoft.com/office/drawing/2014/main" id="{A355BD32-E3FF-40A0-81DD-AE607228125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143250"/>
            <a:ext cx="109728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550" b="0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255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A. The event was famous, so it mattered most.</a:t>
            </a:r>
          </a:p>
        </p:txBody>
      </p:sp>
      <p:sp>
        <p:nvSpPr>
          <p:cNvPr id="10" name="line-2">
            <a:extLst xmlns:a="http://schemas.openxmlformats.org/drawingml/2006/main">
              <a:ext uri="{FF2B5EF4-FFF2-40B4-BE49-F238E27FC236}">
                <a16:creationId xmlns:a16="http://schemas.microsoft.com/office/drawing/2014/main" id="{D2D25638-6343-4898-B8CB-94E2C6C4CA0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981450"/>
            <a:ext cx="109728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550" b="0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255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B. B shows a barrier to jobs was removed.</a:t>
            </a:r>
          </a:p>
        </p:txBody>
      </p:sp>
      <p:sp>
        <p:nvSpPr>
          <p:cNvPr id="11" name="line-3">
            <a:extLst xmlns:a="http://schemas.openxmlformats.org/drawingml/2006/main">
              <a:ext uri="{FF2B5EF4-FFF2-40B4-BE49-F238E27FC236}">
                <a16:creationId xmlns:a16="http://schemas.microsoft.com/office/drawing/2014/main" id="{40F602E6-C104-4075-B81C-17CC05E2ED6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4819650"/>
            <a:ext cx="109728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550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2550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Choose and name the test.</a:t>
            </a:r>
          </a:p>
        </p:txBody>
      </p:sp>
    </p:spTree>
    <p:extLst>
      <p:ext uri="{BB962C8B-B14F-4D97-AF65-F5344CB8AC3E}">
        <p14:creationId xmlns:p14="http://schemas.microsoft.com/office/powerpoint/2010/main" val="1732344281"/>
      </p:ext>
    </p:extLst>
  </p:cSld>
</p:sld>
</file>

<file path=ppt/slides/slide8.xml><?xml version="1.0" encoding="utf-8"?>
<p:sld xmlns:p="http://schemas.openxmlformats.org/presentationml/2006/main">
  <p:cSld>
    <p:bg>
      <p:bgPr>
        <a:solidFill xmlns:a="http://schemas.openxmlformats.org/drawingml/2006/main">
          <a:srgbClr val="FBF9F3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2" name="top-rule">
            <a:extLst xmlns:a="http://schemas.openxmlformats.org/drawingml/2006/main">
              <a:ext uri="{FF2B5EF4-FFF2-40B4-BE49-F238E27FC236}">
                <a16:creationId xmlns:a16="http://schemas.microsoft.com/office/drawing/2014/main" id="{CEFFD5FB-06E3-4A10-9C1E-5D6B832F380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742950"/>
            <a:ext cx="990600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8685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brand">
            <a:extLst xmlns:a="http://schemas.openxmlformats.org/drawingml/2006/main">
              <a:ext uri="{FF2B5EF4-FFF2-40B4-BE49-F238E27FC236}">
                <a16:creationId xmlns:a16="http://schemas.microsoft.com/office/drawing/2014/main" id="{82DC3D44-CC17-446B-A6B8-0B1EADDDF4C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42900"/>
            <a:ext cx="93345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425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MADE BY MATT  /  GROW HUMANITIES</a:t>
            </a:r>
          </a:p>
        </p:txBody>
      </p:sp>
      <p:pic>
        <p:nvPicPr>
          <p:cNvPr id="19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5c8da982b84841c3"/>
          <a:stretch xmlns:a="http://schemas.openxmlformats.org/drawingml/2006/main"/>
        </p:blipFill>
        <p:spPr>
          <a:xfrm xmlns:a="http://schemas.openxmlformats.org/drawingml/2006/main">
            <a:off x="10801350" y="438150"/>
            <a:ext cx="781050" cy="781050"/>
          </a:xfrm>
          <a:prstGeom xmlns:a="http://schemas.openxmlformats.org/drawingml/2006/main" prst="rect">
            <a:avLst/>
          </a:prstGeom>
        </p:spPr>
      </p:pic>
      <p:sp>
        <p:nvSpPr>
          <p:cNvPr id="4" name="title">
            <a:extLst xmlns:a="http://schemas.openxmlformats.org/drawingml/2006/main">
              <a:ext uri="{FF2B5EF4-FFF2-40B4-BE49-F238E27FC236}">
                <a16:creationId xmlns:a16="http://schemas.microsoft.com/office/drawing/2014/main" id="{4DA6ABEF-ACD3-43FB-B487-5DEEBC8F7B0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047750"/>
            <a:ext cx="10972800" cy="895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3600" b="1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3600" b="1">
                <a:solidFill>
                  <a:srgbClr val="152B3A"/>
                </a:solidFill>
                <a:latin typeface="Arial"/>
                <a:ea typeface="Arial"/>
                <a:cs typeface="Arial"/>
              </a:rPr>
              <a:t>Now it is your turn</a:t>
            </a:r>
          </a:p>
        </p:txBody>
      </p:sp>
      <p:sp>
        <p:nvSpPr>
          <p:cNvPr id="5" name="footer-line">
            <a:extLst xmlns:a="http://schemas.openxmlformats.org/drawingml/2006/main">
              <a:ext uri="{FF2B5EF4-FFF2-40B4-BE49-F238E27FC236}">
                <a16:creationId xmlns:a16="http://schemas.microsoft.com/office/drawing/2014/main" id="{5FB65E0E-FD25-48F8-903E-AFE25A606C5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219825"/>
            <a:ext cx="109728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CE7DD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footer">
            <a:extLst xmlns:a="http://schemas.openxmlformats.org/drawingml/2006/main">
              <a:ext uri="{FF2B5EF4-FFF2-40B4-BE49-F238E27FC236}">
                <a16:creationId xmlns:a16="http://schemas.microsoft.com/office/drawing/2014/main" id="{4F513C56-5AEE-4DF5-9457-1D894422827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381750"/>
            <a:ext cx="99060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200" b="0">
                <a:solidFill>
                  <a:srgbClr val="50616B"/>
                </a:solidFill>
                <a:latin typeface="Arial"/>
                <a:ea typeface="Arial"/>
                <a:cs typeface="Arial"/>
              </a:defRPr>
            </a:pPr>
            <a:r>
              <a:rPr sz="1200" b="0">
                <a:solidFill>
                  <a:srgbClr val="50616B"/>
                </a:solidFill>
                <a:latin typeface="Arial"/>
                <a:ea typeface="Arial"/>
                <a:cs typeface="Arial"/>
              </a:rPr>
              <a:t>Autumn 1 · Week 5 · Humanities</a:t>
            </a:r>
          </a:p>
        </p:txBody>
      </p:sp>
      <p:sp>
        <p:nvSpPr>
          <p:cNvPr id="7" name="page">
            <a:extLst xmlns:a="http://schemas.openxmlformats.org/drawingml/2006/main">
              <a:ext uri="{FF2B5EF4-FFF2-40B4-BE49-F238E27FC236}">
                <a16:creationId xmlns:a16="http://schemas.microsoft.com/office/drawing/2014/main" id="{545CFDC8-59C3-41D7-8127-A2F15B5DF39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106150" y="6362700"/>
            <a:ext cx="47625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350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1350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08</a:t>
            </a:r>
          </a:p>
        </p:txBody>
      </p:sp>
      <p:sp>
        <p:nvSpPr>
          <p:cNvPr id="8" name="left-heading">
            <a:extLst xmlns:a="http://schemas.openxmlformats.org/drawingml/2006/main">
              <a:ext uri="{FF2B5EF4-FFF2-40B4-BE49-F238E27FC236}">
                <a16:creationId xmlns:a16="http://schemas.microsoft.com/office/drawing/2014/main" id="{33E15CBA-997D-4971-B1F2-589F2EBE6D6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2257425"/>
            <a:ext cx="514350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100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YOUR TASK</a:t>
            </a:r>
          </a:p>
        </p:txBody>
      </p:sp>
      <p:sp>
        <p:nvSpPr>
          <p:cNvPr id="9" name="right-heading">
            <a:extLst xmlns:a="http://schemas.openxmlformats.org/drawingml/2006/main">
              <a:ext uri="{FF2B5EF4-FFF2-40B4-BE49-F238E27FC236}">
                <a16:creationId xmlns:a16="http://schemas.microsoft.com/office/drawing/2014/main" id="{CFFD6622-F33B-4971-B241-389742EB765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572250" y="2257425"/>
            <a:ext cx="50101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100" b="1">
                <a:solidFill>
                  <a:srgbClr val="A65D25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A65D25"/>
                </a:solidFill>
                <a:latin typeface="Arial"/>
                <a:ea typeface="Arial"/>
                <a:cs typeface="Arial"/>
              </a:rPr>
              <a:t>EXPLAIN</a:t>
            </a:r>
          </a:p>
        </p:txBody>
      </p:sp>
      <p:sp>
        <p:nvSpPr>
          <p:cNvPr id="10" name="left">
            <a:extLst xmlns:a="http://schemas.openxmlformats.org/drawingml/2006/main">
              <a:ext uri="{FF2B5EF4-FFF2-40B4-BE49-F238E27FC236}">
                <a16:creationId xmlns:a16="http://schemas.microsoft.com/office/drawing/2014/main" id="{653ACD97-30C4-4652-83F8-C8AC63FB386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238500"/>
            <a:ext cx="5143500" cy="2286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spcAft>
                <a:spcPts val="0"/>
              </a:spcAft>
            </a:pPr>
            <a:r>
              <a:rPr sz="240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Apply all three significance tests.</a:t>
            </a:r>
          </a:p>
          <a:p xmlns:a="http://schemas.openxmlformats.org/drawingml/2006/main">
            <a:pPr>
              <a:spcAft>
                <a:spcPts val="0"/>
              </a:spcAft>
            </a:pPr>
            <a:r>
              <a:rPr sz="240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/>
            </a:r>
          </a:p>
          <a:p xmlns:a="http://schemas.openxmlformats.org/drawingml/2006/main">
            <a:pPr>
              <a:spcAft>
                <a:spcPts val="0"/>
              </a:spcAft>
            </a:pPr>
            <a:r>
              <a:rPr sz="240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Choose one event and give a judgement.</a:t>
            </a:r>
          </a:p>
        </p:txBody>
      </p:sp>
      <p:sp>
        <p:nvSpPr>
          <p:cNvPr id="11" name="right">
            <a:extLst xmlns:a="http://schemas.openxmlformats.org/drawingml/2006/main">
              <a:ext uri="{FF2B5EF4-FFF2-40B4-BE49-F238E27FC236}">
                <a16:creationId xmlns:a16="http://schemas.microsoft.com/office/drawing/2014/main" id="{ACBFBEC9-64D2-4740-A13A-FA1682D06CA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572250" y="3238500"/>
            <a:ext cx="5010150" cy="2286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spcAft>
                <a:spcPts val="0"/>
              </a:spcAft>
            </a:pPr>
            <a:r>
              <a:rPr sz="240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Use unknown where the card gives no evidence.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4115969A-BA15-4E1F-A083-96BBA606B10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2886075"/>
            <a:ext cx="5048250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28575">
            <a:solidFill>
              <a:srgbClr val="DCE7DD"/>
            </a:solidFill>
            <a:prstDash val="solid"/>
          </a:ln>
        </p:spPr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3A2DEDD4-59F5-431E-89FD-407BD400D45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572250" y="2886075"/>
            <a:ext cx="5010150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28575">
            <a:solidFill>
              <a:srgbClr val="DCE7DD"/>
            </a:solidFill>
            <a:prstDash val="solid"/>
          </a:ln>
        </p:spPr>
      </p:sp>
    </p:spTree>
    <p:extLst>
      <p:ext uri="{BB962C8B-B14F-4D97-AF65-F5344CB8AC3E}">
        <p14:creationId xmlns:p14="http://schemas.microsoft.com/office/powerpoint/2010/main" val="1163935308"/>
      </p:ext>
    </p:extLst>
  </p:cSld>
</p:sld>
</file>

<file path=ppt/slides/slide9.xml><?xml version="1.0" encoding="utf-8"?>
<p:sld xmlns:p="http://schemas.openxmlformats.org/presentationml/2006/main">
  <p:cSld>
    <p:bg>
      <p:bgPr>
        <a:solidFill xmlns:a="http://schemas.openxmlformats.org/drawingml/2006/main">
          <a:srgbClr val="FBF9F3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2" name="top-rule">
            <a:extLst xmlns:a="http://schemas.openxmlformats.org/drawingml/2006/main">
              <a:ext uri="{FF2B5EF4-FFF2-40B4-BE49-F238E27FC236}">
                <a16:creationId xmlns:a16="http://schemas.microsoft.com/office/drawing/2014/main" id="{AC36C9DA-4E70-4CC2-832A-638F33CF7DB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742950"/>
            <a:ext cx="990600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8685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brand">
            <a:extLst xmlns:a="http://schemas.openxmlformats.org/drawingml/2006/main">
              <a:ext uri="{FF2B5EF4-FFF2-40B4-BE49-F238E27FC236}">
                <a16:creationId xmlns:a16="http://schemas.microsoft.com/office/drawing/2014/main" id="{2B621CA2-1E2F-4522-BE84-6130E41B7A7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42900"/>
            <a:ext cx="93345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425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MADE BY MATT  /  GROW HUMANITIES</a:t>
            </a:r>
          </a:p>
        </p:txBody>
      </p:sp>
      <p:pic>
        <p:nvPicPr>
          <p:cNvPr id="16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7b90d5cdbf334b76"/>
          <a:stretch xmlns:a="http://schemas.openxmlformats.org/drawingml/2006/main"/>
        </p:blipFill>
        <p:spPr>
          <a:xfrm xmlns:a="http://schemas.openxmlformats.org/drawingml/2006/main">
            <a:off x="10801350" y="438150"/>
            <a:ext cx="781050" cy="781050"/>
          </a:xfrm>
          <a:prstGeom xmlns:a="http://schemas.openxmlformats.org/drawingml/2006/main" prst="rect">
            <a:avLst/>
          </a:prstGeom>
        </p:spPr>
      </p:pic>
      <p:sp>
        <p:nvSpPr>
          <p:cNvPr id="4" name="title">
            <a:extLst xmlns:a="http://schemas.openxmlformats.org/drawingml/2006/main">
              <a:ext uri="{FF2B5EF4-FFF2-40B4-BE49-F238E27FC236}">
                <a16:creationId xmlns:a16="http://schemas.microsoft.com/office/drawing/2014/main" id="{2FECA8C6-1679-4927-9628-13381B8D7D9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047750"/>
            <a:ext cx="10972800" cy="895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3600" b="1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3600" b="1">
                <a:solidFill>
                  <a:srgbClr val="152B3A"/>
                </a:solidFill>
                <a:latin typeface="Arial"/>
                <a:ea typeface="Arial"/>
                <a:cs typeface="Arial"/>
              </a:rPr>
              <a:t>Make the reasoning visible</a:t>
            </a:r>
          </a:p>
        </p:txBody>
      </p:sp>
      <p:sp>
        <p:nvSpPr>
          <p:cNvPr id="5" name="footer-line">
            <a:extLst xmlns:a="http://schemas.openxmlformats.org/drawingml/2006/main">
              <a:ext uri="{FF2B5EF4-FFF2-40B4-BE49-F238E27FC236}">
                <a16:creationId xmlns:a16="http://schemas.microsoft.com/office/drawing/2014/main" id="{2CE48676-E6C8-4862-87D8-F9575AB04AE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219825"/>
            <a:ext cx="109728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CE7DD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footer">
            <a:extLst xmlns:a="http://schemas.openxmlformats.org/drawingml/2006/main">
              <a:ext uri="{FF2B5EF4-FFF2-40B4-BE49-F238E27FC236}">
                <a16:creationId xmlns:a16="http://schemas.microsoft.com/office/drawing/2014/main" id="{1C6C9AB5-F8AE-4FC1-B494-5FDE4501AE0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381750"/>
            <a:ext cx="99060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200" b="0">
                <a:solidFill>
                  <a:srgbClr val="50616B"/>
                </a:solidFill>
                <a:latin typeface="Arial"/>
                <a:ea typeface="Arial"/>
                <a:cs typeface="Arial"/>
              </a:defRPr>
            </a:pPr>
            <a:r>
              <a:rPr sz="1200" b="0">
                <a:solidFill>
                  <a:srgbClr val="50616B"/>
                </a:solidFill>
                <a:latin typeface="Arial"/>
                <a:ea typeface="Arial"/>
                <a:cs typeface="Arial"/>
              </a:rPr>
              <a:t>Autumn 1 · Week 5 · Humanities</a:t>
            </a:r>
          </a:p>
        </p:txBody>
      </p:sp>
      <p:sp>
        <p:nvSpPr>
          <p:cNvPr id="7" name="page">
            <a:extLst xmlns:a="http://schemas.openxmlformats.org/drawingml/2006/main">
              <a:ext uri="{FF2B5EF4-FFF2-40B4-BE49-F238E27FC236}">
                <a16:creationId xmlns:a16="http://schemas.microsoft.com/office/drawing/2014/main" id="{D013F926-89F5-443E-8D42-FFB28F81905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106150" y="6362700"/>
            <a:ext cx="47625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350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1350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09</a:t>
            </a:r>
          </a:p>
        </p:txBody>
      </p:sp>
      <p:sp>
        <p:nvSpPr>
          <p:cNvPr id="8" name="line-0">
            <a:extLst xmlns:a="http://schemas.openxmlformats.org/drawingml/2006/main">
              <a:ext uri="{FF2B5EF4-FFF2-40B4-BE49-F238E27FC236}">
                <a16:creationId xmlns:a16="http://schemas.microsoft.com/office/drawing/2014/main" id="{6EE58552-675C-48BC-812E-F1FAE5D91F9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2305050"/>
            <a:ext cx="109728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550" b="0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255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Point to one detail you used.</a:t>
            </a:r>
          </a:p>
        </p:txBody>
      </p:sp>
      <p:sp>
        <p:nvSpPr>
          <p:cNvPr id="9" name="line-1">
            <a:extLst xmlns:a="http://schemas.openxmlformats.org/drawingml/2006/main">
              <a:ext uri="{FF2B5EF4-FFF2-40B4-BE49-F238E27FC236}">
                <a16:creationId xmlns:a16="http://schemas.microsoft.com/office/drawing/2014/main" id="{A355BD32-E3FF-40A0-81DD-AE607228125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143250"/>
            <a:ext cx="109728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550" b="0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255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Say how it helped your answer.</a:t>
            </a:r>
          </a:p>
        </p:txBody>
      </p:sp>
      <p:sp>
        <p:nvSpPr>
          <p:cNvPr id="10" name="line-2">
            <a:extLst xmlns:a="http://schemas.openxmlformats.org/drawingml/2006/main">
              <a:ext uri="{FF2B5EF4-FFF2-40B4-BE49-F238E27FC236}">
                <a16:creationId xmlns:a16="http://schemas.microsoft.com/office/drawing/2014/main" id="{D2D25638-6343-4898-B8CB-94E2C6C4CA0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981450"/>
            <a:ext cx="109728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550" b="0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255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Name one thing it cannot show.</a:t>
            </a:r>
          </a:p>
        </p:txBody>
      </p:sp>
      <p:sp>
        <p:nvSpPr>
          <p:cNvPr id="11" name="line-3">
            <a:extLst xmlns:a="http://schemas.openxmlformats.org/drawingml/2006/main">
              <a:ext uri="{FF2B5EF4-FFF2-40B4-BE49-F238E27FC236}">
                <a16:creationId xmlns:a16="http://schemas.microsoft.com/office/drawing/2014/main" id="{40F602E6-C104-4075-B81C-17CC05E2ED6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4819650"/>
            <a:ext cx="109728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550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2550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Keep your first answer for the check.</a:t>
            </a:r>
          </a:p>
        </p:txBody>
      </p:sp>
    </p:spTree>
    <p:extLst>
      <p:ext uri="{BB962C8B-B14F-4D97-AF65-F5344CB8AC3E}">
        <p14:creationId xmlns:p14="http://schemas.microsoft.com/office/powerpoint/2010/main" val="1732344281"/>
      </p:ext>
    </p:extLst>
  </p:cSld>
</p:sld>
</file>

<file path=ppt/theme/theme1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docProps/app.xml><?xml version="1.0" encoding="utf-8"?>
<ap:Properties xmlns:ap="http://schemas.openxmlformats.org/officeDocument/2006/extended-properties">
  <ap:Application>Walnut Exporter</ap:Application>
  <ap:PresentationFormat>Converted Presentation</ap:PresentationFormat>
  <ap:Slides>0</ap:Slides>
  <ap:Notes>0</ap:Notes>
  <ap:HiddenSlides>0</ap:HiddenSlides>
  <ap:SharedDoc>false</ap:SharedDoc>
  <ap:DocSecurity>0</ap:DocSecurity>
</ap:Properties>
</file>

<file path=docProps/core.xml><?xml version="1.0" encoding="utf-8"?>
<coreProperties xmlns:dc="http://purl.org/dc/elements/1.1/" xmlns:dcterms="http://purl.org/dc/terms/" xmlns:xsi="http://www.w3.org/2001/XMLSchema-instance" xmlns="http://schemas.openxmlformats.org/package/2006/metadata/core-properties">
  <dc:creator>Walnut Exporter</dc:creator>
  <lastModifiedBy>Walnut Exporter</lastModifiedBy>
  <dc:title>Presentation</dc:title>
  <dcterms:created xsi:type="dcterms:W3CDTF">2026-09-07T10:25:29.8330000Z</dcterms:created>
  <dcterms:modified xsi:type="dcterms:W3CDTF">2026-09-07T10:25:29.8330000Z</dcterms:modified>
</coreProperties>
</file>