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a64dd7c4b6041fe" /><Relationship Type="http://schemas.openxmlformats.org/officeDocument/2006/relationships/extended-properties" Target="/docProps/app.xml" Id="R3558948a99fd4500" /><Relationship Type="http://schemas.openxmlformats.org/officeDocument/2006/relationships/officeDocument" Target="/ppt/presentation.xml" Id="R27c08c81fa67482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439f40e76294fd7"/>
  </p:sldMasterIdLst>
  <p:notesMasterIdLst>
    <p:notesMasterId xmlns:r="http://schemas.openxmlformats.org/officeDocument/2006/relationships" r:id="Rfbb43113eb8243de"/>
  </p:notesMasterIdLst>
  <p:sldIdLst>
    <p:sldId xmlns:r="http://schemas.openxmlformats.org/officeDocument/2006/relationships" id="256" r:id="Ra1408a511e6c4614"/>
    <p:sldId xmlns:r="http://schemas.openxmlformats.org/officeDocument/2006/relationships" id="257" r:id="R6c8ea0fd606347b0"/>
    <p:sldId xmlns:r="http://schemas.openxmlformats.org/officeDocument/2006/relationships" id="258" r:id="R52da564753624863"/>
    <p:sldId xmlns:r="http://schemas.openxmlformats.org/officeDocument/2006/relationships" id="259" r:id="R37c49acebb354bda"/>
    <p:sldId xmlns:r="http://schemas.openxmlformats.org/officeDocument/2006/relationships" id="260" r:id="R1d5bd26f4ff94352"/>
    <p:sldId xmlns:r="http://schemas.openxmlformats.org/officeDocument/2006/relationships" id="261" r:id="R561731fd851a4f99"/>
    <p:sldId xmlns:r="http://schemas.openxmlformats.org/officeDocument/2006/relationships" id="262" r:id="R437039eb1ad04f10"/>
    <p:sldId xmlns:r="http://schemas.openxmlformats.org/officeDocument/2006/relationships" id="263" r:id="R7e6d8627ad2540ba"/>
    <p:sldId xmlns:r="http://schemas.openxmlformats.org/officeDocument/2006/relationships" id="264" r:id="R69988dc0fdf34afa"/>
    <p:sldId xmlns:r="http://schemas.openxmlformats.org/officeDocument/2006/relationships" id="265" r:id="Rc839bdca7ff94933"/>
    <p:sldId xmlns:r="http://schemas.openxmlformats.org/officeDocument/2006/relationships" id="266" r:id="R39ae52dda6c34073"/>
    <p:sldId xmlns:r="http://schemas.openxmlformats.org/officeDocument/2006/relationships" id="267" r:id="R29ef104f5a3e42a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ce2e5562a7b422b" /><Relationship Type="http://schemas.openxmlformats.org/officeDocument/2006/relationships/slideMaster" Target="/ppt/slideMasters/slideMaster1.xml" Id="Rd439f40e76294fd7" /><Relationship Type="http://schemas.openxmlformats.org/officeDocument/2006/relationships/notesMaster" Target="/ppt/notesMasters/notesMaster1.xml" Id="Rfbb43113eb8243de" /><Relationship Type="http://schemas.openxmlformats.org/officeDocument/2006/relationships/presProps" Target="/ppt/presProps.xml" Id="R8897fac834d2401c" /><Relationship Type="http://schemas.openxmlformats.org/officeDocument/2006/relationships/tableStyles" Target="/ppt/tableStyles.xml" Id="Rdd33deddb62c453e" /><Relationship Type="http://schemas.openxmlformats.org/officeDocument/2006/relationships/slide" Target="/ppt/slides/slide1.xml" Id="Ra1408a511e6c4614" /><Relationship Type="http://schemas.openxmlformats.org/officeDocument/2006/relationships/slide" Target="/ppt/slides/slide2.xml" Id="R6c8ea0fd606347b0" /><Relationship Type="http://schemas.openxmlformats.org/officeDocument/2006/relationships/slide" Target="/ppt/slides/slide3.xml" Id="R52da564753624863" /><Relationship Type="http://schemas.openxmlformats.org/officeDocument/2006/relationships/slide" Target="/ppt/slides/slide4.xml" Id="R37c49acebb354bda" /><Relationship Type="http://schemas.openxmlformats.org/officeDocument/2006/relationships/slide" Target="/ppt/slides/slide5.xml" Id="R1d5bd26f4ff94352" /><Relationship Type="http://schemas.openxmlformats.org/officeDocument/2006/relationships/slide" Target="/ppt/slides/slide6.xml" Id="R561731fd851a4f99" /><Relationship Type="http://schemas.openxmlformats.org/officeDocument/2006/relationships/slide" Target="/ppt/slides/slide7.xml" Id="R437039eb1ad04f10" /><Relationship Type="http://schemas.openxmlformats.org/officeDocument/2006/relationships/slide" Target="/ppt/slides/slide8.xml" Id="R7e6d8627ad2540ba" /><Relationship Type="http://schemas.openxmlformats.org/officeDocument/2006/relationships/slide" Target="/ppt/slides/slide9.xml" Id="R69988dc0fdf34afa" /><Relationship Type="http://schemas.openxmlformats.org/officeDocument/2006/relationships/slide" Target="/ppt/slides/slide10.xml" Id="Rc839bdca7ff94933" /><Relationship Type="http://schemas.openxmlformats.org/officeDocument/2006/relationships/slide" Target="/ppt/slides/slide11.xml" Id="R39ae52dda6c34073" /><Relationship Type="http://schemas.openxmlformats.org/officeDocument/2006/relationships/slide" Target="/ppt/slides/slide12.xml" Id="R29ef104f5a3e42a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b8c4d38d3a24ec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63d966faf5d4494" /><Relationship Type="http://schemas.openxmlformats.org/officeDocument/2006/relationships/notesMaster" Target="/ppt/notesMasters/notesMaster1.xml" Id="Rd3d6f2ea789e466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a3db8b6690a4c0d" /><Relationship Type="http://schemas.openxmlformats.org/officeDocument/2006/relationships/notesMaster" Target="/ppt/notesMasters/notesMaster1.xml" Id="R739fd9eb122c44e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3f2a746e3d54013" /><Relationship Type="http://schemas.openxmlformats.org/officeDocument/2006/relationships/notesMaster" Target="/ppt/notesMasters/notesMaster1.xml" Id="Rcac9827ac2f04693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78d96dbd1dc419a" /><Relationship Type="http://schemas.openxmlformats.org/officeDocument/2006/relationships/notesMaster" Target="/ppt/notesMasters/notesMaster1.xml" Id="R5199720dbea0444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068be275d264c23" /><Relationship Type="http://schemas.openxmlformats.org/officeDocument/2006/relationships/notesMaster" Target="/ppt/notesMasters/notesMaster1.xml" Id="Re5c956a25dc9466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bf18c01337c49b3" /><Relationship Type="http://schemas.openxmlformats.org/officeDocument/2006/relationships/notesMaster" Target="/ppt/notesMasters/notesMaster1.xml" Id="R60080dc1db794e1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e99d78ba2ca4bb7" /><Relationship Type="http://schemas.openxmlformats.org/officeDocument/2006/relationships/notesMaster" Target="/ppt/notesMasters/notesMaster1.xml" Id="R842faba30699403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2dd379bee434263" /><Relationship Type="http://schemas.openxmlformats.org/officeDocument/2006/relationships/notesMaster" Target="/ppt/notesMasters/notesMaster1.xml" Id="R7d259713927f427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0e484edb1e547f9" /><Relationship Type="http://schemas.openxmlformats.org/officeDocument/2006/relationships/notesMaster" Target="/ppt/notesMasters/notesMaster1.xml" Id="R3a2d8edf02974bc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9a945b791514090" /><Relationship Type="http://schemas.openxmlformats.org/officeDocument/2006/relationships/notesMaster" Target="/ppt/notesMasters/notesMaster1.xml" Id="R6a6c4a4b1767401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c254a9944704bc1" /><Relationship Type="http://schemas.openxmlformats.org/officeDocument/2006/relationships/notesMaster" Target="/ppt/notesMasters/notesMaster1.xml" Id="Raa0b4f23475a416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9f6cc2aabaa4178" /><Relationship Type="http://schemas.openxmlformats.org/officeDocument/2006/relationships/notesMaster" Target="/ppt/notesMasters/notesMaster1.xml" Id="R5247aa2894ea432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GROW Humanities, Autumn 1 Week 3. Why move? What changes?. Friday 10:10-10:50.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Explain a cause and consequence of migration, using evidence and a time sequence.</a:t>
            </a:r>
          </a:p>
          <a:p xmlns:a="http://schemas.openxmlformats.org/drawingml/2006/main">
            <a:r>
              <a:t>Support: Use A/B/E first, read aloud and offer before/after labels. Pupil directs the chain.</a:t>
            </a:r>
          </a:p>
          <a:p xmlns:a="http://schemas.openxmlformats.org/drawingml/2006/main">
            <a:r>
              <a:t>Stretch: Build a chain with two causes and judge which has the stronger evidence; identify what is still unknown.</a:t>
            </a:r>
          </a:p>
          <a:p xmlns:a="http://schemas.openxmlformats.org/drawingml/2006/main">
            <a:r>
              <a:t>Misconceptions: A recruitment campaign in the 1950s cannot cause a journey in 1948. A listed occupation is not necessarily a confirmed job in Britain. Push and pull are both possible causes; neither explains every person's decision.</a:t>
            </a:r>
          </a:p>
          <a:p xmlns:a="http://schemas.openxmlformats.org/drawingml/2006/main">
            <a:r>
              <a:t>Answer guidance: Source W records names, ages, occupations and proposed addresses. Examples: Kenneth Amos, 21, welder; Rubert Adolphus, 24, carpenter. It does not directly record individual motives or later employment outcomes.</a:t>
            </a:r>
          </a:p>
          <a:p xmlns:a="http://schemas.openxmlformats.org/drawingml/2006/main">
            <a:r>
              <a:t>A/C push, B/D pull, E/F consequences. A factor can sometimes be classified differently in a different scenario, but these statements specify the direction and timing.</a:t>
            </a:r>
          </a:p>
          <a:p xmlns:a="http://schemas.openxmlformats.org/drawingml/2006/main">
            <a:r>
              <a:t>Example fictional chain: offered a job in another town -&gt; moves -&gt; starts that job. Use because for the cause and as a result for the consequence.</a:t>
            </a:r>
          </a:p>
          <a:p xmlns:a="http://schemas.openxmlformats.org/drawingml/2006/main">
            <a:r>
              <a:t>Hinge B. We cannot turn two recorded occupations into a claim about every passenger's motive.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https://madebymatt.uk/Lessons/Humanities_Teesside/GROW_W1-W8_2026-27/GROW_HUM_W3_Why_People_Moved_And_What_Changed.html</a:t>
            </a:r>
          </a:p>
          <a:p xmlns:a="http://schemas.openxmlformats.org/drawingml/2006/main">
            <a:r>
              <a:t>https://www.nationalarchives.gov.uk/education/resources/commonwealth-migration-since-1945/passenger-list-from-windrush/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e5a21f1ab244e0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e7896565f254940" /><Relationship Type="http://schemas.openxmlformats.org/officeDocument/2006/relationships/slideLayout" Target="/ppt/slideLayouts/slideLayout1.xml" Id="Rd7c38595483c47b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7c38595483c47b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793a781c4f4149" /><Relationship Type="http://schemas.openxmlformats.org/officeDocument/2006/relationships/image" Target="/ppt/media/image.jpeg" Id="Rc5e094851eb04d73" /><Relationship Type="http://schemas.openxmlformats.org/officeDocument/2006/relationships/notesSlide" Target="/ppt/notesSlides/notesSlide1.xml" Id="Rb32039a80ce5488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d006167a584148" /><Relationship Type="http://schemas.openxmlformats.org/officeDocument/2006/relationships/image" Target="/ppt/media/image.jpeg" Id="R4a9996675aa64e9f" /><Relationship Type="http://schemas.openxmlformats.org/officeDocument/2006/relationships/notesSlide" Target="/ppt/notesSlides/notesSlide10.xml" Id="R6906210014214658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478d3a83604a43" /><Relationship Type="http://schemas.openxmlformats.org/officeDocument/2006/relationships/image" Target="/ppt/media/image.jpeg" Id="R248bb2bfe4f44968" /><Relationship Type="http://schemas.openxmlformats.org/officeDocument/2006/relationships/notesSlide" Target="/ppt/notesSlides/notesSlide11.xml" Id="Rf4819b54297042a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ff98cba1ca47eb" /><Relationship Type="http://schemas.openxmlformats.org/officeDocument/2006/relationships/image" Target="/ppt/media/image.jpeg" Id="Recb9d3a3104a468f" /><Relationship Type="http://schemas.openxmlformats.org/officeDocument/2006/relationships/notesSlide" Target="/ppt/notesSlides/notesSlide12.xml" Id="Rcd3b1c180bc346a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b3ec1957cb45bb" /><Relationship Type="http://schemas.openxmlformats.org/officeDocument/2006/relationships/image" Target="/ppt/media/image.jpeg" Id="R1862587442f74b73" /><Relationship Type="http://schemas.openxmlformats.org/officeDocument/2006/relationships/notesSlide" Target="/ppt/notesSlides/notesSlide2.xml" Id="R28926a9b05ee447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c13eae58054900" /><Relationship Type="http://schemas.openxmlformats.org/officeDocument/2006/relationships/image" Target="/ppt/media/image.jpeg" Id="R1e032e07ca3744f5" /><Relationship Type="http://schemas.openxmlformats.org/officeDocument/2006/relationships/notesSlide" Target="/ppt/notesSlides/notesSlide3.xml" Id="R522c0168dbff408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9f62d3e615430c" /><Relationship Type="http://schemas.openxmlformats.org/officeDocument/2006/relationships/image" Target="/ppt/media/image.jpeg" Id="Ra23934f8794a496c" /><Relationship Type="http://schemas.openxmlformats.org/officeDocument/2006/relationships/image" Target="/ppt/media/image2.jpeg" Id="R92fab24b8f0942e4" /><Relationship Type="http://schemas.openxmlformats.org/officeDocument/2006/relationships/notesSlide" Target="/ppt/notesSlides/notesSlide4.xml" Id="R2c83b019c560462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c7bbcbcfd5402f" /><Relationship Type="http://schemas.openxmlformats.org/officeDocument/2006/relationships/image" Target="/ppt/media/image.jpeg" Id="R0871a0f705154df9" /><Relationship Type="http://schemas.openxmlformats.org/officeDocument/2006/relationships/notesSlide" Target="/ppt/notesSlides/notesSlide5.xml" Id="Ra1e62b4d2bf84aa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c97623a31348c5" /><Relationship Type="http://schemas.openxmlformats.org/officeDocument/2006/relationships/image" Target="/ppt/media/image.jpeg" Id="Rf0c3161b15584dc7" /><Relationship Type="http://schemas.openxmlformats.org/officeDocument/2006/relationships/notesSlide" Target="/ppt/notesSlides/notesSlide6.xml" Id="R0040d42fa72744f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0783921d4c457b" /><Relationship Type="http://schemas.openxmlformats.org/officeDocument/2006/relationships/image" Target="/ppt/media/image.jpeg" Id="Rdd8c096023984d90" /><Relationship Type="http://schemas.openxmlformats.org/officeDocument/2006/relationships/notesSlide" Target="/ppt/notesSlides/notesSlide7.xml" Id="Rb4e5de988761420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0ee20e35044020" /><Relationship Type="http://schemas.openxmlformats.org/officeDocument/2006/relationships/image" Target="/ppt/media/image.jpeg" Id="R9e01771d65554240" /><Relationship Type="http://schemas.openxmlformats.org/officeDocument/2006/relationships/notesSlide" Target="/ppt/notesSlides/notesSlide8.xml" Id="Rd4c390dc13254df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f091298cce4778" /><Relationship Type="http://schemas.openxmlformats.org/officeDocument/2006/relationships/image" Target="/ppt/media/image.jpeg" Id="R09be56b0a739409e" /><Relationship Type="http://schemas.openxmlformats.org/officeDocument/2006/relationships/notesSlide" Target="/ppt/notesSlides/notesSlide9.xml" Id="R233e05b8b2c44a0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e094851eb04d7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Why move? What changes?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do causes and consequences differ?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a cause and consequence of migration, using evidence and a time sequence.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Use a detail. Explain what it supports.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a9996675aa64e9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SCENARIO SORT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RESULTS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Push: A, C. Pull: B, 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 and F are consequences.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48bb2bfe4f4496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b9d3a3104a468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cause and one consequence.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cannot the passenger list tell us?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62587442f74b7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Migration means moving to live elsewhere.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Does a cause come before or after a move?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could attract a move: a job or a storm?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032e07ca3744f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CAUSE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PUSH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helps explain why.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Consequence: a result.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reason to leave.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Pull: a reason to move towards.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23934f8794a496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record carefully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passenger list records a journey.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does not explain every reason for moving.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2fab24b8f0942e4"/>
          <a:stretch xmlns:a="http://schemas.openxmlformats.org/drawingml/2006/main"/>
        </p:blipFill>
        <p:spPr>
          <a:xfrm xmlns:a="http://schemas.openxmlformats.org/drawingml/2006/main">
            <a:off x="8351292" y="2369344"/>
            <a:ext cx="2252167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871a0f705154df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CAUSE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CONSEQUENCE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job offer may attract a move.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new job may follow a move.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c3161b15584dc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flood damages a home: push or pull?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job offer elsewhere: push or pull?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These are fictional examples, not Windrush testimony.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d8c096023984d9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claim does Source W support?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All passengers came for the same job.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Different occupations are recorded.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explain using the source.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01771d6555424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the six scenario cards.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Build a cause, move, consequence chain.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 what Source W can and cannot show.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GROW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9be56b0a739409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reasoning visible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3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one detail you used.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how it helped your answer.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thing it cannot show.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answer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2026-09-07T10:25:27.6660000Z</dcterms:created>
  <dcterms:modified xsi:type="dcterms:W3CDTF">2026-09-07T10:25:27.6660000Z</dcterms:modified>
</coreProperties>
</file>