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729600140254a38" /><Relationship Type="http://schemas.openxmlformats.org/officeDocument/2006/relationships/extended-properties" Target="/docProps/app.xml" Id="R2d1ba35fe6334ce5" /><Relationship Type="http://schemas.openxmlformats.org/officeDocument/2006/relationships/officeDocument" Target="/ppt/presentation.xml" Id="R1bf17be1b1524c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3410cd9b6f4380"/>
  </p:sldMasterIdLst>
  <p:notesMasterIdLst>
    <p:notesMasterId xmlns:r="http://schemas.openxmlformats.org/officeDocument/2006/relationships" r:id="Rf5e8a691a9644e7b"/>
  </p:notesMasterIdLst>
  <p:sldIdLst>
    <p:sldId xmlns:r="http://schemas.openxmlformats.org/officeDocument/2006/relationships" id="256" r:id="R4777f5709bd64957"/>
    <p:sldId xmlns:r="http://schemas.openxmlformats.org/officeDocument/2006/relationships" id="257" r:id="R36cdefa878514567"/>
    <p:sldId xmlns:r="http://schemas.openxmlformats.org/officeDocument/2006/relationships" id="258" r:id="Re50b43a9a3b2436a"/>
    <p:sldId xmlns:r="http://schemas.openxmlformats.org/officeDocument/2006/relationships" id="259" r:id="R2321d0e1ba1c4bdc"/>
    <p:sldId xmlns:r="http://schemas.openxmlformats.org/officeDocument/2006/relationships" id="260" r:id="R34173529772b4b7c"/>
    <p:sldId xmlns:r="http://schemas.openxmlformats.org/officeDocument/2006/relationships" id="261" r:id="R7aeae43d2c174a2d"/>
    <p:sldId xmlns:r="http://schemas.openxmlformats.org/officeDocument/2006/relationships" id="262" r:id="Ra5bc311c20f749fd"/>
    <p:sldId xmlns:r="http://schemas.openxmlformats.org/officeDocument/2006/relationships" id="263" r:id="R142f8ae9a35448a6"/>
    <p:sldId xmlns:r="http://schemas.openxmlformats.org/officeDocument/2006/relationships" id="264" r:id="Ra19b1ef3ff9f4899"/>
    <p:sldId xmlns:r="http://schemas.openxmlformats.org/officeDocument/2006/relationships" id="265" r:id="Rc6e3f06c9bb7435f"/>
    <p:sldId xmlns:r="http://schemas.openxmlformats.org/officeDocument/2006/relationships" id="266" r:id="Rd7a7431f7159424b"/>
    <p:sldId xmlns:r="http://schemas.openxmlformats.org/officeDocument/2006/relationships" id="267" r:id="Rfed84f306bac459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95f4e9afb804b6e" /><Relationship Type="http://schemas.openxmlformats.org/officeDocument/2006/relationships/slideMaster" Target="/ppt/slideMasters/slideMaster1.xml" Id="R883410cd9b6f4380" /><Relationship Type="http://schemas.openxmlformats.org/officeDocument/2006/relationships/notesMaster" Target="/ppt/notesMasters/notesMaster1.xml" Id="Rf5e8a691a9644e7b" /><Relationship Type="http://schemas.openxmlformats.org/officeDocument/2006/relationships/presProps" Target="/ppt/presProps.xml" Id="R89ecf1ef8cda4c59" /><Relationship Type="http://schemas.openxmlformats.org/officeDocument/2006/relationships/tableStyles" Target="/ppt/tableStyles.xml" Id="Rf6997c03ca874e8e" /><Relationship Type="http://schemas.openxmlformats.org/officeDocument/2006/relationships/slide" Target="/ppt/slides/slide1.xml" Id="R4777f5709bd64957" /><Relationship Type="http://schemas.openxmlformats.org/officeDocument/2006/relationships/slide" Target="/ppt/slides/slide2.xml" Id="R36cdefa878514567" /><Relationship Type="http://schemas.openxmlformats.org/officeDocument/2006/relationships/slide" Target="/ppt/slides/slide3.xml" Id="Re50b43a9a3b2436a" /><Relationship Type="http://schemas.openxmlformats.org/officeDocument/2006/relationships/slide" Target="/ppt/slides/slide4.xml" Id="R2321d0e1ba1c4bdc" /><Relationship Type="http://schemas.openxmlformats.org/officeDocument/2006/relationships/slide" Target="/ppt/slides/slide5.xml" Id="R34173529772b4b7c" /><Relationship Type="http://schemas.openxmlformats.org/officeDocument/2006/relationships/slide" Target="/ppt/slides/slide6.xml" Id="R7aeae43d2c174a2d" /><Relationship Type="http://schemas.openxmlformats.org/officeDocument/2006/relationships/slide" Target="/ppt/slides/slide7.xml" Id="Ra5bc311c20f749fd" /><Relationship Type="http://schemas.openxmlformats.org/officeDocument/2006/relationships/slide" Target="/ppt/slides/slide8.xml" Id="R142f8ae9a35448a6" /><Relationship Type="http://schemas.openxmlformats.org/officeDocument/2006/relationships/slide" Target="/ppt/slides/slide9.xml" Id="Ra19b1ef3ff9f4899" /><Relationship Type="http://schemas.openxmlformats.org/officeDocument/2006/relationships/slide" Target="/ppt/slides/slide10.xml" Id="Rc6e3f06c9bb7435f" /><Relationship Type="http://schemas.openxmlformats.org/officeDocument/2006/relationships/slide" Target="/ppt/slides/slide11.xml" Id="Rd7a7431f7159424b" /><Relationship Type="http://schemas.openxmlformats.org/officeDocument/2006/relationships/slide" Target="/ppt/slides/slide12.xml" Id="Rfed84f306bac459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7dfaa1d4035473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39c8d4a8183489f" /><Relationship Type="http://schemas.openxmlformats.org/officeDocument/2006/relationships/notesMaster" Target="/ppt/notesMasters/notesMaster1.xml" Id="R29e829a166b04d1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c6deb5a14504f37" /><Relationship Type="http://schemas.openxmlformats.org/officeDocument/2006/relationships/notesMaster" Target="/ppt/notesMasters/notesMaster1.xml" Id="R1f77c31eefef4d4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4e9c687ea37417a" /><Relationship Type="http://schemas.openxmlformats.org/officeDocument/2006/relationships/notesMaster" Target="/ppt/notesMasters/notesMaster1.xml" Id="Rb1265bb983f44415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d81bc672f1f242ce" /><Relationship Type="http://schemas.openxmlformats.org/officeDocument/2006/relationships/notesMaster" Target="/ppt/notesMasters/notesMaster1.xml" Id="R92d2284f588b40d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df30cb86e594f4b" /><Relationship Type="http://schemas.openxmlformats.org/officeDocument/2006/relationships/notesMaster" Target="/ppt/notesMasters/notesMaster1.xml" Id="R73d388115e2945a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65496dbc2ba4eed" /><Relationship Type="http://schemas.openxmlformats.org/officeDocument/2006/relationships/notesMaster" Target="/ppt/notesMasters/notesMaster1.xml" Id="R2c2ddbc81fa54ea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6e936e8bd2241da" /><Relationship Type="http://schemas.openxmlformats.org/officeDocument/2006/relationships/notesMaster" Target="/ppt/notesMasters/notesMaster1.xml" Id="R96ba2a2c41884ae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5fc1a7fe4044d94" /><Relationship Type="http://schemas.openxmlformats.org/officeDocument/2006/relationships/notesMaster" Target="/ppt/notesMasters/notesMaster1.xml" Id="R201ab62db6904de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5d48399c2dc4a38" /><Relationship Type="http://schemas.openxmlformats.org/officeDocument/2006/relationships/notesMaster" Target="/ppt/notesMasters/notesMaster1.xml" Id="Rd903828daf4e441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95967c4ccd04909" /><Relationship Type="http://schemas.openxmlformats.org/officeDocument/2006/relationships/notesMaster" Target="/ppt/notesMasters/notesMaster1.xml" Id="Rb1cadbc80f0e4f6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9f5b819f658493b" /><Relationship Type="http://schemas.openxmlformats.org/officeDocument/2006/relationships/notesMaster" Target="/ppt/notesMasters/notesMaster1.xml" Id="R1f4210c12ba1495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4c6452d20c24cdb" /><Relationship Type="http://schemas.openxmlformats.org/officeDocument/2006/relationships/notesMaster" Target="/ppt/notesMasters/notesMaster1.xml" Id="R00567955b0954d2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5. Why was it significant?.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Read the enquiry. Check that pupils know the response choices.</a:t>
            </a:r>
          </a:p>
          <a:p xmlns:a="http://schemas.openxmlformats.org/drawingml/2006/main">
            <a:r>
              <a:t>Objective: Judge historical significance using reach, duration and the difference made, while acknowledging missing evidence.</a:t>
            </a:r>
          </a:p>
          <a:p xmlns:a="http://schemas.openxmlformats.org/drawingml/2006/main">
            <a:r>
              <a:t>Support: Use one event and the difference-made test. Offer a sentence frame and a card reader.</a:t>
            </a:r>
          </a:p>
          <a:p xmlns:a="http://schemas.openxmlformats.org/drawingml/2006/main">
            <a:r>
              <a:t>Stretch: Re-rank the events using a different criterion. Explain what changed in your argument and what stayed factual.</a:t>
            </a:r>
          </a:p>
          <a:p xmlns:a="http://schemas.openxmlformats.org/drawingml/2006/main">
            <a:r>
              <a:t>Misconceptions: Do not invent a number for reach or duration. A clear qualitative statement may be the available evidence. A change in rules does not prove all lived experiences became fair. Ranking can differ when pupils apply different stated criteria consistently.</a:t>
            </a:r>
          </a:p>
          <a:p xmlns:a="http://schemas.openxmlformats.org/drawingml/2006/main">
            <a:r>
              <a:t>Answer guidance: B: Black and Asian applicants for bus-crew work; company changed employment rule in 1963; exact numbers/later durations not supplied. R: people using specified public places in Great Britain; legal prohibition in 1965; employment and major housing areas were not covered. M: care for sick/wounded soldiers; activity in Crimea in 1855; no patient count or exact lasting effect supplied.</a:t>
            </a:r>
          </a:p>
          <a:p xmlns:a="http://schemas.openxmlformats.org/drawingml/2006/main">
            <a:r>
              <a:t>Model: The Bristol boycott was significant for access to work because Source B describes removal of a racial barrier to bus-crew jobs. Its reach was limited compared with a national law, but its job-access outcome is clear.</a:t>
            </a:r>
          </a:p>
          <a:p xmlns:a="http://schemas.openxmlformats.org/drawingml/2006/main">
            <a:r>
              <a:t>Hinge B uses difference made. A is fame without evidence of impact. No single ranking is compulsory if the criterion and evidence are sound.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https://madebymatt.uk/Lessons/Humanities_Teesside/GROW_W1-W8_2026-27/GROW_HUM_W5_Was_It_Significant.html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https://www.english-heritage.org.uk/visit/blue-plaques/mary-seacole/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5. Why was it significant?.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Reveal checks now. Accept different defensible answers; do not score opinions as wrong.</a:t>
            </a:r>
          </a:p>
          <a:p xmlns:a="http://schemas.openxmlformats.org/drawingml/2006/main">
            <a:r>
              <a:t>Objective: Judge historical significance using reach, duration and the difference made, while acknowledging missing evidence.</a:t>
            </a:r>
          </a:p>
          <a:p xmlns:a="http://schemas.openxmlformats.org/drawingml/2006/main">
            <a:r>
              <a:t>Support: Use one event and the difference-made test. Offer a sentence frame and a card reader.</a:t>
            </a:r>
          </a:p>
          <a:p xmlns:a="http://schemas.openxmlformats.org/drawingml/2006/main">
            <a:r>
              <a:t>Stretch: Re-rank the events using a different criterion. Explain what changed in your argument and what stayed factual.</a:t>
            </a:r>
          </a:p>
          <a:p xmlns:a="http://schemas.openxmlformats.org/drawingml/2006/main">
            <a:r>
              <a:t>Misconceptions: Do not invent a number for reach or duration. A clear qualitative statement may be the available evidence. A change in rules does not prove all lived experiences became fair. Ranking can differ when pupils apply different stated criteria consistently.</a:t>
            </a:r>
          </a:p>
          <a:p xmlns:a="http://schemas.openxmlformats.org/drawingml/2006/main">
            <a:r>
              <a:t>Answer guidance: B: Black and Asian applicants for bus-crew work; company changed employment rule in 1963; exact numbers/later durations not supplied. R: people using specified public places in Great Britain; legal prohibition in 1965; employment and major housing areas were not covered. M: care for sick/wounded soldiers; activity in Crimea in 1855; no patient count or exact lasting effect supplied.</a:t>
            </a:r>
          </a:p>
          <a:p xmlns:a="http://schemas.openxmlformats.org/drawingml/2006/main">
            <a:r>
              <a:t>Model: The Bristol boycott was significant for access to work because Source B describes removal of a racial barrier to bus-crew jobs. Its reach was limited compared with a national law, but its job-access outcome is clear.</a:t>
            </a:r>
          </a:p>
          <a:p xmlns:a="http://schemas.openxmlformats.org/drawingml/2006/main">
            <a:r>
              <a:t>Hinge B uses difference made. A is fame without evidence of impact. No single ranking is compulsory if the criterion and evidence are sound.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https://madebymatt.uk/Lessons/Humanities_Teesside/GROW_W1-W8_2026-27/GROW_HUM_W5_Was_It_Significant.html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https://www.english-heritage.org.uk/visit/blue-plaques/mary-seacole/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5. Why was it significant?.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Space: pupil chooses how to respond. Voice: help them express their idea. Audience: read the meaning back and let the pupil correct it. Influence: agree one teaching action, then act on it next lesson.</a:t>
            </a:r>
          </a:p>
          <a:p xmlns:a="http://schemas.openxmlformats.org/drawingml/2006/main">
            <a:r>
              <a:t>Objective: Judge historical significance using reach, duration and the difference made, while acknowledging missing evidence.</a:t>
            </a:r>
          </a:p>
          <a:p xmlns:a="http://schemas.openxmlformats.org/drawingml/2006/main">
            <a:r>
              <a:t>Support: Use one event and the difference-made test. Offer a sentence frame and a card reader.</a:t>
            </a:r>
          </a:p>
          <a:p xmlns:a="http://schemas.openxmlformats.org/drawingml/2006/main">
            <a:r>
              <a:t>Stretch: Re-rank the events using a different criterion. Explain what changed in your argument and what stayed factual.</a:t>
            </a:r>
          </a:p>
          <a:p xmlns:a="http://schemas.openxmlformats.org/drawingml/2006/main">
            <a:r>
              <a:t>Misconceptions: Do not invent a number for reach or duration. A clear qualitative statement may be the available evidence. A change in rules does not prove all lived experiences became fair. Ranking can differ when pupils apply different stated criteria consistently.</a:t>
            </a:r>
          </a:p>
          <a:p xmlns:a="http://schemas.openxmlformats.org/drawingml/2006/main">
            <a:r>
              <a:t>Answer guidance: B: Black and Asian applicants for bus-crew work; company changed employment rule in 1963; exact numbers/later durations not supplied. R: people using specified public places in Great Britain; legal prohibition in 1965; employment and major housing areas were not covered. M: care for sick/wounded soldiers; activity in Crimea in 1855; no patient count or exact lasting effect supplied.</a:t>
            </a:r>
          </a:p>
          <a:p xmlns:a="http://schemas.openxmlformats.org/drawingml/2006/main">
            <a:r>
              <a:t>Model: The Bristol boycott was significant for access to work because Source B describes removal of a racial barrier to bus-crew jobs. Its reach was limited compared with a national law, but its job-access outcome is clear.</a:t>
            </a:r>
          </a:p>
          <a:p xmlns:a="http://schemas.openxmlformats.org/drawingml/2006/main">
            <a:r>
              <a:t>Hinge B uses difference made. A is fame without evidence of impact. No single ranking is compulsory if the criterion and evidence are sound.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https://madebymatt.uk/Lessons/Humanities_Teesside/GROW_W1-W8_2026-27/GROW_HUM_W5_Was_It_Significant.html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https://www.english-heritage.org.uk/visit/blue-plaques/mary-seacole/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5. Why was it significant?.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Capture one specific success and one next step. Record the response mode and support.</a:t>
            </a:r>
          </a:p>
          <a:p xmlns:a="http://schemas.openxmlformats.org/drawingml/2006/main">
            <a:r>
              <a:t>Objective: Judge historical significance using reach, duration and the difference made, while acknowledging missing evidence.</a:t>
            </a:r>
          </a:p>
          <a:p xmlns:a="http://schemas.openxmlformats.org/drawingml/2006/main">
            <a:r>
              <a:t>Support: Use one event and the difference-made test. Offer a sentence frame and a card reader.</a:t>
            </a:r>
          </a:p>
          <a:p xmlns:a="http://schemas.openxmlformats.org/drawingml/2006/main">
            <a:r>
              <a:t>Stretch: Re-rank the events using a different criterion. Explain what changed in your argument and what stayed factual.</a:t>
            </a:r>
          </a:p>
          <a:p xmlns:a="http://schemas.openxmlformats.org/drawingml/2006/main">
            <a:r>
              <a:t>Misconceptions: Do not invent a number for reach or duration. A clear qualitative statement may be the available evidence. A change in rules does not prove all lived experiences became fair. Ranking can differ when pupils apply different stated criteria consistently.</a:t>
            </a:r>
          </a:p>
          <a:p xmlns:a="http://schemas.openxmlformats.org/drawingml/2006/main">
            <a:r>
              <a:t>Answer guidance: B: Black and Asian applicants for bus-crew work; company changed employment rule in 1963; exact numbers/later durations not supplied. R: people using specified public places in Great Britain; legal prohibition in 1965; employment and major housing areas were not covered. M: care for sick/wounded soldiers; activity in Crimea in 1855; no patient count or exact lasting effect supplied.</a:t>
            </a:r>
          </a:p>
          <a:p xmlns:a="http://schemas.openxmlformats.org/drawingml/2006/main">
            <a:r>
              <a:t>Model: The Bristol boycott was significant for access to work because Source B describes removal of a racial barrier to bus-crew jobs. Its reach was limited compared with a national law, but its job-access outcome is clear.</a:t>
            </a:r>
          </a:p>
          <a:p xmlns:a="http://schemas.openxmlformats.org/drawingml/2006/main">
            <a:r>
              <a:t>Hinge B uses difference made. A is fame without evidence of impact. No single ranking is compulsory if the criterion and evidence are sound.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https://madebymatt.uk/Lessons/Humanities_Teesside/GROW_W1-W8_2026-27/GROW_HUM_W5_Was_It_Significant.html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https://www.english-heritage.org.uk/visit/blue-plaques/mary-seacole/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5. Why was it significant?.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Retain a first response. Do not supply the answer before the pupil chooses.</a:t>
            </a:r>
          </a:p>
          <a:p xmlns:a="http://schemas.openxmlformats.org/drawingml/2006/main">
            <a:r>
              <a:t>Objective: Judge historical significance using reach, duration and the difference made, while acknowledging missing evidence.</a:t>
            </a:r>
          </a:p>
          <a:p xmlns:a="http://schemas.openxmlformats.org/drawingml/2006/main">
            <a:r>
              <a:t>Support: Use one event and the difference-made test. Offer a sentence frame and a card reader.</a:t>
            </a:r>
          </a:p>
          <a:p xmlns:a="http://schemas.openxmlformats.org/drawingml/2006/main">
            <a:r>
              <a:t>Stretch: Re-rank the events using a different criterion. Explain what changed in your argument and what stayed factual.</a:t>
            </a:r>
          </a:p>
          <a:p xmlns:a="http://schemas.openxmlformats.org/drawingml/2006/main">
            <a:r>
              <a:t>Misconceptions: Do not invent a number for reach or duration. A clear qualitative statement may be the available evidence. A change in rules does not prove all lived experiences became fair. Ranking can differ when pupils apply different stated criteria consistently.</a:t>
            </a:r>
          </a:p>
          <a:p xmlns:a="http://schemas.openxmlformats.org/drawingml/2006/main">
            <a:r>
              <a:t>Answer guidance: B: Black and Asian applicants for bus-crew work; company changed employment rule in 1963; exact numbers/later durations not supplied. R: people using specified public places in Great Britain; legal prohibition in 1965; employment and major housing areas were not covered. M: care for sick/wounded soldiers; activity in Crimea in 1855; no patient count or exact lasting effect supplied.</a:t>
            </a:r>
          </a:p>
          <a:p xmlns:a="http://schemas.openxmlformats.org/drawingml/2006/main">
            <a:r>
              <a:t>Model: The Bristol boycott was significant for access to work because Source B describes removal of a racial barrier to bus-crew jobs. Its reach was limited compared with a national law, but its job-access outcome is clear.</a:t>
            </a:r>
          </a:p>
          <a:p xmlns:a="http://schemas.openxmlformats.org/drawingml/2006/main">
            <a:r>
              <a:t>Hinge B uses difference made. A is fame without evidence of impact. No single ranking is compulsory if the criterion and evidence are sound.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https://madebymatt.uk/Lessons/Humanities_Teesside/GROW_W1-W8_2026-27/GROW_HUM_W5_Was_It_Significant.html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https://www.english-heritage.org.uk/visit/blue-plaques/mary-seacole/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5. Why was it significant?.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Read each term with an example. Ask pupils to point to or use one term.</a:t>
            </a:r>
          </a:p>
          <a:p xmlns:a="http://schemas.openxmlformats.org/drawingml/2006/main">
            <a:r>
              <a:t>Objective: Judge historical significance using reach, duration and the difference made, while acknowledging missing evidence.</a:t>
            </a:r>
          </a:p>
          <a:p xmlns:a="http://schemas.openxmlformats.org/drawingml/2006/main">
            <a:r>
              <a:t>Support: Use one event and the difference-made test. Offer a sentence frame and a card reader.</a:t>
            </a:r>
          </a:p>
          <a:p xmlns:a="http://schemas.openxmlformats.org/drawingml/2006/main">
            <a:r>
              <a:t>Stretch: Re-rank the events using a different criterion. Explain what changed in your argument and what stayed factual.</a:t>
            </a:r>
          </a:p>
          <a:p xmlns:a="http://schemas.openxmlformats.org/drawingml/2006/main">
            <a:r>
              <a:t>Misconceptions: Do not invent a number for reach or duration. A clear qualitative statement may be the available evidence. A change in rules does not prove all lived experiences became fair. Ranking can differ when pupils apply different stated criteria consistently.</a:t>
            </a:r>
          </a:p>
          <a:p xmlns:a="http://schemas.openxmlformats.org/drawingml/2006/main">
            <a:r>
              <a:t>Answer guidance: B: Black and Asian applicants for bus-crew work; company changed employment rule in 1963; exact numbers/later durations not supplied. R: people using specified public places in Great Britain; legal prohibition in 1965; employment and major housing areas were not covered. M: care for sick/wounded soldiers; activity in Crimea in 1855; no patient count or exact lasting effect supplied.</a:t>
            </a:r>
          </a:p>
          <a:p xmlns:a="http://schemas.openxmlformats.org/drawingml/2006/main">
            <a:r>
              <a:t>Model: The Bristol boycott was significant for access to work because Source B describes removal of a racial barrier to bus-crew jobs. Its reach was limited compared with a national law, but its job-access outcome is clear.</a:t>
            </a:r>
          </a:p>
          <a:p xmlns:a="http://schemas.openxmlformats.org/drawingml/2006/main">
            <a:r>
              <a:t>Hinge B uses difference made. A is fame without evidence of impact. No single ranking is compulsory if the criterion and evidence are sound.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https://madebymatt.uk/Lessons/Humanities_Teesside/GROW_W1-W8_2026-27/GROW_HUM_W5_Was_It_Significant.html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https://www.english-heritage.org.uk/visit/blue-plaques/mary-seacole/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5. Why was it significant?.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Use the larger printed source sheet. Read captions and distinguish the document from its later custodian.</a:t>
            </a:r>
          </a:p>
          <a:p xmlns:a="http://schemas.openxmlformats.org/drawingml/2006/main">
            <a:r>
              <a:t>Objective: Judge historical significance using reach, duration and the difference made, while acknowledging missing evidence.</a:t>
            </a:r>
          </a:p>
          <a:p xmlns:a="http://schemas.openxmlformats.org/drawingml/2006/main">
            <a:r>
              <a:t>Support: Use one event and the difference-made test. Offer a sentence frame and a card reader.</a:t>
            </a:r>
          </a:p>
          <a:p xmlns:a="http://schemas.openxmlformats.org/drawingml/2006/main">
            <a:r>
              <a:t>Stretch: Re-rank the events using a different criterion. Explain what changed in your argument and what stayed factual.</a:t>
            </a:r>
          </a:p>
          <a:p xmlns:a="http://schemas.openxmlformats.org/drawingml/2006/main">
            <a:r>
              <a:t>Misconceptions: Do not invent a number for reach or duration. A clear qualitative statement may be the available evidence. A change in rules does not prove all lived experiences became fair. Ranking can differ when pupils apply different stated criteria consistently.</a:t>
            </a:r>
          </a:p>
          <a:p xmlns:a="http://schemas.openxmlformats.org/drawingml/2006/main">
            <a:r>
              <a:t>Answer guidance: B: Black and Asian applicants for bus-crew work; company changed employment rule in 1963; exact numbers/later durations not supplied. R: people using specified public places in Great Britain; legal prohibition in 1965; employment and major housing areas were not covered. M: care for sick/wounded soldiers; activity in Crimea in 1855; no patient count or exact lasting effect supplied.</a:t>
            </a:r>
          </a:p>
          <a:p xmlns:a="http://schemas.openxmlformats.org/drawingml/2006/main">
            <a:r>
              <a:t>Model: The Bristol boycott was significant for access to work because Source B describes removal of a racial barrier to bus-crew jobs. Its reach was limited compared with a national law, but its job-access outcome is clear.</a:t>
            </a:r>
          </a:p>
          <a:p xmlns:a="http://schemas.openxmlformats.org/drawingml/2006/main">
            <a:r>
              <a:t>Hinge B uses difference made. A is fame without evidence of impact. No single ranking is compulsory if the criterion and evidence are sound.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https://madebymatt.uk/Lessons/Humanities_Teesside/GROW_W1-W8_2026-27/GROW_HUM_W5_Was_It_Significant.html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https://www.english-heritage.org.uk/visit/blue-plaques/mary-seacole/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5. Why was it significant?.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Think aloud: state the detail, then explain what it supports.</a:t>
            </a:r>
          </a:p>
          <a:p xmlns:a="http://schemas.openxmlformats.org/drawingml/2006/main">
            <a:r>
              <a:t>Objective: Judge historical significance using reach, duration and the difference made, while acknowledging missing evidence.</a:t>
            </a:r>
          </a:p>
          <a:p xmlns:a="http://schemas.openxmlformats.org/drawingml/2006/main">
            <a:r>
              <a:t>Support: Use one event and the difference-made test. Offer a sentence frame and a card reader.</a:t>
            </a:r>
          </a:p>
          <a:p xmlns:a="http://schemas.openxmlformats.org/drawingml/2006/main">
            <a:r>
              <a:t>Stretch: Re-rank the events using a different criterion. Explain what changed in your argument and what stayed factual.</a:t>
            </a:r>
          </a:p>
          <a:p xmlns:a="http://schemas.openxmlformats.org/drawingml/2006/main">
            <a:r>
              <a:t>Misconceptions: Do not invent a number for reach or duration. A clear qualitative statement may be the available evidence. A change in rules does not prove all lived experiences became fair. Ranking can differ when pupils apply different stated criteria consistently.</a:t>
            </a:r>
          </a:p>
          <a:p xmlns:a="http://schemas.openxmlformats.org/drawingml/2006/main">
            <a:r>
              <a:t>Answer guidance: B: Black and Asian applicants for bus-crew work; company changed employment rule in 1963; exact numbers/later durations not supplied. R: people using specified public places in Great Britain; legal prohibition in 1965; employment and major housing areas were not covered. M: care for sick/wounded soldiers; activity in Crimea in 1855; no patient count or exact lasting effect supplied.</a:t>
            </a:r>
          </a:p>
          <a:p xmlns:a="http://schemas.openxmlformats.org/drawingml/2006/main">
            <a:r>
              <a:t>Model: The Bristol boycott was significant for access to work because Source B describes removal of a racial barrier to bus-crew jobs. Its reach was limited compared with a national law, but its job-access outcome is clear.</a:t>
            </a:r>
          </a:p>
          <a:p xmlns:a="http://schemas.openxmlformats.org/drawingml/2006/main">
            <a:r>
              <a:t>Hinge B uses difference made. A is fame without evidence of impact. No single ranking is compulsory if the criterion and evidence are sound.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https://madebymatt.uk/Lessons/Humanities_Teesside/GROW_W1-W8_2026-27/GROW_HUM_W5_Was_It_Significant.html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https://www.english-heritage.org.uk/visit/blue-plaques/mary-seacole/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5. Why was it significant?.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Model one part together; invite an independent choice before discussion.</a:t>
            </a:r>
          </a:p>
          <a:p xmlns:a="http://schemas.openxmlformats.org/drawingml/2006/main">
            <a:r>
              <a:t>Objective: Judge historical significance using reach, duration and the difference made, while acknowledging missing evidence.</a:t>
            </a:r>
          </a:p>
          <a:p xmlns:a="http://schemas.openxmlformats.org/drawingml/2006/main">
            <a:r>
              <a:t>Support: Use one event and the difference-made test. Offer a sentence frame and a card reader.</a:t>
            </a:r>
          </a:p>
          <a:p xmlns:a="http://schemas.openxmlformats.org/drawingml/2006/main">
            <a:r>
              <a:t>Stretch: Re-rank the events using a different criterion. Explain what changed in your argument and what stayed factual.</a:t>
            </a:r>
          </a:p>
          <a:p xmlns:a="http://schemas.openxmlformats.org/drawingml/2006/main">
            <a:r>
              <a:t>Misconceptions: Do not invent a number for reach or duration. A clear qualitative statement may be the available evidence. A change in rules does not prove all lived experiences became fair. Ranking can differ when pupils apply different stated criteria consistently.</a:t>
            </a:r>
          </a:p>
          <a:p xmlns:a="http://schemas.openxmlformats.org/drawingml/2006/main">
            <a:r>
              <a:t>Answer guidance: B: Black and Asian applicants for bus-crew work; company changed employment rule in 1963; exact numbers/later durations not supplied. R: people using specified public places in Great Britain; legal prohibition in 1965; employment and major housing areas were not covered. M: care for sick/wounded soldiers; activity in Crimea in 1855; no patient count or exact lasting effect supplied.</a:t>
            </a:r>
          </a:p>
          <a:p xmlns:a="http://schemas.openxmlformats.org/drawingml/2006/main">
            <a:r>
              <a:t>Model: The Bristol boycott was significant for access to work because Source B describes removal of a racial barrier to bus-crew jobs. Its reach was limited compared with a national law, but its job-access outcome is clear.</a:t>
            </a:r>
          </a:p>
          <a:p xmlns:a="http://schemas.openxmlformats.org/drawingml/2006/main">
            <a:r>
              <a:t>Hinge B uses difference made. A is fame without evidence of impact. No single ranking is compulsory if the criterion and evidence are sound.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https://madebymatt.uk/Lessons/Humanities_Teesside/GROW_W1-W8_2026-27/GROW_HUM_W5_Was_It_Significant.html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https://www.english-heritage.org.uk/visit/blue-plaques/mary-seacole/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5. Why was it significant?.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Take simultaneous choices where helpful. Ask for the reason. Reteach if the reason reveals the misconception.</a:t>
            </a:r>
          </a:p>
          <a:p xmlns:a="http://schemas.openxmlformats.org/drawingml/2006/main">
            <a:r>
              <a:t>Objective: Judge historical significance using reach, duration and the difference made, while acknowledging missing evidence.</a:t>
            </a:r>
          </a:p>
          <a:p xmlns:a="http://schemas.openxmlformats.org/drawingml/2006/main">
            <a:r>
              <a:t>Support: Use one event and the difference-made test. Offer a sentence frame and a card reader.</a:t>
            </a:r>
          </a:p>
          <a:p xmlns:a="http://schemas.openxmlformats.org/drawingml/2006/main">
            <a:r>
              <a:t>Stretch: Re-rank the events using a different criterion. Explain what changed in your argument and what stayed factual.</a:t>
            </a:r>
          </a:p>
          <a:p xmlns:a="http://schemas.openxmlformats.org/drawingml/2006/main">
            <a:r>
              <a:t>Misconceptions: Do not invent a number for reach or duration. A clear qualitative statement may be the available evidence. A change in rules does not prove all lived experiences became fair. Ranking can differ when pupils apply different stated criteria consistently.</a:t>
            </a:r>
          </a:p>
          <a:p xmlns:a="http://schemas.openxmlformats.org/drawingml/2006/main">
            <a:r>
              <a:t>Answer guidance: B: Black and Asian applicants for bus-crew work; company changed employment rule in 1963; exact numbers/later durations not supplied. R: people using specified public places in Great Britain; legal prohibition in 1965; employment and major housing areas were not covered. M: care for sick/wounded soldiers; activity in Crimea in 1855; no patient count or exact lasting effect supplied.</a:t>
            </a:r>
          </a:p>
          <a:p xmlns:a="http://schemas.openxmlformats.org/drawingml/2006/main">
            <a:r>
              <a:t>Model: The Bristol boycott was significant for access to work because Source B describes removal of a racial barrier to bus-crew jobs. Its reach was limited compared with a national law, but its job-access outcome is clear.</a:t>
            </a:r>
          </a:p>
          <a:p xmlns:a="http://schemas.openxmlformats.org/drawingml/2006/main">
            <a:r>
              <a:t>Hinge B uses difference made. A is fame without evidence of impact. No single ranking is compulsory if the criterion and evidence are sound.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https://madebymatt.uk/Lessons/Humanities_Teesside/GROW_W1-W8_2026-27/GROW_HUM_W5_Was_It_Significant.html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https://www.english-heritage.org.uk/visit/blue-plaques/mary-seacole/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5. Why was it significant?.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Independent attempt. Record the support used. Keep this first response before feedback.</a:t>
            </a:r>
          </a:p>
          <a:p xmlns:a="http://schemas.openxmlformats.org/drawingml/2006/main">
            <a:r>
              <a:t>Objective: Judge historical significance using reach, duration and the difference made, while acknowledging missing evidence.</a:t>
            </a:r>
          </a:p>
          <a:p xmlns:a="http://schemas.openxmlformats.org/drawingml/2006/main">
            <a:r>
              <a:t>Support: Use one event and the difference-made test. Offer a sentence frame and a card reader.</a:t>
            </a:r>
          </a:p>
          <a:p xmlns:a="http://schemas.openxmlformats.org/drawingml/2006/main">
            <a:r>
              <a:t>Stretch: Re-rank the events using a different criterion. Explain what changed in your argument and what stayed factual.</a:t>
            </a:r>
          </a:p>
          <a:p xmlns:a="http://schemas.openxmlformats.org/drawingml/2006/main">
            <a:r>
              <a:t>Misconceptions: Do not invent a number for reach or duration. A clear qualitative statement may be the available evidence. A change in rules does not prove all lived experiences became fair. Ranking can differ when pupils apply different stated criteria consistently.</a:t>
            </a:r>
          </a:p>
          <a:p xmlns:a="http://schemas.openxmlformats.org/drawingml/2006/main">
            <a:r>
              <a:t>Answer guidance: B: Black and Asian applicants for bus-crew work; company changed employment rule in 1963; exact numbers/later durations not supplied. R: people using specified public places in Great Britain; legal prohibition in 1965; employment and major housing areas were not covered. M: care for sick/wounded soldiers; activity in Crimea in 1855; no patient count or exact lasting effect supplied.</a:t>
            </a:r>
          </a:p>
          <a:p xmlns:a="http://schemas.openxmlformats.org/drawingml/2006/main">
            <a:r>
              <a:t>Model: The Bristol boycott was significant for access to work because Source B describes removal of a racial barrier to bus-crew jobs. Its reach was limited compared with a national law, but its job-access outcome is clear.</a:t>
            </a:r>
          </a:p>
          <a:p xmlns:a="http://schemas.openxmlformats.org/drawingml/2006/main">
            <a:r>
              <a:t>Hinge B uses difference made. A is fame without evidence of impact. No single ranking is compulsory if the criterion and evidence are sound.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https://madebymatt.uk/Lessons/Humanities_Teesside/GROW_W1-W8_2026-27/GROW_HUM_W5_Was_It_Significant.html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https://www.english-heritage.org.uk/visit/blue-plaques/mary-seacole/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5. Why was it significant?.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Follow the pupil sheet. In assessment lessons, release the second response only after the first is kept.</a:t>
            </a:r>
          </a:p>
          <a:p xmlns:a="http://schemas.openxmlformats.org/drawingml/2006/main">
            <a:r>
              <a:t>Objective: Judge historical significance using reach, duration and the difference made, while acknowledging missing evidence.</a:t>
            </a:r>
          </a:p>
          <a:p xmlns:a="http://schemas.openxmlformats.org/drawingml/2006/main">
            <a:r>
              <a:t>Support: Use one event and the difference-made test. Offer a sentence frame and a card reader.</a:t>
            </a:r>
          </a:p>
          <a:p xmlns:a="http://schemas.openxmlformats.org/drawingml/2006/main">
            <a:r>
              <a:t>Stretch: Re-rank the events using a different criterion. Explain what changed in your argument and what stayed factual.</a:t>
            </a:r>
          </a:p>
          <a:p xmlns:a="http://schemas.openxmlformats.org/drawingml/2006/main">
            <a:r>
              <a:t>Misconceptions: Do not invent a number for reach or duration. A clear qualitative statement may be the available evidence. A change in rules does not prove all lived experiences became fair. Ranking can differ when pupils apply different stated criteria consistently.</a:t>
            </a:r>
          </a:p>
          <a:p xmlns:a="http://schemas.openxmlformats.org/drawingml/2006/main">
            <a:r>
              <a:t>Answer guidance: B: Black and Asian applicants for bus-crew work; company changed employment rule in 1963; exact numbers/later durations not supplied. R: people using specified public places in Great Britain; legal prohibition in 1965; employment and major housing areas were not covered. M: care for sick/wounded soldiers; activity in Crimea in 1855; no patient count or exact lasting effect supplied.</a:t>
            </a:r>
          </a:p>
          <a:p xmlns:a="http://schemas.openxmlformats.org/drawingml/2006/main">
            <a:r>
              <a:t>Model: The Bristol boycott was significant for access to work because Source B describes removal of a racial barrier to bus-crew jobs. Its reach was limited compared with a national law, but its job-access outcome is clear.</a:t>
            </a:r>
          </a:p>
          <a:p xmlns:a="http://schemas.openxmlformats.org/drawingml/2006/main">
            <a:r>
              <a:t>Hinge B uses difference made. A is fame without evidence of impact. No single ranking is compulsory if the criterion and evidence are sound.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https://madebymatt.uk/Lessons/Humanities_Teesside/GROW_W1-W8_2026-27/GROW_HUM_W5_Was_It_Significant.html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https://www.english-heritage.org.uk/visit/blue-plaques/mary-seacole/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f94e374de452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89a512ab0d14539" /><Relationship Type="http://schemas.openxmlformats.org/officeDocument/2006/relationships/slideLayout" Target="/ppt/slideLayouts/slideLayout1.xml" Id="Rf151d87b199d463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51d87b199d463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190fc70e44074" /><Relationship Type="http://schemas.openxmlformats.org/officeDocument/2006/relationships/image" Target="/ppt/media/image.jpeg" Id="R6a63ed7800b54ffa" /><Relationship Type="http://schemas.openxmlformats.org/officeDocument/2006/relationships/notesSlide" Target="/ppt/notesSlides/notesSlide1.xml" Id="R070e68aa9e39429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2072b2f2e409c" /><Relationship Type="http://schemas.openxmlformats.org/officeDocument/2006/relationships/image" Target="/ppt/media/image.jpeg" Id="R5c1da008923b4adf" /><Relationship Type="http://schemas.openxmlformats.org/officeDocument/2006/relationships/notesSlide" Target="/ppt/notesSlides/notesSlide10.xml" Id="R95983b5b452f416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55ccdf72d4170" /><Relationship Type="http://schemas.openxmlformats.org/officeDocument/2006/relationships/image" Target="/ppt/media/image.jpeg" Id="R3ee08b013a7b4731" /><Relationship Type="http://schemas.openxmlformats.org/officeDocument/2006/relationships/notesSlide" Target="/ppt/notesSlides/notesSlide11.xml" Id="R6fb592a6074941d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2727959b4469d" /><Relationship Type="http://schemas.openxmlformats.org/officeDocument/2006/relationships/image" Target="/ppt/media/image.jpeg" Id="Ra55004fcb5074b7f" /><Relationship Type="http://schemas.openxmlformats.org/officeDocument/2006/relationships/notesSlide" Target="/ppt/notesSlides/notesSlide12.xml" Id="R8a42bc9b9ccd4b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90269616b4a0d" /><Relationship Type="http://schemas.openxmlformats.org/officeDocument/2006/relationships/image" Target="/ppt/media/image.jpeg" Id="Ra7bb79d4e7104db8" /><Relationship Type="http://schemas.openxmlformats.org/officeDocument/2006/relationships/notesSlide" Target="/ppt/notesSlides/notesSlide2.xml" Id="Rb4aae37ff1924b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12ca12ef7403a" /><Relationship Type="http://schemas.openxmlformats.org/officeDocument/2006/relationships/image" Target="/ppt/media/image.jpeg" Id="R916f1f53c97d4f7c" /><Relationship Type="http://schemas.openxmlformats.org/officeDocument/2006/relationships/notesSlide" Target="/ppt/notesSlides/notesSlide3.xml" Id="Rdcca872767df46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9bc78b0bc4f96" /><Relationship Type="http://schemas.openxmlformats.org/officeDocument/2006/relationships/image" Target="/ppt/media/image.jpeg" Id="Rf7dbc8818eef42b9" /><Relationship Type="http://schemas.openxmlformats.org/officeDocument/2006/relationships/image" Target="/ppt/media/image2.jpeg" Id="R1a037efb301f429e" /><Relationship Type="http://schemas.openxmlformats.org/officeDocument/2006/relationships/notesSlide" Target="/ppt/notesSlides/notesSlide4.xml" Id="R4fcc77d1fdd14c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c012fec3044e9" /><Relationship Type="http://schemas.openxmlformats.org/officeDocument/2006/relationships/image" Target="/ppt/media/image.jpeg" Id="R08162c6b27034f2c" /><Relationship Type="http://schemas.openxmlformats.org/officeDocument/2006/relationships/notesSlide" Target="/ppt/notesSlides/notesSlide5.xml" Id="Rdbfbf49708844a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7c1f6c0934ac7" /><Relationship Type="http://schemas.openxmlformats.org/officeDocument/2006/relationships/image" Target="/ppt/media/image.jpeg" Id="R63dc5a8577b047ad" /><Relationship Type="http://schemas.openxmlformats.org/officeDocument/2006/relationships/notesSlide" Target="/ppt/notesSlides/notesSlide6.xml" Id="R63405e91494944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fdfa060cf4b0d" /><Relationship Type="http://schemas.openxmlformats.org/officeDocument/2006/relationships/image" Target="/ppt/media/image.jpeg" Id="R43b8f828521c4aba" /><Relationship Type="http://schemas.openxmlformats.org/officeDocument/2006/relationships/notesSlide" Target="/ppt/notesSlides/notesSlide7.xml" Id="Rcca339c3a3b44d0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680bf23294193" /><Relationship Type="http://schemas.openxmlformats.org/officeDocument/2006/relationships/image" Target="/ppt/media/image.jpeg" Id="R5c8da982b84841c3" /><Relationship Type="http://schemas.openxmlformats.org/officeDocument/2006/relationships/notesSlide" Target="/ppt/notesSlides/notesSlide8.xml" Id="Ra12b62c2bbbd45b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90aeadcd64ba8" /><Relationship Type="http://schemas.openxmlformats.org/officeDocument/2006/relationships/image" Target="/ppt/media/image.jpeg" Id="R7b90d5cdbf334b76" /><Relationship Type="http://schemas.openxmlformats.org/officeDocument/2006/relationships/notesSlide" Target="/ppt/notesSlides/notesSlide9.xml" Id="R822f4d30920748f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FF33059C-D699-406A-B441-19C747C68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6C60FD3-6A44-40DE-AE21-A30370FB7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63ed7800b54ffa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A60821E-20B2-471A-8BB3-FAA506285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Why was it significant?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7ECBDB34-6F42-48B3-A8D8-B23549269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57A55C73-0775-456F-A670-A41D2D640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5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496F9D1-14A9-495E-90A4-CC647BFFA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1904CE6B-201C-449D-A2D1-41ABF2A6C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How do we judge an event's importance?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19B1D911-7359-424D-8EA3-D4E122CC6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Judge historical significance using reach, duration and the difference made, while acknowledging missing evidence.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83C46BCB-BF61-4D42-8073-2594DB100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Use a detail. Explain what it supports.</a:t>
            </a:r>
          </a:p>
        </p:txBody>
      </p:sp>
    </p:spTree>
    <p:extLst>
      <p:ext uri="{BB962C8B-B14F-4D97-AF65-F5344CB8AC3E}">
        <p14:creationId xmlns:p14="http://schemas.microsoft.com/office/powerpoint/2010/main" val="89926106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7DE0724-EA72-4F4B-B4C5-B086810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2C8DF0-0717-4986-97B7-E014DEBC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1da008923b4adf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E6C87B-5402-4355-B222-E838F90E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Check the reasoning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B7DC22-E996-4F55-8E5D-48916DEA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0248D2E-0CDA-4C72-92DC-B76196CC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5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D3A6E0D-EE9E-4262-B0CE-A580D9BE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237F6565-5B9A-4055-8435-0E500C21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A VALID JUDGEMENT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A08214FC-397C-48F0-80E6-30DF7D9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A VALID LIMIT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8518DEF3-2872-4279-B7C8-6D18311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B changed recruitment to bus-crew jobs.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26E5754-F079-4A02-978E-4F8A55CDC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The card does not measure every later outcome.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7A34E-60B9-43D9-A2D4-72E80AFB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7D3D05-6E36-4FEA-8679-B336442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014065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e08b013a7b4731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Your voice shapes the next step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5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Choose one idea to share, or pass.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Your listener tells you what they heard.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Keep or change your idea; give a reason.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Tell us what would help you next time.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5004fcb5074b7f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Before you go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5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Name one test of significance.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Give one judgement and one limit.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Show one detail that helped.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Choose a next step.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32FC33A1-19E9-485D-B622-53CFE200A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9C0A2927-4B06-4B12-827A-74854258E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7bb79d4e7104db8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890C2AB-A585-439A-A531-4819FD440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Start with what you know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5F9BB920-4327-4B67-BA9F-1733E9B20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CF9D4C09-C878-403A-8175-3E536C0D2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5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D965AFA-C423-4657-BE3B-3CA14C58E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8DDAA2C7-8457-4D52-80C0-C0381F70A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Is famous the same as significant?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4D03E454-F87E-4932-9ED2-E68D36EC5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Name an action that changed something.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E91EC5A-D5D3-4A7F-B366-363E94EC0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Keep your first ranking; you may revise it.</a:t>
            </a:r>
          </a:p>
        </p:txBody>
      </p:sp>
    </p:spTree>
    <p:extLst>
      <p:ext uri="{BB962C8B-B14F-4D97-AF65-F5344CB8AC3E}">
        <p14:creationId xmlns:p14="http://schemas.microsoft.com/office/powerpoint/2010/main" val="28992841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7DE0724-EA72-4F4B-B4C5-B086810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2C8DF0-0717-4986-97B7-E014DEBC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6f1f53c97d4f7c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E6C87B-5402-4355-B222-E838F90E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Words that help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B7DC22-E996-4F55-8E5D-48916DEA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0248D2E-0CDA-4C72-92DC-B76196CC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5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D3A6E0D-EE9E-4262-B0CE-A580D9BE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237F6565-5B9A-4055-8435-0E500C21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REACH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A08214FC-397C-48F0-80E6-30DF7D9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DIFFERENCE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8518DEF3-2872-4279-B7C8-6D18311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who was affected.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Duration: how long it mattered.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26E5754-F079-4A02-978E-4F8A55CDC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what changed.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Judgement: a reasoned decision.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7A34E-60B9-43D9-A2D4-72E80AFB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7D3D05-6E36-4FEA-8679-B336442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014065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op-rule">
            <a:extLst xmlns:a="http://schemas.openxmlformats.org/drawingml/2006/main">
              <a:ext uri="{FF2B5EF4-FFF2-40B4-BE49-F238E27FC236}">
                <a16:creationId xmlns:a16="http://schemas.microsoft.com/office/drawing/2014/main" id="{9DB8204C-8E23-4CD7-83FB-2204085E5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BADF7A3E-0507-429F-BFC2-48CB68AC7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dbc8818eef42b9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74837D2-0FEA-4EC8-AEE1-DB06D8937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A source is a starting point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BAF715D0-0B4B-43DC-A9E0-8921D3442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02B58C95-D3A5-4D19-9AFD-294334D0E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5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8326B85-34E3-4AA0-87CA-53FBC7D14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8" name="subtitle">
            <a:extLst xmlns:a="http://schemas.openxmlformats.org/drawingml/2006/main">
              <a:ext uri="{FF2B5EF4-FFF2-40B4-BE49-F238E27FC236}">
                <a16:creationId xmlns:a16="http://schemas.microsoft.com/office/drawing/2014/main" id="{581BDF12-EE40-4B11-BAD5-6D7879908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00300"/>
            <a:ext cx="6191250" cy="1409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4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Evidence helps us judge a change.</a:t>
            </a:r>
          </a:p>
        </p:txBody>
      </p:sp>
      <p:sp>
        <p:nvSpPr>
          <p:cNvPr id="9" name="body">
            <a:extLst xmlns:a="http://schemas.openxmlformats.org/drawingml/2006/main">
              <a:ext uri="{FF2B5EF4-FFF2-40B4-BE49-F238E27FC236}">
                <a16:creationId xmlns:a16="http://schemas.microsoft.com/office/drawing/2014/main" id="{CFC49468-3AA4-499A-988F-3CE8F23A1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666750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Fame alone cannot show what changed.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037efb301f429e"/>
          <a:stretch xmlns:a="http://schemas.openxmlformats.org/drawingml/2006/main"/>
        </p:blipFill>
        <p:spPr>
          <a:xfrm xmlns:a="http://schemas.openxmlformats.org/drawingml/2006/main">
            <a:off x="8351292" y="2369344"/>
            <a:ext cx="2252167" cy="2786063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23686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7DE0724-EA72-4F4B-B4C5-B086810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2C8DF0-0717-4986-97B7-E014DEBC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8162c6b27034f2c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E6C87B-5402-4355-B222-E838F90E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Watch a worked example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B7DC22-E996-4F55-8E5D-48916DEA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0248D2E-0CDA-4C72-92DC-B76196CC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5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D3A6E0D-EE9E-4262-B0CE-A580D9BE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237F6565-5B9A-4055-8435-0E500C21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WEAK REASON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A08214FC-397C-48F0-80E6-30DF7D9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STRONGER REASON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8518DEF3-2872-4279-B7C8-6D18311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It was important because everyone knows it.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26E5754-F079-4A02-978E-4F8A55CDC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The boycott changed who could get bus-crew jobs.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7A34E-60B9-43D9-A2D4-72E80AFB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7D3D05-6E36-4FEA-8679-B336442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014065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FF33059C-D699-406A-B441-19C747C68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6C60FD3-6A44-40DE-AE21-A30370FB7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dc5a8577b047ad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A60821E-20B2-471A-8BB3-FAA506285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Try one together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7ECBDB34-6F42-48B3-A8D8-B23549269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57A55C73-0775-456F-A670-A41D2D640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5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496F9D1-14A9-495E-90A4-CC647BFFA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1904CE6B-201C-449D-A2D1-41ABF2A6C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Compare Source B and Source R.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19B1D911-7359-424D-8EA3-D4E122CC6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Which gives clear evidence of a changed rule?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83C46BCB-BF61-4D42-8073-2594DB100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What evidence about lasting effects is missing?</a:t>
            </a:r>
          </a:p>
        </p:txBody>
      </p:sp>
    </p:spTree>
    <p:extLst>
      <p:ext uri="{BB962C8B-B14F-4D97-AF65-F5344CB8AC3E}">
        <p14:creationId xmlns:p14="http://schemas.microsoft.com/office/powerpoint/2010/main" val="89926106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b8f828521c4aba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Choose, then explain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5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Which judgement uses evidence?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A. The event was famous, so it mattered most.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B. B shows a barrier to jobs was removed.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Choose and name the test.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CEFFD5FB-06E3-4A10-9C1E-5D6B832F3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82DC3D44-CC17-446B-A6B8-0B1EADDDF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8da982b84841c3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DA6ABEF-ACD3-43FB-B487-5DEEBC8F7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Now it is your turn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5FB65E0E-FD25-48F8-903E-AFE25A606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4F513C56-5AEE-4DF5-9457-1D8944228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5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545CFDC8-59C3-41D7-8127-A2F15B5DF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33E15CBA-997D-4971-B1F2-589F2EBE6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YOUR TASK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CFFD6622-F33B-4971-B241-389742EB7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EXPLAIN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653ACD97-30C4-4652-83F8-C8AC63FB3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Apply all three significance tests.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Choose one event and give a judgement.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ACBFBEC9-64D2-4740-A13A-FA1682D06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Use unknown where the card gives no evidence.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115969A-BA15-4E1F-A083-96BBA606B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A2DEDD4-59F5-431E-89FD-407BD400D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6393530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90d5cdbf334b76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Make the reasoning visible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5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Point to one detail you used.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Say how it helped your answer.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Name one thing it cannot show.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Keep your first answer for the check.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2026-09-07T10:25:29.8330000Z</dcterms:created>
  <dcterms:modified xsi:type="dcterms:W3CDTF">2026-09-07T10:25:29.8330000Z</dcterms:modified>
</coreProperties>
</file>