
<file path=[Content_Types].xml><?xml version="1.0" encoding="utf-8"?>
<Types xmlns="http://schemas.openxmlformats.org/package/2006/content-types">
  <Default Extension="xml" ContentType="application/vnd.openxmlformats-package.core-properties+xml"/>
  <Default Extension="jpeg" ContentType="image/jpe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0a64dd7c4b6041fe" /><Relationship Type="http://schemas.openxmlformats.org/officeDocument/2006/relationships/extended-properties" Target="/docProps/app.xml" Id="R3558948a99fd4500" /><Relationship Type="http://schemas.openxmlformats.org/officeDocument/2006/relationships/officeDocument" Target="/ppt/presentation.xml" Id="R27c08c81fa67482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439f40e76294fd7"/>
  </p:sldMasterIdLst>
  <p:notesMasterIdLst>
    <p:notesMasterId xmlns:r="http://schemas.openxmlformats.org/officeDocument/2006/relationships" r:id="Rfbb43113eb8243de"/>
  </p:notesMasterIdLst>
  <p:sldIdLst>
    <p:sldId xmlns:r="http://schemas.openxmlformats.org/officeDocument/2006/relationships" id="256" r:id="Ra1408a511e6c4614"/>
    <p:sldId xmlns:r="http://schemas.openxmlformats.org/officeDocument/2006/relationships" id="257" r:id="R6c8ea0fd606347b0"/>
    <p:sldId xmlns:r="http://schemas.openxmlformats.org/officeDocument/2006/relationships" id="258" r:id="R52da564753624863"/>
    <p:sldId xmlns:r="http://schemas.openxmlformats.org/officeDocument/2006/relationships" id="259" r:id="R37c49acebb354bda"/>
    <p:sldId xmlns:r="http://schemas.openxmlformats.org/officeDocument/2006/relationships" id="260" r:id="R1d5bd26f4ff94352"/>
    <p:sldId xmlns:r="http://schemas.openxmlformats.org/officeDocument/2006/relationships" id="261" r:id="R561731fd851a4f99"/>
    <p:sldId xmlns:r="http://schemas.openxmlformats.org/officeDocument/2006/relationships" id="262" r:id="R437039eb1ad04f10"/>
    <p:sldId xmlns:r="http://schemas.openxmlformats.org/officeDocument/2006/relationships" id="263" r:id="R7e6d8627ad2540ba"/>
    <p:sldId xmlns:r="http://schemas.openxmlformats.org/officeDocument/2006/relationships" id="264" r:id="R69988dc0fdf34afa"/>
    <p:sldId xmlns:r="http://schemas.openxmlformats.org/officeDocument/2006/relationships" id="265" r:id="Rc839bdca7ff94933"/>
    <p:sldId xmlns:r="http://schemas.openxmlformats.org/officeDocument/2006/relationships" id="266" r:id="R39ae52dda6c34073"/>
    <p:sldId xmlns:r="http://schemas.openxmlformats.org/officeDocument/2006/relationships" id="267" r:id="R29ef104f5a3e42a4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7ce2e5562a7b422b" /><Relationship Type="http://schemas.openxmlformats.org/officeDocument/2006/relationships/slideMaster" Target="/ppt/slideMasters/slideMaster1.xml" Id="Rd439f40e76294fd7" /><Relationship Type="http://schemas.openxmlformats.org/officeDocument/2006/relationships/notesMaster" Target="/ppt/notesMasters/notesMaster1.xml" Id="Rfbb43113eb8243de" /><Relationship Type="http://schemas.openxmlformats.org/officeDocument/2006/relationships/presProps" Target="/ppt/presProps.xml" Id="R8897fac834d2401c" /><Relationship Type="http://schemas.openxmlformats.org/officeDocument/2006/relationships/tableStyles" Target="/ppt/tableStyles.xml" Id="Rdd33deddb62c453e" /><Relationship Type="http://schemas.openxmlformats.org/officeDocument/2006/relationships/slide" Target="/ppt/slides/slide1.xml" Id="Ra1408a511e6c4614" /><Relationship Type="http://schemas.openxmlformats.org/officeDocument/2006/relationships/slide" Target="/ppt/slides/slide2.xml" Id="R6c8ea0fd606347b0" /><Relationship Type="http://schemas.openxmlformats.org/officeDocument/2006/relationships/slide" Target="/ppt/slides/slide3.xml" Id="R52da564753624863" /><Relationship Type="http://schemas.openxmlformats.org/officeDocument/2006/relationships/slide" Target="/ppt/slides/slide4.xml" Id="R37c49acebb354bda" /><Relationship Type="http://schemas.openxmlformats.org/officeDocument/2006/relationships/slide" Target="/ppt/slides/slide5.xml" Id="R1d5bd26f4ff94352" /><Relationship Type="http://schemas.openxmlformats.org/officeDocument/2006/relationships/slide" Target="/ppt/slides/slide6.xml" Id="R561731fd851a4f99" /><Relationship Type="http://schemas.openxmlformats.org/officeDocument/2006/relationships/slide" Target="/ppt/slides/slide7.xml" Id="R437039eb1ad04f10" /><Relationship Type="http://schemas.openxmlformats.org/officeDocument/2006/relationships/slide" Target="/ppt/slides/slide8.xml" Id="R7e6d8627ad2540ba" /><Relationship Type="http://schemas.openxmlformats.org/officeDocument/2006/relationships/slide" Target="/ppt/slides/slide9.xml" Id="R69988dc0fdf34afa" /><Relationship Type="http://schemas.openxmlformats.org/officeDocument/2006/relationships/slide" Target="/ppt/slides/slide10.xml" Id="Rc839bdca7ff94933" /><Relationship Type="http://schemas.openxmlformats.org/officeDocument/2006/relationships/slide" Target="/ppt/slides/slide11.xml" Id="R39ae52dda6c34073" /><Relationship Type="http://schemas.openxmlformats.org/officeDocument/2006/relationships/slide" Target="/ppt/slides/slide12.xml" Id="R29ef104f5a3e42a4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7b8c4d38d3a24ec7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c63d966faf5d4494" /><Relationship Type="http://schemas.openxmlformats.org/officeDocument/2006/relationships/notesMaster" Target="/ppt/notesMasters/notesMaster1.xml" Id="Rd3d6f2ea789e466a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7a3db8b6690a4c0d" /><Relationship Type="http://schemas.openxmlformats.org/officeDocument/2006/relationships/notesMaster" Target="/ppt/notesMasters/notesMaster1.xml" Id="R739fd9eb122c44e0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a3f2a746e3d54013" /><Relationship Type="http://schemas.openxmlformats.org/officeDocument/2006/relationships/notesMaster" Target="/ppt/notesMasters/notesMaster1.xml" Id="Rcac9827ac2f04693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978d96dbd1dc419a" /><Relationship Type="http://schemas.openxmlformats.org/officeDocument/2006/relationships/notesMaster" Target="/ppt/notesMasters/notesMaster1.xml" Id="R5199720dbea04449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1068be275d264c23" /><Relationship Type="http://schemas.openxmlformats.org/officeDocument/2006/relationships/notesMaster" Target="/ppt/notesMasters/notesMaster1.xml" Id="Re5c956a25dc9466f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cbf18c01337c49b3" /><Relationship Type="http://schemas.openxmlformats.org/officeDocument/2006/relationships/notesMaster" Target="/ppt/notesMasters/notesMaster1.xml" Id="R60080dc1db794e19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0e99d78ba2ca4bb7" /><Relationship Type="http://schemas.openxmlformats.org/officeDocument/2006/relationships/notesMaster" Target="/ppt/notesMasters/notesMaster1.xml" Id="R842faba30699403e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f2dd379bee434263" /><Relationship Type="http://schemas.openxmlformats.org/officeDocument/2006/relationships/notesMaster" Target="/ppt/notesMasters/notesMaster1.xml" Id="R7d259713927f4277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20e484edb1e547f9" /><Relationship Type="http://schemas.openxmlformats.org/officeDocument/2006/relationships/notesMaster" Target="/ppt/notesMasters/notesMaster1.xml" Id="R3a2d8edf02974bc2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b9a945b791514090" /><Relationship Type="http://schemas.openxmlformats.org/officeDocument/2006/relationships/notesMaster" Target="/ppt/notesMasters/notesMaster1.xml" Id="R6a6c4a4b17674018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1c254a9944704bc1" /><Relationship Type="http://schemas.openxmlformats.org/officeDocument/2006/relationships/notesMaster" Target="/ppt/notesMasters/notesMaster1.xml" Id="Raa0b4f23475a4164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29f6cc2aabaa4178" /><Relationship Type="http://schemas.openxmlformats.org/officeDocument/2006/relationships/notesMaster" Target="/ppt/notesMasters/notesMaster1.xml" Id="R5247aa2894ea432d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GROW Humanities, Autumn 1 Week 3. Why move? What changes?. Friday 10:10-10:50. Humanities lesson; separate RE period is outside this pack.</a:t>
            </a:r>
          </a:p>
          <a:p xmlns:a="http://schemas.openxmlformats.org/drawingml/2006/main">
            <a:r>
              <a:t>Slide minutes: 1,3,3,4,5,5,3,8,2,2,2,2 = 40. Adapt within the total.</a:t>
            </a:r>
          </a:p>
          <a:p xmlns:a="http://schemas.openxmlformats.org/drawingml/2006/main">
            <a:r>
              <a:t>Read the enquiry. Check that pupils know the response choices.</a:t>
            </a:r>
          </a:p>
          <a:p xmlns:a="http://schemas.openxmlformats.org/drawingml/2006/main">
            <a:r>
              <a:t>Objective: Explain a cause and consequence of migration, using evidence and a time sequence.</a:t>
            </a:r>
          </a:p>
          <a:p xmlns:a="http://schemas.openxmlformats.org/drawingml/2006/main">
            <a:r>
              <a:t>Support: Use A/B/E first, read aloud and offer before/after labels. Pupil directs the chain.</a:t>
            </a:r>
          </a:p>
          <a:p xmlns:a="http://schemas.openxmlformats.org/drawingml/2006/main">
            <a:r>
              <a:t>Stretch: Build a chain with two causes and judge which has the stronger evidence; identify what is still unknown.</a:t>
            </a:r>
          </a:p>
          <a:p xmlns:a="http://schemas.openxmlformats.org/drawingml/2006/main">
            <a:r>
              <a:t>Misconceptions: A recruitment campaign in the 1950s cannot cause a journey in 1948. A listed occupation is not necessarily a confirmed job in Britain. Push and pull are both possible causes; neither explains every person's decision.</a:t>
            </a:r>
          </a:p>
          <a:p xmlns:a="http://schemas.openxmlformats.org/drawingml/2006/main">
            <a:r>
              <a:t>Answer guidance: Source W records names, ages, occupations and proposed addresses. Examples: Kenneth Amos, 21, welder; Rubert Adolphus, 24, carpenter. It does not directly record individual motives or later employment outcomes.</a:t>
            </a:r>
          </a:p>
          <a:p xmlns:a="http://schemas.openxmlformats.org/drawingml/2006/main">
            <a:r>
              <a:t>A/C push, B/D pull, E/F consequences. A factor can sometimes be classified differently in a different scenario, but these statements specify the direction and timing.</a:t>
            </a:r>
          </a:p>
          <a:p xmlns:a="http://schemas.openxmlformats.org/drawingml/2006/main">
            <a:r>
              <a:t>Example fictional chain: offered a job in another town -&gt; moves -&gt; starts that job. Use because for the cause and as a result for the consequence.</a:t>
            </a:r>
          </a:p>
          <a:p xmlns:a="http://schemas.openxmlformats.org/drawingml/2006/main">
            <a:r>
              <a:t>Hinge B. We cannot turn two recorded occupations into a claim about every passenger's motive.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https://madebymatt.uk/Lessons/Humanities_Teesside/GROW_W1-W8_2026-27/GROW_HUM_W3_Why_People_Moved_And_What_Changed.html</a:t>
            </a:r>
          </a:p>
          <a:p xmlns:a="http://schemas.openxmlformats.org/drawingml/2006/main">
            <a:r>
              <a:t>https://www.nationalarchives.gov.uk/education/resources/commonwealth-migration-since-1945/passenger-list-from-windrush/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GROW Humanities, Autumn 1 Week 3. Why move? What changes?. Friday 10:10-10:50. Humanities lesson; separate RE period is outside this pack.</a:t>
            </a:r>
          </a:p>
          <a:p xmlns:a="http://schemas.openxmlformats.org/drawingml/2006/main">
            <a:r>
              <a:t>Slide minutes: 1,3,3,4,5,5,3,8,2,2,2,2 = 40. Adapt within the total.</a:t>
            </a:r>
          </a:p>
          <a:p xmlns:a="http://schemas.openxmlformats.org/drawingml/2006/main">
            <a:r>
              <a:t>Reveal checks now. Accept different defensible answers; do not score opinions as wrong.</a:t>
            </a:r>
          </a:p>
          <a:p xmlns:a="http://schemas.openxmlformats.org/drawingml/2006/main">
            <a:r>
              <a:t>Objective: Explain a cause and consequence of migration, using evidence and a time sequence.</a:t>
            </a:r>
          </a:p>
          <a:p xmlns:a="http://schemas.openxmlformats.org/drawingml/2006/main">
            <a:r>
              <a:t>Support: Use A/B/E first, read aloud and offer before/after labels. Pupil directs the chain.</a:t>
            </a:r>
          </a:p>
          <a:p xmlns:a="http://schemas.openxmlformats.org/drawingml/2006/main">
            <a:r>
              <a:t>Stretch: Build a chain with two causes and judge which has the stronger evidence; identify what is still unknown.</a:t>
            </a:r>
          </a:p>
          <a:p xmlns:a="http://schemas.openxmlformats.org/drawingml/2006/main">
            <a:r>
              <a:t>Misconceptions: A recruitment campaign in the 1950s cannot cause a journey in 1948. A listed occupation is not necessarily a confirmed job in Britain. Push and pull are both possible causes; neither explains every person's decision.</a:t>
            </a:r>
          </a:p>
          <a:p xmlns:a="http://schemas.openxmlformats.org/drawingml/2006/main">
            <a:r>
              <a:t>Answer guidance: Source W records names, ages, occupations and proposed addresses. Examples: Kenneth Amos, 21, welder; Rubert Adolphus, 24, carpenter. It does not directly record individual motives or later employment outcomes.</a:t>
            </a:r>
          </a:p>
          <a:p xmlns:a="http://schemas.openxmlformats.org/drawingml/2006/main">
            <a:r>
              <a:t>A/C push, B/D pull, E/F consequences. A factor can sometimes be classified differently in a different scenario, but these statements specify the direction and timing.</a:t>
            </a:r>
          </a:p>
          <a:p xmlns:a="http://schemas.openxmlformats.org/drawingml/2006/main">
            <a:r>
              <a:t>Example fictional chain: offered a job in another town -&gt; moves -&gt; starts that job. Use because for the cause and as a result for the consequence.</a:t>
            </a:r>
          </a:p>
          <a:p xmlns:a="http://schemas.openxmlformats.org/drawingml/2006/main">
            <a:r>
              <a:t>Hinge B. We cannot turn two recorded occupations into a claim about every passenger's motive.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https://madebymatt.uk/Lessons/Humanities_Teesside/GROW_W1-W8_2026-27/GROW_HUM_W3_Why_People_Moved_And_What_Changed.html</a:t>
            </a:r>
          </a:p>
          <a:p xmlns:a="http://schemas.openxmlformats.org/drawingml/2006/main">
            <a:r>
              <a:t>https://www.nationalarchives.gov.uk/education/resources/commonwealth-migration-since-1945/passenger-list-from-windrush/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GROW Humanities, Autumn 1 Week 3. Why move? What changes?. Friday 10:10-10:50. Humanities lesson; separate RE period is outside this pack.</a:t>
            </a:r>
          </a:p>
          <a:p xmlns:a="http://schemas.openxmlformats.org/drawingml/2006/main">
            <a:r>
              <a:t>Slide minutes: 1,3,3,4,5,5,3,8,2,2,2,2 = 40. Adapt within the total.</a:t>
            </a:r>
          </a:p>
          <a:p xmlns:a="http://schemas.openxmlformats.org/drawingml/2006/main">
            <a:r>
              <a:t>Space: pupil chooses how to respond. Voice: help them express their idea. Audience: read the meaning back and let the pupil correct it. Influence: agree one teaching action, then act on it next lesson.</a:t>
            </a:r>
          </a:p>
          <a:p xmlns:a="http://schemas.openxmlformats.org/drawingml/2006/main">
            <a:r>
              <a:t>Objective: Explain a cause and consequence of migration, using evidence and a time sequence.</a:t>
            </a:r>
          </a:p>
          <a:p xmlns:a="http://schemas.openxmlformats.org/drawingml/2006/main">
            <a:r>
              <a:t>Support: Use A/B/E first, read aloud and offer before/after labels. Pupil directs the chain.</a:t>
            </a:r>
          </a:p>
          <a:p xmlns:a="http://schemas.openxmlformats.org/drawingml/2006/main">
            <a:r>
              <a:t>Stretch: Build a chain with two causes and judge which has the stronger evidence; identify what is still unknown.</a:t>
            </a:r>
          </a:p>
          <a:p xmlns:a="http://schemas.openxmlformats.org/drawingml/2006/main">
            <a:r>
              <a:t>Misconceptions: A recruitment campaign in the 1950s cannot cause a journey in 1948. A listed occupation is not necessarily a confirmed job in Britain. Push and pull are both possible causes; neither explains every person's decision.</a:t>
            </a:r>
          </a:p>
          <a:p xmlns:a="http://schemas.openxmlformats.org/drawingml/2006/main">
            <a:r>
              <a:t>Answer guidance: Source W records names, ages, occupations and proposed addresses. Examples: Kenneth Amos, 21, welder; Rubert Adolphus, 24, carpenter. It does not directly record individual motives or later employment outcomes.</a:t>
            </a:r>
          </a:p>
          <a:p xmlns:a="http://schemas.openxmlformats.org/drawingml/2006/main">
            <a:r>
              <a:t>A/C push, B/D pull, E/F consequences. A factor can sometimes be classified differently in a different scenario, but these statements specify the direction and timing.</a:t>
            </a:r>
          </a:p>
          <a:p xmlns:a="http://schemas.openxmlformats.org/drawingml/2006/main">
            <a:r>
              <a:t>Example fictional chain: offered a job in another town -&gt; moves -&gt; starts that job. Use because for the cause and as a result for the consequence.</a:t>
            </a:r>
          </a:p>
          <a:p xmlns:a="http://schemas.openxmlformats.org/drawingml/2006/main">
            <a:r>
              <a:t>Hinge B. We cannot turn two recorded occupations into a claim about every passenger's motive.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https://madebymatt.uk/Lessons/Humanities_Teesside/GROW_W1-W8_2026-27/GROW_HUM_W3_Why_People_Moved_And_What_Changed.html</a:t>
            </a:r>
          </a:p>
          <a:p xmlns:a="http://schemas.openxmlformats.org/drawingml/2006/main">
            <a:r>
              <a:t>https://www.nationalarchives.gov.uk/education/resources/commonwealth-migration-since-1945/passenger-list-from-windrush/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GROW Humanities, Autumn 1 Week 3. Why move? What changes?. Friday 10:10-10:50. Humanities lesson; separate RE period is outside this pack.</a:t>
            </a:r>
          </a:p>
          <a:p xmlns:a="http://schemas.openxmlformats.org/drawingml/2006/main">
            <a:r>
              <a:t>Slide minutes: 1,3,3,4,5,5,3,8,2,2,2,2 = 40. Adapt within the total.</a:t>
            </a:r>
          </a:p>
          <a:p xmlns:a="http://schemas.openxmlformats.org/drawingml/2006/main">
            <a:r>
              <a:t>Capture one specific success and one next step. Record the response mode and support.</a:t>
            </a:r>
          </a:p>
          <a:p xmlns:a="http://schemas.openxmlformats.org/drawingml/2006/main">
            <a:r>
              <a:t>Objective: Explain a cause and consequence of migration, using evidence and a time sequence.</a:t>
            </a:r>
          </a:p>
          <a:p xmlns:a="http://schemas.openxmlformats.org/drawingml/2006/main">
            <a:r>
              <a:t>Support: Use A/B/E first, read aloud and offer before/after labels. Pupil directs the chain.</a:t>
            </a:r>
          </a:p>
          <a:p xmlns:a="http://schemas.openxmlformats.org/drawingml/2006/main">
            <a:r>
              <a:t>Stretch: Build a chain with two causes and judge which has the stronger evidence; identify what is still unknown.</a:t>
            </a:r>
          </a:p>
          <a:p xmlns:a="http://schemas.openxmlformats.org/drawingml/2006/main">
            <a:r>
              <a:t>Misconceptions: A recruitment campaign in the 1950s cannot cause a journey in 1948. A listed occupation is not necessarily a confirmed job in Britain. Push and pull are both possible causes; neither explains every person's decision.</a:t>
            </a:r>
          </a:p>
          <a:p xmlns:a="http://schemas.openxmlformats.org/drawingml/2006/main">
            <a:r>
              <a:t>Answer guidance: Source W records names, ages, occupations and proposed addresses. Examples: Kenneth Amos, 21, welder; Rubert Adolphus, 24, carpenter. It does not directly record individual motives or later employment outcomes.</a:t>
            </a:r>
          </a:p>
          <a:p xmlns:a="http://schemas.openxmlformats.org/drawingml/2006/main">
            <a:r>
              <a:t>A/C push, B/D pull, E/F consequences. A factor can sometimes be classified differently in a different scenario, but these statements specify the direction and timing.</a:t>
            </a:r>
          </a:p>
          <a:p xmlns:a="http://schemas.openxmlformats.org/drawingml/2006/main">
            <a:r>
              <a:t>Example fictional chain: offered a job in another town -&gt; moves -&gt; starts that job. Use because for the cause and as a result for the consequence.</a:t>
            </a:r>
          </a:p>
          <a:p xmlns:a="http://schemas.openxmlformats.org/drawingml/2006/main">
            <a:r>
              <a:t>Hinge B. We cannot turn two recorded occupations into a claim about every passenger's motive.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https://madebymatt.uk/Lessons/Humanities_Teesside/GROW_W1-W8_2026-27/GROW_HUM_W3_Why_People_Moved_And_What_Changed.html</a:t>
            </a:r>
          </a:p>
          <a:p xmlns:a="http://schemas.openxmlformats.org/drawingml/2006/main">
            <a:r>
              <a:t>https://www.nationalarchives.gov.uk/education/resources/commonwealth-migration-since-1945/passenger-list-from-windrush/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GROW Humanities, Autumn 1 Week 3. Why move? What changes?. Friday 10:10-10:50. Humanities lesson; separate RE period is outside this pack.</a:t>
            </a:r>
          </a:p>
          <a:p xmlns:a="http://schemas.openxmlformats.org/drawingml/2006/main">
            <a:r>
              <a:t>Slide minutes: 1,3,3,4,5,5,3,8,2,2,2,2 = 40. Adapt within the total.</a:t>
            </a:r>
          </a:p>
          <a:p xmlns:a="http://schemas.openxmlformats.org/drawingml/2006/main">
            <a:r>
              <a:t>Retain a first response. Do not supply the answer before the pupil chooses.</a:t>
            </a:r>
          </a:p>
          <a:p xmlns:a="http://schemas.openxmlformats.org/drawingml/2006/main">
            <a:r>
              <a:t>Objective: Explain a cause and consequence of migration, using evidence and a time sequence.</a:t>
            </a:r>
          </a:p>
          <a:p xmlns:a="http://schemas.openxmlformats.org/drawingml/2006/main">
            <a:r>
              <a:t>Support: Use A/B/E first, read aloud and offer before/after labels. Pupil directs the chain.</a:t>
            </a:r>
          </a:p>
          <a:p xmlns:a="http://schemas.openxmlformats.org/drawingml/2006/main">
            <a:r>
              <a:t>Stretch: Build a chain with two causes and judge which has the stronger evidence; identify what is still unknown.</a:t>
            </a:r>
          </a:p>
          <a:p xmlns:a="http://schemas.openxmlformats.org/drawingml/2006/main">
            <a:r>
              <a:t>Misconceptions: A recruitment campaign in the 1950s cannot cause a journey in 1948. A listed occupation is not necessarily a confirmed job in Britain. Push and pull are both possible causes; neither explains every person's decision.</a:t>
            </a:r>
          </a:p>
          <a:p xmlns:a="http://schemas.openxmlformats.org/drawingml/2006/main">
            <a:r>
              <a:t>Answer guidance: Source W records names, ages, occupations and proposed addresses. Examples: Kenneth Amos, 21, welder; Rubert Adolphus, 24, carpenter. It does not directly record individual motives or later employment outcomes.</a:t>
            </a:r>
          </a:p>
          <a:p xmlns:a="http://schemas.openxmlformats.org/drawingml/2006/main">
            <a:r>
              <a:t>A/C push, B/D pull, E/F consequences. A factor can sometimes be classified differently in a different scenario, but these statements specify the direction and timing.</a:t>
            </a:r>
          </a:p>
          <a:p xmlns:a="http://schemas.openxmlformats.org/drawingml/2006/main">
            <a:r>
              <a:t>Example fictional chain: offered a job in another town -&gt; moves -&gt; starts that job. Use because for the cause and as a result for the consequence.</a:t>
            </a:r>
          </a:p>
          <a:p xmlns:a="http://schemas.openxmlformats.org/drawingml/2006/main">
            <a:r>
              <a:t>Hinge B. We cannot turn two recorded occupations into a claim about every passenger's motive.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https://madebymatt.uk/Lessons/Humanities_Teesside/GROW_W1-W8_2026-27/GROW_HUM_W3_Why_People_Moved_And_What_Changed.html</a:t>
            </a:r>
          </a:p>
          <a:p xmlns:a="http://schemas.openxmlformats.org/drawingml/2006/main">
            <a:r>
              <a:t>https://www.nationalarchives.gov.uk/education/resources/commonwealth-migration-since-1945/passenger-list-from-windrush/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GROW Humanities, Autumn 1 Week 3. Why move? What changes?. Friday 10:10-10:50. Humanities lesson; separate RE period is outside this pack.</a:t>
            </a:r>
          </a:p>
          <a:p xmlns:a="http://schemas.openxmlformats.org/drawingml/2006/main">
            <a:r>
              <a:t>Slide minutes: 1,3,3,4,5,5,3,8,2,2,2,2 = 40. Adapt within the total.</a:t>
            </a:r>
          </a:p>
          <a:p xmlns:a="http://schemas.openxmlformats.org/drawingml/2006/main">
            <a:r>
              <a:t>Read each term with an example. Ask pupils to point to or use one term.</a:t>
            </a:r>
          </a:p>
          <a:p xmlns:a="http://schemas.openxmlformats.org/drawingml/2006/main">
            <a:r>
              <a:t>Objective: Explain a cause and consequence of migration, using evidence and a time sequence.</a:t>
            </a:r>
          </a:p>
          <a:p xmlns:a="http://schemas.openxmlformats.org/drawingml/2006/main">
            <a:r>
              <a:t>Support: Use A/B/E first, read aloud and offer before/after labels. Pupil directs the chain.</a:t>
            </a:r>
          </a:p>
          <a:p xmlns:a="http://schemas.openxmlformats.org/drawingml/2006/main">
            <a:r>
              <a:t>Stretch: Build a chain with two causes and judge which has the stronger evidence; identify what is still unknown.</a:t>
            </a:r>
          </a:p>
          <a:p xmlns:a="http://schemas.openxmlformats.org/drawingml/2006/main">
            <a:r>
              <a:t>Misconceptions: A recruitment campaign in the 1950s cannot cause a journey in 1948. A listed occupation is not necessarily a confirmed job in Britain. Push and pull are both possible causes; neither explains every person's decision.</a:t>
            </a:r>
          </a:p>
          <a:p xmlns:a="http://schemas.openxmlformats.org/drawingml/2006/main">
            <a:r>
              <a:t>Answer guidance: Source W records names, ages, occupations and proposed addresses. Examples: Kenneth Amos, 21, welder; Rubert Adolphus, 24, carpenter. It does not directly record individual motives or later employment outcomes.</a:t>
            </a:r>
          </a:p>
          <a:p xmlns:a="http://schemas.openxmlformats.org/drawingml/2006/main">
            <a:r>
              <a:t>A/C push, B/D pull, E/F consequences. A factor can sometimes be classified differently in a different scenario, but these statements specify the direction and timing.</a:t>
            </a:r>
          </a:p>
          <a:p xmlns:a="http://schemas.openxmlformats.org/drawingml/2006/main">
            <a:r>
              <a:t>Example fictional chain: offered a job in another town -&gt; moves -&gt; starts that job. Use because for the cause and as a result for the consequence.</a:t>
            </a:r>
          </a:p>
          <a:p xmlns:a="http://schemas.openxmlformats.org/drawingml/2006/main">
            <a:r>
              <a:t>Hinge B. We cannot turn two recorded occupations into a claim about every passenger's motive.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https://madebymatt.uk/Lessons/Humanities_Teesside/GROW_W1-W8_2026-27/GROW_HUM_W3_Why_People_Moved_And_What_Changed.html</a:t>
            </a:r>
          </a:p>
          <a:p xmlns:a="http://schemas.openxmlformats.org/drawingml/2006/main">
            <a:r>
              <a:t>https://www.nationalarchives.gov.uk/education/resources/commonwealth-migration-since-1945/passenger-list-from-windrush/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GROW Humanities, Autumn 1 Week 3. Why move? What changes?. Friday 10:10-10:50. Humanities lesson; separate RE period is outside this pack.</a:t>
            </a:r>
          </a:p>
          <a:p xmlns:a="http://schemas.openxmlformats.org/drawingml/2006/main">
            <a:r>
              <a:t>Slide minutes: 1,3,3,4,5,5,3,8,2,2,2,2 = 40. Adapt within the total.</a:t>
            </a:r>
          </a:p>
          <a:p xmlns:a="http://schemas.openxmlformats.org/drawingml/2006/main">
            <a:r>
              <a:t>Use the larger printed source sheet. Read captions and distinguish the document from its later custodian.</a:t>
            </a:r>
          </a:p>
          <a:p xmlns:a="http://schemas.openxmlformats.org/drawingml/2006/main">
            <a:r>
              <a:t>Objective: Explain a cause and consequence of migration, using evidence and a time sequence.</a:t>
            </a:r>
          </a:p>
          <a:p xmlns:a="http://schemas.openxmlformats.org/drawingml/2006/main">
            <a:r>
              <a:t>Support: Use A/B/E first, read aloud and offer before/after labels. Pupil directs the chain.</a:t>
            </a:r>
          </a:p>
          <a:p xmlns:a="http://schemas.openxmlformats.org/drawingml/2006/main">
            <a:r>
              <a:t>Stretch: Build a chain with two causes and judge which has the stronger evidence; identify what is still unknown.</a:t>
            </a:r>
          </a:p>
          <a:p xmlns:a="http://schemas.openxmlformats.org/drawingml/2006/main">
            <a:r>
              <a:t>Misconceptions: A recruitment campaign in the 1950s cannot cause a journey in 1948. A listed occupation is not necessarily a confirmed job in Britain. Push and pull are both possible causes; neither explains every person's decision.</a:t>
            </a:r>
          </a:p>
          <a:p xmlns:a="http://schemas.openxmlformats.org/drawingml/2006/main">
            <a:r>
              <a:t>Answer guidance: Source W records names, ages, occupations and proposed addresses. Examples: Kenneth Amos, 21, welder; Rubert Adolphus, 24, carpenter. It does not directly record individual motives or later employment outcomes.</a:t>
            </a:r>
          </a:p>
          <a:p xmlns:a="http://schemas.openxmlformats.org/drawingml/2006/main">
            <a:r>
              <a:t>A/C push, B/D pull, E/F consequences. A factor can sometimes be classified differently in a different scenario, but these statements specify the direction and timing.</a:t>
            </a:r>
          </a:p>
          <a:p xmlns:a="http://schemas.openxmlformats.org/drawingml/2006/main">
            <a:r>
              <a:t>Example fictional chain: offered a job in another town -&gt; moves -&gt; starts that job. Use because for the cause and as a result for the consequence.</a:t>
            </a:r>
          </a:p>
          <a:p xmlns:a="http://schemas.openxmlformats.org/drawingml/2006/main">
            <a:r>
              <a:t>Hinge B. We cannot turn two recorded occupations into a claim about every passenger's motive.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https://madebymatt.uk/Lessons/Humanities_Teesside/GROW_W1-W8_2026-27/GROW_HUM_W3_Why_People_Moved_And_What_Changed.html</a:t>
            </a:r>
          </a:p>
          <a:p xmlns:a="http://schemas.openxmlformats.org/drawingml/2006/main">
            <a:r>
              <a:t>https://www.nationalarchives.gov.uk/education/resources/commonwealth-migration-since-1945/passenger-list-from-windrush/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GROW Humanities, Autumn 1 Week 3. Why move? What changes?. Friday 10:10-10:50. Humanities lesson; separate RE period is outside this pack.</a:t>
            </a:r>
          </a:p>
          <a:p xmlns:a="http://schemas.openxmlformats.org/drawingml/2006/main">
            <a:r>
              <a:t>Slide minutes: 1,3,3,4,5,5,3,8,2,2,2,2 = 40. Adapt within the total.</a:t>
            </a:r>
          </a:p>
          <a:p xmlns:a="http://schemas.openxmlformats.org/drawingml/2006/main">
            <a:r>
              <a:t>Think aloud: state the detail, then explain what it supports.</a:t>
            </a:r>
          </a:p>
          <a:p xmlns:a="http://schemas.openxmlformats.org/drawingml/2006/main">
            <a:r>
              <a:t>Objective: Explain a cause and consequence of migration, using evidence and a time sequence.</a:t>
            </a:r>
          </a:p>
          <a:p xmlns:a="http://schemas.openxmlformats.org/drawingml/2006/main">
            <a:r>
              <a:t>Support: Use A/B/E first, read aloud and offer before/after labels. Pupil directs the chain.</a:t>
            </a:r>
          </a:p>
          <a:p xmlns:a="http://schemas.openxmlformats.org/drawingml/2006/main">
            <a:r>
              <a:t>Stretch: Build a chain with two causes and judge which has the stronger evidence; identify what is still unknown.</a:t>
            </a:r>
          </a:p>
          <a:p xmlns:a="http://schemas.openxmlformats.org/drawingml/2006/main">
            <a:r>
              <a:t>Misconceptions: A recruitment campaign in the 1950s cannot cause a journey in 1948. A listed occupation is not necessarily a confirmed job in Britain. Push and pull are both possible causes; neither explains every person's decision.</a:t>
            </a:r>
          </a:p>
          <a:p xmlns:a="http://schemas.openxmlformats.org/drawingml/2006/main">
            <a:r>
              <a:t>Answer guidance: Source W records names, ages, occupations and proposed addresses. Examples: Kenneth Amos, 21, welder; Rubert Adolphus, 24, carpenter. It does not directly record individual motives or later employment outcomes.</a:t>
            </a:r>
          </a:p>
          <a:p xmlns:a="http://schemas.openxmlformats.org/drawingml/2006/main">
            <a:r>
              <a:t>A/C push, B/D pull, E/F consequences. A factor can sometimes be classified differently in a different scenario, but these statements specify the direction and timing.</a:t>
            </a:r>
          </a:p>
          <a:p xmlns:a="http://schemas.openxmlformats.org/drawingml/2006/main">
            <a:r>
              <a:t>Example fictional chain: offered a job in another town -&gt; moves -&gt; starts that job. Use because for the cause and as a result for the consequence.</a:t>
            </a:r>
          </a:p>
          <a:p xmlns:a="http://schemas.openxmlformats.org/drawingml/2006/main">
            <a:r>
              <a:t>Hinge B. We cannot turn two recorded occupations into a claim about every passenger's motive.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https://madebymatt.uk/Lessons/Humanities_Teesside/GROW_W1-W8_2026-27/GROW_HUM_W3_Why_People_Moved_And_What_Changed.html</a:t>
            </a:r>
          </a:p>
          <a:p xmlns:a="http://schemas.openxmlformats.org/drawingml/2006/main">
            <a:r>
              <a:t>https://www.nationalarchives.gov.uk/education/resources/commonwealth-migration-since-1945/passenger-list-from-windrush/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GROW Humanities, Autumn 1 Week 3. Why move? What changes?. Friday 10:10-10:50. Humanities lesson; separate RE period is outside this pack.</a:t>
            </a:r>
          </a:p>
          <a:p xmlns:a="http://schemas.openxmlformats.org/drawingml/2006/main">
            <a:r>
              <a:t>Slide minutes: 1,3,3,4,5,5,3,8,2,2,2,2 = 40. Adapt within the total.</a:t>
            </a:r>
          </a:p>
          <a:p xmlns:a="http://schemas.openxmlformats.org/drawingml/2006/main">
            <a:r>
              <a:t>Model one part together; invite an independent choice before discussion.</a:t>
            </a:r>
          </a:p>
          <a:p xmlns:a="http://schemas.openxmlformats.org/drawingml/2006/main">
            <a:r>
              <a:t>Objective: Explain a cause and consequence of migration, using evidence and a time sequence.</a:t>
            </a:r>
          </a:p>
          <a:p xmlns:a="http://schemas.openxmlformats.org/drawingml/2006/main">
            <a:r>
              <a:t>Support: Use A/B/E first, read aloud and offer before/after labels. Pupil directs the chain.</a:t>
            </a:r>
          </a:p>
          <a:p xmlns:a="http://schemas.openxmlformats.org/drawingml/2006/main">
            <a:r>
              <a:t>Stretch: Build a chain with two causes and judge which has the stronger evidence; identify what is still unknown.</a:t>
            </a:r>
          </a:p>
          <a:p xmlns:a="http://schemas.openxmlformats.org/drawingml/2006/main">
            <a:r>
              <a:t>Misconceptions: A recruitment campaign in the 1950s cannot cause a journey in 1948. A listed occupation is not necessarily a confirmed job in Britain. Push and pull are both possible causes; neither explains every person's decision.</a:t>
            </a:r>
          </a:p>
          <a:p xmlns:a="http://schemas.openxmlformats.org/drawingml/2006/main">
            <a:r>
              <a:t>Answer guidance: Source W records names, ages, occupations and proposed addresses. Examples: Kenneth Amos, 21, welder; Rubert Adolphus, 24, carpenter. It does not directly record individual motives or later employment outcomes.</a:t>
            </a:r>
          </a:p>
          <a:p xmlns:a="http://schemas.openxmlformats.org/drawingml/2006/main">
            <a:r>
              <a:t>A/C push, B/D pull, E/F consequences. A factor can sometimes be classified differently in a different scenario, but these statements specify the direction and timing.</a:t>
            </a:r>
          </a:p>
          <a:p xmlns:a="http://schemas.openxmlformats.org/drawingml/2006/main">
            <a:r>
              <a:t>Example fictional chain: offered a job in another town -&gt; moves -&gt; starts that job. Use because for the cause and as a result for the consequence.</a:t>
            </a:r>
          </a:p>
          <a:p xmlns:a="http://schemas.openxmlformats.org/drawingml/2006/main">
            <a:r>
              <a:t>Hinge B. We cannot turn two recorded occupations into a claim about every passenger's motive.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https://madebymatt.uk/Lessons/Humanities_Teesside/GROW_W1-W8_2026-27/GROW_HUM_W3_Why_People_Moved_And_What_Changed.html</a:t>
            </a:r>
          </a:p>
          <a:p xmlns:a="http://schemas.openxmlformats.org/drawingml/2006/main">
            <a:r>
              <a:t>https://www.nationalarchives.gov.uk/education/resources/commonwealth-migration-since-1945/passenger-list-from-windrush/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GROW Humanities, Autumn 1 Week 3. Why move? What changes?. Friday 10:10-10:50. Humanities lesson; separate RE period is outside this pack.</a:t>
            </a:r>
          </a:p>
          <a:p xmlns:a="http://schemas.openxmlformats.org/drawingml/2006/main">
            <a:r>
              <a:t>Slide minutes: 1,3,3,4,5,5,3,8,2,2,2,2 = 40. Adapt within the total.</a:t>
            </a:r>
          </a:p>
          <a:p xmlns:a="http://schemas.openxmlformats.org/drawingml/2006/main">
            <a:r>
              <a:t>Take simultaneous choices where helpful. Ask for the reason. Reteach if the reason reveals the misconception.</a:t>
            </a:r>
          </a:p>
          <a:p xmlns:a="http://schemas.openxmlformats.org/drawingml/2006/main">
            <a:r>
              <a:t>Objective: Explain a cause and consequence of migration, using evidence and a time sequence.</a:t>
            </a:r>
          </a:p>
          <a:p xmlns:a="http://schemas.openxmlformats.org/drawingml/2006/main">
            <a:r>
              <a:t>Support: Use A/B/E first, read aloud and offer before/after labels. Pupil directs the chain.</a:t>
            </a:r>
          </a:p>
          <a:p xmlns:a="http://schemas.openxmlformats.org/drawingml/2006/main">
            <a:r>
              <a:t>Stretch: Build a chain with two causes and judge which has the stronger evidence; identify what is still unknown.</a:t>
            </a:r>
          </a:p>
          <a:p xmlns:a="http://schemas.openxmlformats.org/drawingml/2006/main">
            <a:r>
              <a:t>Misconceptions: A recruitment campaign in the 1950s cannot cause a journey in 1948. A listed occupation is not necessarily a confirmed job in Britain. Push and pull are both possible causes; neither explains every person's decision.</a:t>
            </a:r>
          </a:p>
          <a:p xmlns:a="http://schemas.openxmlformats.org/drawingml/2006/main">
            <a:r>
              <a:t>Answer guidance: Source W records names, ages, occupations and proposed addresses. Examples: Kenneth Amos, 21, welder; Rubert Adolphus, 24, carpenter. It does not directly record individual motives or later employment outcomes.</a:t>
            </a:r>
          </a:p>
          <a:p xmlns:a="http://schemas.openxmlformats.org/drawingml/2006/main">
            <a:r>
              <a:t>A/C push, B/D pull, E/F consequences. A factor can sometimes be classified differently in a different scenario, but these statements specify the direction and timing.</a:t>
            </a:r>
          </a:p>
          <a:p xmlns:a="http://schemas.openxmlformats.org/drawingml/2006/main">
            <a:r>
              <a:t>Example fictional chain: offered a job in another town -&gt; moves -&gt; starts that job. Use because for the cause and as a result for the consequence.</a:t>
            </a:r>
          </a:p>
          <a:p xmlns:a="http://schemas.openxmlformats.org/drawingml/2006/main">
            <a:r>
              <a:t>Hinge B. We cannot turn two recorded occupations into a claim about every passenger's motive.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https://madebymatt.uk/Lessons/Humanities_Teesside/GROW_W1-W8_2026-27/GROW_HUM_W3_Why_People_Moved_And_What_Changed.html</a:t>
            </a:r>
          </a:p>
          <a:p xmlns:a="http://schemas.openxmlformats.org/drawingml/2006/main">
            <a:r>
              <a:t>https://www.nationalarchives.gov.uk/education/resources/commonwealth-migration-since-1945/passenger-list-from-windrush/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GROW Humanities, Autumn 1 Week 3. Why move? What changes?. Friday 10:10-10:50. Humanities lesson; separate RE period is outside this pack.</a:t>
            </a:r>
          </a:p>
          <a:p xmlns:a="http://schemas.openxmlformats.org/drawingml/2006/main">
            <a:r>
              <a:t>Slide minutes: 1,3,3,4,5,5,3,8,2,2,2,2 = 40. Adapt within the total.</a:t>
            </a:r>
          </a:p>
          <a:p xmlns:a="http://schemas.openxmlformats.org/drawingml/2006/main">
            <a:r>
              <a:t>Independent attempt. Record the support used. Keep this first response before feedback.</a:t>
            </a:r>
          </a:p>
          <a:p xmlns:a="http://schemas.openxmlformats.org/drawingml/2006/main">
            <a:r>
              <a:t>Objective: Explain a cause and consequence of migration, using evidence and a time sequence.</a:t>
            </a:r>
          </a:p>
          <a:p xmlns:a="http://schemas.openxmlformats.org/drawingml/2006/main">
            <a:r>
              <a:t>Support: Use A/B/E first, read aloud and offer before/after labels. Pupil directs the chain.</a:t>
            </a:r>
          </a:p>
          <a:p xmlns:a="http://schemas.openxmlformats.org/drawingml/2006/main">
            <a:r>
              <a:t>Stretch: Build a chain with two causes and judge which has the stronger evidence; identify what is still unknown.</a:t>
            </a:r>
          </a:p>
          <a:p xmlns:a="http://schemas.openxmlformats.org/drawingml/2006/main">
            <a:r>
              <a:t>Misconceptions: A recruitment campaign in the 1950s cannot cause a journey in 1948. A listed occupation is not necessarily a confirmed job in Britain. Push and pull are both possible causes; neither explains every person's decision.</a:t>
            </a:r>
          </a:p>
          <a:p xmlns:a="http://schemas.openxmlformats.org/drawingml/2006/main">
            <a:r>
              <a:t>Answer guidance: Source W records names, ages, occupations and proposed addresses. Examples: Kenneth Amos, 21, welder; Rubert Adolphus, 24, carpenter. It does not directly record individual motives or later employment outcomes.</a:t>
            </a:r>
          </a:p>
          <a:p xmlns:a="http://schemas.openxmlformats.org/drawingml/2006/main">
            <a:r>
              <a:t>A/C push, B/D pull, E/F consequences. A factor can sometimes be classified differently in a different scenario, but these statements specify the direction and timing.</a:t>
            </a:r>
          </a:p>
          <a:p xmlns:a="http://schemas.openxmlformats.org/drawingml/2006/main">
            <a:r>
              <a:t>Example fictional chain: offered a job in another town -&gt; moves -&gt; starts that job. Use because for the cause and as a result for the consequence.</a:t>
            </a:r>
          </a:p>
          <a:p xmlns:a="http://schemas.openxmlformats.org/drawingml/2006/main">
            <a:r>
              <a:t>Hinge B. We cannot turn two recorded occupations into a claim about every passenger's motive.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https://madebymatt.uk/Lessons/Humanities_Teesside/GROW_W1-W8_2026-27/GROW_HUM_W3_Why_People_Moved_And_What_Changed.html</a:t>
            </a:r>
          </a:p>
          <a:p xmlns:a="http://schemas.openxmlformats.org/drawingml/2006/main">
            <a:r>
              <a:t>https://www.nationalarchives.gov.uk/education/resources/commonwealth-migration-since-1945/passenger-list-from-windrush/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GROW Humanities, Autumn 1 Week 3. Why move? What changes?. Friday 10:10-10:50. Humanities lesson; separate RE period is outside this pack.</a:t>
            </a:r>
          </a:p>
          <a:p xmlns:a="http://schemas.openxmlformats.org/drawingml/2006/main">
            <a:r>
              <a:t>Slide minutes: 1,3,3,4,5,5,3,8,2,2,2,2 = 40. Adapt within the total.</a:t>
            </a:r>
          </a:p>
          <a:p xmlns:a="http://schemas.openxmlformats.org/drawingml/2006/main">
            <a:r>
              <a:t>Follow the pupil sheet. In assessment lessons, release the second response only after the first is kept.</a:t>
            </a:r>
          </a:p>
          <a:p xmlns:a="http://schemas.openxmlformats.org/drawingml/2006/main">
            <a:r>
              <a:t>Objective: Explain a cause and consequence of migration, using evidence and a time sequence.</a:t>
            </a:r>
          </a:p>
          <a:p xmlns:a="http://schemas.openxmlformats.org/drawingml/2006/main">
            <a:r>
              <a:t>Support: Use A/B/E first, read aloud and offer before/after labels. Pupil directs the chain.</a:t>
            </a:r>
          </a:p>
          <a:p xmlns:a="http://schemas.openxmlformats.org/drawingml/2006/main">
            <a:r>
              <a:t>Stretch: Build a chain with two causes and judge which has the stronger evidence; identify what is still unknown.</a:t>
            </a:r>
          </a:p>
          <a:p xmlns:a="http://schemas.openxmlformats.org/drawingml/2006/main">
            <a:r>
              <a:t>Misconceptions: A recruitment campaign in the 1950s cannot cause a journey in 1948. A listed occupation is not necessarily a confirmed job in Britain. Push and pull are both possible causes; neither explains every person's decision.</a:t>
            </a:r>
          </a:p>
          <a:p xmlns:a="http://schemas.openxmlformats.org/drawingml/2006/main">
            <a:r>
              <a:t>Answer guidance: Source W records names, ages, occupations and proposed addresses. Examples: Kenneth Amos, 21, welder; Rubert Adolphus, 24, carpenter. It does not directly record individual motives or later employment outcomes.</a:t>
            </a:r>
          </a:p>
          <a:p xmlns:a="http://schemas.openxmlformats.org/drawingml/2006/main">
            <a:r>
              <a:t>A/C push, B/D pull, E/F consequences. A factor can sometimes be classified differently in a different scenario, but these statements specify the direction and timing.</a:t>
            </a:r>
          </a:p>
          <a:p xmlns:a="http://schemas.openxmlformats.org/drawingml/2006/main">
            <a:r>
              <a:t>Example fictional chain: offered a job in another town -&gt; moves -&gt; starts that job. Use because for the cause and as a result for the consequence.</a:t>
            </a:r>
          </a:p>
          <a:p xmlns:a="http://schemas.openxmlformats.org/drawingml/2006/main">
            <a:r>
              <a:t>Hinge B. We cannot turn two recorded occupations into a claim about every passenger's motive.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https://madebymatt.uk/Lessons/Humanities_Teesside/GROW_W1-W8_2026-27/GROW_HUM_W3_Why_People_Moved_And_What_Changed.html</a:t>
            </a:r>
          </a:p>
          <a:p xmlns:a="http://schemas.openxmlformats.org/drawingml/2006/main">
            <a:r>
              <a:t>https://www.nationalarchives.gov.uk/education/resources/commonwealth-migration-since-1945/passenger-list-from-windrush/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5a21f1ab244e0b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de7896565f254940" /><Relationship Type="http://schemas.openxmlformats.org/officeDocument/2006/relationships/slideLayout" Target="/ppt/slideLayouts/slideLayout1.xml" Id="Rd7c38595483c47b6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7c38595483c47b6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793a781c4f4149" /><Relationship Type="http://schemas.openxmlformats.org/officeDocument/2006/relationships/image" Target="/ppt/media/image.jpeg" Id="Rc5e094851eb04d73" /><Relationship Type="http://schemas.openxmlformats.org/officeDocument/2006/relationships/notesSlide" Target="/ppt/notesSlides/notesSlide1.xml" Id="Rb32039a80ce54880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d006167a584148" /><Relationship Type="http://schemas.openxmlformats.org/officeDocument/2006/relationships/image" Target="/ppt/media/image.jpeg" Id="R4a9996675aa64e9f" /><Relationship Type="http://schemas.openxmlformats.org/officeDocument/2006/relationships/notesSlide" Target="/ppt/notesSlides/notesSlide10.xml" Id="R6906210014214658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478d3a83604a43" /><Relationship Type="http://schemas.openxmlformats.org/officeDocument/2006/relationships/image" Target="/ppt/media/image.jpeg" Id="R248bb2bfe4f44968" /><Relationship Type="http://schemas.openxmlformats.org/officeDocument/2006/relationships/notesSlide" Target="/ppt/notesSlides/notesSlide11.xml" Id="Rf4819b54297042a9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ff98cba1ca47eb" /><Relationship Type="http://schemas.openxmlformats.org/officeDocument/2006/relationships/image" Target="/ppt/media/image.jpeg" Id="Recb9d3a3104a468f" /><Relationship Type="http://schemas.openxmlformats.org/officeDocument/2006/relationships/notesSlide" Target="/ppt/notesSlides/notesSlide12.xml" Id="Rcd3b1c180bc346a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b3ec1957cb45bb" /><Relationship Type="http://schemas.openxmlformats.org/officeDocument/2006/relationships/image" Target="/ppt/media/image.jpeg" Id="R1862587442f74b73" /><Relationship Type="http://schemas.openxmlformats.org/officeDocument/2006/relationships/notesSlide" Target="/ppt/notesSlides/notesSlide2.xml" Id="R28926a9b05ee447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c13eae58054900" /><Relationship Type="http://schemas.openxmlformats.org/officeDocument/2006/relationships/image" Target="/ppt/media/image.jpeg" Id="R1e032e07ca3744f5" /><Relationship Type="http://schemas.openxmlformats.org/officeDocument/2006/relationships/notesSlide" Target="/ppt/notesSlides/notesSlide3.xml" Id="R522c0168dbff408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9f62d3e615430c" /><Relationship Type="http://schemas.openxmlformats.org/officeDocument/2006/relationships/image" Target="/ppt/media/image.jpeg" Id="Ra23934f8794a496c" /><Relationship Type="http://schemas.openxmlformats.org/officeDocument/2006/relationships/image" Target="/ppt/media/image2.jpeg" Id="R92fab24b8f0942e4" /><Relationship Type="http://schemas.openxmlformats.org/officeDocument/2006/relationships/notesSlide" Target="/ppt/notesSlides/notesSlide4.xml" Id="R2c83b019c560462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c7bbcbcfd5402f" /><Relationship Type="http://schemas.openxmlformats.org/officeDocument/2006/relationships/image" Target="/ppt/media/image.jpeg" Id="R0871a0f705154df9" /><Relationship Type="http://schemas.openxmlformats.org/officeDocument/2006/relationships/notesSlide" Target="/ppt/notesSlides/notesSlide5.xml" Id="Ra1e62b4d2bf84aa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c97623a31348c5" /><Relationship Type="http://schemas.openxmlformats.org/officeDocument/2006/relationships/image" Target="/ppt/media/image.jpeg" Id="Rf0c3161b15584dc7" /><Relationship Type="http://schemas.openxmlformats.org/officeDocument/2006/relationships/notesSlide" Target="/ppt/notesSlides/notesSlide6.xml" Id="R0040d42fa72744f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0783921d4c457b" /><Relationship Type="http://schemas.openxmlformats.org/officeDocument/2006/relationships/image" Target="/ppt/media/image.jpeg" Id="Rdd8c096023984d90" /><Relationship Type="http://schemas.openxmlformats.org/officeDocument/2006/relationships/notesSlide" Target="/ppt/notesSlides/notesSlide7.xml" Id="Rb4e5de9887614208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0ee20e35044020" /><Relationship Type="http://schemas.openxmlformats.org/officeDocument/2006/relationships/image" Target="/ppt/media/image.jpeg" Id="R9e01771d65554240" /><Relationship Type="http://schemas.openxmlformats.org/officeDocument/2006/relationships/notesSlide" Target="/ppt/notesSlides/notesSlide8.xml" Id="Rd4c390dc13254dfd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f091298cce4778" /><Relationship Type="http://schemas.openxmlformats.org/officeDocument/2006/relationships/image" Target="/ppt/media/image.jpeg" Id="R09be56b0a739409e" /><Relationship Type="http://schemas.openxmlformats.org/officeDocument/2006/relationships/notesSlide" Target="/ppt/notesSlides/notesSlide9.xml" Id="R233e05b8b2c44a0d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BF9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top-rule">
            <a:extLst xmlns:a="http://schemas.openxmlformats.org/drawingml/2006/main">
              <a:ext uri="{FF2B5EF4-FFF2-40B4-BE49-F238E27FC236}">
                <a16:creationId xmlns:a16="http://schemas.microsoft.com/office/drawing/2014/main" id="{FF33059C-D699-406A-B441-19C747C682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42950"/>
            <a:ext cx="99060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685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brand">
            <a:extLst xmlns:a="http://schemas.openxmlformats.org/drawingml/2006/main">
              <a:ext uri="{FF2B5EF4-FFF2-40B4-BE49-F238E27FC236}">
                <a16:creationId xmlns:a16="http://schemas.microsoft.com/office/drawing/2014/main" id="{56C60FD3-6A44-40DE-AE21-A30370FB70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2900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425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MADE BY MATT  /  GROW HUMANITIES</a:t>
            </a:r>
          </a:p>
        </p:txBody>
      </p:sp>
      <p:pic>
        <p:nvPicPr>
          <p:cNvPr id="1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5e094851eb04d73"/>
          <a:stretch xmlns:a="http://schemas.openxmlformats.org/drawingml/2006/main"/>
        </p:blipFill>
        <p:spPr>
          <a:xfrm xmlns:a="http://schemas.openxmlformats.org/drawingml/2006/main">
            <a:off x="10801350" y="438150"/>
            <a:ext cx="781050" cy="781050"/>
          </a:xfrm>
          <a:prstGeom xmlns:a="http://schemas.openxmlformats.org/drawingml/2006/main" prst="rect">
            <a:avLst/>
          </a:prstGeom>
        </p:spPr>
      </p:pic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9A60821E-20B2-471A-8BB3-FAA5062856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47750"/>
            <a:ext cx="10972800" cy="895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3600" b="1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152B3A"/>
                </a:solidFill>
                <a:latin typeface="Arial"/>
                <a:ea typeface="Arial"/>
                <a:cs typeface="Arial"/>
              </a:rPr>
              <a:t>Why move? What changes?</a:t>
            </a:r>
          </a:p>
        </p:txBody>
      </p:sp>
      <p:sp>
        <p:nvSpPr>
          <p:cNvPr id="5" name="footer-line">
            <a:extLst xmlns:a="http://schemas.openxmlformats.org/drawingml/2006/main">
              <a:ext uri="{FF2B5EF4-FFF2-40B4-BE49-F238E27FC236}">
                <a16:creationId xmlns:a16="http://schemas.microsoft.com/office/drawing/2014/main" id="{7ECBDB34-6F42-48B3-A8D8-B23549269A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219825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E7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footer">
            <a:extLst xmlns:a="http://schemas.openxmlformats.org/drawingml/2006/main">
              <a:ext uri="{FF2B5EF4-FFF2-40B4-BE49-F238E27FC236}">
                <a16:creationId xmlns:a16="http://schemas.microsoft.com/office/drawing/2014/main" id="{57A55C73-0775-456F-A670-A41D2D6408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381750"/>
            <a:ext cx="9906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200" b="0">
                <a:solidFill>
                  <a:srgbClr val="50616B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0616B"/>
                </a:solidFill>
                <a:latin typeface="Arial"/>
                <a:ea typeface="Arial"/>
                <a:cs typeface="Arial"/>
              </a:rPr>
              <a:t>Autumn 1 · Week 3 · Humanities</a:t>
            </a:r>
          </a:p>
        </p:txBody>
      </p:sp>
      <p:sp>
        <p:nvSpPr>
          <p:cNvPr id="7" name="page">
            <a:extLst xmlns:a="http://schemas.openxmlformats.org/drawingml/2006/main">
              <a:ext uri="{FF2B5EF4-FFF2-40B4-BE49-F238E27FC236}">
                <a16:creationId xmlns:a16="http://schemas.microsoft.com/office/drawing/2014/main" id="{E496F9D1-14A9-495E-90A4-CC647BFFA0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06150" y="6362700"/>
            <a:ext cx="476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350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8" name="line-0">
            <a:extLst xmlns:a="http://schemas.openxmlformats.org/drawingml/2006/main">
              <a:ext uri="{FF2B5EF4-FFF2-40B4-BE49-F238E27FC236}">
                <a16:creationId xmlns:a16="http://schemas.microsoft.com/office/drawing/2014/main" id="{1904CE6B-201C-449D-A2D1-41ABF2A6C9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305050"/>
            <a:ext cx="10972800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550" b="0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255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How do causes and consequences differ?</a:t>
            </a:r>
          </a:p>
        </p:txBody>
      </p:sp>
      <p:sp>
        <p:nvSpPr>
          <p:cNvPr id="9" name="line-1">
            <a:extLst xmlns:a="http://schemas.openxmlformats.org/drawingml/2006/main">
              <a:ext uri="{FF2B5EF4-FFF2-40B4-BE49-F238E27FC236}">
                <a16:creationId xmlns:a16="http://schemas.microsoft.com/office/drawing/2014/main" id="{19B1D911-7359-424D-8EA3-D4E122CC64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352800"/>
            <a:ext cx="10972800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550" b="0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255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Explain a cause and consequence of migration, using evidence and a time sequence.</a:t>
            </a:r>
          </a:p>
        </p:txBody>
      </p:sp>
      <p:sp>
        <p:nvSpPr>
          <p:cNvPr id="10" name="line-2">
            <a:extLst xmlns:a="http://schemas.openxmlformats.org/drawingml/2006/main">
              <a:ext uri="{FF2B5EF4-FFF2-40B4-BE49-F238E27FC236}">
                <a16:creationId xmlns:a16="http://schemas.microsoft.com/office/drawing/2014/main" id="{83C46BCB-BF61-4D42-8073-2594DB100C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400550"/>
            <a:ext cx="10972800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550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2550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Use a detail. Explain what it supports.</a:t>
            </a:r>
          </a:p>
        </p:txBody>
      </p:sp>
    </p:spTree>
    <p:extLst>
      <p:ext uri="{BB962C8B-B14F-4D97-AF65-F5344CB8AC3E}">
        <p14:creationId xmlns:p14="http://schemas.microsoft.com/office/powerpoint/2010/main" val="899261069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FBF9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top-rule">
            <a:extLst xmlns:a="http://schemas.openxmlformats.org/drawingml/2006/main">
              <a:ext uri="{FF2B5EF4-FFF2-40B4-BE49-F238E27FC236}">
                <a16:creationId xmlns:a16="http://schemas.microsoft.com/office/drawing/2014/main" id="{E7DE0724-EA72-4F4B-B4C5-B086810266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42950"/>
            <a:ext cx="99060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685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brand">
            <a:extLst xmlns:a="http://schemas.openxmlformats.org/drawingml/2006/main">
              <a:ext uri="{FF2B5EF4-FFF2-40B4-BE49-F238E27FC236}">
                <a16:creationId xmlns:a16="http://schemas.microsoft.com/office/drawing/2014/main" id="{502C8DF0-0717-4986-97B7-E014DEBCFF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2900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425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MADE BY MATT  /  GROW HUMANITIES</a:t>
            </a:r>
          </a:p>
        </p:txBody>
      </p:sp>
      <p:pic>
        <p:nvPicPr>
          <p:cNvPr id="1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a9996675aa64e9f"/>
          <a:stretch xmlns:a="http://schemas.openxmlformats.org/drawingml/2006/main"/>
        </p:blipFill>
        <p:spPr>
          <a:xfrm xmlns:a="http://schemas.openxmlformats.org/drawingml/2006/main">
            <a:off x="10801350" y="438150"/>
            <a:ext cx="781050" cy="781050"/>
          </a:xfrm>
          <a:prstGeom xmlns:a="http://schemas.openxmlformats.org/drawingml/2006/main" prst="rect">
            <a:avLst/>
          </a:prstGeom>
        </p:spPr>
      </p:pic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59E6C87B-5402-4355-B222-E838F90EC5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47750"/>
            <a:ext cx="10972800" cy="895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3600" b="1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152B3A"/>
                </a:solidFill>
                <a:latin typeface="Arial"/>
                <a:ea typeface="Arial"/>
                <a:cs typeface="Arial"/>
              </a:rPr>
              <a:t>Check the reasoning</a:t>
            </a:r>
          </a:p>
        </p:txBody>
      </p:sp>
      <p:sp>
        <p:nvSpPr>
          <p:cNvPr id="5" name="footer-line">
            <a:extLst xmlns:a="http://schemas.openxmlformats.org/drawingml/2006/main">
              <a:ext uri="{FF2B5EF4-FFF2-40B4-BE49-F238E27FC236}">
                <a16:creationId xmlns:a16="http://schemas.microsoft.com/office/drawing/2014/main" id="{FEB7DC22-E996-4F55-8E5D-48916DEA85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219825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E7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footer">
            <a:extLst xmlns:a="http://schemas.openxmlformats.org/drawingml/2006/main">
              <a:ext uri="{FF2B5EF4-FFF2-40B4-BE49-F238E27FC236}">
                <a16:creationId xmlns:a16="http://schemas.microsoft.com/office/drawing/2014/main" id="{B0248D2E-0CDA-4C72-92DC-B76196CC25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381750"/>
            <a:ext cx="9906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200" b="0">
                <a:solidFill>
                  <a:srgbClr val="50616B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0616B"/>
                </a:solidFill>
                <a:latin typeface="Arial"/>
                <a:ea typeface="Arial"/>
                <a:cs typeface="Arial"/>
              </a:rPr>
              <a:t>Autumn 1 · Week 3 · Humanities</a:t>
            </a:r>
          </a:p>
        </p:txBody>
      </p:sp>
      <p:sp>
        <p:nvSpPr>
          <p:cNvPr id="7" name="page">
            <a:extLst xmlns:a="http://schemas.openxmlformats.org/drawingml/2006/main">
              <a:ext uri="{FF2B5EF4-FFF2-40B4-BE49-F238E27FC236}">
                <a16:creationId xmlns:a16="http://schemas.microsoft.com/office/drawing/2014/main" id="{4D3A6E0D-EE9E-4262-B0CE-A580D9BE95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06150" y="6362700"/>
            <a:ext cx="476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350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10</a:t>
            </a:r>
          </a:p>
        </p:txBody>
      </p:sp>
      <p:sp>
        <p:nvSpPr>
          <p:cNvPr id="8" name="left-heading">
            <a:extLst xmlns:a="http://schemas.openxmlformats.org/drawingml/2006/main">
              <a:ext uri="{FF2B5EF4-FFF2-40B4-BE49-F238E27FC236}">
                <a16:creationId xmlns:a16="http://schemas.microsoft.com/office/drawing/2014/main" id="{237F6565-5B9A-4055-8435-0E500C2178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257425"/>
            <a:ext cx="51435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100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SCENARIO SORT</a:t>
            </a:r>
          </a:p>
        </p:txBody>
      </p:sp>
      <p:sp>
        <p:nvSpPr>
          <p:cNvPr id="9" name="right-heading">
            <a:extLst xmlns:a="http://schemas.openxmlformats.org/drawingml/2006/main">
              <a:ext uri="{FF2B5EF4-FFF2-40B4-BE49-F238E27FC236}">
                <a16:creationId xmlns:a16="http://schemas.microsoft.com/office/drawing/2014/main" id="{A08214FC-397C-48F0-80E6-30DF7D9979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2257425"/>
            <a:ext cx="501015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100" b="1">
                <a:solidFill>
                  <a:srgbClr val="A65D25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A65D25"/>
                </a:solidFill>
                <a:latin typeface="Arial"/>
                <a:ea typeface="Arial"/>
                <a:cs typeface="Arial"/>
              </a:rPr>
              <a:t>RESULTS</a:t>
            </a:r>
          </a:p>
        </p:txBody>
      </p:sp>
      <p:sp>
        <p:nvSpPr>
          <p:cNvPr id="10" name="left">
            <a:extLst xmlns:a="http://schemas.openxmlformats.org/drawingml/2006/main">
              <a:ext uri="{FF2B5EF4-FFF2-40B4-BE49-F238E27FC236}">
                <a16:creationId xmlns:a16="http://schemas.microsoft.com/office/drawing/2014/main" id="{8518DEF3-2872-4279-B7C8-6D18311509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38500"/>
            <a:ext cx="5143500" cy="2286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spcAft>
                <a:spcPts val="0"/>
              </a:spcAft>
            </a:pPr>
            <a:r>
              <a:rPr sz="240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Push: A, C. Pull: B, D.</a:t>
            </a:r>
          </a:p>
        </p:txBody>
      </p:sp>
      <p:sp>
        <p:nvSpPr>
          <p:cNvPr id="11" name="right">
            <a:extLst xmlns:a="http://schemas.openxmlformats.org/drawingml/2006/main">
              <a:ext uri="{FF2B5EF4-FFF2-40B4-BE49-F238E27FC236}">
                <a16:creationId xmlns:a16="http://schemas.microsoft.com/office/drawing/2014/main" id="{626E5754-F079-4A02-978E-4F8A55CDC1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3238500"/>
            <a:ext cx="5010150" cy="2286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spcAft>
                <a:spcPts val="0"/>
              </a:spcAft>
            </a:pPr>
            <a:r>
              <a:rPr sz="240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E and F are consequences.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2ED7A34E-60B9-43D9-A2D4-72E80AFB54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886075"/>
            <a:ext cx="50482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DCE7DD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EF7D3D05-6E36-4FEA-8679-B336442068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2886075"/>
            <a:ext cx="50101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DCE7DD"/>
            </a:solidFill>
            <a:prstDash val="solid"/>
          </a:ln>
        </p:spPr>
      </p:sp>
    </p:spTree>
    <p:extLst>
      <p:ext uri="{BB962C8B-B14F-4D97-AF65-F5344CB8AC3E}">
        <p14:creationId xmlns:p14="http://schemas.microsoft.com/office/powerpoint/2010/main" val="750140657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FBF9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top-rule">
            <a:extLst xmlns:a="http://schemas.openxmlformats.org/drawingml/2006/main">
              <a:ext uri="{FF2B5EF4-FFF2-40B4-BE49-F238E27FC236}">
                <a16:creationId xmlns:a16="http://schemas.microsoft.com/office/drawing/2014/main" id="{AC36C9DA-4E70-4CC2-832A-638F33CF7D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42950"/>
            <a:ext cx="99060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685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brand">
            <a:extLst xmlns:a="http://schemas.openxmlformats.org/drawingml/2006/main">
              <a:ext uri="{FF2B5EF4-FFF2-40B4-BE49-F238E27FC236}">
                <a16:creationId xmlns:a16="http://schemas.microsoft.com/office/drawing/2014/main" id="{2B621CA2-1E2F-4522-BE84-6130E41B7A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2900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425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MADE BY MATT  /  GROW HUMANITIES</a:t>
            </a:r>
          </a:p>
        </p:txBody>
      </p:sp>
      <p:pic>
        <p:nvPicPr>
          <p:cNvPr id="1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48bb2bfe4f44968"/>
          <a:stretch xmlns:a="http://schemas.openxmlformats.org/drawingml/2006/main"/>
        </p:blipFill>
        <p:spPr>
          <a:xfrm xmlns:a="http://schemas.openxmlformats.org/drawingml/2006/main">
            <a:off x="10801350" y="438150"/>
            <a:ext cx="781050" cy="781050"/>
          </a:xfrm>
          <a:prstGeom xmlns:a="http://schemas.openxmlformats.org/drawingml/2006/main" prst="rect">
            <a:avLst/>
          </a:prstGeom>
        </p:spPr>
      </p:pic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2FECA8C6-1679-4927-9628-13381B8D7D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47750"/>
            <a:ext cx="10972800" cy="895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3600" b="1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152B3A"/>
                </a:solidFill>
                <a:latin typeface="Arial"/>
                <a:ea typeface="Arial"/>
                <a:cs typeface="Arial"/>
              </a:rPr>
              <a:t>Your voice shapes the next step</a:t>
            </a:r>
          </a:p>
        </p:txBody>
      </p:sp>
      <p:sp>
        <p:nvSpPr>
          <p:cNvPr id="5" name="footer-line">
            <a:extLst xmlns:a="http://schemas.openxmlformats.org/drawingml/2006/main">
              <a:ext uri="{FF2B5EF4-FFF2-40B4-BE49-F238E27FC236}">
                <a16:creationId xmlns:a16="http://schemas.microsoft.com/office/drawing/2014/main" id="{2CE48676-E6C8-4862-87D8-F9575AB04A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219825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E7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footer">
            <a:extLst xmlns:a="http://schemas.openxmlformats.org/drawingml/2006/main">
              <a:ext uri="{FF2B5EF4-FFF2-40B4-BE49-F238E27FC236}">
                <a16:creationId xmlns:a16="http://schemas.microsoft.com/office/drawing/2014/main" id="{1C6C9AB5-F8AE-4FC1-B494-5FDE4501AE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381750"/>
            <a:ext cx="9906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200" b="0">
                <a:solidFill>
                  <a:srgbClr val="50616B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0616B"/>
                </a:solidFill>
                <a:latin typeface="Arial"/>
                <a:ea typeface="Arial"/>
                <a:cs typeface="Arial"/>
              </a:rPr>
              <a:t>Autumn 1 · Week 3 · Humanities</a:t>
            </a:r>
          </a:p>
        </p:txBody>
      </p:sp>
      <p:sp>
        <p:nvSpPr>
          <p:cNvPr id="7" name="page">
            <a:extLst xmlns:a="http://schemas.openxmlformats.org/drawingml/2006/main">
              <a:ext uri="{FF2B5EF4-FFF2-40B4-BE49-F238E27FC236}">
                <a16:creationId xmlns:a16="http://schemas.microsoft.com/office/drawing/2014/main" id="{D013F926-89F5-443E-8D42-FFB28F8190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06150" y="6362700"/>
            <a:ext cx="476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350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11</a:t>
            </a:r>
          </a:p>
        </p:txBody>
      </p:sp>
      <p:sp>
        <p:nvSpPr>
          <p:cNvPr id="8" name="line-0">
            <a:extLst xmlns:a="http://schemas.openxmlformats.org/drawingml/2006/main">
              <a:ext uri="{FF2B5EF4-FFF2-40B4-BE49-F238E27FC236}">
                <a16:creationId xmlns:a16="http://schemas.microsoft.com/office/drawing/2014/main" id="{6EE58552-675C-48BC-812E-F1FAE5D91F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305050"/>
            <a:ext cx="109728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550" b="0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255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Choose one idea to share, or pass.</a:t>
            </a:r>
          </a:p>
        </p:txBody>
      </p:sp>
      <p:sp>
        <p:nvSpPr>
          <p:cNvPr id="9" name="line-1">
            <a:extLst xmlns:a="http://schemas.openxmlformats.org/drawingml/2006/main">
              <a:ext uri="{FF2B5EF4-FFF2-40B4-BE49-F238E27FC236}">
                <a16:creationId xmlns:a16="http://schemas.microsoft.com/office/drawing/2014/main" id="{A355BD32-E3FF-40A0-81DD-AE60722812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143250"/>
            <a:ext cx="109728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550" b="0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255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Your listener tells you what they heard.</a:t>
            </a:r>
          </a:p>
        </p:txBody>
      </p:sp>
      <p:sp>
        <p:nvSpPr>
          <p:cNvPr id="10" name="line-2">
            <a:extLst xmlns:a="http://schemas.openxmlformats.org/drawingml/2006/main">
              <a:ext uri="{FF2B5EF4-FFF2-40B4-BE49-F238E27FC236}">
                <a16:creationId xmlns:a16="http://schemas.microsoft.com/office/drawing/2014/main" id="{D2D25638-6343-4898-B8CB-94E2C6C4CA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981450"/>
            <a:ext cx="109728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550" b="0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255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Keep or change your idea; give a reason.</a:t>
            </a:r>
          </a:p>
        </p:txBody>
      </p:sp>
      <p:sp>
        <p:nvSpPr>
          <p:cNvPr id="11" name="line-3">
            <a:extLst xmlns:a="http://schemas.openxmlformats.org/drawingml/2006/main">
              <a:ext uri="{FF2B5EF4-FFF2-40B4-BE49-F238E27FC236}">
                <a16:creationId xmlns:a16="http://schemas.microsoft.com/office/drawing/2014/main" id="{40F602E6-C104-4075-B81C-17CC05E2ED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819650"/>
            <a:ext cx="109728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550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2550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Tell us what would help you next time.</a:t>
            </a:r>
          </a:p>
        </p:txBody>
      </p:sp>
    </p:spTree>
    <p:extLst>
      <p:ext uri="{BB962C8B-B14F-4D97-AF65-F5344CB8AC3E}">
        <p14:creationId xmlns:p14="http://schemas.microsoft.com/office/powerpoint/2010/main" val="1732344281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FBF9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top-rule">
            <a:extLst xmlns:a="http://schemas.openxmlformats.org/drawingml/2006/main">
              <a:ext uri="{FF2B5EF4-FFF2-40B4-BE49-F238E27FC236}">
                <a16:creationId xmlns:a16="http://schemas.microsoft.com/office/drawing/2014/main" id="{AC36C9DA-4E70-4CC2-832A-638F33CF7D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42950"/>
            <a:ext cx="99060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685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brand">
            <a:extLst xmlns:a="http://schemas.openxmlformats.org/drawingml/2006/main">
              <a:ext uri="{FF2B5EF4-FFF2-40B4-BE49-F238E27FC236}">
                <a16:creationId xmlns:a16="http://schemas.microsoft.com/office/drawing/2014/main" id="{2B621CA2-1E2F-4522-BE84-6130E41B7A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2900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425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MADE BY MATT  /  GROW HUMANITIES</a:t>
            </a:r>
          </a:p>
        </p:txBody>
      </p:sp>
      <p:pic>
        <p:nvPicPr>
          <p:cNvPr id="1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cb9d3a3104a468f"/>
          <a:stretch xmlns:a="http://schemas.openxmlformats.org/drawingml/2006/main"/>
        </p:blipFill>
        <p:spPr>
          <a:xfrm xmlns:a="http://schemas.openxmlformats.org/drawingml/2006/main">
            <a:off x="10801350" y="438150"/>
            <a:ext cx="781050" cy="781050"/>
          </a:xfrm>
          <a:prstGeom xmlns:a="http://schemas.openxmlformats.org/drawingml/2006/main" prst="rect">
            <a:avLst/>
          </a:prstGeom>
        </p:spPr>
      </p:pic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2FECA8C6-1679-4927-9628-13381B8D7D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47750"/>
            <a:ext cx="10972800" cy="895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3600" b="1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152B3A"/>
                </a:solidFill>
                <a:latin typeface="Arial"/>
                <a:ea typeface="Arial"/>
                <a:cs typeface="Arial"/>
              </a:rPr>
              <a:t>Before you go</a:t>
            </a:r>
          </a:p>
        </p:txBody>
      </p:sp>
      <p:sp>
        <p:nvSpPr>
          <p:cNvPr id="5" name="footer-line">
            <a:extLst xmlns:a="http://schemas.openxmlformats.org/drawingml/2006/main">
              <a:ext uri="{FF2B5EF4-FFF2-40B4-BE49-F238E27FC236}">
                <a16:creationId xmlns:a16="http://schemas.microsoft.com/office/drawing/2014/main" id="{2CE48676-E6C8-4862-87D8-F9575AB04A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219825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E7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footer">
            <a:extLst xmlns:a="http://schemas.openxmlformats.org/drawingml/2006/main">
              <a:ext uri="{FF2B5EF4-FFF2-40B4-BE49-F238E27FC236}">
                <a16:creationId xmlns:a16="http://schemas.microsoft.com/office/drawing/2014/main" id="{1C6C9AB5-F8AE-4FC1-B494-5FDE4501AE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381750"/>
            <a:ext cx="9906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200" b="0">
                <a:solidFill>
                  <a:srgbClr val="50616B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0616B"/>
                </a:solidFill>
                <a:latin typeface="Arial"/>
                <a:ea typeface="Arial"/>
                <a:cs typeface="Arial"/>
              </a:rPr>
              <a:t>Autumn 1 · Week 3 · Humanities</a:t>
            </a:r>
          </a:p>
        </p:txBody>
      </p:sp>
      <p:sp>
        <p:nvSpPr>
          <p:cNvPr id="7" name="page">
            <a:extLst xmlns:a="http://schemas.openxmlformats.org/drawingml/2006/main">
              <a:ext uri="{FF2B5EF4-FFF2-40B4-BE49-F238E27FC236}">
                <a16:creationId xmlns:a16="http://schemas.microsoft.com/office/drawing/2014/main" id="{D013F926-89F5-443E-8D42-FFB28F8190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06150" y="6362700"/>
            <a:ext cx="476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350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12</a:t>
            </a:r>
          </a:p>
        </p:txBody>
      </p:sp>
      <p:sp>
        <p:nvSpPr>
          <p:cNvPr id="8" name="line-0">
            <a:extLst xmlns:a="http://schemas.openxmlformats.org/drawingml/2006/main">
              <a:ext uri="{FF2B5EF4-FFF2-40B4-BE49-F238E27FC236}">
                <a16:creationId xmlns:a16="http://schemas.microsoft.com/office/drawing/2014/main" id="{6EE58552-675C-48BC-812E-F1FAE5D91F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305050"/>
            <a:ext cx="109728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550" b="0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255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Give one cause and one consequence.</a:t>
            </a:r>
          </a:p>
        </p:txBody>
      </p:sp>
      <p:sp>
        <p:nvSpPr>
          <p:cNvPr id="9" name="line-1">
            <a:extLst xmlns:a="http://schemas.openxmlformats.org/drawingml/2006/main">
              <a:ext uri="{FF2B5EF4-FFF2-40B4-BE49-F238E27FC236}">
                <a16:creationId xmlns:a16="http://schemas.microsoft.com/office/drawing/2014/main" id="{A355BD32-E3FF-40A0-81DD-AE60722812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143250"/>
            <a:ext cx="109728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550" b="0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255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What cannot the passenger list tell us?</a:t>
            </a:r>
          </a:p>
        </p:txBody>
      </p:sp>
      <p:sp>
        <p:nvSpPr>
          <p:cNvPr id="10" name="line-2">
            <a:extLst xmlns:a="http://schemas.openxmlformats.org/drawingml/2006/main">
              <a:ext uri="{FF2B5EF4-FFF2-40B4-BE49-F238E27FC236}">
                <a16:creationId xmlns:a16="http://schemas.microsoft.com/office/drawing/2014/main" id="{D2D25638-6343-4898-B8CB-94E2C6C4CA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981450"/>
            <a:ext cx="109728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550" b="0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255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Show one detail that helped.</a:t>
            </a:r>
          </a:p>
        </p:txBody>
      </p:sp>
      <p:sp>
        <p:nvSpPr>
          <p:cNvPr id="11" name="line-3">
            <a:extLst xmlns:a="http://schemas.openxmlformats.org/drawingml/2006/main">
              <a:ext uri="{FF2B5EF4-FFF2-40B4-BE49-F238E27FC236}">
                <a16:creationId xmlns:a16="http://schemas.microsoft.com/office/drawing/2014/main" id="{40F602E6-C104-4075-B81C-17CC05E2ED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819650"/>
            <a:ext cx="109728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550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2550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Choose a next step.</a:t>
            </a:r>
          </a:p>
        </p:txBody>
      </p:sp>
    </p:spTree>
    <p:extLst>
      <p:ext uri="{BB962C8B-B14F-4D97-AF65-F5344CB8AC3E}">
        <p14:creationId xmlns:p14="http://schemas.microsoft.com/office/powerpoint/2010/main" val="1732344281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BF9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top-rule">
            <a:extLst xmlns:a="http://schemas.openxmlformats.org/drawingml/2006/main">
              <a:ext uri="{FF2B5EF4-FFF2-40B4-BE49-F238E27FC236}">
                <a16:creationId xmlns:a16="http://schemas.microsoft.com/office/drawing/2014/main" id="{32FC33A1-19E9-485D-B622-53CFE200A5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42950"/>
            <a:ext cx="99060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685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brand">
            <a:extLst xmlns:a="http://schemas.openxmlformats.org/drawingml/2006/main">
              <a:ext uri="{FF2B5EF4-FFF2-40B4-BE49-F238E27FC236}">
                <a16:creationId xmlns:a16="http://schemas.microsoft.com/office/drawing/2014/main" id="{9C0A2927-4B06-4B12-827A-74854258EE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2900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425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MADE BY MATT  /  GROW HUMANITIES</a:t>
            </a:r>
          </a:p>
        </p:txBody>
      </p:sp>
      <p:pic>
        <p:nvPicPr>
          <p:cNvPr id="1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862587442f74b73"/>
          <a:stretch xmlns:a="http://schemas.openxmlformats.org/drawingml/2006/main"/>
        </p:blipFill>
        <p:spPr>
          <a:xfrm xmlns:a="http://schemas.openxmlformats.org/drawingml/2006/main">
            <a:off x="10801350" y="438150"/>
            <a:ext cx="781050" cy="781050"/>
          </a:xfrm>
          <a:prstGeom xmlns:a="http://schemas.openxmlformats.org/drawingml/2006/main" prst="rect">
            <a:avLst/>
          </a:prstGeom>
        </p:spPr>
      </p:pic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1890C2AB-A585-439A-A531-4819FD440A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47750"/>
            <a:ext cx="10972800" cy="895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3600" b="1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152B3A"/>
                </a:solidFill>
                <a:latin typeface="Arial"/>
                <a:ea typeface="Arial"/>
                <a:cs typeface="Arial"/>
              </a:rPr>
              <a:t>Start with what you know</a:t>
            </a:r>
          </a:p>
        </p:txBody>
      </p:sp>
      <p:sp>
        <p:nvSpPr>
          <p:cNvPr id="5" name="footer-line">
            <a:extLst xmlns:a="http://schemas.openxmlformats.org/drawingml/2006/main">
              <a:ext uri="{FF2B5EF4-FFF2-40B4-BE49-F238E27FC236}">
                <a16:creationId xmlns:a16="http://schemas.microsoft.com/office/drawing/2014/main" id="{5F9BB920-4327-4B67-BA9F-1733E9B20A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219825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E7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footer">
            <a:extLst xmlns:a="http://schemas.openxmlformats.org/drawingml/2006/main">
              <a:ext uri="{FF2B5EF4-FFF2-40B4-BE49-F238E27FC236}">
                <a16:creationId xmlns:a16="http://schemas.microsoft.com/office/drawing/2014/main" id="{CF9D4C09-C878-403A-8175-3E536C0D2B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381750"/>
            <a:ext cx="9906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200" b="0">
                <a:solidFill>
                  <a:srgbClr val="50616B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0616B"/>
                </a:solidFill>
                <a:latin typeface="Arial"/>
                <a:ea typeface="Arial"/>
                <a:cs typeface="Arial"/>
              </a:rPr>
              <a:t>Autumn 1 · Week 3 · Humanities</a:t>
            </a:r>
          </a:p>
        </p:txBody>
      </p:sp>
      <p:sp>
        <p:nvSpPr>
          <p:cNvPr id="7" name="page">
            <a:extLst xmlns:a="http://schemas.openxmlformats.org/drawingml/2006/main">
              <a:ext uri="{FF2B5EF4-FFF2-40B4-BE49-F238E27FC236}">
                <a16:creationId xmlns:a16="http://schemas.microsoft.com/office/drawing/2014/main" id="{DD965AFA-C423-4657-BE3B-3CA14C58E3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06150" y="6362700"/>
            <a:ext cx="476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350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8" name="line-0">
            <a:extLst xmlns:a="http://schemas.openxmlformats.org/drawingml/2006/main">
              <a:ext uri="{FF2B5EF4-FFF2-40B4-BE49-F238E27FC236}">
                <a16:creationId xmlns:a16="http://schemas.microsoft.com/office/drawing/2014/main" id="{8DDAA2C7-8457-4D52-80C0-C0381F70AE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305050"/>
            <a:ext cx="10972800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550" b="0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255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Migration means moving to live elsewhere.</a:t>
            </a:r>
          </a:p>
        </p:txBody>
      </p:sp>
      <p:sp>
        <p:nvSpPr>
          <p:cNvPr id="9" name="line-1">
            <a:extLst xmlns:a="http://schemas.openxmlformats.org/drawingml/2006/main">
              <a:ext uri="{FF2B5EF4-FFF2-40B4-BE49-F238E27FC236}">
                <a16:creationId xmlns:a16="http://schemas.microsoft.com/office/drawing/2014/main" id="{4D03E454-F87E-4932-9ED2-E68D36EC59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352800"/>
            <a:ext cx="10972800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550" b="0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255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Does a cause come before or after a move?</a:t>
            </a:r>
          </a:p>
        </p:txBody>
      </p:sp>
      <p:sp>
        <p:nvSpPr>
          <p:cNvPr id="10" name="line-2">
            <a:extLst xmlns:a="http://schemas.openxmlformats.org/drawingml/2006/main">
              <a:ext uri="{FF2B5EF4-FFF2-40B4-BE49-F238E27FC236}">
                <a16:creationId xmlns:a16="http://schemas.microsoft.com/office/drawing/2014/main" id="{DE91EC5A-D5D3-4A7F-B366-363E94EC06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400550"/>
            <a:ext cx="10972800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550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2550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Which could attract a move: a job or a storm?</a:t>
            </a:r>
          </a:p>
        </p:txBody>
      </p:sp>
    </p:spTree>
    <p:extLst>
      <p:ext uri="{BB962C8B-B14F-4D97-AF65-F5344CB8AC3E}">
        <p14:creationId xmlns:p14="http://schemas.microsoft.com/office/powerpoint/2010/main" val="289928415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BF9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top-rule">
            <a:extLst xmlns:a="http://schemas.openxmlformats.org/drawingml/2006/main">
              <a:ext uri="{FF2B5EF4-FFF2-40B4-BE49-F238E27FC236}">
                <a16:creationId xmlns:a16="http://schemas.microsoft.com/office/drawing/2014/main" id="{E7DE0724-EA72-4F4B-B4C5-B086810266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42950"/>
            <a:ext cx="99060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685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brand">
            <a:extLst xmlns:a="http://schemas.openxmlformats.org/drawingml/2006/main">
              <a:ext uri="{FF2B5EF4-FFF2-40B4-BE49-F238E27FC236}">
                <a16:creationId xmlns:a16="http://schemas.microsoft.com/office/drawing/2014/main" id="{502C8DF0-0717-4986-97B7-E014DEBCFF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2900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425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MADE BY MATT  /  GROW HUMANITIES</a:t>
            </a:r>
          </a:p>
        </p:txBody>
      </p:sp>
      <p:pic>
        <p:nvPicPr>
          <p:cNvPr id="1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e032e07ca3744f5"/>
          <a:stretch xmlns:a="http://schemas.openxmlformats.org/drawingml/2006/main"/>
        </p:blipFill>
        <p:spPr>
          <a:xfrm xmlns:a="http://schemas.openxmlformats.org/drawingml/2006/main">
            <a:off x="10801350" y="438150"/>
            <a:ext cx="781050" cy="781050"/>
          </a:xfrm>
          <a:prstGeom xmlns:a="http://schemas.openxmlformats.org/drawingml/2006/main" prst="rect">
            <a:avLst/>
          </a:prstGeom>
        </p:spPr>
      </p:pic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59E6C87B-5402-4355-B222-E838F90EC5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47750"/>
            <a:ext cx="10972800" cy="895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3600" b="1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152B3A"/>
                </a:solidFill>
                <a:latin typeface="Arial"/>
                <a:ea typeface="Arial"/>
                <a:cs typeface="Arial"/>
              </a:rPr>
              <a:t>Words that help</a:t>
            </a:r>
          </a:p>
        </p:txBody>
      </p:sp>
      <p:sp>
        <p:nvSpPr>
          <p:cNvPr id="5" name="footer-line">
            <a:extLst xmlns:a="http://schemas.openxmlformats.org/drawingml/2006/main">
              <a:ext uri="{FF2B5EF4-FFF2-40B4-BE49-F238E27FC236}">
                <a16:creationId xmlns:a16="http://schemas.microsoft.com/office/drawing/2014/main" id="{FEB7DC22-E996-4F55-8E5D-48916DEA85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219825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E7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footer">
            <a:extLst xmlns:a="http://schemas.openxmlformats.org/drawingml/2006/main">
              <a:ext uri="{FF2B5EF4-FFF2-40B4-BE49-F238E27FC236}">
                <a16:creationId xmlns:a16="http://schemas.microsoft.com/office/drawing/2014/main" id="{B0248D2E-0CDA-4C72-92DC-B76196CC25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381750"/>
            <a:ext cx="9906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200" b="0">
                <a:solidFill>
                  <a:srgbClr val="50616B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0616B"/>
                </a:solidFill>
                <a:latin typeface="Arial"/>
                <a:ea typeface="Arial"/>
                <a:cs typeface="Arial"/>
              </a:rPr>
              <a:t>Autumn 1 · Week 3 · Humanities</a:t>
            </a:r>
          </a:p>
        </p:txBody>
      </p:sp>
      <p:sp>
        <p:nvSpPr>
          <p:cNvPr id="7" name="page">
            <a:extLst xmlns:a="http://schemas.openxmlformats.org/drawingml/2006/main">
              <a:ext uri="{FF2B5EF4-FFF2-40B4-BE49-F238E27FC236}">
                <a16:creationId xmlns:a16="http://schemas.microsoft.com/office/drawing/2014/main" id="{4D3A6E0D-EE9E-4262-B0CE-A580D9BE95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06150" y="6362700"/>
            <a:ext cx="476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350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8" name="left-heading">
            <a:extLst xmlns:a="http://schemas.openxmlformats.org/drawingml/2006/main">
              <a:ext uri="{FF2B5EF4-FFF2-40B4-BE49-F238E27FC236}">
                <a16:creationId xmlns:a16="http://schemas.microsoft.com/office/drawing/2014/main" id="{237F6565-5B9A-4055-8435-0E500C2178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257425"/>
            <a:ext cx="51435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100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CAUSE</a:t>
            </a:r>
          </a:p>
        </p:txBody>
      </p:sp>
      <p:sp>
        <p:nvSpPr>
          <p:cNvPr id="9" name="right-heading">
            <a:extLst xmlns:a="http://schemas.openxmlformats.org/drawingml/2006/main">
              <a:ext uri="{FF2B5EF4-FFF2-40B4-BE49-F238E27FC236}">
                <a16:creationId xmlns:a16="http://schemas.microsoft.com/office/drawing/2014/main" id="{A08214FC-397C-48F0-80E6-30DF7D9979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2257425"/>
            <a:ext cx="501015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100" b="1">
                <a:solidFill>
                  <a:srgbClr val="A65D25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A65D25"/>
                </a:solidFill>
                <a:latin typeface="Arial"/>
                <a:ea typeface="Arial"/>
                <a:cs typeface="Arial"/>
              </a:rPr>
              <a:t>PUSH</a:t>
            </a:r>
          </a:p>
        </p:txBody>
      </p:sp>
      <p:sp>
        <p:nvSpPr>
          <p:cNvPr id="10" name="left">
            <a:extLst xmlns:a="http://schemas.openxmlformats.org/drawingml/2006/main">
              <a:ext uri="{FF2B5EF4-FFF2-40B4-BE49-F238E27FC236}">
                <a16:creationId xmlns:a16="http://schemas.microsoft.com/office/drawing/2014/main" id="{8518DEF3-2872-4279-B7C8-6D18311509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38500"/>
            <a:ext cx="5143500" cy="2286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spcAft>
                <a:spcPts val="0"/>
              </a:spcAft>
            </a:pPr>
            <a:r>
              <a:rPr sz="240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helps explain why.</a:t>
            </a:r>
          </a:p>
          <a:p xmlns:a="http://schemas.openxmlformats.org/drawingml/2006/main">
            <a:pPr>
              <a:spcAft>
                <a:spcPts val="0"/>
              </a:spcAft>
            </a:pPr>
            <a:r>
              <a:rPr sz="240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/>
            </a:r>
          </a:p>
          <a:p xmlns:a="http://schemas.openxmlformats.org/drawingml/2006/main">
            <a:pPr>
              <a:spcAft>
                <a:spcPts val="0"/>
              </a:spcAft>
            </a:pPr>
            <a:r>
              <a:rPr sz="240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Consequence: a result.</a:t>
            </a:r>
          </a:p>
        </p:txBody>
      </p:sp>
      <p:sp>
        <p:nvSpPr>
          <p:cNvPr id="11" name="right">
            <a:extLst xmlns:a="http://schemas.openxmlformats.org/drawingml/2006/main">
              <a:ext uri="{FF2B5EF4-FFF2-40B4-BE49-F238E27FC236}">
                <a16:creationId xmlns:a16="http://schemas.microsoft.com/office/drawing/2014/main" id="{626E5754-F079-4A02-978E-4F8A55CDC1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3238500"/>
            <a:ext cx="5010150" cy="2286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spcAft>
                <a:spcPts val="0"/>
              </a:spcAft>
            </a:pPr>
            <a:r>
              <a:rPr sz="240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a reason to leave.</a:t>
            </a:r>
          </a:p>
          <a:p xmlns:a="http://schemas.openxmlformats.org/drawingml/2006/main">
            <a:pPr>
              <a:spcAft>
                <a:spcPts val="0"/>
              </a:spcAft>
            </a:pPr>
            <a:r>
              <a:rPr sz="240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/>
            </a:r>
          </a:p>
          <a:p xmlns:a="http://schemas.openxmlformats.org/drawingml/2006/main">
            <a:pPr>
              <a:spcAft>
                <a:spcPts val="0"/>
              </a:spcAft>
            </a:pPr>
            <a:r>
              <a:rPr sz="240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Pull: a reason to move towards.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2ED7A34E-60B9-43D9-A2D4-72E80AFB54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886075"/>
            <a:ext cx="50482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DCE7DD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EF7D3D05-6E36-4FEA-8679-B336442068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2886075"/>
            <a:ext cx="50101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DCE7DD"/>
            </a:solidFill>
            <a:prstDash val="solid"/>
          </a:ln>
        </p:spPr>
      </p:sp>
    </p:spTree>
    <p:extLst>
      <p:ext uri="{BB962C8B-B14F-4D97-AF65-F5344CB8AC3E}">
        <p14:creationId xmlns:p14="http://schemas.microsoft.com/office/powerpoint/2010/main" val="750140657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BF9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top-rule">
            <a:extLst xmlns:a="http://schemas.openxmlformats.org/drawingml/2006/main">
              <a:ext uri="{FF2B5EF4-FFF2-40B4-BE49-F238E27FC236}">
                <a16:creationId xmlns:a16="http://schemas.microsoft.com/office/drawing/2014/main" id="{9DB8204C-8E23-4CD7-83FB-2204085E5E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42950"/>
            <a:ext cx="99060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685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brand">
            <a:extLst xmlns:a="http://schemas.openxmlformats.org/drawingml/2006/main">
              <a:ext uri="{FF2B5EF4-FFF2-40B4-BE49-F238E27FC236}">
                <a16:creationId xmlns:a16="http://schemas.microsoft.com/office/drawing/2014/main" id="{BADF7A3E-0507-429F-BFC2-48CB68AC78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2900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425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MADE BY MATT  /  GROW HUMANITIES</a:t>
            </a:r>
          </a:p>
        </p:txBody>
      </p:sp>
      <p:pic>
        <p:nvPicPr>
          <p:cNvPr id="1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23934f8794a496c"/>
          <a:stretch xmlns:a="http://schemas.openxmlformats.org/drawingml/2006/main"/>
        </p:blipFill>
        <p:spPr>
          <a:xfrm xmlns:a="http://schemas.openxmlformats.org/drawingml/2006/main">
            <a:off x="10801350" y="438150"/>
            <a:ext cx="781050" cy="781050"/>
          </a:xfrm>
          <a:prstGeom xmlns:a="http://schemas.openxmlformats.org/drawingml/2006/main" prst="rect">
            <a:avLst/>
          </a:prstGeom>
        </p:spPr>
      </p:pic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274837D2-0FEA-4EC8-AEE1-DB06D8937A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47750"/>
            <a:ext cx="10972800" cy="895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3600" b="1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152B3A"/>
                </a:solidFill>
                <a:latin typeface="Arial"/>
                <a:ea typeface="Arial"/>
                <a:cs typeface="Arial"/>
              </a:rPr>
              <a:t>Read the record carefully</a:t>
            </a:r>
          </a:p>
        </p:txBody>
      </p:sp>
      <p:sp>
        <p:nvSpPr>
          <p:cNvPr id="5" name="footer-line">
            <a:extLst xmlns:a="http://schemas.openxmlformats.org/drawingml/2006/main">
              <a:ext uri="{FF2B5EF4-FFF2-40B4-BE49-F238E27FC236}">
                <a16:creationId xmlns:a16="http://schemas.microsoft.com/office/drawing/2014/main" id="{BAF715D0-0B4B-43DC-A9E0-8921D34428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219825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E7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footer">
            <a:extLst xmlns:a="http://schemas.openxmlformats.org/drawingml/2006/main">
              <a:ext uri="{FF2B5EF4-FFF2-40B4-BE49-F238E27FC236}">
                <a16:creationId xmlns:a16="http://schemas.microsoft.com/office/drawing/2014/main" id="{02B58C95-D3A5-4D19-9AFD-294334D0E5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381750"/>
            <a:ext cx="9906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200" b="0">
                <a:solidFill>
                  <a:srgbClr val="50616B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0616B"/>
                </a:solidFill>
                <a:latin typeface="Arial"/>
                <a:ea typeface="Arial"/>
                <a:cs typeface="Arial"/>
              </a:rPr>
              <a:t>Autumn 1 · Week 3 · Humanities</a:t>
            </a:r>
          </a:p>
        </p:txBody>
      </p:sp>
      <p:sp>
        <p:nvSpPr>
          <p:cNvPr id="7" name="page">
            <a:extLst xmlns:a="http://schemas.openxmlformats.org/drawingml/2006/main">
              <a:ext uri="{FF2B5EF4-FFF2-40B4-BE49-F238E27FC236}">
                <a16:creationId xmlns:a16="http://schemas.microsoft.com/office/drawing/2014/main" id="{E8326B85-34E3-4AA0-87CA-53FBC7D14A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06150" y="6362700"/>
            <a:ext cx="476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350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04</a:t>
            </a:r>
          </a:p>
        </p:txBody>
      </p:sp>
      <p:sp>
        <p:nvSpPr>
          <p:cNvPr id="8" name="subtitle">
            <a:extLst xmlns:a="http://schemas.openxmlformats.org/drawingml/2006/main">
              <a:ext uri="{FF2B5EF4-FFF2-40B4-BE49-F238E27FC236}">
                <a16:creationId xmlns:a16="http://schemas.microsoft.com/office/drawing/2014/main" id="{581BDF12-EE40-4B11-BAD5-6D7879908E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400300"/>
            <a:ext cx="6191250" cy="1409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3450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A passenger list records a journey.</a:t>
            </a:r>
          </a:p>
        </p:txBody>
      </p:sp>
      <p:sp>
        <p:nvSpPr>
          <p:cNvPr id="9" name="body">
            <a:extLst xmlns:a="http://schemas.openxmlformats.org/drawingml/2006/main">
              <a:ext uri="{FF2B5EF4-FFF2-40B4-BE49-F238E27FC236}">
                <a16:creationId xmlns:a16="http://schemas.microsoft.com/office/drawing/2014/main" id="{CFC49468-3AA4-499A-988F-3CE8F23A1A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286250"/>
            <a:ext cx="6667500" cy="1314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400" b="0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240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It does not explain every reason for moving.</a:t>
            </a:r>
          </a:p>
        </p:txBody>
      </p:sp>
      <p:pic>
        <p:nvPicPr>
          <p:cNvPr id="2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2fab24b8f0942e4"/>
          <a:stretch xmlns:a="http://schemas.openxmlformats.org/drawingml/2006/main"/>
        </p:blipFill>
        <p:spPr>
          <a:xfrm xmlns:a="http://schemas.openxmlformats.org/drawingml/2006/main">
            <a:off x="8351292" y="2369344"/>
            <a:ext cx="2252167" cy="2786063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9236864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BF9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top-rule">
            <a:extLst xmlns:a="http://schemas.openxmlformats.org/drawingml/2006/main">
              <a:ext uri="{FF2B5EF4-FFF2-40B4-BE49-F238E27FC236}">
                <a16:creationId xmlns:a16="http://schemas.microsoft.com/office/drawing/2014/main" id="{E7DE0724-EA72-4F4B-B4C5-B086810266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42950"/>
            <a:ext cx="99060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685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brand">
            <a:extLst xmlns:a="http://schemas.openxmlformats.org/drawingml/2006/main">
              <a:ext uri="{FF2B5EF4-FFF2-40B4-BE49-F238E27FC236}">
                <a16:creationId xmlns:a16="http://schemas.microsoft.com/office/drawing/2014/main" id="{502C8DF0-0717-4986-97B7-E014DEBCFF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2900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425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MADE BY MATT  /  GROW HUMANITIES</a:t>
            </a:r>
          </a:p>
        </p:txBody>
      </p:sp>
      <p:pic>
        <p:nvPicPr>
          <p:cNvPr id="1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871a0f705154df9"/>
          <a:stretch xmlns:a="http://schemas.openxmlformats.org/drawingml/2006/main"/>
        </p:blipFill>
        <p:spPr>
          <a:xfrm xmlns:a="http://schemas.openxmlformats.org/drawingml/2006/main">
            <a:off x="10801350" y="438150"/>
            <a:ext cx="781050" cy="781050"/>
          </a:xfrm>
          <a:prstGeom xmlns:a="http://schemas.openxmlformats.org/drawingml/2006/main" prst="rect">
            <a:avLst/>
          </a:prstGeom>
        </p:spPr>
      </p:pic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59E6C87B-5402-4355-B222-E838F90EC5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47750"/>
            <a:ext cx="10972800" cy="895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3600" b="1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152B3A"/>
                </a:solidFill>
                <a:latin typeface="Arial"/>
                <a:ea typeface="Arial"/>
                <a:cs typeface="Arial"/>
              </a:rPr>
              <a:t>Watch a worked example</a:t>
            </a:r>
          </a:p>
        </p:txBody>
      </p:sp>
      <p:sp>
        <p:nvSpPr>
          <p:cNvPr id="5" name="footer-line">
            <a:extLst xmlns:a="http://schemas.openxmlformats.org/drawingml/2006/main">
              <a:ext uri="{FF2B5EF4-FFF2-40B4-BE49-F238E27FC236}">
                <a16:creationId xmlns:a16="http://schemas.microsoft.com/office/drawing/2014/main" id="{FEB7DC22-E996-4F55-8E5D-48916DEA85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219825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E7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footer">
            <a:extLst xmlns:a="http://schemas.openxmlformats.org/drawingml/2006/main">
              <a:ext uri="{FF2B5EF4-FFF2-40B4-BE49-F238E27FC236}">
                <a16:creationId xmlns:a16="http://schemas.microsoft.com/office/drawing/2014/main" id="{B0248D2E-0CDA-4C72-92DC-B76196CC25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381750"/>
            <a:ext cx="9906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200" b="0">
                <a:solidFill>
                  <a:srgbClr val="50616B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0616B"/>
                </a:solidFill>
                <a:latin typeface="Arial"/>
                <a:ea typeface="Arial"/>
                <a:cs typeface="Arial"/>
              </a:rPr>
              <a:t>Autumn 1 · Week 3 · Humanities</a:t>
            </a:r>
          </a:p>
        </p:txBody>
      </p:sp>
      <p:sp>
        <p:nvSpPr>
          <p:cNvPr id="7" name="page">
            <a:extLst xmlns:a="http://schemas.openxmlformats.org/drawingml/2006/main">
              <a:ext uri="{FF2B5EF4-FFF2-40B4-BE49-F238E27FC236}">
                <a16:creationId xmlns:a16="http://schemas.microsoft.com/office/drawing/2014/main" id="{4D3A6E0D-EE9E-4262-B0CE-A580D9BE95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06150" y="6362700"/>
            <a:ext cx="476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350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05</a:t>
            </a:r>
          </a:p>
        </p:txBody>
      </p:sp>
      <p:sp>
        <p:nvSpPr>
          <p:cNvPr id="8" name="left-heading">
            <a:extLst xmlns:a="http://schemas.openxmlformats.org/drawingml/2006/main">
              <a:ext uri="{FF2B5EF4-FFF2-40B4-BE49-F238E27FC236}">
                <a16:creationId xmlns:a16="http://schemas.microsoft.com/office/drawing/2014/main" id="{237F6565-5B9A-4055-8435-0E500C2178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257425"/>
            <a:ext cx="51435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100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CAUSE</a:t>
            </a:r>
          </a:p>
        </p:txBody>
      </p:sp>
      <p:sp>
        <p:nvSpPr>
          <p:cNvPr id="9" name="right-heading">
            <a:extLst xmlns:a="http://schemas.openxmlformats.org/drawingml/2006/main">
              <a:ext uri="{FF2B5EF4-FFF2-40B4-BE49-F238E27FC236}">
                <a16:creationId xmlns:a16="http://schemas.microsoft.com/office/drawing/2014/main" id="{A08214FC-397C-48F0-80E6-30DF7D9979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2257425"/>
            <a:ext cx="501015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100" b="1">
                <a:solidFill>
                  <a:srgbClr val="A65D25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A65D25"/>
                </a:solidFill>
                <a:latin typeface="Arial"/>
                <a:ea typeface="Arial"/>
                <a:cs typeface="Arial"/>
              </a:rPr>
              <a:t>CONSEQUENCE</a:t>
            </a:r>
          </a:p>
        </p:txBody>
      </p:sp>
      <p:sp>
        <p:nvSpPr>
          <p:cNvPr id="10" name="left">
            <a:extLst xmlns:a="http://schemas.openxmlformats.org/drawingml/2006/main">
              <a:ext uri="{FF2B5EF4-FFF2-40B4-BE49-F238E27FC236}">
                <a16:creationId xmlns:a16="http://schemas.microsoft.com/office/drawing/2014/main" id="{8518DEF3-2872-4279-B7C8-6D18311509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38500"/>
            <a:ext cx="5143500" cy="2286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spcAft>
                <a:spcPts val="0"/>
              </a:spcAft>
            </a:pPr>
            <a:r>
              <a:rPr sz="240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A job offer may attract a move.</a:t>
            </a:r>
          </a:p>
        </p:txBody>
      </p:sp>
      <p:sp>
        <p:nvSpPr>
          <p:cNvPr id="11" name="right">
            <a:extLst xmlns:a="http://schemas.openxmlformats.org/drawingml/2006/main">
              <a:ext uri="{FF2B5EF4-FFF2-40B4-BE49-F238E27FC236}">
                <a16:creationId xmlns:a16="http://schemas.microsoft.com/office/drawing/2014/main" id="{626E5754-F079-4A02-978E-4F8A55CDC1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3238500"/>
            <a:ext cx="5010150" cy="2286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spcAft>
                <a:spcPts val="0"/>
              </a:spcAft>
            </a:pPr>
            <a:r>
              <a:rPr sz="240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A new job may follow a move.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2ED7A34E-60B9-43D9-A2D4-72E80AFB54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886075"/>
            <a:ext cx="50482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DCE7DD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EF7D3D05-6E36-4FEA-8679-B336442068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2886075"/>
            <a:ext cx="50101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DCE7DD"/>
            </a:solidFill>
            <a:prstDash val="solid"/>
          </a:ln>
        </p:spPr>
      </p:sp>
    </p:spTree>
    <p:extLst>
      <p:ext uri="{BB962C8B-B14F-4D97-AF65-F5344CB8AC3E}">
        <p14:creationId xmlns:p14="http://schemas.microsoft.com/office/powerpoint/2010/main" val="750140657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BF9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top-rule">
            <a:extLst xmlns:a="http://schemas.openxmlformats.org/drawingml/2006/main">
              <a:ext uri="{FF2B5EF4-FFF2-40B4-BE49-F238E27FC236}">
                <a16:creationId xmlns:a16="http://schemas.microsoft.com/office/drawing/2014/main" id="{FF33059C-D699-406A-B441-19C747C682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42950"/>
            <a:ext cx="99060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685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brand">
            <a:extLst xmlns:a="http://schemas.openxmlformats.org/drawingml/2006/main">
              <a:ext uri="{FF2B5EF4-FFF2-40B4-BE49-F238E27FC236}">
                <a16:creationId xmlns:a16="http://schemas.microsoft.com/office/drawing/2014/main" id="{56C60FD3-6A44-40DE-AE21-A30370FB70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2900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425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MADE BY MATT  /  GROW HUMANITIES</a:t>
            </a:r>
          </a:p>
        </p:txBody>
      </p:sp>
      <p:pic>
        <p:nvPicPr>
          <p:cNvPr id="1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0c3161b15584dc7"/>
          <a:stretch xmlns:a="http://schemas.openxmlformats.org/drawingml/2006/main"/>
        </p:blipFill>
        <p:spPr>
          <a:xfrm xmlns:a="http://schemas.openxmlformats.org/drawingml/2006/main">
            <a:off x="10801350" y="438150"/>
            <a:ext cx="781050" cy="781050"/>
          </a:xfrm>
          <a:prstGeom xmlns:a="http://schemas.openxmlformats.org/drawingml/2006/main" prst="rect">
            <a:avLst/>
          </a:prstGeom>
        </p:spPr>
      </p:pic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9A60821E-20B2-471A-8BB3-FAA5062856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47750"/>
            <a:ext cx="10972800" cy="895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3600" b="1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152B3A"/>
                </a:solidFill>
                <a:latin typeface="Arial"/>
                <a:ea typeface="Arial"/>
                <a:cs typeface="Arial"/>
              </a:rPr>
              <a:t>Try one together</a:t>
            </a:r>
          </a:p>
        </p:txBody>
      </p:sp>
      <p:sp>
        <p:nvSpPr>
          <p:cNvPr id="5" name="footer-line">
            <a:extLst xmlns:a="http://schemas.openxmlformats.org/drawingml/2006/main">
              <a:ext uri="{FF2B5EF4-FFF2-40B4-BE49-F238E27FC236}">
                <a16:creationId xmlns:a16="http://schemas.microsoft.com/office/drawing/2014/main" id="{7ECBDB34-6F42-48B3-A8D8-B23549269A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219825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E7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footer">
            <a:extLst xmlns:a="http://schemas.openxmlformats.org/drawingml/2006/main">
              <a:ext uri="{FF2B5EF4-FFF2-40B4-BE49-F238E27FC236}">
                <a16:creationId xmlns:a16="http://schemas.microsoft.com/office/drawing/2014/main" id="{57A55C73-0775-456F-A670-A41D2D6408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381750"/>
            <a:ext cx="9906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200" b="0">
                <a:solidFill>
                  <a:srgbClr val="50616B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0616B"/>
                </a:solidFill>
                <a:latin typeface="Arial"/>
                <a:ea typeface="Arial"/>
                <a:cs typeface="Arial"/>
              </a:rPr>
              <a:t>Autumn 1 · Week 3 · Humanities</a:t>
            </a:r>
          </a:p>
        </p:txBody>
      </p:sp>
      <p:sp>
        <p:nvSpPr>
          <p:cNvPr id="7" name="page">
            <a:extLst xmlns:a="http://schemas.openxmlformats.org/drawingml/2006/main">
              <a:ext uri="{FF2B5EF4-FFF2-40B4-BE49-F238E27FC236}">
                <a16:creationId xmlns:a16="http://schemas.microsoft.com/office/drawing/2014/main" id="{E496F9D1-14A9-495E-90A4-CC647BFFA0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06150" y="6362700"/>
            <a:ext cx="476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350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06</a:t>
            </a:r>
          </a:p>
        </p:txBody>
      </p:sp>
      <p:sp>
        <p:nvSpPr>
          <p:cNvPr id="8" name="line-0">
            <a:extLst xmlns:a="http://schemas.openxmlformats.org/drawingml/2006/main">
              <a:ext uri="{FF2B5EF4-FFF2-40B4-BE49-F238E27FC236}">
                <a16:creationId xmlns:a16="http://schemas.microsoft.com/office/drawing/2014/main" id="{1904CE6B-201C-449D-A2D1-41ABF2A6C9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305050"/>
            <a:ext cx="10972800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550" b="0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255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A flood damages a home: push or pull?</a:t>
            </a:r>
          </a:p>
        </p:txBody>
      </p:sp>
      <p:sp>
        <p:nvSpPr>
          <p:cNvPr id="9" name="line-1">
            <a:extLst xmlns:a="http://schemas.openxmlformats.org/drawingml/2006/main">
              <a:ext uri="{FF2B5EF4-FFF2-40B4-BE49-F238E27FC236}">
                <a16:creationId xmlns:a16="http://schemas.microsoft.com/office/drawing/2014/main" id="{19B1D911-7359-424D-8EA3-D4E122CC64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352800"/>
            <a:ext cx="10972800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550" b="0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255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A job offer elsewhere: push or pull?</a:t>
            </a:r>
          </a:p>
        </p:txBody>
      </p:sp>
      <p:sp>
        <p:nvSpPr>
          <p:cNvPr id="10" name="line-2">
            <a:extLst xmlns:a="http://schemas.openxmlformats.org/drawingml/2006/main">
              <a:ext uri="{FF2B5EF4-FFF2-40B4-BE49-F238E27FC236}">
                <a16:creationId xmlns:a16="http://schemas.microsoft.com/office/drawing/2014/main" id="{83C46BCB-BF61-4D42-8073-2594DB100C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400550"/>
            <a:ext cx="10972800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550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2550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These are fictional examples, not Windrush testimony.</a:t>
            </a:r>
          </a:p>
        </p:txBody>
      </p:sp>
    </p:spTree>
    <p:extLst>
      <p:ext uri="{BB962C8B-B14F-4D97-AF65-F5344CB8AC3E}">
        <p14:creationId xmlns:p14="http://schemas.microsoft.com/office/powerpoint/2010/main" val="899261069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BF9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top-rule">
            <a:extLst xmlns:a="http://schemas.openxmlformats.org/drawingml/2006/main">
              <a:ext uri="{FF2B5EF4-FFF2-40B4-BE49-F238E27FC236}">
                <a16:creationId xmlns:a16="http://schemas.microsoft.com/office/drawing/2014/main" id="{AC36C9DA-4E70-4CC2-832A-638F33CF7D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42950"/>
            <a:ext cx="99060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685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brand">
            <a:extLst xmlns:a="http://schemas.openxmlformats.org/drawingml/2006/main">
              <a:ext uri="{FF2B5EF4-FFF2-40B4-BE49-F238E27FC236}">
                <a16:creationId xmlns:a16="http://schemas.microsoft.com/office/drawing/2014/main" id="{2B621CA2-1E2F-4522-BE84-6130E41B7A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2900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425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MADE BY MATT  /  GROW HUMANITIES</a:t>
            </a:r>
          </a:p>
        </p:txBody>
      </p:sp>
      <p:pic>
        <p:nvPicPr>
          <p:cNvPr id="1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d8c096023984d90"/>
          <a:stretch xmlns:a="http://schemas.openxmlformats.org/drawingml/2006/main"/>
        </p:blipFill>
        <p:spPr>
          <a:xfrm xmlns:a="http://schemas.openxmlformats.org/drawingml/2006/main">
            <a:off x="10801350" y="438150"/>
            <a:ext cx="781050" cy="781050"/>
          </a:xfrm>
          <a:prstGeom xmlns:a="http://schemas.openxmlformats.org/drawingml/2006/main" prst="rect">
            <a:avLst/>
          </a:prstGeom>
        </p:spPr>
      </p:pic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2FECA8C6-1679-4927-9628-13381B8D7D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47750"/>
            <a:ext cx="10972800" cy="895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3600" b="1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152B3A"/>
                </a:solidFill>
                <a:latin typeface="Arial"/>
                <a:ea typeface="Arial"/>
                <a:cs typeface="Arial"/>
              </a:rPr>
              <a:t>Choose, then explain</a:t>
            </a:r>
          </a:p>
        </p:txBody>
      </p:sp>
      <p:sp>
        <p:nvSpPr>
          <p:cNvPr id="5" name="footer-line">
            <a:extLst xmlns:a="http://schemas.openxmlformats.org/drawingml/2006/main">
              <a:ext uri="{FF2B5EF4-FFF2-40B4-BE49-F238E27FC236}">
                <a16:creationId xmlns:a16="http://schemas.microsoft.com/office/drawing/2014/main" id="{2CE48676-E6C8-4862-87D8-F9575AB04A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219825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E7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footer">
            <a:extLst xmlns:a="http://schemas.openxmlformats.org/drawingml/2006/main">
              <a:ext uri="{FF2B5EF4-FFF2-40B4-BE49-F238E27FC236}">
                <a16:creationId xmlns:a16="http://schemas.microsoft.com/office/drawing/2014/main" id="{1C6C9AB5-F8AE-4FC1-B494-5FDE4501AE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381750"/>
            <a:ext cx="9906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200" b="0">
                <a:solidFill>
                  <a:srgbClr val="50616B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0616B"/>
                </a:solidFill>
                <a:latin typeface="Arial"/>
                <a:ea typeface="Arial"/>
                <a:cs typeface="Arial"/>
              </a:rPr>
              <a:t>Autumn 1 · Week 3 · Humanities</a:t>
            </a:r>
          </a:p>
        </p:txBody>
      </p:sp>
      <p:sp>
        <p:nvSpPr>
          <p:cNvPr id="7" name="page">
            <a:extLst xmlns:a="http://schemas.openxmlformats.org/drawingml/2006/main">
              <a:ext uri="{FF2B5EF4-FFF2-40B4-BE49-F238E27FC236}">
                <a16:creationId xmlns:a16="http://schemas.microsoft.com/office/drawing/2014/main" id="{D013F926-89F5-443E-8D42-FFB28F8190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06150" y="6362700"/>
            <a:ext cx="476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350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07</a:t>
            </a:r>
          </a:p>
        </p:txBody>
      </p:sp>
      <p:sp>
        <p:nvSpPr>
          <p:cNvPr id="8" name="line-0">
            <a:extLst xmlns:a="http://schemas.openxmlformats.org/drawingml/2006/main">
              <a:ext uri="{FF2B5EF4-FFF2-40B4-BE49-F238E27FC236}">
                <a16:creationId xmlns:a16="http://schemas.microsoft.com/office/drawing/2014/main" id="{6EE58552-675C-48BC-812E-F1FAE5D91F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305050"/>
            <a:ext cx="109728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550" b="0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255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Which claim does Source W support?</a:t>
            </a:r>
          </a:p>
        </p:txBody>
      </p:sp>
      <p:sp>
        <p:nvSpPr>
          <p:cNvPr id="9" name="line-1">
            <a:extLst xmlns:a="http://schemas.openxmlformats.org/drawingml/2006/main">
              <a:ext uri="{FF2B5EF4-FFF2-40B4-BE49-F238E27FC236}">
                <a16:creationId xmlns:a16="http://schemas.microsoft.com/office/drawing/2014/main" id="{A355BD32-E3FF-40A0-81DD-AE60722812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143250"/>
            <a:ext cx="109728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550" b="0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255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A. All passengers came for the same job.</a:t>
            </a:r>
          </a:p>
        </p:txBody>
      </p:sp>
      <p:sp>
        <p:nvSpPr>
          <p:cNvPr id="10" name="line-2">
            <a:extLst xmlns:a="http://schemas.openxmlformats.org/drawingml/2006/main">
              <a:ext uri="{FF2B5EF4-FFF2-40B4-BE49-F238E27FC236}">
                <a16:creationId xmlns:a16="http://schemas.microsoft.com/office/drawing/2014/main" id="{D2D25638-6343-4898-B8CB-94E2C6C4CA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981450"/>
            <a:ext cx="109728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550" b="0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255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B. Different occupations are recorded.</a:t>
            </a:r>
          </a:p>
        </p:txBody>
      </p:sp>
      <p:sp>
        <p:nvSpPr>
          <p:cNvPr id="11" name="line-3">
            <a:extLst xmlns:a="http://schemas.openxmlformats.org/drawingml/2006/main">
              <a:ext uri="{FF2B5EF4-FFF2-40B4-BE49-F238E27FC236}">
                <a16:creationId xmlns:a16="http://schemas.microsoft.com/office/drawing/2014/main" id="{40F602E6-C104-4075-B81C-17CC05E2ED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819650"/>
            <a:ext cx="109728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550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2550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Choose and explain using the source.</a:t>
            </a:r>
          </a:p>
        </p:txBody>
      </p:sp>
    </p:spTree>
    <p:extLst>
      <p:ext uri="{BB962C8B-B14F-4D97-AF65-F5344CB8AC3E}">
        <p14:creationId xmlns:p14="http://schemas.microsoft.com/office/powerpoint/2010/main" val="1732344281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BF9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top-rule">
            <a:extLst xmlns:a="http://schemas.openxmlformats.org/drawingml/2006/main">
              <a:ext uri="{FF2B5EF4-FFF2-40B4-BE49-F238E27FC236}">
                <a16:creationId xmlns:a16="http://schemas.microsoft.com/office/drawing/2014/main" id="{CEFFD5FB-06E3-4A10-9C1E-5D6B832F38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42950"/>
            <a:ext cx="99060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685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brand">
            <a:extLst xmlns:a="http://schemas.openxmlformats.org/drawingml/2006/main">
              <a:ext uri="{FF2B5EF4-FFF2-40B4-BE49-F238E27FC236}">
                <a16:creationId xmlns:a16="http://schemas.microsoft.com/office/drawing/2014/main" id="{82DC3D44-CC17-446B-A6B8-0B1EADDDF4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2900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425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MADE BY MATT  /  GROW HUMANITIES</a:t>
            </a:r>
          </a:p>
        </p:txBody>
      </p:sp>
      <p:pic>
        <p:nvPicPr>
          <p:cNvPr id="1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e01771d65554240"/>
          <a:stretch xmlns:a="http://schemas.openxmlformats.org/drawingml/2006/main"/>
        </p:blipFill>
        <p:spPr>
          <a:xfrm xmlns:a="http://schemas.openxmlformats.org/drawingml/2006/main">
            <a:off x="10801350" y="438150"/>
            <a:ext cx="781050" cy="781050"/>
          </a:xfrm>
          <a:prstGeom xmlns:a="http://schemas.openxmlformats.org/drawingml/2006/main" prst="rect">
            <a:avLst/>
          </a:prstGeom>
        </p:spPr>
      </p:pic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4DA6ABEF-ACD3-43FB-B487-5DEEBC8F7B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47750"/>
            <a:ext cx="10972800" cy="895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3600" b="1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152B3A"/>
                </a:solidFill>
                <a:latin typeface="Arial"/>
                <a:ea typeface="Arial"/>
                <a:cs typeface="Arial"/>
              </a:rPr>
              <a:t>Now it is your turn</a:t>
            </a:r>
          </a:p>
        </p:txBody>
      </p:sp>
      <p:sp>
        <p:nvSpPr>
          <p:cNvPr id="5" name="footer-line">
            <a:extLst xmlns:a="http://schemas.openxmlformats.org/drawingml/2006/main">
              <a:ext uri="{FF2B5EF4-FFF2-40B4-BE49-F238E27FC236}">
                <a16:creationId xmlns:a16="http://schemas.microsoft.com/office/drawing/2014/main" id="{5FB65E0E-FD25-48F8-903E-AFE25A606C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219825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E7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footer">
            <a:extLst xmlns:a="http://schemas.openxmlformats.org/drawingml/2006/main">
              <a:ext uri="{FF2B5EF4-FFF2-40B4-BE49-F238E27FC236}">
                <a16:creationId xmlns:a16="http://schemas.microsoft.com/office/drawing/2014/main" id="{4F513C56-5AEE-4DF5-9457-1D89442282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381750"/>
            <a:ext cx="9906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200" b="0">
                <a:solidFill>
                  <a:srgbClr val="50616B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0616B"/>
                </a:solidFill>
                <a:latin typeface="Arial"/>
                <a:ea typeface="Arial"/>
                <a:cs typeface="Arial"/>
              </a:rPr>
              <a:t>Autumn 1 · Week 3 · Humanities</a:t>
            </a:r>
          </a:p>
        </p:txBody>
      </p:sp>
      <p:sp>
        <p:nvSpPr>
          <p:cNvPr id="7" name="page">
            <a:extLst xmlns:a="http://schemas.openxmlformats.org/drawingml/2006/main">
              <a:ext uri="{FF2B5EF4-FFF2-40B4-BE49-F238E27FC236}">
                <a16:creationId xmlns:a16="http://schemas.microsoft.com/office/drawing/2014/main" id="{545CFDC8-59C3-41D7-8127-A2F15B5DF3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06150" y="6362700"/>
            <a:ext cx="476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350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08</a:t>
            </a:r>
          </a:p>
        </p:txBody>
      </p:sp>
      <p:sp>
        <p:nvSpPr>
          <p:cNvPr id="8" name="left-heading">
            <a:extLst xmlns:a="http://schemas.openxmlformats.org/drawingml/2006/main">
              <a:ext uri="{FF2B5EF4-FFF2-40B4-BE49-F238E27FC236}">
                <a16:creationId xmlns:a16="http://schemas.microsoft.com/office/drawing/2014/main" id="{33E15CBA-997D-4971-B1F2-589F2EBE6D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257425"/>
            <a:ext cx="51435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100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YOUR TASK</a:t>
            </a:r>
          </a:p>
        </p:txBody>
      </p:sp>
      <p:sp>
        <p:nvSpPr>
          <p:cNvPr id="9" name="right-heading">
            <a:extLst xmlns:a="http://schemas.openxmlformats.org/drawingml/2006/main">
              <a:ext uri="{FF2B5EF4-FFF2-40B4-BE49-F238E27FC236}">
                <a16:creationId xmlns:a16="http://schemas.microsoft.com/office/drawing/2014/main" id="{CFFD6622-F33B-4971-B241-389742EB76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2257425"/>
            <a:ext cx="501015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100" b="1">
                <a:solidFill>
                  <a:srgbClr val="A65D25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A65D25"/>
                </a:solidFill>
                <a:latin typeface="Arial"/>
                <a:ea typeface="Arial"/>
                <a:cs typeface="Arial"/>
              </a:rPr>
              <a:t>EXPLAIN</a:t>
            </a:r>
          </a:p>
        </p:txBody>
      </p:sp>
      <p:sp>
        <p:nvSpPr>
          <p:cNvPr id="10" name="left">
            <a:extLst xmlns:a="http://schemas.openxmlformats.org/drawingml/2006/main">
              <a:ext uri="{FF2B5EF4-FFF2-40B4-BE49-F238E27FC236}">
                <a16:creationId xmlns:a16="http://schemas.microsoft.com/office/drawing/2014/main" id="{653ACD97-30C4-4652-83F8-C8AC63FB38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38500"/>
            <a:ext cx="5143500" cy="2286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spcAft>
                <a:spcPts val="0"/>
              </a:spcAft>
            </a:pPr>
            <a:r>
              <a:rPr sz="240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Sort the six scenario cards.</a:t>
            </a:r>
          </a:p>
          <a:p xmlns:a="http://schemas.openxmlformats.org/drawingml/2006/main">
            <a:pPr>
              <a:spcAft>
                <a:spcPts val="0"/>
              </a:spcAft>
            </a:pPr>
            <a:r>
              <a:rPr sz="240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/>
            </a:r>
          </a:p>
          <a:p xmlns:a="http://schemas.openxmlformats.org/drawingml/2006/main">
            <a:pPr>
              <a:spcAft>
                <a:spcPts val="0"/>
              </a:spcAft>
            </a:pPr>
            <a:r>
              <a:rPr sz="240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Build a cause, move, consequence chain.</a:t>
            </a:r>
          </a:p>
        </p:txBody>
      </p:sp>
      <p:sp>
        <p:nvSpPr>
          <p:cNvPr id="11" name="right">
            <a:extLst xmlns:a="http://schemas.openxmlformats.org/drawingml/2006/main">
              <a:ext uri="{FF2B5EF4-FFF2-40B4-BE49-F238E27FC236}">
                <a16:creationId xmlns:a16="http://schemas.microsoft.com/office/drawing/2014/main" id="{ACBFBEC9-64D2-4740-A13A-FA1682D06C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3238500"/>
            <a:ext cx="5010150" cy="2286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spcAft>
                <a:spcPts val="0"/>
              </a:spcAft>
            </a:pPr>
            <a:r>
              <a:rPr sz="240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Explain what Source W can and cannot show.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4115969A-BA15-4E1F-A083-96BBA606B1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886075"/>
            <a:ext cx="50482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DCE7DD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3A2DEDD4-59F5-431E-89FD-407BD400D4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2886075"/>
            <a:ext cx="50101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DCE7DD"/>
            </a:solidFill>
            <a:prstDash val="solid"/>
          </a:ln>
        </p:spPr>
      </p:sp>
    </p:spTree>
    <p:extLst>
      <p:ext uri="{BB962C8B-B14F-4D97-AF65-F5344CB8AC3E}">
        <p14:creationId xmlns:p14="http://schemas.microsoft.com/office/powerpoint/2010/main" val="1163935308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FBF9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top-rule">
            <a:extLst xmlns:a="http://schemas.openxmlformats.org/drawingml/2006/main">
              <a:ext uri="{FF2B5EF4-FFF2-40B4-BE49-F238E27FC236}">
                <a16:creationId xmlns:a16="http://schemas.microsoft.com/office/drawing/2014/main" id="{AC36C9DA-4E70-4CC2-832A-638F33CF7D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42950"/>
            <a:ext cx="99060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685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brand">
            <a:extLst xmlns:a="http://schemas.openxmlformats.org/drawingml/2006/main">
              <a:ext uri="{FF2B5EF4-FFF2-40B4-BE49-F238E27FC236}">
                <a16:creationId xmlns:a16="http://schemas.microsoft.com/office/drawing/2014/main" id="{2B621CA2-1E2F-4522-BE84-6130E41B7A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2900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425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MADE BY MATT  /  GROW HUMANITIES</a:t>
            </a:r>
          </a:p>
        </p:txBody>
      </p:sp>
      <p:pic>
        <p:nvPicPr>
          <p:cNvPr id="1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9be56b0a739409e"/>
          <a:stretch xmlns:a="http://schemas.openxmlformats.org/drawingml/2006/main"/>
        </p:blipFill>
        <p:spPr>
          <a:xfrm xmlns:a="http://schemas.openxmlformats.org/drawingml/2006/main">
            <a:off x="10801350" y="438150"/>
            <a:ext cx="781050" cy="781050"/>
          </a:xfrm>
          <a:prstGeom xmlns:a="http://schemas.openxmlformats.org/drawingml/2006/main" prst="rect">
            <a:avLst/>
          </a:prstGeom>
        </p:spPr>
      </p:pic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2FECA8C6-1679-4927-9628-13381B8D7D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47750"/>
            <a:ext cx="10972800" cy="895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3600" b="1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152B3A"/>
                </a:solidFill>
                <a:latin typeface="Arial"/>
                <a:ea typeface="Arial"/>
                <a:cs typeface="Arial"/>
              </a:rPr>
              <a:t>Make the reasoning visible</a:t>
            </a:r>
          </a:p>
        </p:txBody>
      </p:sp>
      <p:sp>
        <p:nvSpPr>
          <p:cNvPr id="5" name="footer-line">
            <a:extLst xmlns:a="http://schemas.openxmlformats.org/drawingml/2006/main">
              <a:ext uri="{FF2B5EF4-FFF2-40B4-BE49-F238E27FC236}">
                <a16:creationId xmlns:a16="http://schemas.microsoft.com/office/drawing/2014/main" id="{2CE48676-E6C8-4862-87D8-F9575AB04A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219825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E7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footer">
            <a:extLst xmlns:a="http://schemas.openxmlformats.org/drawingml/2006/main">
              <a:ext uri="{FF2B5EF4-FFF2-40B4-BE49-F238E27FC236}">
                <a16:creationId xmlns:a16="http://schemas.microsoft.com/office/drawing/2014/main" id="{1C6C9AB5-F8AE-4FC1-B494-5FDE4501AE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381750"/>
            <a:ext cx="9906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200" b="0">
                <a:solidFill>
                  <a:srgbClr val="50616B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0616B"/>
                </a:solidFill>
                <a:latin typeface="Arial"/>
                <a:ea typeface="Arial"/>
                <a:cs typeface="Arial"/>
              </a:rPr>
              <a:t>Autumn 1 · Week 3 · Humanities</a:t>
            </a:r>
          </a:p>
        </p:txBody>
      </p:sp>
      <p:sp>
        <p:nvSpPr>
          <p:cNvPr id="7" name="page">
            <a:extLst xmlns:a="http://schemas.openxmlformats.org/drawingml/2006/main">
              <a:ext uri="{FF2B5EF4-FFF2-40B4-BE49-F238E27FC236}">
                <a16:creationId xmlns:a16="http://schemas.microsoft.com/office/drawing/2014/main" id="{D013F926-89F5-443E-8D42-FFB28F8190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06150" y="6362700"/>
            <a:ext cx="476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350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09</a:t>
            </a:r>
          </a:p>
        </p:txBody>
      </p:sp>
      <p:sp>
        <p:nvSpPr>
          <p:cNvPr id="8" name="line-0">
            <a:extLst xmlns:a="http://schemas.openxmlformats.org/drawingml/2006/main">
              <a:ext uri="{FF2B5EF4-FFF2-40B4-BE49-F238E27FC236}">
                <a16:creationId xmlns:a16="http://schemas.microsoft.com/office/drawing/2014/main" id="{6EE58552-675C-48BC-812E-F1FAE5D91F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305050"/>
            <a:ext cx="109728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550" b="0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255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Point to one detail you used.</a:t>
            </a:r>
          </a:p>
        </p:txBody>
      </p:sp>
      <p:sp>
        <p:nvSpPr>
          <p:cNvPr id="9" name="line-1">
            <a:extLst xmlns:a="http://schemas.openxmlformats.org/drawingml/2006/main">
              <a:ext uri="{FF2B5EF4-FFF2-40B4-BE49-F238E27FC236}">
                <a16:creationId xmlns:a16="http://schemas.microsoft.com/office/drawing/2014/main" id="{A355BD32-E3FF-40A0-81DD-AE60722812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143250"/>
            <a:ext cx="109728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550" b="0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255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Say how it helped your answer.</a:t>
            </a:r>
          </a:p>
        </p:txBody>
      </p:sp>
      <p:sp>
        <p:nvSpPr>
          <p:cNvPr id="10" name="line-2">
            <a:extLst xmlns:a="http://schemas.openxmlformats.org/drawingml/2006/main">
              <a:ext uri="{FF2B5EF4-FFF2-40B4-BE49-F238E27FC236}">
                <a16:creationId xmlns:a16="http://schemas.microsoft.com/office/drawing/2014/main" id="{D2D25638-6343-4898-B8CB-94E2C6C4CA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981450"/>
            <a:ext cx="109728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550" b="0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255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Name one thing it cannot show.</a:t>
            </a:r>
          </a:p>
        </p:txBody>
      </p:sp>
      <p:sp>
        <p:nvSpPr>
          <p:cNvPr id="11" name="line-3">
            <a:extLst xmlns:a="http://schemas.openxmlformats.org/drawingml/2006/main">
              <a:ext uri="{FF2B5EF4-FFF2-40B4-BE49-F238E27FC236}">
                <a16:creationId xmlns:a16="http://schemas.microsoft.com/office/drawing/2014/main" id="{40F602E6-C104-4075-B81C-17CC05E2ED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819650"/>
            <a:ext cx="109728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550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2550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Keep your first answer for the check.</a:t>
            </a:r>
          </a:p>
        </p:txBody>
      </p:sp>
    </p:spTree>
    <p:extLst>
      <p:ext uri="{BB962C8B-B14F-4D97-AF65-F5344CB8AC3E}">
        <p14:creationId xmlns:p14="http://schemas.microsoft.com/office/powerpoint/2010/main" val="1732344281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2026-09-07T10:25:27.6660000Z</dcterms:created>
  <dcterms:modified xsi:type="dcterms:W3CDTF">2026-09-07T10:25:27.6660000Z</dcterms:modified>
</coreProperties>
</file>