
<file path=[Content_Types].xml><?xml version="1.0" encoding="utf-8"?>
<Types xmlns="http://schemas.openxmlformats.org/package/2006/content-types">
  <Default Extension="xml" ContentType="application/vnd.openxmlformats-package.core-properties+xml"/>
  <Default Extension="jpeg" ContentType="image/jpe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c7f7c4e87f124153" /><Relationship Type="http://schemas.openxmlformats.org/officeDocument/2006/relationships/extended-properties" Target="/docProps/app.xml" Id="R32e19dd989034990" /><Relationship Type="http://schemas.openxmlformats.org/officeDocument/2006/relationships/officeDocument" Target="/ppt/presentation.xml" Id="R132ae6057d5941bc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d8bf31150a9e4f52"/>
  </p:sldMasterIdLst>
  <p:notesMasterIdLst>
    <p:notesMasterId xmlns:r="http://schemas.openxmlformats.org/officeDocument/2006/relationships" r:id="Rad9017da2ea3457f"/>
  </p:notesMasterIdLst>
  <p:sldIdLst>
    <p:sldId xmlns:r="http://schemas.openxmlformats.org/officeDocument/2006/relationships" id="256" r:id="Re3317fd743f0437a"/>
    <p:sldId xmlns:r="http://schemas.openxmlformats.org/officeDocument/2006/relationships" id="257" r:id="R6aff2adc1bf34f9c"/>
    <p:sldId xmlns:r="http://schemas.openxmlformats.org/officeDocument/2006/relationships" id="258" r:id="R1fbd8839cbde4dbe"/>
    <p:sldId xmlns:r="http://schemas.openxmlformats.org/officeDocument/2006/relationships" id="259" r:id="R2e36d9d99673450f"/>
    <p:sldId xmlns:r="http://schemas.openxmlformats.org/officeDocument/2006/relationships" id="260" r:id="R49e73673d7f341d6"/>
    <p:sldId xmlns:r="http://schemas.openxmlformats.org/officeDocument/2006/relationships" id="261" r:id="Ra524f0aa37b04938"/>
    <p:sldId xmlns:r="http://schemas.openxmlformats.org/officeDocument/2006/relationships" id="262" r:id="R1f0dc496860141d5"/>
    <p:sldId xmlns:r="http://schemas.openxmlformats.org/officeDocument/2006/relationships" id="263" r:id="Re56f61a0edcf4a0b"/>
    <p:sldId xmlns:r="http://schemas.openxmlformats.org/officeDocument/2006/relationships" id="264" r:id="Rcfd7fc2453114e53"/>
    <p:sldId xmlns:r="http://schemas.openxmlformats.org/officeDocument/2006/relationships" id="265" r:id="R944a1588b96649c2"/>
    <p:sldId xmlns:r="http://schemas.openxmlformats.org/officeDocument/2006/relationships" id="266" r:id="Rac085f6a3c4d460a"/>
    <p:sldId xmlns:r="http://schemas.openxmlformats.org/officeDocument/2006/relationships" id="267" r:id="R612a7b63b7af4497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c552740ce25b4f76" /><Relationship Type="http://schemas.openxmlformats.org/officeDocument/2006/relationships/slideMaster" Target="/ppt/slideMasters/slideMaster1.xml" Id="Rd8bf31150a9e4f52" /><Relationship Type="http://schemas.openxmlformats.org/officeDocument/2006/relationships/notesMaster" Target="/ppt/notesMasters/notesMaster1.xml" Id="Rad9017da2ea3457f" /><Relationship Type="http://schemas.openxmlformats.org/officeDocument/2006/relationships/presProps" Target="/ppt/presProps.xml" Id="R7b9b82aec8884ca2" /><Relationship Type="http://schemas.openxmlformats.org/officeDocument/2006/relationships/tableStyles" Target="/ppt/tableStyles.xml" Id="Rc40657b51bc84e4b" /><Relationship Type="http://schemas.openxmlformats.org/officeDocument/2006/relationships/slide" Target="/ppt/slides/slide1.xml" Id="Re3317fd743f0437a" /><Relationship Type="http://schemas.openxmlformats.org/officeDocument/2006/relationships/slide" Target="/ppt/slides/slide2.xml" Id="R6aff2adc1bf34f9c" /><Relationship Type="http://schemas.openxmlformats.org/officeDocument/2006/relationships/slide" Target="/ppt/slides/slide3.xml" Id="R1fbd8839cbde4dbe" /><Relationship Type="http://schemas.openxmlformats.org/officeDocument/2006/relationships/slide" Target="/ppt/slides/slide4.xml" Id="R2e36d9d99673450f" /><Relationship Type="http://schemas.openxmlformats.org/officeDocument/2006/relationships/slide" Target="/ppt/slides/slide5.xml" Id="R49e73673d7f341d6" /><Relationship Type="http://schemas.openxmlformats.org/officeDocument/2006/relationships/slide" Target="/ppt/slides/slide6.xml" Id="Ra524f0aa37b04938" /><Relationship Type="http://schemas.openxmlformats.org/officeDocument/2006/relationships/slide" Target="/ppt/slides/slide7.xml" Id="R1f0dc496860141d5" /><Relationship Type="http://schemas.openxmlformats.org/officeDocument/2006/relationships/slide" Target="/ppt/slides/slide8.xml" Id="Re56f61a0edcf4a0b" /><Relationship Type="http://schemas.openxmlformats.org/officeDocument/2006/relationships/slide" Target="/ppt/slides/slide9.xml" Id="Rcfd7fc2453114e53" /><Relationship Type="http://schemas.openxmlformats.org/officeDocument/2006/relationships/slide" Target="/ppt/slides/slide10.xml" Id="R944a1588b96649c2" /><Relationship Type="http://schemas.openxmlformats.org/officeDocument/2006/relationships/slide" Target="/ppt/slides/slide11.xml" Id="Rac085f6a3c4d460a" /><Relationship Type="http://schemas.openxmlformats.org/officeDocument/2006/relationships/slide" Target="/ppt/slides/slide12.xml" Id="R612a7b63b7af4497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d30ecb62e1b44437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2ac78e878b5b4a69" /><Relationship Type="http://schemas.openxmlformats.org/officeDocument/2006/relationships/notesMaster" Target="/ppt/notesMasters/notesMaster1.xml" Id="Re11cbd131c344749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864fb59422494efe" /><Relationship Type="http://schemas.openxmlformats.org/officeDocument/2006/relationships/notesMaster" Target="/ppt/notesMasters/notesMaster1.xml" Id="R6af36153a892433c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06eae231578c479f" /><Relationship Type="http://schemas.openxmlformats.org/officeDocument/2006/relationships/notesMaster" Target="/ppt/notesMasters/notesMaster1.xml" Id="Rf1f87786ccd6464b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93f910a4f0204d6c" /><Relationship Type="http://schemas.openxmlformats.org/officeDocument/2006/relationships/notesMaster" Target="/ppt/notesMasters/notesMaster1.xml" Id="Racba6dcc6b964ad7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b518bf05f0b845a9" /><Relationship Type="http://schemas.openxmlformats.org/officeDocument/2006/relationships/notesMaster" Target="/ppt/notesMasters/notesMaster1.xml" Id="R2873b136bcff4abc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5cc12f59bf6449aa" /><Relationship Type="http://schemas.openxmlformats.org/officeDocument/2006/relationships/notesMaster" Target="/ppt/notesMasters/notesMaster1.xml" Id="R8b75a8e47e6f4d7f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4705eae2b39b4a8c" /><Relationship Type="http://schemas.openxmlformats.org/officeDocument/2006/relationships/notesMaster" Target="/ppt/notesMasters/notesMaster1.xml" Id="R9482a459aab34dc6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713064755b074713" /><Relationship Type="http://schemas.openxmlformats.org/officeDocument/2006/relationships/notesMaster" Target="/ppt/notesMasters/notesMaster1.xml" Id="Rfb72d76523134c0f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a1d86e850c0f4ebd" /><Relationship Type="http://schemas.openxmlformats.org/officeDocument/2006/relationships/notesMaster" Target="/ppt/notesMasters/notesMaster1.xml" Id="Rf673f0c8a8dd4aa9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9ed7a662e2724d27" /><Relationship Type="http://schemas.openxmlformats.org/officeDocument/2006/relationships/notesMaster" Target="/ppt/notesMasters/notesMaster1.xml" Id="R670d11c482a4463a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4a69740b36424463" /><Relationship Type="http://schemas.openxmlformats.org/officeDocument/2006/relationships/notesMaster" Target="/ppt/notesMasters/notesMaster1.xml" Id="R42b61cf946f3477e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744bb165302e4bfe" /><Relationship Type="http://schemas.openxmlformats.org/officeDocument/2006/relationships/notesMaster" Target="/ppt/notesMasters/notesMaster1.xml" Id="R6ac2319127fd4552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BUILD Humanities, Autumn 1 Week 4. Then and now. Thursday 11:00-11:40.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Read the enquiry. Check that pupils know the response choices.</a:t>
            </a:r>
          </a:p>
          <a:p xmlns:a="http://schemas.openxmlformats.org/drawingml/2006/main">
            <a:r>
              <a:t>Objective: Order dated photographs and records; distinguish a visible difference from a proven change.</a:t>
            </a:r>
          </a:p>
          <a:p xmlns:a="http://schemas.openxmlformats.org/drawingml/2006/main">
            <a:r>
              <a:t>Support: Read dates aloud and offer earlier/later labels. Point to one shared bridge feature.</a:t>
            </a:r>
          </a:p>
          <a:p xmlns:a="http://schemas.openxmlformats.org/drawingml/2006/main">
            <a:r>
              <a:t>Stretch: Explain why one apparent photographic difference cannot establish a change, and what extra evidence would help.</a:t>
            </a:r>
          </a:p>
          <a:p xmlns:a="http://schemas.openxmlformats.org/drawingml/2006/main">
            <a:r>
              <a:t>Misconceptions: Both 2008 and 2017 are in the past; neither is a photograph taken today. Different weather or viewpoints may explain a difference between photos. Do not infer that a building vanished when outside the frame. Old-looking objects and monochrome filters cannot establish a photograph's date.</a:t>
            </a:r>
          </a:p>
          <a:p xmlns:a="http://schemas.openxmlformats.org/drawingml/2006/main">
            <a:r>
              <a:t>Answer guidance: A is earlier: 2008 before 2017. Both are earlier than 2026.</a:t>
            </a:r>
          </a:p>
          <a:p xmlns:a="http://schemas.openxmlformats.org/drawingml/2006/main">
            <a:r>
              <a:t>Both show the Transporter Bridge's steel structure. Accept any shared feature actually visible. Do not treat angle, framing or weather as proof of permanent change.</a:t>
            </a:r>
          </a:p>
          <a:p xmlns:a="http://schemas.openxmlformats.org/drawingml/2006/main">
            <a:r>
              <a:t>Model C/D: library remains; empty grass becomes a play area. A possible reason is providing play space; label it a hypothesis because the records do not explain the decision.</a:t>
            </a:r>
          </a:p>
          <a:p xmlns:a="http://schemas.openxmlformats.org/drawingml/2006/main">
            <a:r>
              <a:t>Hinge B. Photographs can be converted to black and white today. A dated caption gives evidence for an order, though a historian can still check its provenance.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https://madebymatt.uk/Lessons/Humanities_Teesside/BUILD_W1-W8_2026-27/BUILD_HUM_W4_Then_And_Now.html</a:t>
            </a:r>
          </a:p>
          <a:p xmlns:a="http://schemas.openxmlformats.org/drawingml/2006/main">
            <a:r>
              <a:t>https://commons.wikimedia.org/wiki/File:Middlesbrough_Transporter_Bridge_-_geograph.org.uk_-_1061873.jpg</a:t>
            </a:r>
          </a:p>
          <a:p xmlns:a="http://schemas.openxmlformats.org/drawingml/2006/main">
            <a:r>
              <a:t>https://commons.wikimedia.org/wiki/File:Tees_Transporter_Bridge_(geograph_7662835).jpg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BUILD Humanities, Autumn 1 Week 4. Then and now. Thursday 11:00-11:40.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Reveal checks now. Accept different defensible answers; do not score opinions as wrong.</a:t>
            </a:r>
          </a:p>
          <a:p xmlns:a="http://schemas.openxmlformats.org/drawingml/2006/main">
            <a:r>
              <a:t>Objective: Order dated photographs and records; distinguish a visible difference from a proven change.</a:t>
            </a:r>
          </a:p>
          <a:p xmlns:a="http://schemas.openxmlformats.org/drawingml/2006/main">
            <a:r>
              <a:t>Support: Read dates aloud and offer earlier/later labels. Point to one shared bridge feature.</a:t>
            </a:r>
          </a:p>
          <a:p xmlns:a="http://schemas.openxmlformats.org/drawingml/2006/main">
            <a:r>
              <a:t>Stretch: Explain why one apparent photographic difference cannot establish a change, and what extra evidence would help.</a:t>
            </a:r>
          </a:p>
          <a:p xmlns:a="http://schemas.openxmlformats.org/drawingml/2006/main">
            <a:r>
              <a:t>Misconceptions: Both 2008 and 2017 are in the past; neither is a photograph taken today. Different weather or viewpoints may explain a difference between photos. Do not infer that a building vanished when outside the frame. Old-looking objects and monochrome filters cannot establish a photograph's date.</a:t>
            </a:r>
          </a:p>
          <a:p xmlns:a="http://schemas.openxmlformats.org/drawingml/2006/main">
            <a:r>
              <a:t>Answer guidance: A is earlier: 2008 before 2017. Both are earlier than 2026.</a:t>
            </a:r>
          </a:p>
          <a:p xmlns:a="http://schemas.openxmlformats.org/drawingml/2006/main">
            <a:r>
              <a:t>Both show the Transporter Bridge's steel structure. Accept any shared feature actually visible. Do not treat angle, framing or weather as proof of permanent change.</a:t>
            </a:r>
          </a:p>
          <a:p xmlns:a="http://schemas.openxmlformats.org/drawingml/2006/main">
            <a:r>
              <a:t>Model C/D: library remains; empty grass becomes a play area. A possible reason is providing play space; label it a hypothesis because the records do not explain the decision.</a:t>
            </a:r>
          </a:p>
          <a:p xmlns:a="http://schemas.openxmlformats.org/drawingml/2006/main">
            <a:r>
              <a:t>Hinge B. Photographs can be converted to black and white today. A dated caption gives evidence for an order, though a historian can still check its provenance.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https://madebymatt.uk/Lessons/Humanities_Teesside/BUILD_W1-W8_2026-27/BUILD_HUM_W4_Then_And_Now.html</a:t>
            </a:r>
          </a:p>
          <a:p xmlns:a="http://schemas.openxmlformats.org/drawingml/2006/main">
            <a:r>
              <a:t>https://commons.wikimedia.org/wiki/File:Middlesbrough_Transporter_Bridge_-_geograph.org.uk_-_1061873.jpg</a:t>
            </a:r>
          </a:p>
          <a:p xmlns:a="http://schemas.openxmlformats.org/drawingml/2006/main">
            <a:r>
              <a:t>https://commons.wikimedia.org/wiki/File:Tees_Transporter_Bridge_(geograph_7662835).jpg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BUILD Humanities, Autumn 1 Week 4. Then and now. Thursday 11:00-11:40.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Space: pupil chooses how to respond. Voice: help them express their idea. Audience: read the meaning back and let the pupil correct it. Influence: agree one teaching action, then act on it next lesson.</a:t>
            </a:r>
          </a:p>
          <a:p xmlns:a="http://schemas.openxmlformats.org/drawingml/2006/main">
            <a:r>
              <a:t>Objective: Order dated photographs and records; distinguish a visible difference from a proven change.</a:t>
            </a:r>
          </a:p>
          <a:p xmlns:a="http://schemas.openxmlformats.org/drawingml/2006/main">
            <a:r>
              <a:t>Support: Read dates aloud and offer earlier/later labels. Point to one shared bridge feature.</a:t>
            </a:r>
          </a:p>
          <a:p xmlns:a="http://schemas.openxmlformats.org/drawingml/2006/main">
            <a:r>
              <a:t>Stretch: Explain why one apparent photographic difference cannot establish a change, and what extra evidence would help.</a:t>
            </a:r>
          </a:p>
          <a:p xmlns:a="http://schemas.openxmlformats.org/drawingml/2006/main">
            <a:r>
              <a:t>Misconceptions: Both 2008 and 2017 are in the past; neither is a photograph taken today. Different weather or viewpoints may explain a difference between photos. Do not infer that a building vanished when outside the frame. Old-looking objects and monochrome filters cannot establish a photograph's date.</a:t>
            </a:r>
          </a:p>
          <a:p xmlns:a="http://schemas.openxmlformats.org/drawingml/2006/main">
            <a:r>
              <a:t>Answer guidance: A is earlier: 2008 before 2017. Both are earlier than 2026.</a:t>
            </a:r>
          </a:p>
          <a:p xmlns:a="http://schemas.openxmlformats.org/drawingml/2006/main">
            <a:r>
              <a:t>Both show the Transporter Bridge's steel structure. Accept any shared feature actually visible. Do not treat angle, framing or weather as proof of permanent change.</a:t>
            </a:r>
          </a:p>
          <a:p xmlns:a="http://schemas.openxmlformats.org/drawingml/2006/main">
            <a:r>
              <a:t>Model C/D: library remains; empty grass becomes a play area. A possible reason is providing play space; label it a hypothesis because the records do not explain the decision.</a:t>
            </a:r>
          </a:p>
          <a:p xmlns:a="http://schemas.openxmlformats.org/drawingml/2006/main">
            <a:r>
              <a:t>Hinge B. Photographs can be converted to black and white today. A dated caption gives evidence for an order, though a historian can still check its provenance.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https://madebymatt.uk/Lessons/Humanities_Teesside/BUILD_W1-W8_2026-27/BUILD_HUM_W4_Then_And_Now.html</a:t>
            </a:r>
          </a:p>
          <a:p xmlns:a="http://schemas.openxmlformats.org/drawingml/2006/main">
            <a:r>
              <a:t>https://commons.wikimedia.org/wiki/File:Middlesbrough_Transporter_Bridge_-_geograph.org.uk_-_1061873.jpg</a:t>
            </a:r>
          </a:p>
          <a:p xmlns:a="http://schemas.openxmlformats.org/drawingml/2006/main">
            <a:r>
              <a:t>https://commons.wikimedia.org/wiki/File:Tees_Transporter_Bridge_(geograph_7662835).jpg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BUILD Humanities, Autumn 1 Week 4. Then and now. Thursday 11:00-11:40.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Capture one specific success and one next step. Record the response mode and support.</a:t>
            </a:r>
          </a:p>
          <a:p xmlns:a="http://schemas.openxmlformats.org/drawingml/2006/main">
            <a:r>
              <a:t>Objective: Order dated photographs and records; distinguish a visible difference from a proven change.</a:t>
            </a:r>
          </a:p>
          <a:p xmlns:a="http://schemas.openxmlformats.org/drawingml/2006/main">
            <a:r>
              <a:t>Support: Read dates aloud and offer earlier/later labels. Point to one shared bridge feature.</a:t>
            </a:r>
          </a:p>
          <a:p xmlns:a="http://schemas.openxmlformats.org/drawingml/2006/main">
            <a:r>
              <a:t>Stretch: Explain why one apparent photographic difference cannot establish a change, and what extra evidence would help.</a:t>
            </a:r>
          </a:p>
          <a:p xmlns:a="http://schemas.openxmlformats.org/drawingml/2006/main">
            <a:r>
              <a:t>Misconceptions: Both 2008 and 2017 are in the past; neither is a photograph taken today. Different weather or viewpoints may explain a difference between photos. Do not infer that a building vanished when outside the frame. Old-looking objects and monochrome filters cannot establish a photograph's date.</a:t>
            </a:r>
          </a:p>
          <a:p xmlns:a="http://schemas.openxmlformats.org/drawingml/2006/main">
            <a:r>
              <a:t>Answer guidance: A is earlier: 2008 before 2017. Both are earlier than 2026.</a:t>
            </a:r>
          </a:p>
          <a:p xmlns:a="http://schemas.openxmlformats.org/drawingml/2006/main">
            <a:r>
              <a:t>Both show the Transporter Bridge's steel structure. Accept any shared feature actually visible. Do not treat angle, framing or weather as proof of permanent change.</a:t>
            </a:r>
          </a:p>
          <a:p xmlns:a="http://schemas.openxmlformats.org/drawingml/2006/main">
            <a:r>
              <a:t>Model C/D: library remains; empty grass becomes a play area. A possible reason is providing play space; label it a hypothesis because the records do not explain the decision.</a:t>
            </a:r>
          </a:p>
          <a:p xmlns:a="http://schemas.openxmlformats.org/drawingml/2006/main">
            <a:r>
              <a:t>Hinge B. Photographs can be converted to black and white today. A dated caption gives evidence for an order, though a historian can still check its provenance.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https://madebymatt.uk/Lessons/Humanities_Teesside/BUILD_W1-W8_2026-27/BUILD_HUM_W4_Then_And_Now.html</a:t>
            </a:r>
          </a:p>
          <a:p xmlns:a="http://schemas.openxmlformats.org/drawingml/2006/main">
            <a:r>
              <a:t>https://commons.wikimedia.org/wiki/File:Middlesbrough_Transporter_Bridge_-_geograph.org.uk_-_1061873.jpg</a:t>
            </a:r>
          </a:p>
          <a:p xmlns:a="http://schemas.openxmlformats.org/drawingml/2006/main">
            <a:r>
              <a:t>https://commons.wikimedia.org/wiki/File:Tees_Transporter_Bridge_(geograph_7662835).jpg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BUILD Humanities, Autumn 1 Week 4. Then and now. Thursday 11:00-11:40.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Retain a first response. Do not supply the answer before the pupil chooses.</a:t>
            </a:r>
          </a:p>
          <a:p xmlns:a="http://schemas.openxmlformats.org/drawingml/2006/main">
            <a:r>
              <a:t>Objective: Order dated photographs and records; distinguish a visible difference from a proven change.</a:t>
            </a:r>
          </a:p>
          <a:p xmlns:a="http://schemas.openxmlformats.org/drawingml/2006/main">
            <a:r>
              <a:t>Support: Read dates aloud and offer earlier/later labels. Point to one shared bridge feature.</a:t>
            </a:r>
          </a:p>
          <a:p xmlns:a="http://schemas.openxmlformats.org/drawingml/2006/main">
            <a:r>
              <a:t>Stretch: Explain why one apparent photographic difference cannot establish a change, and what extra evidence would help.</a:t>
            </a:r>
          </a:p>
          <a:p xmlns:a="http://schemas.openxmlformats.org/drawingml/2006/main">
            <a:r>
              <a:t>Misconceptions: Both 2008 and 2017 are in the past; neither is a photograph taken today. Different weather or viewpoints may explain a difference between photos. Do not infer that a building vanished when outside the frame. Old-looking objects and monochrome filters cannot establish a photograph's date.</a:t>
            </a:r>
          </a:p>
          <a:p xmlns:a="http://schemas.openxmlformats.org/drawingml/2006/main">
            <a:r>
              <a:t>Answer guidance: A is earlier: 2008 before 2017. Both are earlier than 2026.</a:t>
            </a:r>
          </a:p>
          <a:p xmlns:a="http://schemas.openxmlformats.org/drawingml/2006/main">
            <a:r>
              <a:t>Both show the Transporter Bridge's steel structure. Accept any shared feature actually visible. Do not treat angle, framing or weather as proof of permanent change.</a:t>
            </a:r>
          </a:p>
          <a:p xmlns:a="http://schemas.openxmlformats.org/drawingml/2006/main">
            <a:r>
              <a:t>Model C/D: library remains; empty grass becomes a play area. A possible reason is providing play space; label it a hypothesis because the records do not explain the decision.</a:t>
            </a:r>
          </a:p>
          <a:p xmlns:a="http://schemas.openxmlformats.org/drawingml/2006/main">
            <a:r>
              <a:t>Hinge B. Photographs can be converted to black and white today. A dated caption gives evidence for an order, though a historian can still check its provenance.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https://madebymatt.uk/Lessons/Humanities_Teesside/BUILD_W1-W8_2026-27/BUILD_HUM_W4_Then_And_Now.html</a:t>
            </a:r>
          </a:p>
          <a:p xmlns:a="http://schemas.openxmlformats.org/drawingml/2006/main">
            <a:r>
              <a:t>https://commons.wikimedia.org/wiki/File:Middlesbrough_Transporter_Bridge_-_geograph.org.uk_-_1061873.jpg</a:t>
            </a:r>
          </a:p>
          <a:p xmlns:a="http://schemas.openxmlformats.org/drawingml/2006/main">
            <a:r>
              <a:t>https://commons.wikimedia.org/wiki/File:Tees_Transporter_Bridge_(geograph_7662835).jpg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BUILD Humanities, Autumn 1 Week 4. Then and now. Thursday 11:00-11:40.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Read each term with an example. Ask pupils to point to or use one term.</a:t>
            </a:r>
          </a:p>
          <a:p xmlns:a="http://schemas.openxmlformats.org/drawingml/2006/main">
            <a:r>
              <a:t>Objective: Order dated photographs and records; distinguish a visible difference from a proven change.</a:t>
            </a:r>
          </a:p>
          <a:p xmlns:a="http://schemas.openxmlformats.org/drawingml/2006/main">
            <a:r>
              <a:t>Support: Read dates aloud and offer earlier/later labels. Point to one shared bridge feature.</a:t>
            </a:r>
          </a:p>
          <a:p xmlns:a="http://schemas.openxmlformats.org/drawingml/2006/main">
            <a:r>
              <a:t>Stretch: Explain why one apparent photographic difference cannot establish a change, and what extra evidence would help.</a:t>
            </a:r>
          </a:p>
          <a:p xmlns:a="http://schemas.openxmlformats.org/drawingml/2006/main">
            <a:r>
              <a:t>Misconceptions: Both 2008 and 2017 are in the past; neither is a photograph taken today. Different weather or viewpoints may explain a difference between photos. Do not infer that a building vanished when outside the frame. Old-looking objects and monochrome filters cannot establish a photograph's date.</a:t>
            </a:r>
          </a:p>
          <a:p xmlns:a="http://schemas.openxmlformats.org/drawingml/2006/main">
            <a:r>
              <a:t>Answer guidance: A is earlier: 2008 before 2017. Both are earlier than 2026.</a:t>
            </a:r>
          </a:p>
          <a:p xmlns:a="http://schemas.openxmlformats.org/drawingml/2006/main">
            <a:r>
              <a:t>Both show the Transporter Bridge's steel structure. Accept any shared feature actually visible. Do not treat angle, framing or weather as proof of permanent change.</a:t>
            </a:r>
          </a:p>
          <a:p xmlns:a="http://schemas.openxmlformats.org/drawingml/2006/main">
            <a:r>
              <a:t>Model C/D: library remains; empty grass becomes a play area. A possible reason is providing play space; label it a hypothesis because the records do not explain the decision.</a:t>
            </a:r>
          </a:p>
          <a:p xmlns:a="http://schemas.openxmlformats.org/drawingml/2006/main">
            <a:r>
              <a:t>Hinge B. Photographs can be converted to black and white today. A dated caption gives evidence for an order, though a historian can still check its provenance.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https://madebymatt.uk/Lessons/Humanities_Teesside/BUILD_W1-W8_2026-27/BUILD_HUM_W4_Then_And_Now.html</a:t>
            </a:r>
          </a:p>
          <a:p xmlns:a="http://schemas.openxmlformats.org/drawingml/2006/main">
            <a:r>
              <a:t>https://commons.wikimedia.org/wiki/File:Middlesbrough_Transporter_Bridge_-_geograph.org.uk_-_1061873.jpg</a:t>
            </a:r>
          </a:p>
          <a:p xmlns:a="http://schemas.openxmlformats.org/drawingml/2006/main">
            <a:r>
              <a:t>https://commons.wikimedia.org/wiki/File:Tees_Transporter_Bridge_(geograph_7662835).jpg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BUILD Humanities, Autumn 1 Week 4. Then and now. Thursday 11:00-11:40.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Use the larger printed source sheet. Read captions and distinguish the document from its later custodian.</a:t>
            </a:r>
          </a:p>
          <a:p xmlns:a="http://schemas.openxmlformats.org/drawingml/2006/main">
            <a:r>
              <a:t>Objective: Order dated photographs and records; distinguish a visible difference from a proven change.</a:t>
            </a:r>
          </a:p>
          <a:p xmlns:a="http://schemas.openxmlformats.org/drawingml/2006/main">
            <a:r>
              <a:t>Support: Read dates aloud and offer earlier/later labels. Point to one shared bridge feature.</a:t>
            </a:r>
          </a:p>
          <a:p xmlns:a="http://schemas.openxmlformats.org/drawingml/2006/main">
            <a:r>
              <a:t>Stretch: Explain why one apparent photographic difference cannot establish a change, and what extra evidence would help.</a:t>
            </a:r>
          </a:p>
          <a:p xmlns:a="http://schemas.openxmlformats.org/drawingml/2006/main">
            <a:r>
              <a:t>Misconceptions: Both 2008 and 2017 are in the past; neither is a photograph taken today. Different weather or viewpoints may explain a difference between photos. Do not infer that a building vanished when outside the frame. Old-looking objects and monochrome filters cannot establish a photograph's date.</a:t>
            </a:r>
          </a:p>
          <a:p xmlns:a="http://schemas.openxmlformats.org/drawingml/2006/main">
            <a:r>
              <a:t>Answer guidance: A is earlier: 2008 before 2017. Both are earlier than 2026.</a:t>
            </a:r>
          </a:p>
          <a:p xmlns:a="http://schemas.openxmlformats.org/drawingml/2006/main">
            <a:r>
              <a:t>Both show the Transporter Bridge's steel structure. Accept any shared feature actually visible. Do not treat angle, framing or weather as proof of permanent change.</a:t>
            </a:r>
          </a:p>
          <a:p xmlns:a="http://schemas.openxmlformats.org/drawingml/2006/main">
            <a:r>
              <a:t>Model C/D: library remains; empty grass becomes a play area. A possible reason is providing play space; label it a hypothesis because the records do not explain the decision.</a:t>
            </a:r>
          </a:p>
          <a:p xmlns:a="http://schemas.openxmlformats.org/drawingml/2006/main">
            <a:r>
              <a:t>Hinge B. Photographs can be converted to black and white today. A dated caption gives evidence for an order, though a historian can still check its provenance.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https://madebymatt.uk/Lessons/Humanities_Teesside/BUILD_W1-W8_2026-27/BUILD_HUM_W4_Then_And_Now.html</a:t>
            </a:r>
          </a:p>
          <a:p xmlns:a="http://schemas.openxmlformats.org/drawingml/2006/main">
            <a:r>
              <a:t>https://commons.wikimedia.org/wiki/File:Middlesbrough_Transporter_Bridge_-_geograph.org.uk_-_1061873.jpg</a:t>
            </a:r>
          </a:p>
          <a:p xmlns:a="http://schemas.openxmlformats.org/drawingml/2006/main">
            <a:r>
              <a:t>https://commons.wikimedia.org/wiki/File:Tees_Transporter_Bridge_(geograph_7662835).jpg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BUILD Humanities, Autumn 1 Week 4. Then and now. Thursday 11:00-11:40.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Think aloud: state the detail, then explain what it supports.</a:t>
            </a:r>
          </a:p>
          <a:p xmlns:a="http://schemas.openxmlformats.org/drawingml/2006/main">
            <a:r>
              <a:t>Objective: Order dated photographs and records; distinguish a visible difference from a proven change.</a:t>
            </a:r>
          </a:p>
          <a:p xmlns:a="http://schemas.openxmlformats.org/drawingml/2006/main">
            <a:r>
              <a:t>Support: Read dates aloud and offer earlier/later labels. Point to one shared bridge feature.</a:t>
            </a:r>
          </a:p>
          <a:p xmlns:a="http://schemas.openxmlformats.org/drawingml/2006/main">
            <a:r>
              <a:t>Stretch: Explain why one apparent photographic difference cannot establish a change, and what extra evidence would help.</a:t>
            </a:r>
          </a:p>
          <a:p xmlns:a="http://schemas.openxmlformats.org/drawingml/2006/main">
            <a:r>
              <a:t>Misconceptions: Both 2008 and 2017 are in the past; neither is a photograph taken today. Different weather or viewpoints may explain a difference between photos. Do not infer that a building vanished when outside the frame. Old-looking objects and monochrome filters cannot establish a photograph's date.</a:t>
            </a:r>
          </a:p>
          <a:p xmlns:a="http://schemas.openxmlformats.org/drawingml/2006/main">
            <a:r>
              <a:t>Answer guidance: A is earlier: 2008 before 2017. Both are earlier than 2026.</a:t>
            </a:r>
          </a:p>
          <a:p xmlns:a="http://schemas.openxmlformats.org/drawingml/2006/main">
            <a:r>
              <a:t>Both show the Transporter Bridge's steel structure. Accept any shared feature actually visible. Do not treat angle, framing or weather as proof of permanent change.</a:t>
            </a:r>
          </a:p>
          <a:p xmlns:a="http://schemas.openxmlformats.org/drawingml/2006/main">
            <a:r>
              <a:t>Model C/D: library remains; empty grass becomes a play area. A possible reason is providing play space; label it a hypothesis because the records do not explain the decision.</a:t>
            </a:r>
          </a:p>
          <a:p xmlns:a="http://schemas.openxmlformats.org/drawingml/2006/main">
            <a:r>
              <a:t>Hinge B. Photographs can be converted to black and white today. A dated caption gives evidence for an order, though a historian can still check its provenance.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https://madebymatt.uk/Lessons/Humanities_Teesside/BUILD_W1-W8_2026-27/BUILD_HUM_W4_Then_And_Now.html</a:t>
            </a:r>
          </a:p>
          <a:p xmlns:a="http://schemas.openxmlformats.org/drawingml/2006/main">
            <a:r>
              <a:t>https://commons.wikimedia.org/wiki/File:Middlesbrough_Transporter_Bridge_-_geograph.org.uk_-_1061873.jpg</a:t>
            </a:r>
          </a:p>
          <a:p xmlns:a="http://schemas.openxmlformats.org/drawingml/2006/main">
            <a:r>
              <a:t>https://commons.wikimedia.org/wiki/File:Tees_Transporter_Bridge_(geograph_7662835).jpg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BUILD Humanities, Autumn 1 Week 4. Then and now. Thursday 11:00-11:40.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Model one part together; invite an independent choice before discussion.</a:t>
            </a:r>
          </a:p>
          <a:p xmlns:a="http://schemas.openxmlformats.org/drawingml/2006/main">
            <a:r>
              <a:t>Objective: Order dated photographs and records; distinguish a visible difference from a proven change.</a:t>
            </a:r>
          </a:p>
          <a:p xmlns:a="http://schemas.openxmlformats.org/drawingml/2006/main">
            <a:r>
              <a:t>Support: Read dates aloud and offer earlier/later labels. Point to one shared bridge feature.</a:t>
            </a:r>
          </a:p>
          <a:p xmlns:a="http://schemas.openxmlformats.org/drawingml/2006/main">
            <a:r>
              <a:t>Stretch: Explain why one apparent photographic difference cannot establish a change, and what extra evidence would help.</a:t>
            </a:r>
          </a:p>
          <a:p xmlns:a="http://schemas.openxmlformats.org/drawingml/2006/main">
            <a:r>
              <a:t>Misconceptions: Both 2008 and 2017 are in the past; neither is a photograph taken today. Different weather or viewpoints may explain a difference between photos. Do not infer that a building vanished when outside the frame. Old-looking objects and monochrome filters cannot establish a photograph's date.</a:t>
            </a:r>
          </a:p>
          <a:p xmlns:a="http://schemas.openxmlformats.org/drawingml/2006/main">
            <a:r>
              <a:t>Answer guidance: A is earlier: 2008 before 2017. Both are earlier than 2026.</a:t>
            </a:r>
          </a:p>
          <a:p xmlns:a="http://schemas.openxmlformats.org/drawingml/2006/main">
            <a:r>
              <a:t>Both show the Transporter Bridge's steel structure. Accept any shared feature actually visible. Do not treat angle, framing or weather as proof of permanent change.</a:t>
            </a:r>
          </a:p>
          <a:p xmlns:a="http://schemas.openxmlformats.org/drawingml/2006/main">
            <a:r>
              <a:t>Model C/D: library remains; empty grass becomes a play area. A possible reason is providing play space; label it a hypothesis because the records do not explain the decision.</a:t>
            </a:r>
          </a:p>
          <a:p xmlns:a="http://schemas.openxmlformats.org/drawingml/2006/main">
            <a:r>
              <a:t>Hinge B. Photographs can be converted to black and white today. A dated caption gives evidence for an order, though a historian can still check its provenance.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https://madebymatt.uk/Lessons/Humanities_Teesside/BUILD_W1-W8_2026-27/BUILD_HUM_W4_Then_And_Now.html</a:t>
            </a:r>
          </a:p>
          <a:p xmlns:a="http://schemas.openxmlformats.org/drawingml/2006/main">
            <a:r>
              <a:t>https://commons.wikimedia.org/wiki/File:Middlesbrough_Transporter_Bridge_-_geograph.org.uk_-_1061873.jpg</a:t>
            </a:r>
          </a:p>
          <a:p xmlns:a="http://schemas.openxmlformats.org/drawingml/2006/main">
            <a:r>
              <a:t>https://commons.wikimedia.org/wiki/File:Tees_Transporter_Bridge_(geograph_7662835).jpg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BUILD Humanities, Autumn 1 Week 4. Then and now. Thursday 11:00-11:40.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Take simultaneous choices where helpful. Ask for the reason. Reteach if the reason reveals the misconception.</a:t>
            </a:r>
          </a:p>
          <a:p xmlns:a="http://schemas.openxmlformats.org/drawingml/2006/main">
            <a:r>
              <a:t>Objective: Order dated photographs and records; distinguish a visible difference from a proven change.</a:t>
            </a:r>
          </a:p>
          <a:p xmlns:a="http://schemas.openxmlformats.org/drawingml/2006/main">
            <a:r>
              <a:t>Support: Read dates aloud and offer earlier/later labels. Point to one shared bridge feature.</a:t>
            </a:r>
          </a:p>
          <a:p xmlns:a="http://schemas.openxmlformats.org/drawingml/2006/main">
            <a:r>
              <a:t>Stretch: Explain why one apparent photographic difference cannot establish a change, and what extra evidence would help.</a:t>
            </a:r>
          </a:p>
          <a:p xmlns:a="http://schemas.openxmlformats.org/drawingml/2006/main">
            <a:r>
              <a:t>Misconceptions: Both 2008 and 2017 are in the past; neither is a photograph taken today. Different weather or viewpoints may explain a difference between photos. Do not infer that a building vanished when outside the frame. Old-looking objects and monochrome filters cannot establish a photograph's date.</a:t>
            </a:r>
          </a:p>
          <a:p xmlns:a="http://schemas.openxmlformats.org/drawingml/2006/main">
            <a:r>
              <a:t>Answer guidance: A is earlier: 2008 before 2017. Both are earlier than 2026.</a:t>
            </a:r>
          </a:p>
          <a:p xmlns:a="http://schemas.openxmlformats.org/drawingml/2006/main">
            <a:r>
              <a:t>Both show the Transporter Bridge's steel structure. Accept any shared feature actually visible. Do not treat angle, framing or weather as proof of permanent change.</a:t>
            </a:r>
          </a:p>
          <a:p xmlns:a="http://schemas.openxmlformats.org/drawingml/2006/main">
            <a:r>
              <a:t>Model C/D: library remains; empty grass becomes a play area. A possible reason is providing play space; label it a hypothesis because the records do not explain the decision.</a:t>
            </a:r>
          </a:p>
          <a:p xmlns:a="http://schemas.openxmlformats.org/drawingml/2006/main">
            <a:r>
              <a:t>Hinge B. Photographs can be converted to black and white today. A dated caption gives evidence for an order, though a historian can still check its provenance.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https://madebymatt.uk/Lessons/Humanities_Teesside/BUILD_W1-W8_2026-27/BUILD_HUM_W4_Then_And_Now.html</a:t>
            </a:r>
          </a:p>
          <a:p xmlns:a="http://schemas.openxmlformats.org/drawingml/2006/main">
            <a:r>
              <a:t>https://commons.wikimedia.org/wiki/File:Middlesbrough_Transporter_Bridge_-_geograph.org.uk_-_1061873.jpg</a:t>
            </a:r>
          </a:p>
          <a:p xmlns:a="http://schemas.openxmlformats.org/drawingml/2006/main">
            <a:r>
              <a:t>https://commons.wikimedia.org/wiki/File:Tees_Transporter_Bridge_(geograph_7662835).jpg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BUILD Humanities, Autumn 1 Week 4. Then and now. Thursday 11:00-11:40.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Independent attempt. Record the support used. Keep this first response before feedback.</a:t>
            </a:r>
          </a:p>
          <a:p xmlns:a="http://schemas.openxmlformats.org/drawingml/2006/main">
            <a:r>
              <a:t>Objective: Order dated photographs and records; distinguish a visible difference from a proven change.</a:t>
            </a:r>
          </a:p>
          <a:p xmlns:a="http://schemas.openxmlformats.org/drawingml/2006/main">
            <a:r>
              <a:t>Support: Read dates aloud and offer earlier/later labels. Point to one shared bridge feature.</a:t>
            </a:r>
          </a:p>
          <a:p xmlns:a="http://schemas.openxmlformats.org/drawingml/2006/main">
            <a:r>
              <a:t>Stretch: Explain why one apparent photographic difference cannot establish a change, and what extra evidence would help.</a:t>
            </a:r>
          </a:p>
          <a:p xmlns:a="http://schemas.openxmlformats.org/drawingml/2006/main">
            <a:r>
              <a:t>Misconceptions: Both 2008 and 2017 are in the past; neither is a photograph taken today. Different weather or viewpoints may explain a difference between photos. Do not infer that a building vanished when outside the frame. Old-looking objects and monochrome filters cannot establish a photograph's date.</a:t>
            </a:r>
          </a:p>
          <a:p xmlns:a="http://schemas.openxmlformats.org/drawingml/2006/main">
            <a:r>
              <a:t>Answer guidance: A is earlier: 2008 before 2017. Both are earlier than 2026.</a:t>
            </a:r>
          </a:p>
          <a:p xmlns:a="http://schemas.openxmlformats.org/drawingml/2006/main">
            <a:r>
              <a:t>Both show the Transporter Bridge's steel structure. Accept any shared feature actually visible. Do not treat angle, framing or weather as proof of permanent change.</a:t>
            </a:r>
          </a:p>
          <a:p xmlns:a="http://schemas.openxmlformats.org/drawingml/2006/main">
            <a:r>
              <a:t>Model C/D: library remains; empty grass becomes a play area. A possible reason is providing play space; label it a hypothesis because the records do not explain the decision.</a:t>
            </a:r>
          </a:p>
          <a:p xmlns:a="http://schemas.openxmlformats.org/drawingml/2006/main">
            <a:r>
              <a:t>Hinge B. Photographs can be converted to black and white today. A dated caption gives evidence for an order, though a historian can still check its provenance.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https://madebymatt.uk/Lessons/Humanities_Teesside/BUILD_W1-W8_2026-27/BUILD_HUM_W4_Then_And_Now.html</a:t>
            </a:r>
          </a:p>
          <a:p xmlns:a="http://schemas.openxmlformats.org/drawingml/2006/main">
            <a:r>
              <a:t>https://commons.wikimedia.org/wiki/File:Middlesbrough_Transporter_Bridge_-_geograph.org.uk_-_1061873.jpg</a:t>
            </a:r>
          </a:p>
          <a:p xmlns:a="http://schemas.openxmlformats.org/drawingml/2006/main">
            <a:r>
              <a:t>https://commons.wikimedia.org/wiki/File:Tees_Transporter_Bridge_(geograph_7662835).jpg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BUILD Humanities, Autumn 1 Week 4. Then and now. Thursday 11:00-11:40.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Follow the pupil sheet. In assessment lessons, release the second response only after the first is kept.</a:t>
            </a:r>
          </a:p>
          <a:p xmlns:a="http://schemas.openxmlformats.org/drawingml/2006/main">
            <a:r>
              <a:t>Objective: Order dated photographs and records; distinguish a visible difference from a proven change.</a:t>
            </a:r>
          </a:p>
          <a:p xmlns:a="http://schemas.openxmlformats.org/drawingml/2006/main">
            <a:r>
              <a:t>Support: Read dates aloud and offer earlier/later labels. Point to one shared bridge feature.</a:t>
            </a:r>
          </a:p>
          <a:p xmlns:a="http://schemas.openxmlformats.org/drawingml/2006/main">
            <a:r>
              <a:t>Stretch: Explain why one apparent photographic difference cannot establish a change, and what extra evidence would help.</a:t>
            </a:r>
          </a:p>
          <a:p xmlns:a="http://schemas.openxmlformats.org/drawingml/2006/main">
            <a:r>
              <a:t>Misconceptions: Both 2008 and 2017 are in the past; neither is a photograph taken today. Different weather or viewpoints may explain a difference between photos. Do not infer that a building vanished when outside the frame. Old-looking objects and monochrome filters cannot establish a photograph's date.</a:t>
            </a:r>
          </a:p>
          <a:p xmlns:a="http://schemas.openxmlformats.org/drawingml/2006/main">
            <a:r>
              <a:t>Answer guidance: A is earlier: 2008 before 2017. Both are earlier than 2026.</a:t>
            </a:r>
          </a:p>
          <a:p xmlns:a="http://schemas.openxmlformats.org/drawingml/2006/main">
            <a:r>
              <a:t>Both show the Transporter Bridge's steel structure. Accept any shared feature actually visible. Do not treat angle, framing or weather as proof of permanent change.</a:t>
            </a:r>
          </a:p>
          <a:p xmlns:a="http://schemas.openxmlformats.org/drawingml/2006/main">
            <a:r>
              <a:t>Model C/D: library remains; empty grass becomes a play area. A possible reason is providing play space; label it a hypothesis because the records do not explain the decision.</a:t>
            </a:r>
          </a:p>
          <a:p xmlns:a="http://schemas.openxmlformats.org/drawingml/2006/main">
            <a:r>
              <a:t>Hinge B. Photographs can be converted to black and white today. A dated caption gives evidence for an order, though a historian can still check its provenance.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https://madebymatt.uk/Lessons/Humanities_Teesside/BUILD_W1-W8_2026-27/BUILD_HUM_W4_Then_And_Now.html</a:t>
            </a:r>
          </a:p>
          <a:p xmlns:a="http://schemas.openxmlformats.org/drawingml/2006/main">
            <a:r>
              <a:t>https://commons.wikimedia.org/wiki/File:Middlesbrough_Transporter_Bridge_-_geograph.org.uk_-_1061873.jpg</a:t>
            </a:r>
          </a:p>
          <a:p xmlns:a="http://schemas.openxmlformats.org/drawingml/2006/main">
            <a:r>
              <a:t>https://commons.wikimedia.org/wiki/File:Tees_Transporter_Bridge_(geograph_7662835).jpg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a36fe2b619024a40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b4eb78bc75fa4eef" /><Relationship Type="http://schemas.openxmlformats.org/officeDocument/2006/relationships/slideLayout" Target="/ppt/slideLayouts/slideLayout1.xml" Id="Rb6e889d87c064a31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b6e889d87c064a31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0addce36b824514" /><Relationship Type="http://schemas.openxmlformats.org/officeDocument/2006/relationships/image" Target="/ppt/media/image.jpeg" Id="Rb443a97cd2b94685" /><Relationship Type="http://schemas.openxmlformats.org/officeDocument/2006/relationships/notesSlide" Target="/ppt/notesSlides/notesSlide1.xml" Id="Rd29393177470496d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02725360d2845bf" /><Relationship Type="http://schemas.openxmlformats.org/officeDocument/2006/relationships/image" Target="/ppt/media/image.jpeg" Id="R19092959e9a64fdc" /><Relationship Type="http://schemas.openxmlformats.org/officeDocument/2006/relationships/notesSlide" Target="/ppt/notesSlides/notesSlide10.xml" Id="R427aafdca7dd4a7a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fb1556781ee4350" /><Relationship Type="http://schemas.openxmlformats.org/officeDocument/2006/relationships/image" Target="/ppt/media/image.jpeg" Id="R16716d9bc2bc4ab5" /><Relationship Type="http://schemas.openxmlformats.org/officeDocument/2006/relationships/notesSlide" Target="/ppt/notesSlides/notesSlide11.xml" Id="R49c78fa1552246a7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098e9098b3242d6" /><Relationship Type="http://schemas.openxmlformats.org/officeDocument/2006/relationships/image" Target="/ppt/media/image.jpeg" Id="Rf92b8491676347a4" /><Relationship Type="http://schemas.openxmlformats.org/officeDocument/2006/relationships/notesSlide" Target="/ppt/notesSlides/notesSlide12.xml" Id="R68a3e5b44dfc4184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f98bbccbc6e490f" /><Relationship Type="http://schemas.openxmlformats.org/officeDocument/2006/relationships/image" Target="/ppt/media/image.jpeg" Id="R5d8e16f628214361" /><Relationship Type="http://schemas.openxmlformats.org/officeDocument/2006/relationships/notesSlide" Target="/ppt/notesSlides/notesSlide2.xml" Id="R8837287279ee44d5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be0d3ee9a564f13" /><Relationship Type="http://schemas.openxmlformats.org/officeDocument/2006/relationships/image" Target="/ppt/media/image.jpeg" Id="R892c3230a3eb402a" /><Relationship Type="http://schemas.openxmlformats.org/officeDocument/2006/relationships/notesSlide" Target="/ppt/notesSlides/notesSlide3.xml" Id="R8c99ac624be242b7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d13d22daa5a4c3b" /><Relationship Type="http://schemas.openxmlformats.org/officeDocument/2006/relationships/image" Target="/ppt/media/image.jpeg" Id="R2bd6b4f9b7084437" /><Relationship Type="http://schemas.openxmlformats.org/officeDocument/2006/relationships/image" Target="/ppt/media/image2.jpeg" Id="R9f16208912474060" /><Relationship Type="http://schemas.openxmlformats.org/officeDocument/2006/relationships/notesSlide" Target="/ppt/notesSlides/notesSlide4.xml" Id="Rc209e0ec44ba49e5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1f55fe96f4f421a" /><Relationship Type="http://schemas.openxmlformats.org/officeDocument/2006/relationships/image" Target="/ppt/media/image.jpeg" Id="R0f79c3540a9543a6" /><Relationship Type="http://schemas.openxmlformats.org/officeDocument/2006/relationships/notesSlide" Target="/ppt/notesSlides/notesSlide5.xml" Id="R27e6571136f64b96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0544037c3e44e6e" /><Relationship Type="http://schemas.openxmlformats.org/officeDocument/2006/relationships/image" Target="/ppt/media/image.jpeg" Id="Rd0e801599dc442e3" /><Relationship Type="http://schemas.openxmlformats.org/officeDocument/2006/relationships/notesSlide" Target="/ppt/notesSlides/notesSlide6.xml" Id="Rac8d8d5768744cb5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31d5f8521914375" /><Relationship Type="http://schemas.openxmlformats.org/officeDocument/2006/relationships/image" Target="/ppt/media/image.jpeg" Id="Rdfa8e22ce90746a2" /><Relationship Type="http://schemas.openxmlformats.org/officeDocument/2006/relationships/notesSlide" Target="/ppt/notesSlides/notesSlide7.xml" Id="R0c9bb04bbb23460c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38aeb61306f49d3" /><Relationship Type="http://schemas.openxmlformats.org/officeDocument/2006/relationships/image" Target="/ppt/media/image.jpeg" Id="R361aeb62713e4831" /><Relationship Type="http://schemas.openxmlformats.org/officeDocument/2006/relationships/notesSlide" Target="/ppt/notesSlides/notesSlide8.xml" Id="Rcc7a244a5f5e41ef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57a46cc3000430e" /><Relationship Type="http://schemas.openxmlformats.org/officeDocument/2006/relationships/image" Target="/ppt/media/image.jpeg" Id="R288de7a320a740d8" /><Relationship Type="http://schemas.openxmlformats.org/officeDocument/2006/relationships/notesSlide" Target="/ppt/notesSlides/notesSlide9.xml" Id="R49a7ea62b6d94788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FF33059C-D699-406A-B441-19C747C682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6C60FD3-6A44-40DE-AE21-A30370FB70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HUMANITIES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b443a97cd2b94685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9A60821E-20B2-471A-8BB3-FAA5062856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Then and now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7ECBDB34-6F42-48B3-A8D8-B23549269A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57A55C73-0775-456F-A670-A41D2D6408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4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E496F9D1-14A9-495E-90A4-CC647BFFA0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1904CE6B-201C-449D-A2D1-41ABF2A6C9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How do we know what came first?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19B1D911-7359-424D-8EA3-D4E122CC64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35280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Order dated photographs and records; distinguish a visible difference from a proven change.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83C46BCB-BF61-4D42-8073-2594DB100C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005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You may point, speak, draw or write.</a:t>
            </a:r>
          </a:p>
        </p:txBody>
      </p:sp>
    </p:spTree>
    <p:extLst>
      <p:ext uri="{BB962C8B-B14F-4D97-AF65-F5344CB8AC3E}">
        <p14:creationId xmlns:p14="http://schemas.microsoft.com/office/powerpoint/2010/main" val="899261069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E7DE0724-EA72-4F4B-B4C5-B086810266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02C8DF0-0717-4986-97B7-E014DEBCFF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HUMANITIES</a:t>
            </a:r>
          </a:p>
        </p:txBody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19092959e9a64fdc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59E6C87B-5402-4355-B222-E838F90EC5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Check the reasoning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FEB7DC22-E996-4F55-8E5D-48916DEA85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B0248D2E-0CDA-4C72-92DC-B76196CC25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4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4D3A6E0D-EE9E-4262-B0CE-A580D9BE95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10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237F6565-5B9A-4055-8435-0E500C2178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PHOTO EVIDENCE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A08214FC-397C-48F0-80E6-30DF7D9979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MODEL RECORDS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8518DEF3-2872-4279-B7C8-6D18311509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514350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A before B. Both show a bridge.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626E5754-F079-4A02-978E-4F8A55CDC1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238500"/>
            <a:ext cx="50101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The library stays; the play area is added.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ED7A34E-60B9-43D9-A2D4-72E80AFB54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F7D3D05-6E36-4FEA-8679-B336442068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750140657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AC36C9DA-4E70-4CC2-832A-638F33CF7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2B621CA2-1E2F-4522-BE84-6130E41B7A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HUMANITIES</a:t>
            </a:r>
          </a:p>
        </p:txBody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16716d9bc2bc4ab5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FECA8C6-1679-4927-9628-13381B8D7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Your voice shapes the next step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2CE48676-E6C8-4862-87D8-F9575AB04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1C6C9AB5-F8AE-4FC1-B494-5FDE4501AE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4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013F926-89F5-443E-8D42-FFB28F819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11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6EE58552-675C-48BC-812E-F1FAE5D91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Choose one idea to share, or pass.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A355BD32-E3FF-40A0-81DD-AE60722812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Your listener tells you what they heard.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2D25638-6343-4898-B8CB-94E2C6C4CA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814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Keep or change your idea; give a reason.</a:t>
            </a:r>
          </a:p>
        </p:txBody>
      </p:sp>
      <p:sp>
        <p:nvSpPr>
          <p:cNvPr id="11" name="line-3">
            <a:extLst xmlns:a="http://schemas.openxmlformats.org/drawingml/2006/main">
              <a:ext uri="{FF2B5EF4-FFF2-40B4-BE49-F238E27FC236}">
                <a16:creationId xmlns:a16="http://schemas.microsoft.com/office/drawing/2014/main" id="{40F602E6-C104-4075-B81C-17CC05E2E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196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Tell us what would help you next time.</a:t>
            </a:r>
          </a:p>
        </p:txBody>
      </p:sp>
    </p:spTree>
    <p:extLst>
      <p:ext uri="{BB962C8B-B14F-4D97-AF65-F5344CB8AC3E}">
        <p14:creationId xmlns:p14="http://schemas.microsoft.com/office/powerpoint/2010/main" val="1732344281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AC36C9DA-4E70-4CC2-832A-638F33CF7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2B621CA2-1E2F-4522-BE84-6130E41B7A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HUMANITIES</a:t>
            </a:r>
          </a:p>
        </p:txBody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f92b8491676347a4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FECA8C6-1679-4927-9628-13381B8D7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Before you go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2CE48676-E6C8-4862-87D8-F9575AB04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1C6C9AB5-F8AE-4FC1-B494-5FDE4501AE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4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013F926-89F5-443E-8D42-FFB28F819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12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6EE58552-675C-48BC-812E-F1FAE5D91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Which clue is stronger: date or colour?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A355BD32-E3FF-40A0-81DD-AE60722812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Name one thing that stayed.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2D25638-6343-4898-B8CB-94E2C6C4CA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814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Show one detail that helped.</a:t>
            </a:r>
          </a:p>
        </p:txBody>
      </p:sp>
      <p:sp>
        <p:nvSpPr>
          <p:cNvPr id="11" name="line-3">
            <a:extLst xmlns:a="http://schemas.openxmlformats.org/drawingml/2006/main">
              <a:ext uri="{FF2B5EF4-FFF2-40B4-BE49-F238E27FC236}">
                <a16:creationId xmlns:a16="http://schemas.microsoft.com/office/drawing/2014/main" id="{40F602E6-C104-4075-B81C-17CC05E2E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196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Choose a next step.</a:t>
            </a:r>
          </a:p>
        </p:txBody>
      </p:sp>
    </p:spTree>
    <p:extLst>
      <p:ext uri="{BB962C8B-B14F-4D97-AF65-F5344CB8AC3E}">
        <p14:creationId xmlns:p14="http://schemas.microsoft.com/office/powerpoint/2010/main" val="1732344281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32FC33A1-19E9-485D-B622-53CFE200A5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9C0A2927-4B06-4B12-827A-74854258EE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HUMANITIES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5d8e16f628214361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1890C2AB-A585-439A-A531-4819FD440A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Start with what you know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5F9BB920-4327-4B67-BA9F-1733E9B20A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CF9D4C09-C878-403A-8175-3E536C0D2B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4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D965AFA-C423-4657-BE3B-3CA14C58E3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8DDAA2C7-8457-4D52-80C0-C0381F70AE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Which year comes first: 2008 or 2017?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4D03E454-F87E-4932-9ED2-E68D36EC59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35280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Can a photograph taken today be black and white?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E91EC5A-D5D3-4A7F-B366-363E94EC06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005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Keep your first answer. We will check dates.</a:t>
            </a:r>
          </a:p>
        </p:txBody>
      </p:sp>
    </p:spTree>
    <p:extLst>
      <p:ext uri="{BB962C8B-B14F-4D97-AF65-F5344CB8AC3E}">
        <p14:creationId xmlns:p14="http://schemas.microsoft.com/office/powerpoint/2010/main" val="289928415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E7DE0724-EA72-4F4B-B4C5-B086810266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02C8DF0-0717-4986-97B7-E014DEBCFF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HUMANITIES</a:t>
            </a:r>
          </a:p>
        </p:txBody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892c3230a3eb402a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59E6C87B-5402-4355-B222-E838F90EC5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Words that help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FEB7DC22-E996-4F55-8E5D-48916DEA85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B0248D2E-0CDA-4C72-92DC-B76196CC25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4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4D3A6E0D-EE9E-4262-B0CE-A580D9BE95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237F6565-5B9A-4055-8435-0E500C2178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EARLIER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A08214FC-397C-48F0-80E6-30DF7D9979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EVIDENCE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8518DEF3-2872-4279-B7C8-6D18311509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514350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before another time.</a:t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/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Later: after another time.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626E5754-F079-4A02-978E-4F8A55CDC1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238500"/>
            <a:ext cx="50101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a clue we can check.</a:t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/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Continuity: something stays.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ED7A34E-60B9-43D9-A2D4-72E80AFB54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F7D3D05-6E36-4FEA-8679-B336442068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750140657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top-rule">
            <a:extLst xmlns:a="http://schemas.openxmlformats.org/drawingml/2006/main">
              <a:ext uri="{FF2B5EF4-FFF2-40B4-BE49-F238E27FC236}">
                <a16:creationId xmlns:a16="http://schemas.microsoft.com/office/drawing/2014/main" id="{9DB8204C-8E23-4CD7-83FB-2204085E5E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BADF7A3E-0507-429F-BFC2-48CB68AC78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HUMANITIES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2bd6b4f9b7084437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74837D2-0FEA-4EC8-AEE1-DB06D8937A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A local place, two dates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BAF715D0-0B4B-43DC-A9E0-8921D34428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02B58C95-D3A5-4D19-9AFD-294334D0E5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4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E8326B85-34E3-4AA0-87CA-53FBC7D14A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8" name="subtitle">
            <a:extLst xmlns:a="http://schemas.openxmlformats.org/drawingml/2006/main">
              <a:ext uri="{FF2B5EF4-FFF2-40B4-BE49-F238E27FC236}">
                <a16:creationId xmlns:a16="http://schemas.microsoft.com/office/drawing/2014/main" id="{581BDF12-EE40-4B11-BAD5-6D7879908E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400300"/>
            <a:ext cx="6191250" cy="1409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4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The Transporter Bridge appears in both photographs.</a:t>
            </a:r>
          </a:p>
        </p:txBody>
      </p:sp>
      <p:sp>
        <p:nvSpPr>
          <p:cNvPr id="9" name="body">
            <a:extLst xmlns:a="http://schemas.openxmlformats.org/drawingml/2006/main">
              <a:ext uri="{FF2B5EF4-FFF2-40B4-BE49-F238E27FC236}">
                <a16:creationId xmlns:a16="http://schemas.microsoft.com/office/drawing/2014/main" id="{CFC49468-3AA4-499A-988F-3CE8F23A1A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0"/>
            <a:ext cx="6667500" cy="1314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Use the printed dates before guessing from colour.</a:t>
            </a:r>
          </a:p>
        </p:txBody>
      </p:sp>
      <p:pic>
        <p:nvPicPr>
          <p:cNvPr id="2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9f16208912474060"/>
          <a:stretch xmlns:a="http://schemas.openxmlformats.org/drawingml/2006/main"/>
        </p:blipFill>
        <p:spPr>
          <a:xfrm xmlns:a="http://schemas.openxmlformats.org/drawingml/2006/main">
            <a:off x="7620000" y="2532590"/>
            <a:ext cx="3714750" cy="2459571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236864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E7DE0724-EA72-4F4B-B4C5-B086810266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02C8DF0-0717-4986-97B7-E014DEBCFF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HUMANITIES</a:t>
            </a:r>
          </a:p>
        </p:txBody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0f79c3540a9543a6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59E6C87B-5402-4355-B222-E838F90EC5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Watch a worked example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FEB7DC22-E996-4F55-8E5D-48916DEA85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B0248D2E-0CDA-4C72-92DC-B76196CC25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4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4D3A6E0D-EE9E-4262-B0CE-A580D9BE95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05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237F6565-5B9A-4055-8435-0E500C2178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NOTICE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A08214FC-397C-48F0-80E6-30DF7D9979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EXPLAIN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8518DEF3-2872-4279-B7C8-6D18311509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514350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2008 comes before 2017.</a:t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/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Both photographs show the same bridge.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626E5754-F079-4A02-978E-4F8A55CDC1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238500"/>
            <a:ext cx="50101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A different camera view does not prove a change.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ED7A34E-60B9-43D9-A2D4-72E80AFB54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F7D3D05-6E36-4FEA-8679-B336442068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750140657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FF33059C-D699-406A-B441-19C747C682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6C60FD3-6A44-40DE-AE21-A30370FB70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HUMANITIES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d0e801599dc442e3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9A60821E-20B2-471A-8BB3-FAA5062856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Try one together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7ECBDB34-6F42-48B3-A8D8-B23549269A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57A55C73-0775-456F-A670-A41D2D6408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4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E496F9D1-14A9-495E-90A4-CC647BFFA0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06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1904CE6B-201C-449D-A2D1-41ABF2A6C9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Photo A: 21 November 2008.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19B1D911-7359-424D-8EA3-D4E122CC64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35280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Photo B: 4 September 2017.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83C46BCB-BF61-4D42-8073-2594DB100C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005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Which is earlier? What can you see in both?</a:t>
            </a:r>
          </a:p>
        </p:txBody>
      </p:sp>
    </p:spTree>
    <p:extLst>
      <p:ext uri="{BB962C8B-B14F-4D97-AF65-F5344CB8AC3E}">
        <p14:creationId xmlns:p14="http://schemas.microsoft.com/office/powerpoint/2010/main" val="899261069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AC36C9DA-4E70-4CC2-832A-638F33CF7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2B621CA2-1E2F-4522-BE84-6130E41B7A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HUMANITIES</a:t>
            </a:r>
          </a:p>
        </p:txBody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dfa8e22ce90746a2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FECA8C6-1679-4927-9628-13381B8D7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Choose, then explain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2CE48676-E6C8-4862-87D8-F9575AB04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1C6C9AB5-F8AE-4FC1-B494-5FDE4501AE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4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013F926-89F5-443E-8D42-FFB28F819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07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6EE58552-675C-48BC-812E-F1FAE5D91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Which claim is safest?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A355BD32-E3FF-40A0-81DD-AE60722812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A. Black and white always means old.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2D25638-6343-4898-B8CB-94E2C6C4CA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814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B. The caption dates A earlier than B.</a:t>
            </a:r>
          </a:p>
        </p:txBody>
      </p:sp>
      <p:sp>
        <p:nvSpPr>
          <p:cNvPr id="11" name="line-3">
            <a:extLst xmlns:a="http://schemas.openxmlformats.org/drawingml/2006/main">
              <a:ext uri="{FF2B5EF4-FFF2-40B4-BE49-F238E27FC236}">
                <a16:creationId xmlns:a16="http://schemas.microsoft.com/office/drawing/2014/main" id="{40F602E6-C104-4075-B81C-17CC05E2E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196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Choose and point to the evidence.</a:t>
            </a:r>
          </a:p>
        </p:txBody>
      </p:sp>
    </p:spTree>
    <p:extLst>
      <p:ext uri="{BB962C8B-B14F-4D97-AF65-F5344CB8AC3E}">
        <p14:creationId xmlns:p14="http://schemas.microsoft.com/office/powerpoint/2010/main" val="1732344281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CEFFD5FB-06E3-4A10-9C1E-5D6B832F38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82DC3D44-CC17-446B-A6B8-0B1EADDDF4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HUMANITIES</a:t>
            </a:r>
          </a:p>
        </p:txBody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361aeb62713e4831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4DA6ABEF-ACD3-43FB-B487-5DEEBC8F7B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Now it is your turn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5FB65E0E-FD25-48F8-903E-AFE25A606C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4F513C56-5AEE-4DF5-9457-1D89442282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4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545CFDC8-59C3-41D7-8127-A2F15B5DF3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08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33E15CBA-997D-4971-B1F2-589F2EBE6D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YOUR TASK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CFFD6622-F33B-4971-B241-389742EB76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EXPLAIN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653ACD97-30C4-4652-83F8-C8AC63FB38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514350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Order the two photographs.</a:t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/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Name one feature visible in both.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ACBFBEC9-64D2-4740-A13A-FA1682D06C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238500"/>
            <a:ext cx="50101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Compare the dated model records.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115969A-BA15-4E1F-A083-96BBA606B1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A2DEDD4-59F5-431E-89FD-407BD400D4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1163935308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AC36C9DA-4E70-4CC2-832A-638F33CF7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2B621CA2-1E2F-4522-BE84-6130E41B7A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HUMANITIES</a:t>
            </a:r>
          </a:p>
        </p:txBody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288de7a320a740d8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FECA8C6-1679-4927-9628-13381B8D7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Show what you mean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2CE48676-E6C8-4862-87D8-F9575AB04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1C6C9AB5-F8AE-4FC1-B494-5FDE4501AE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4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013F926-89F5-443E-8D42-FFB28F819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09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6EE58552-675C-48BC-812E-F1FAE5D91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Point to your choice.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A355BD32-E3FF-40A0-81DD-AE60722812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Give one reason.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2D25638-6343-4898-B8CB-94E2C6C4CA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814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Your listener says what they heard.</a:t>
            </a:r>
          </a:p>
        </p:txBody>
      </p:sp>
      <p:sp>
        <p:nvSpPr>
          <p:cNvPr id="11" name="line-3">
            <a:extLst xmlns:a="http://schemas.openxmlformats.org/drawingml/2006/main">
              <a:ext uri="{FF2B5EF4-FFF2-40B4-BE49-F238E27FC236}">
                <a16:creationId xmlns:a16="http://schemas.microsoft.com/office/drawing/2014/main" id="{40F602E6-C104-4075-B81C-17CC05E2E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196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Keep your first idea for the check.</a:t>
            </a:r>
          </a:p>
        </p:txBody>
      </p:sp>
    </p:spTree>
    <p:extLst>
      <p:ext uri="{BB962C8B-B14F-4D97-AF65-F5344CB8AC3E}">
        <p14:creationId xmlns:p14="http://schemas.microsoft.com/office/powerpoint/2010/main" val="1732344281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2026-09-07T10:25:22.7420000Z</dcterms:created>
  <dcterms:modified xsi:type="dcterms:W3CDTF">2026-09-07T10:25:22.7420000Z</dcterms:modified>
</coreProperties>
</file>