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c7b267464f44213" /><Relationship Type="http://schemas.openxmlformats.org/officeDocument/2006/relationships/extended-properties" Target="/docProps/app.xml" Id="R4a04f991b69e4591" /><Relationship Type="http://schemas.openxmlformats.org/officeDocument/2006/relationships/officeDocument" Target="/ppt/presentation.xml" Id="Re562d5d725f0497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fb777e283e574c69"/>
  </p:sldMasterIdLst>
  <p:notesMasterIdLst>
    <p:notesMasterId xmlns:r="http://schemas.openxmlformats.org/officeDocument/2006/relationships" r:id="R68fbe4df332b4dfe"/>
  </p:notesMasterIdLst>
  <p:sldIdLst>
    <p:sldId xmlns:r="http://schemas.openxmlformats.org/officeDocument/2006/relationships" id="256" r:id="R521edddd491f48d2"/>
    <p:sldId xmlns:r="http://schemas.openxmlformats.org/officeDocument/2006/relationships" id="257" r:id="R7aeea8ecb6da4ed2"/>
    <p:sldId xmlns:r="http://schemas.openxmlformats.org/officeDocument/2006/relationships" id="258" r:id="Rd4fc0978db984f31"/>
    <p:sldId xmlns:r="http://schemas.openxmlformats.org/officeDocument/2006/relationships" id="259" r:id="Rbf1fda04fdf147b5"/>
    <p:sldId xmlns:r="http://schemas.openxmlformats.org/officeDocument/2006/relationships" id="260" r:id="Rb1e4c32a107b433c"/>
    <p:sldId xmlns:r="http://schemas.openxmlformats.org/officeDocument/2006/relationships" id="261" r:id="Ra16717c966b04fac"/>
    <p:sldId xmlns:r="http://schemas.openxmlformats.org/officeDocument/2006/relationships" id="262" r:id="R2532195454384a51"/>
    <p:sldId xmlns:r="http://schemas.openxmlformats.org/officeDocument/2006/relationships" id="263" r:id="Rde7cd22facd74433"/>
    <p:sldId xmlns:r="http://schemas.openxmlformats.org/officeDocument/2006/relationships" id="264" r:id="R5cadef99548d4336"/>
    <p:sldId xmlns:r="http://schemas.openxmlformats.org/officeDocument/2006/relationships" id="265" r:id="Reeea623163f4451d"/>
    <p:sldId xmlns:r="http://schemas.openxmlformats.org/officeDocument/2006/relationships" id="266" r:id="R58c0921c09c54b27"/>
    <p:sldId xmlns:r="http://schemas.openxmlformats.org/officeDocument/2006/relationships" id="267" r:id="R474f91f4d387418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8b0fbac2b424782" /><Relationship Type="http://schemas.openxmlformats.org/officeDocument/2006/relationships/slideMaster" Target="/ppt/slideMasters/slideMaster1.xml" Id="Rfb777e283e574c69" /><Relationship Type="http://schemas.openxmlformats.org/officeDocument/2006/relationships/notesMaster" Target="/ppt/notesMasters/notesMaster1.xml" Id="R68fbe4df332b4dfe" /><Relationship Type="http://schemas.openxmlformats.org/officeDocument/2006/relationships/presProps" Target="/ppt/presProps.xml" Id="R8f59580b362f4dd2" /><Relationship Type="http://schemas.openxmlformats.org/officeDocument/2006/relationships/tableStyles" Target="/ppt/tableStyles.xml" Id="Rb0f9a6d472ba45fd" /><Relationship Type="http://schemas.openxmlformats.org/officeDocument/2006/relationships/slide" Target="/ppt/slides/slide1.xml" Id="R521edddd491f48d2" /><Relationship Type="http://schemas.openxmlformats.org/officeDocument/2006/relationships/slide" Target="/ppt/slides/slide2.xml" Id="R7aeea8ecb6da4ed2" /><Relationship Type="http://schemas.openxmlformats.org/officeDocument/2006/relationships/slide" Target="/ppt/slides/slide3.xml" Id="Rd4fc0978db984f31" /><Relationship Type="http://schemas.openxmlformats.org/officeDocument/2006/relationships/slide" Target="/ppt/slides/slide4.xml" Id="Rbf1fda04fdf147b5" /><Relationship Type="http://schemas.openxmlformats.org/officeDocument/2006/relationships/slide" Target="/ppt/slides/slide5.xml" Id="Rb1e4c32a107b433c" /><Relationship Type="http://schemas.openxmlformats.org/officeDocument/2006/relationships/slide" Target="/ppt/slides/slide6.xml" Id="Ra16717c966b04fac" /><Relationship Type="http://schemas.openxmlformats.org/officeDocument/2006/relationships/slide" Target="/ppt/slides/slide7.xml" Id="R2532195454384a51" /><Relationship Type="http://schemas.openxmlformats.org/officeDocument/2006/relationships/slide" Target="/ppt/slides/slide8.xml" Id="Rde7cd22facd74433" /><Relationship Type="http://schemas.openxmlformats.org/officeDocument/2006/relationships/slide" Target="/ppt/slides/slide9.xml" Id="R5cadef99548d4336" /><Relationship Type="http://schemas.openxmlformats.org/officeDocument/2006/relationships/slide" Target="/ppt/slides/slide10.xml" Id="Reeea623163f4451d" /><Relationship Type="http://schemas.openxmlformats.org/officeDocument/2006/relationships/slide" Target="/ppt/slides/slide11.xml" Id="R58c0921c09c54b27" /><Relationship Type="http://schemas.openxmlformats.org/officeDocument/2006/relationships/slide" Target="/ppt/slides/slide12.xml" Id="R474f91f4d387418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5819de9d3d8482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531776b9b1d4dbf" /><Relationship Type="http://schemas.openxmlformats.org/officeDocument/2006/relationships/notesMaster" Target="/ppt/notesMasters/notesMaster1.xml" Id="Rdae294733cb04518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6f6ee64f8b014c3c" /><Relationship Type="http://schemas.openxmlformats.org/officeDocument/2006/relationships/notesMaster" Target="/ppt/notesMasters/notesMaster1.xml" Id="Rbbdadad118134ac1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8e3e82bab1ba4763" /><Relationship Type="http://schemas.openxmlformats.org/officeDocument/2006/relationships/notesMaster" Target="/ppt/notesMasters/notesMaster1.xml" Id="R0cd14428151e4ec8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fc452914ef904293" /><Relationship Type="http://schemas.openxmlformats.org/officeDocument/2006/relationships/notesMaster" Target="/ppt/notesMasters/notesMaster1.xml" Id="Rd37ce680ff0349f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b8f76343f94465d" /><Relationship Type="http://schemas.openxmlformats.org/officeDocument/2006/relationships/notesMaster" Target="/ppt/notesMasters/notesMaster1.xml" Id="R92a681f05c8947a9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ac21590f4ac417b" /><Relationship Type="http://schemas.openxmlformats.org/officeDocument/2006/relationships/notesMaster" Target="/ppt/notesMasters/notesMaster1.xml" Id="R3b6f62a1ed424ae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e9dcbefcc3f544b0" /><Relationship Type="http://schemas.openxmlformats.org/officeDocument/2006/relationships/notesMaster" Target="/ppt/notesMasters/notesMaster1.xml" Id="Rf6706ab4c2ba483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10306f60e124cd1" /><Relationship Type="http://schemas.openxmlformats.org/officeDocument/2006/relationships/notesMaster" Target="/ppt/notesMasters/notesMaster1.xml" Id="R8c37a07e963d4c7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ccf9d7085ee442b" /><Relationship Type="http://schemas.openxmlformats.org/officeDocument/2006/relationships/notesMaster" Target="/ppt/notesMasters/notesMaster1.xml" Id="R805b10ad64c74d7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5a9e2d540ae6408e" /><Relationship Type="http://schemas.openxmlformats.org/officeDocument/2006/relationships/notesMaster" Target="/ppt/notesMasters/notesMaster1.xml" Id="R95161aa67d1a4368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78185e200f9343f8" /><Relationship Type="http://schemas.openxmlformats.org/officeDocument/2006/relationships/notesMaster" Target="/ppt/notesMasters/notesMaster1.xml" Id="Ra6867fd57586431b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7ef1872d23094ab4" /><Relationship Type="http://schemas.openxmlformats.org/officeDocument/2006/relationships/notesMaster" Target="/ppt/notesMasters/notesMaster1.xml" Id="R3a34198953cd4ab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5. Same, different, respected.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the enquiry. Check that pupils know the response choices.</a:t>
            </a:r>
          </a:p>
          <a:p xmlns:a="http://schemas.openxmlformats.org/drawingml/2006/main">
            <a:r>
              <a:t>Objective: Notice similarities and differences respectfully and connect a Black British history example to an action.</a:t>
            </a:r>
          </a:p>
          <a:p xmlns:a="http://schemas.openxmlformats.org/drawingml/2006/main">
            <a:r>
              <a:t>Support: Read two fictional choices; offer a respectful-action choice of two. Accept pointing.</a:t>
            </a:r>
          </a:p>
          <a:p xmlns:a="http://schemas.openxmlformats.org/drawingml/2006/main">
            <a:r>
              <a:t>Stretch: Design a fair group rule that permits different ways to contribute, and explain why it is fair.</a:t>
            </a:r>
          </a:p>
          <a:p xmlns:a="http://schemas.openxmlformats.org/drawingml/2006/main">
            <a:r>
              <a:t>Misconceptions: We cannot infer a person's beliefs or preferences from appearance or name. Seacole's British Hotel was a business and a base for care, not a hospital she built. A person does not have to be exceptional to deserve respect.</a:t>
            </a:r>
          </a:p>
          <a:p xmlns:a="http://schemas.openxmlformats.org/drawingml/2006/main">
            <a:r>
              <a:t>Answer guidance: Shared interest: stories. Difference: audio/listening versus printed reading. Both can belong; provide formats and allow choice.</a:t>
            </a:r>
          </a:p>
          <a:p xmlns:a="http://schemas.openxmlformats.org/drawingml/2006/main">
            <a:r>
              <a:t>Helpful A, C, E. Unhelpful B, D, F. Repair B: listen without mocking; D: use fictional cards and allow pass; F: hear the reason before responding.</a:t>
            </a:r>
          </a:p>
          <a:p xmlns:a="http://schemas.openxmlformats.org/drawingml/2006/main">
            <a:r>
              <a:t>Seacole provided food, medicine and care in the Crimea in 1855 with a base at the British Hotel. Accept short accurate responses. Hinge B.</a:t>
            </a:r>
          </a:p>
          <a:p xmlns:a="http://schemas.openxmlformats.org/drawingml/2006/main">
            <a:r>
              <a:t>Portrait: Mary Seacole by Albert Charles Challen, c.1869, National Portrait Gallery NPG 6856, via Wikimedia Commons. The portrait is later than the 1855 care described; do not infer the care from the image alone. Read summary M for the factual account.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https://madebymatt.uk/Lessons/Humanities_Teesside/BUILD_W1-W8_2026-27/BUILD_HUM_W5_Same_And_Different.html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https://commons.wikimedia.org/wiki/File:Seacole_-_Challen.jpg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5. Same, different, respected.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Reveal checks now. Accept different defensible answers; do not score opinions as wrong.</a:t>
            </a:r>
          </a:p>
          <a:p xmlns:a="http://schemas.openxmlformats.org/drawingml/2006/main">
            <a:r>
              <a:t>Objective: Notice similarities and differences respectfully and connect a Black British history example to an action.</a:t>
            </a:r>
          </a:p>
          <a:p xmlns:a="http://schemas.openxmlformats.org/drawingml/2006/main">
            <a:r>
              <a:t>Support: Read two fictional choices; offer a respectful-action choice of two. Accept pointing.</a:t>
            </a:r>
          </a:p>
          <a:p xmlns:a="http://schemas.openxmlformats.org/drawingml/2006/main">
            <a:r>
              <a:t>Stretch: Design a fair group rule that permits different ways to contribute, and explain why it is fair.</a:t>
            </a:r>
          </a:p>
          <a:p xmlns:a="http://schemas.openxmlformats.org/drawingml/2006/main">
            <a:r>
              <a:t>Misconceptions: We cannot infer a person's beliefs or preferences from appearance or name. Seacole's British Hotel was a business and a base for care, not a hospital she built. A person does not have to be exceptional to deserve respect.</a:t>
            </a:r>
          </a:p>
          <a:p xmlns:a="http://schemas.openxmlformats.org/drawingml/2006/main">
            <a:r>
              <a:t>Answer guidance: Shared interest: stories. Difference: audio/listening versus printed reading. Both can belong; provide formats and allow choice.</a:t>
            </a:r>
          </a:p>
          <a:p xmlns:a="http://schemas.openxmlformats.org/drawingml/2006/main">
            <a:r>
              <a:t>Helpful A, C, E. Unhelpful B, D, F. Repair B: listen without mocking; D: use fictional cards and allow pass; F: hear the reason before responding.</a:t>
            </a:r>
          </a:p>
          <a:p xmlns:a="http://schemas.openxmlformats.org/drawingml/2006/main">
            <a:r>
              <a:t>Seacole provided food, medicine and care in the Crimea in 1855 with a base at the British Hotel. Accept short accurate responses. Hinge B.</a:t>
            </a:r>
          </a:p>
          <a:p xmlns:a="http://schemas.openxmlformats.org/drawingml/2006/main">
            <a:r>
              <a:t>Portrait: Mary Seacole by Albert Charles Challen, c.1869, National Portrait Gallery NPG 6856, via Wikimedia Commons. The portrait is later than the 1855 care described; do not infer the care from the image alone. Read summary M for the factual account.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https://madebymatt.uk/Lessons/Humanities_Teesside/BUILD_W1-W8_2026-27/BUILD_HUM_W5_Same_And_Different.html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https://commons.wikimedia.org/wiki/File:Seacole_-_Challen.jpg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5. Same, different, respected.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Space: pupil chooses how to respond. Voice: help them express their idea. Audience: read the meaning back and let the pupil correct it. Influence: agree one teaching action, then act on it next lesson.</a:t>
            </a:r>
          </a:p>
          <a:p xmlns:a="http://schemas.openxmlformats.org/drawingml/2006/main">
            <a:r>
              <a:t>Objective: Notice similarities and differences respectfully and connect a Black British history example to an action.</a:t>
            </a:r>
          </a:p>
          <a:p xmlns:a="http://schemas.openxmlformats.org/drawingml/2006/main">
            <a:r>
              <a:t>Support: Read two fictional choices; offer a respectful-action choice of two. Accept pointing.</a:t>
            </a:r>
          </a:p>
          <a:p xmlns:a="http://schemas.openxmlformats.org/drawingml/2006/main">
            <a:r>
              <a:t>Stretch: Design a fair group rule that permits different ways to contribute, and explain why it is fair.</a:t>
            </a:r>
          </a:p>
          <a:p xmlns:a="http://schemas.openxmlformats.org/drawingml/2006/main">
            <a:r>
              <a:t>Misconceptions: We cannot infer a person's beliefs or preferences from appearance or name. Seacole's British Hotel was a business and a base for care, not a hospital she built. A person does not have to be exceptional to deserve respect.</a:t>
            </a:r>
          </a:p>
          <a:p xmlns:a="http://schemas.openxmlformats.org/drawingml/2006/main">
            <a:r>
              <a:t>Answer guidance: Shared interest: stories. Difference: audio/listening versus printed reading. Both can belong; provide formats and allow choice.</a:t>
            </a:r>
          </a:p>
          <a:p xmlns:a="http://schemas.openxmlformats.org/drawingml/2006/main">
            <a:r>
              <a:t>Helpful A, C, E. Unhelpful B, D, F. Repair B: listen without mocking; D: use fictional cards and allow pass; F: hear the reason before responding.</a:t>
            </a:r>
          </a:p>
          <a:p xmlns:a="http://schemas.openxmlformats.org/drawingml/2006/main">
            <a:r>
              <a:t>Seacole provided food, medicine and care in the Crimea in 1855 with a base at the British Hotel. Accept short accurate responses. Hinge B.</a:t>
            </a:r>
          </a:p>
          <a:p xmlns:a="http://schemas.openxmlformats.org/drawingml/2006/main">
            <a:r>
              <a:t>Portrait: Mary Seacole by Albert Charles Challen, c.1869, National Portrait Gallery NPG 6856, via Wikimedia Commons. The portrait is later than the 1855 care described; do not infer the care from the image alone. Read summary M for the factual account.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https://madebymatt.uk/Lessons/Humanities_Teesside/BUILD_W1-W8_2026-27/BUILD_HUM_W5_Same_And_Different.html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https://commons.wikimedia.org/wiki/File:Seacole_-_Challen.jpg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5. Same, different, respected.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Capture one specific success and one next step. Record the response mode and support.</a:t>
            </a:r>
          </a:p>
          <a:p xmlns:a="http://schemas.openxmlformats.org/drawingml/2006/main">
            <a:r>
              <a:t>Objective: Notice similarities and differences respectfully and connect a Black British history example to an action.</a:t>
            </a:r>
          </a:p>
          <a:p xmlns:a="http://schemas.openxmlformats.org/drawingml/2006/main">
            <a:r>
              <a:t>Support: Read two fictional choices; offer a respectful-action choice of two. Accept pointing.</a:t>
            </a:r>
          </a:p>
          <a:p xmlns:a="http://schemas.openxmlformats.org/drawingml/2006/main">
            <a:r>
              <a:t>Stretch: Design a fair group rule that permits different ways to contribute, and explain why it is fair.</a:t>
            </a:r>
          </a:p>
          <a:p xmlns:a="http://schemas.openxmlformats.org/drawingml/2006/main">
            <a:r>
              <a:t>Misconceptions: We cannot infer a person's beliefs or preferences from appearance or name. Seacole's British Hotel was a business and a base for care, not a hospital she built. A person does not have to be exceptional to deserve respect.</a:t>
            </a:r>
          </a:p>
          <a:p xmlns:a="http://schemas.openxmlformats.org/drawingml/2006/main">
            <a:r>
              <a:t>Answer guidance: Shared interest: stories. Difference: audio/listening versus printed reading. Both can belong; provide formats and allow choice.</a:t>
            </a:r>
          </a:p>
          <a:p xmlns:a="http://schemas.openxmlformats.org/drawingml/2006/main">
            <a:r>
              <a:t>Helpful A, C, E. Unhelpful B, D, F. Repair B: listen without mocking; D: use fictional cards and allow pass; F: hear the reason before responding.</a:t>
            </a:r>
          </a:p>
          <a:p xmlns:a="http://schemas.openxmlformats.org/drawingml/2006/main">
            <a:r>
              <a:t>Seacole provided food, medicine and care in the Crimea in 1855 with a base at the British Hotel. Accept short accurate responses. Hinge B.</a:t>
            </a:r>
          </a:p>
          <a:p xmlns:a="http://schemas.openxmlformats.org/drawingml/2006/main">
            <a:r>
              <a:t>Portrait: Mary Seacole by Albert Charles Challen, c.1869, National Portrait Gallery NPG 6856, via Wikimedia Commons. The portrait is later than the 1855 care described; do not infer the care from the image alone. Read summary M for the factual account.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https://madebymatt.uk/Lessons/Humanities_Teesside/BUILD_W1-W8_2026-27/BUILD_HUM_W5_Same_And_Different.html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https://commons.wikimedia.org/wiki/File:Seacole_-_Challen.jpg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5. Same, different, respected.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Retain a first response. Do not supply the answer before the pupil chooses.</a:t>
            </a:r>
          </a:p>
          <a:p xmlns:a="http://schemas.openxmlformats.org/drawingml/2006/main">
            <a:r>
              <a:t>Objective: Notice similarities and differences respectfully and connect a Black British history example to an action.</a:t>
            </a:r>
          </a:p>
          <a:p xmlns:a="http://schemas.openxmlformats.org/drawingml/2006/main">
            <a:r>
              <a:t>Support: Read two fictional choices; offer a respectful-action choice of two. Accept pointing.</a:t>
            </a:r>
          </a:p>
          <a:p xmlns:a="http://schemas.openxmlformats.org/drawingml/2006/main">
            <a:r>
              <a:t>Stretch: Design a fair group rule that permits different ways to contribute, and explain why it is fair.</a:t>
            </a:r>
          </a:p>
          <a:p xmlns:a="http://schemas.openxmlformats.org/drawingml/2006/main">
            <a:r>
              <a:t>Misconceptions: We cannot infer a person's beliefs or preferences from appearance or name. Seacole's British Hotel was a business and a base for care, not a hospital she built. A person does not have to be exceptional to deserve respect.</a:t>
            </a:r>
          </a:p>
          <a:p xmlns:a="http://schemas.openxmlformats.org/drawingml/2006/main">
            <a:r>
              <a:t>Answer guidance: Shared interest: stories. Difference: audio/listening versus printed reading. Both can belong; provide formats and allow choice.</a:t>
            </a:r>
          </a:p>
          <a:p xmlns:a="http://schemas.openxmlformats.org/drawingml/2006/main">
            <a:r>
              <a:t>Helpful A, C, E. Unhelpful B, D, F. Repair B: listen without mocking; D: use fictional cards and allow pass; F: hear the reason before responding.</a:t>
            </a:r>
          </a:p>
          <a:p xmlns:a="http://schemas.openxmlformats.org/drawingml/2006/main">
            <a:r>
              <a:t>Seacole provided food, medicine and care in the Crimea in 1855 with a base at the British Hotel. Accept short accurate responses. Hinge B.</a:t>
            </a:r>
          </a:p>
          <a:p xmlns:a="http://schemas.openxmlformats.org/drawingml/2006/main">
            <a:r>
              <a:t>Portrait: Mary Seacole by Albert Charles Challen, c.1869, National Portrait Gallery NPG 6856, via Wikimedia Commons. The portrait is later than the 1855 care described; do not infer the care from the image alone. Read summary M for the factual account.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https://madebymatt.uk/Lessons/Humanities_Teesside/BUILD_W1-W8_2026-27/BUILD_HUM_W5_Same_And_Different.html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https://commons.wikimedia.org/wiki/File:Seacole_-_Challen.jpg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5. Same, different, respected.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Read each term with an example. Ask pupils to point to or use one term.</a:t>
            </a:r>
          </a:p>
          <a:p xmlns:a="http://schemas.openxmlformats.org/drawingml/2006/main">
            <a:r>
              <a:t>Objective: Notice similarities and differences respectfully and connect a Black British history example to an action.</a:t>
            </a:r>
          </a:p>
          <a:p xmlns:a="http://schemas.openxmlformats.org/drawingml/2006/main">
            <a:r>
              <a:t>Support: Read two fictional choices; offer a respectful-action choice of two. Accept pointing.</a:t>
            </a:r>
          </a:p>
          <a:p xmlns:a="http://schemas.openxmlformats.org/drawingml/2006/main">
            <a:r>
              <a:t>Stretch: Design a fair group rule that permits different ways to contribute, and explain why it is fair.</a:t>
            </a:r>
          </a:p>
          <a:p xmlns:a="http://schemas.openxmlformats.org/drawingml/2006/main">
            <a:r>
              <a:t>Misconceptions: We cannot infer a person's beliefs or preferences from appearance or name. Seacole's British Hotel was a business and a base for care, not a hospital she built. A person does not have to be exceptional to deserve respect.</a:t>
            </a:r>
          </a:p>
          <a:p xmlns:a="http://schemas.openxmlformats.org/drawingml/2006/main">
            <a:r>
              <a:t>Answer guidance: Shared interest: stories. Difference: audio/listening versus printed reading. Both can belong; provide formats and allow choice.</a:t>
            </a:r>
          </a:p>
          <a:p xmlns:a="http://schemas.openxmlformats.org/drawingml/2006/main">
            <a:r>
              <a:t>Helpful A, C, E. Unhelpful B, D, F. Repair B: listen without mocking; D: use fictional cards and allow pass; F: hear the reason before responding.</a:t>
            </a:r>
          </a:p>
          <a:p xmlns:a="http://schemas.openxmlformats.org/drawingml/2006/main">
            <a:r>
              <a:t>Seacole provided food, medicine and care in the Crimea in 1855 with a base at the British Hotel. Accept short accurate responses. Hinge B.</a:t>
            </a:r>
          </a:p>
          <a:p xmlns:a="http://schemas.openxmlformats.org/drawingml/2006/main">
            <a:r>
              <a:t>Portrait: Mary Seacole by Albert Charles Challen, c.1869, National Portrait Gallery NPG 6856, via Wikimedia Commons. The portrait is later than the 1855 care described; do not infer the care from the image alone. Read summary M for the factual account.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https://madebymatt.uk/Lessons/Humanities_Teesside/BUILD_W1-W8_2026-27/BUILD_HUM_W5_Same_And_Different.html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https://commons.wikimedia.org/wiki/File:Seacole_-_Challen.jpg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5. Same, different, respected.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Use the larger printed source sheet. Read captions and distinguish the document from its later custodian.</a:t>
            </a:r>
          </a:p>
          <a:p xmlns:a="http://schemas.openxmlformats.org/drawingml/2006/main">
            <a:r>
              <a:t>Objective: Notice similarities and differences respectfully and connect a Black British history example to an action.</a:t>
            </a:r>
          </a:p>
          <a:p xmlns:a="http://schemas.openxmlformats.org/drawingml/2006/main">
            <a:r>
              <a:t>Support: Read two fictional choices; offer a respectful-action choice of two. Accept pointing.</a:t>
            </a:r>
          </a:p>
          <a:p xmlns:a="http://schemas.openxmlformats.org/drawingml/2006/main">
            <a:r>
              <a:t>Stretch: Design a fair group rule that permits different ways to contribute, and explain why it is fair.</a:t>
            </a:r>
          </a:p>
          <a:p xmlns:a="http://schemas.openxmlformats.org/drawingml/2006/main">
            <a:r>
              <a:t>Misconceptions: We cannot infer a person's beliefs or preferences from appearance or name. Seacole's British Hotel was a business and a base for care, not a hospital she built. A person does not have to be exceptional to deserve respect.</a:t>
            </a:r>
          </a:p>
          <a:p xmlns:a="http://schemas.openxmlformats.org/drawingml/2006/main">
            <a:r>
              <a:t>Answer guidance: Shared interest: stories. Difference: audio/listening versus printed reading. Both can belong; provide formats and allow choice.</a:t>
            </a:r>
          </a:p>
          <a:p xmlns:a="http://schemas.openxmlformats.org/drawingml/2006/main">
            <a:r>
              <a:t>Helpful A, C, E. Unhelpful B, D, F. Repair B: listen without mocking; D: use fictional cards and allow pass; F: hear the reason before responding.</a:t>
            </a:r>
          </a:p>
          <a:p xmlns:a="http://schemas.openxmlformats.org/drawingml/2006/main">
            <a:r>
              <a:t>Seacole provided food, medicine and care in the Crimea in 1855 with a base at the British Hotel. Accept short accurate responses. Hinge B.</a:t>
            </a:r>
          </a:p>
          <a:p xmlns:a="http://schemas.openxmlformats.org/drawingml/2006/main">
            <a:r>
              <a:t>Portrait: Mary Seacole by Albert Charles Challen, c.1869, National Portrait Gallery NPG 6856, via Wikimedia Commons. The portrait is later than the 1855 care described; do not infer the care from the image alone. Read summary M for the factual account.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https://madebymatt.uk/Lessons/Humanities_Teesside/BUILD_W1-W8_2026-27/BUILD_HUM_W5_Same_And_Different.html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https://commons.wikimedia.org/wiki/File:Seacole_-_Challen.jpg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5. Same, different, respected.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Think aloud: state the detail, then explain what it supports.</a:t>
            </a:r>
          </a:p>
          <a:p xmlns:a="http://schemas.openxmlformats.org/drawingml/2006/main">
            <a:r>
              <a:t>Objective: Notice similarities and differences respectfully and connect a Black British history example to an action.</a:t>
            </a:r>
          </a:p>
          <a:p xmlns:a="http://schemas.openxmlformats.org/drawingml/2006/main">
            <a:r>
              <a:t>Support: Read two fictional choices; offer a respectful-action choice of two. Accept pointing.</a:t>
            </a:r>
          </a:p>
          <a:p xmlns:a="http://schemas.openxmlformats.org/drawingml/2006/main">
            <a:r>
              <a:t>Stretch: Design a fair group rule that permits different ways to contribute, and explain why it is fair.</a:t>
            </a:r>
          </a:p>
          <a:p xmlns:a="http://schemas.openxmlformats.org/drawingml/2006/main">
            <a:r>
              <a:t>Misconceptions: We cannot infer a person's beliefs or preferences from appearance or name. Seacole's British Hotel was a business and a base for care, not a hospital she built. A person does not have to be exceptional to deserve respect.</a:t>
            </a:r>
          </a:p>
          <a:p xmlns:a="http://schemas.openxmlformats.org/drawingml/2006/main">
            <a:r>
              <a:t>Answer guidance: Shared interest: stories. Difference: audio/listening versus printed reading. Both can belong; provide formats and allow choice.</a:t>
            </a:r>
          </a:p>
          <a:p xmlns:a="http://schemas.openxmlformats.org/drawingml/2006/main">
            <a:r>
              <a:t>Helpful A, C, E. Unhelpful B, D, F. Repair B: listen without mocking; D: use fictional cards and allow pass; F: hear the reason before responding.</a:t>
            </a:r>
          </a:p>
          <a:p xmlns:a="http://schemas.openxmlformats.org/drawingml/2006/main">
            <a:r>
              <a:t>Seacole provided food, medicine and care in the Crimea in 1855 with a base at the British Hotel. Accept short accurate responses. Hinge B.</a:t>
            </a:r>
          </a:p>
          <a:p xmlns:a="http://schemas.openxmlformats.org/drawingml/2006/main">
            <a:r>
              <a:t>Portrait: Mary Seacole by Albert Charles Challen, c.1869, National Portrait Gallery NPG 6856, via Wikimedia Commons. The portrait is later than the 1855 care described; do not infer the care from the image alone. Read summary M for the factual account.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https://madebymatt.uk/Lessons/Humanities_Teesside/BUILD_W1-W8_2026-27/BUILD_HUM_W5_Same_And_Different.html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https://commons.wikimedia.org/wiki/File:Seacole_-_Challen.jpg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5. Same, different, respected.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Model one part together; invite an independent choice before discussion.</a:t>
            </a:r>
          </a:p>
          <a:p xmlns:a="http://schemas.openxmlformats.org/drawingml/2006/main">
            <a:r>
              <a:t>Objective: Notice similarities and differences respectfully and connect a Black British history example to an action.</a:t>
            </a:r>
          </a:p>
          <a:p xmlns:a="http://schemas.openxmlformats.org/drawingml/2006/main">
            <a:r>
              <a:t>Support: Read two fictional choices; offer a respectful-action choice of two. Accept pointing.</a:t>
            </a:r>
          </a:p>
          <a:p xmlns:a="http://schemas.openxmlformats.org/drawingml/2006/main">
            <a:r>
              <a:t>Stretch: Design a fair group rule that permits different ways to contribute, and explain why it is fair.</a:t>
            </a:r>
          </a:p>
          <a:p xmlns:a="http://schemas.openxmlformats.org/drawingml/2006/main">
            <a:r>
              <a:t>Misconceptions: We cannot infer a person's beliefs or preferences from appearance or name. Seacole's British Hotel was a business and a base for care, not a hospital she built. A person does not have to be exceptional to deserve respect.</a:t>
            </a:r>
          </a:p>
          <a:p xmlns:a="http://schemas.openxmlformats.org/drawingml/2006/main">
            <a:r>
              <a:t>Answer guidance: Shared interest: stories. Difference: audio/listening versus printed reading. Both can belong; provide formats and allow choice.</a:t>
            </a:r>
          </a:p>
          <a:p xmlns:a="http://schemas.openxmlformats.org/drawingml/2006/main">
            <a:r>
              <a:t>Helpful A, C, E. Unhelpful B, D, F. Repair B: listen without mocking; D: use fictional cards and allow pass; F: hear the reason before responding.</a:t>
            </a:r>
          </a:p>
          <a:p xmlns:a="http://schemas.openxmlformats.org/drawingml/2006/main">
            <a:r>
              <a:t>Seacole provided food, medicine and care in the Crimea in 1855 with a base at the British Hotel. Accept short accurate responses. Hinge B.</a:t>
            </a:r>
          </a:p>
          <a:p xmlns:a="http://schemas.openxmlformats.org/drawingml/2006/main">
            <a:r>
              <a:t>Portrait: Mary Seacole by Albert Charles Challen, c.1869, National Portrait Gallery NPG 6856, via Wikimedia Commons. The portrait is later than the 1855 care described; do not infer the care from the image alone. Read summary M for the factual account.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https://madebymatt.uk/Lessons/Humanities_Teesside/BUILD_W1-W8_2026-27/BUILD_HUM_W5_Same_And_Different.html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https://commons.wikimedia.org/wiki/File:Seacole_-_Challen.jpg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5. Same, different, respected.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Take simultaneous choices where helpful. Ask for the reason. Reteach if the reason reveals the misconception.</a:t>
            </a:r>
          </a:p>
          <a:p xmlns:a="http://schemas.openxmlformats.org/drawingml/2006/main">
            <a:r>
              <a:t>Objective: Notice similarities and differences respectfully and connect a Black British history example to an action.</a:t>
            </a:r>
          </a:p>
          <a:p xmlns:a="http://schemas.openxmlformats.org/drawingml/2006/main">
            <a:r>
              <a:t>Support: Read two fictional choices; offer a respectful-action choice of two. Accept pointing.</a:t>
            </a:r>
          </a:p>
          <a:p xmlns:a="http://schemas.openxmlformats.org/drawingml/2006/main">
            <a:r>
              <a:t>Stretch: Design a fair group rule that permits different ways to contribute, and explain why it is fair.</a:t>
            </a:r>
          </a:p>
          <a:p xmlns:a="http://schemas.openxmlformats.org/drawingml/2006/main">
            <a:r>
              <a:t>Misconceptions: We cannot infer a person's beliefs or preferences from appearance or name. Seacole's British Hotel was a business and a base for care, not a hospital she built. A person does not have to be exceptional to deserve respect.</a:t>
            </a:r>
          </a:p>
          <a:p xmlns:a="http://schemas.openxmlformats.org/drawingml/2006/main">
            <a:r>
              <a:t>Answer guidance: Shared interest: stories. Difference: audio/listening versus printed reading. Both can belong; provide formats and allow choice.</a:t>
            </a:r>
          </a:p>
          <a:p xmlns:a="http://schemas.openxmlformats.org/drawingml/2006/main">
            <a:r>
              <a:t>Helpful A, C, E. Unhelpful B, D, F. Repair B: listen without mocking; D: use fictional cards and allow pass; F: hear the reason before responding.</a:t>
            </a:r>
          </a:p>
          <a:p xmlns:a="http://schemas.openxmlformats.org/drawingml/2006/main">
            <a:r>
              <a:t>Seacole provided food, medicine and care in the Crimea in 1855 with a base at the British Hotel. Accept short accurate responses. Hinge B.</a:t>
            </a:r>
          </a:p>
          <a:p xmlns:a="http://schemas.openxmlformats.org/drawingml/2006/main">
            <a:r>
              <a:t>Portrait: Mary Seacole by Albert Charles Challen, c.1869, National Portrait Gallery NPG 6856, via Wikimedia Commons. The portrait is later than the 1855 care described; do not infer the care from the image alone. Read summary M for the factual account.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https://madebymatt.uk/Lessons/Humanities_Teesside/BUILD_W1-W8_2026-27/BUILD_HUM_W5_Same_And_Different.html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https://commons.wikimedia.org/wiki/File:Seacole_-_Challen.jpg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5. Same, different, respected.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Independent attempt. Record the support used. Keep this first response before feedback.</a:t>
            </a:r>
          </a:p>
          <a:p xmlns:a="http://schemas.openxmlformats.org/drawingml/2006/main">
            <a:r>
              <a:t>Objective: Notice similarities and differences respectfully and connect a Black British history example to an action.</a:t>
            </a:r>
          </a:p>
          <a:p xmlns:a="http://schemas.openxmlformats.org/drawingml/2006/main">
            <a:r>
              <a:t>Support: Read two fictional choices; offer a respectful-action choice of two. Accept pointing.</a:t>
            </a:r>
          </a:p>
          <a:p xmlns:a="http://schemas.openxmlformats.org/drawingml/2006/main">
            <a:r>
              <a:t>Stretch: Design a fair group rule that permits different ways to contribute, and explain why it is fair.</a:t>
            </a:r>
          </a:p>
          <a:p xmlns:a="http://schemas.openxmlformats.org/drawingml/2006/main">
            <a:r>
              <a:t>Misconceptions: We cannot infer a person's beliefs or preferences from appearance or name. Seacole's British Hotel was a business and a base for care, not a hospital she built. A person does not have to be exceptional to deserve respect.</a:t>
            </a:r>
          </a:p>
          <a:p xmlns:a="http://schemas.openxmlformats.org/drawingml/2006/main">
            <a:r>
              <a:t>Answer guidance: Shared interest: stories. Difference: audio/listening versus printed reading. Both can belong; provide formats and allow choice.</a:t>
            </a:r>
          </a:p>
          <a:p xmlns:a="http://schemas.openxmlformats.org/drawingml/2006/main">
            <a:r>
              <a:t>Helpful A, C, E. Unhelpful B, D, F. Repair B: listen without mocking; D: use fictional cards and allow pass; F: hear the reason before responding.</a:t>
            </a:r>
          </a:p>
          <a:p xmlns:a="http://schemas.openxmlformats.org/drawingml/2006/main">
            <a:r>
              <a:t>Seacole provided food, medicine and care in the Crimea in 1855 with a base at the British Hotel. Accept short accurate responses. Hinge B.</a:t>
            </a:r>
          </a:p>
          <a:p xmlns:a="http://schemas.openxmlformats.org/drawingml/2006/main">
            <a:r>
              <a:t>Portrait: Mary Seacole by Albert Charles Challen, c.1869, National Portrait Gallery NPG 6856, via Wikimedia Commons. The portrait is later than the 1855 care described; do not infer the care from the image alone. Read summary M for the factual account.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https://madebymatt.uk/Lessons/Humanities_Teesside/BUILD_W1-W8_2026-27/BUILD_HUM_W5_Same_And_Different.html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https://commons.wikimedia.org/wiki/File:Seacole_-_Challen.jpg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BUILD Humanities, Autumn 1 Week 5. Same, different, respected. Thursday 11:00-11:40. Humanities lesson; separate RE period is outside this pack.</a:t>
            </a:r>
          </a:p>
          <a:p xmlns:a="http://schemas.openxmlformats.org/drawingml/2006/main">
            <a:r>
              <a:t>Slide minutes: 1,3,3,4,5,5,3,8,2,2,2,2 = 40. Adapt within the total.</a:t>
            </a:r>
          </a:p>
          <a:p xmlns:a="http://schemas.openxmlformats.org/drawingml/2006/main">
            <a:r>
              <a:t>Follow the pupil sheet. In assessment lessons, release the second response only after the first is kept.</a:t>
            </a:r>
          </a:p>
          <a:p xmlns:a="http://schemas.openxmlformats.org/drawingml/2006/main">
            <a:r>
              <a:t>Objective: Notice similarities and differences respectfully and connect a Black British history example to an action.</a:t>
            </a:r>
          </a:p>
          <a:p xmlns:a="http://schemas.openxmlformats.org/drawingml/2006/main">
            <a:r>
              <a:t>Support: Read two fictional choices; offer a respectful-action choice of two. Accept pointing.</a:t>
            </a:r>
          </a:p>
          <a:p xmlns:a="http://schemas.openxmlformats.org/drawingml/2006/main">
            <a:r>
              <a:t>Stretch: Design a fair group rule that permits different ways to contribute, and explain why it is fair.</a:t>
            </a:r>
          </a:p>
          <a:p xmlns:a="http://schemas.openxmlformats.org/drawingml/2006/main">
            <a:r>
              <a:t>Misconceptions: We cannot infer a person's beliefs or preferences from appearance or name. Seacole's British Hotel was a business and a base for care, not a hospital she built. A person does not have to be exceptional to deserve respect.</a:t>
            </a:r>
          </a:p>
          <a:p xmlns:a="http://schemas.openxmlformats.org/drawingml/2006/main">
            <a:r>
              <a:t>Answer guidance: Shared interest: stories. Difference: audio/listening versus printed reading. Both can belong; provide formats and allow choice.</a:t>
            </a:r>
          </a:p>
          <a:p xmlns:a="http://schemas.openxmlformats.org/drawingml/2006/main">
            <a:r>
              <a:t>Helpful A, C, E. Unhelpful B, D, F. Repair B: listen without mocking; D: use fictional cards and allow pass; F: hear the reason before responding.</a:t>
            </a:r>
          </a:p>
          <a:p xmlns:a="http://schemas.openxmlformats.org/drawingml/2006/main">
            <a:r>
              <a:t>Seacole provided food, medicine and care in the Crimea in 1855 with a base at the British Hotel. Accept short accurate responses. Hinge B.</a:t>
            </a:r>
          </a:p>
          <a:p xmlns:a="http://schemas.openxmlformats.org/drawingml/2006/main">
            <a:r>
              <a:t>Portrait: Mary Seacole by Albert Charles Challen, c.1869, National Portrait Gallery NPG 6856, via Wikimedia Commons. The portrait is later than the 1855 care described; do not infer the care from the image alone. Read summary M for the factual account.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https://madebymatt.uk/Lessons/Humanities_Teesside/BUILD_W1-W8_2026-27/BUILD_HUM_W5_Same_And_Different.html</a:t>
            </a:r>
          </a:p>
          <a:p xmlns:a="http://schemas.openxmlformats.org/drawingml/2006/main">
            <a:r>
              <a:t>https://www.english-heritage.org.uk/visit/blue-plaques/mary-seacole/</a:t>
            </a:r>
          </a:p>
          <a:p xmlns:a="http://schemas.openxmlformats.org/drawingml/2006/main">
            <a:r>
              <a:t>https://commons.wikimedia.org/wiki/File:Seacole_-_Challen.jpg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dd7130a4e4e421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c0ee89c8cbb418e" /><Relationship Type="http://schemas.openxmlformats.org/officeDocument/2006/relationships/slideLayout" Target="/ppt/slideLayouts/slideLayout1.xml" Id="Rb6c3926fe4ce473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6c3926fe4ce473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c532a1f1844266" /><Relationship Type="http://schemas.openxmlformats.org/officeDocument/2006/relationships/image" Target="/ppt/media/image.jpeg" Id="Rd9be58fca7744ace" /><Relationship Type="http://schemas.openxmlformats.org/officeDocument/2006/relationships/notesSlide" Target="/ppt/notesSlides/notesSlide1.xml" Id="R75ff99675c4241f7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976b2474ce4001" /><Relationship Type="http://schemas.openxmlformats.org/officeDocument/2006/relationships/image" Target="/ppt/media/image.jpeg" Id="R16208ef60f6f4b14" /><Relationship Type="http://schemas.openxmlformats.org/officeDocument/2006/relationships/notesSlide" Target="/ppt/notesSlides/notesSlide10.xml" Id="R04f414dcbb344911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f44a04bc1b4886" /><Relationship Type="http://schemas.openxmlformats.org/officeDocument/2006/relationships/image" Target="/ppt/media/image.jpeg" Id="R2bad141126ab4ac2" /><Relationship Type="http://schemas.openxmlformats.org/officeDocument/2006/relationships/notesSlide" Target="/ppt/notesSlides/notesSlide11.xml" Id="R233da5d20f3e4bd1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22bffd26434075" /><Relationship Type="http://schemas.openxmlformats.org/officeDocument/2006/relationships/image" Target="/ppt/media/image.jpeg" Id="R8ee1b8ec46d14528" /><Relationship Type="http://schemas.openxmlformats.org/officeDocument/2006/relationships/notesSlide" Target="/ppt/notesSlides/notesSlide12.xml" Id="R50d63fae7f654e5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fa0fd954ee41be" /><Relationship Type="http://schemas.openxmlformats.org/officeDocument/2006/relationships/image" Target="/ppt/media/image.jpeg" Id="Ref67b4a1f0734978" /><Relationship Type="http://schemas.openxmlformats.org/officeDocument/2006/relationships/notesSlide" Target="/ppt/notesSlides/notesSlide2.xml" Id="Rd3a887d3dc014fc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c4718630634a96" /><Relationship Type="http://schemas.openxmlformats.org/officeDocument/2006/relationships/image" Target="/ppt/media/image.jpeg" Id="R66ec05d93b204081" /><Relationship Type="http://schemas.openxmlformats.org/officeDocument/2006/relationships/notesSlide" Target="/ppt/notesSlides/notesSlide3.xml" Id="R8f11e3d6cc144ca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9b94ee457c49d8" /><Relationship Type="http://schemas.openxmlformats.org/officeDocument/2006/relationships/image" Target="/ppt/media/image.jpeg" Id="Rfdb5c1ad97a14e6f" /><Relationship Type="http://schemas.openxmlformats.org/officeDocument/2006/relationships/image" Target="/ppt/media/image2.jpeg" Id="Rdd03d7d4f70443ee" /><Relationship Type="http://schemas.openxmlformats.org/officeDocument/2006/relationships/notesSlide" Target="/ppt/notesSlides/notesSlide4.xml" Id="R162efa437fdf476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7b7c318b60e4b16" /><Relationship Type="http://schemas.openxmlformats.org/officeDocument/2006/relationships/image" Target="/ppt/media/image.jpeg" Id="R999308c3f3a04cee" /><Relationship Type="http://schemas.openxmlformats.org/officeDocument/2006/relationships/notesSlide" Target="/ppt/notesSlides/notesSlide5.xml" Id="R21b58a51d52d4de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99d14b00ca4e3a" /><Relationship Type="http://schemas.openxmlformats.org/officeDocument/2006/relationships/image" Target="/ppt/media/image.jpeg" Id="R9599069b6a3a49f4" /><Relationship Type="http://schemas.openxmlformats.org/officeDocument/2006/relationships/notesSlide" Target="/ppt/notesSlides/notesSlide6.xml" Id="Rfb99adaff24a449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29f58e6b164807" /><Relationship Type="http://schemas.openxmlformats.org/officeDocument/2006/relationships/image" Target="/ppt/media/image.jpeg" Id="Ra12e6aeb9e13412c" /><Relationship Type="http://schemas.openxmlformats.org/officeDocument/2006/relationships/notesSlide" Target="/ppt/notesSlides/notesSlide7.xml" Id="R69be1e381fbe460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314ef50d0d400a" /><Relationship Type="http://schemas.openxmlformats.org/officeDocument/2006/relationships/image" Target="/ppt/media/image.jpeg" Id="R1ecc60831c7547d9" /><Relationship Type="http://schemas.openxmlformats.org/officeDocument/2006/relationships/notesSlide" Target="/ppt/notesSlides/notesSlide8.xml" Id="R3df5bba963d348f7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6f3c05dbe84d91" /><Relationship Type="http://schemas.openxmlformats.org/officeDocument/2006/relationships/image" Target="/ppt/media/image.jpeg" Id="Rf025193584c749c2" /><Relationship Type="http://schemas.openxmlformats.org/officeDocument/2006/relationships/notesSlide" Target="/ppt/notesSlides/notesSlide9.xml" Id="R5cebe1fac46346ef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9be58fca7744ac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Same, different, respected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How do we show respect in action?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Notice similarities and differences respectfully and connect a Black British history example to an action.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 may point, speak, draw or write.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6208ef60f6f4b1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SAME AND DIFFERENT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HISTORY AND RESPECT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Both like stories; response choices differ.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Seacole offered care. Respect is an action.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bad141126ab4ac2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voice shapes the next step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idea to share, or pass.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tells you what they heard.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idea; give a reason.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Tell us what would help you next time.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ee1b8ec46d1452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Before you go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one respectful action.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What did Mary Seacole do?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one detail that helped.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a next step.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f67b4a1f0734978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what you know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Two people both enjoy stories.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One likes listening; one likes reading.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Can both belong in a book group?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6ec05d93b204081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Words that help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SAME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RESPECT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shared feature.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Different: not the same.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treat people as mattering.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Fair: include people properly.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db5c1ad97a14e6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A story worth knowing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Mary Seacole helped sick and wounded soldiers.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Her care in 1855 is part of British history.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d03d7d4f70443ee"/>
          <a:stretch xmlns:a="http://schemas.openxmlformats.org/drawingml/2006/main"/>
        </p:blipFill>
        <p:spPr>
          <a:xfrm xmlns:a="http://schemas.openxmlformats.org/drawingml/2006/main">
            <a:off x="8440029" y="2369344"/>
            <a:ext cx="2074693" cy="278606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99308c3f3a04cee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Watch a worked example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NOTICE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Same: both people enjoy stories.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Different: how they choose to enjoy them.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Respect: offer both reading and listening.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599069b6a3a49f4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one together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new pupil wants to point instead of speak.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Choose: wait and listen, or demand a speech?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Which action makes joining in possible?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12e6aeb9e13412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Choose, then explain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Which action shows respect?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A. Only my favourite activity counts.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B. We listen and offer a choice.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 one. Give a reason.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ecc60831c7547d9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Now it is your turn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YOUR TASK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Compare two fictional character cards.</a:t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/>
            </a:r>
          </a:p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Sort respectful and unhelpful actions.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spcAft>
                <a:spcPts val="0"/>
              </a:spcAft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fact about Mary Seacole.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HUMANITIES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025193584c749c2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Show what you mean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· Week 5 · Humanities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your choice.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Give one reason.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Your listener says what they heard.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idea for the check.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2026-09-07T10:30:40.2890000Z</dcterms:created>
  <dcterms:modified xsi:type="dcterms:W3CDTF">2026-09-07T10:30:40.2900000Z</dcterms:modified>
</coreProperties>
</file>