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7fa75fb6320345e9" /><Relationship Type="http://schemas.openxmlformats.org/officeDocument/2006/relationships/extended-properties" Target="/docProps/app.xml" Id="R5e403bd478a7423a" /><Relationship Type="http://schemas.openxmlformats.org/officeDocument/2006/relationships/officeDocument" Target="/ppt/presentation.xml" Id="R0f59faaba72a4c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ab504cfb5f4ecc"/>
  </p:sldMasterIdLst>
  <p:notesMasterIdLst>
    <p:notesMasterId xmlns:r="http://schemas.openxmlformats.org/officeDocument/2006/relationships" r:id="R7c51e408b8044a35"/>
  </p:notesMasterIdLst>
  <p:sldIdLst>
    <p:sldId xmlns:r="http://schemas.openxmlformats.org/officeDocument/2006/relationships" id="256" r:id="R8a398f4cacbb49a2"/>
    <p:sldId xmlns:r="http://schemas.openxmlformats.org/officeDocument/2006/relationships" id="257" r:id="R47976ac39acc411d"/>
    <p:sldId xmlns:r="http://schemas.openxmlformats.org/officeDocument/2006/relationships" id="258" r:id="R5e66b4ea8688405b"/>
    <p:sldId xmlns:r="http://schemas.openxmlformats.org/officeDocument/2006/relationships" id="259" r:id="R1ac45be79f384e4c"/>
    <p:sldId xmlns:r="http://schemas.openxmlformats.org/officeDocument/2006/relationships" id="260" r:id="Rf6c69fa8a38e4c5a"/>
    <p:sldId xmlns:r="http://schemas.openxmlformats.org/officeDocument/2006/relationships" id="261" r:id="R23a12bb08d1f4f61"/>
    <p:sldId xmlns:r="http://schemas.openxmlformats.org/officeDocument/2006/relationships" id="262" r:id="R447b0e5d7dd54d76"/>
    <p:sldId xmlns:r="http://schemas.openxmlformats.org/officeDocument/2006/relationships" id="263" r:id="R0281e64d99304bd4"/>
    <p:sldId xmlns:r="http://schemas.openxmlformats.org/officeDocument/2006/relationships" id="264" r:id="R1b75e91d5c0d4f8b"/>
    <p:sldId xmlns:r="http://schemas.openxmlformats.org/officeDocument/2006/relationships" id="265" r:id="R8670e866add74318"/>
    <p:sldId xmlns:r="http://schemas.openxmlformats.org/officeDocument/2006/relationships" id="266" r:id="Rba4565e7086944d2"/>
    <p:sldId xmlns:r="http://schemas.openxmlformats.org/officeDocument/2006/relationships" id="267" r:id="R9ecb744cbcc9428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684486dbfa7429d" /><Relationship Type="http://schemas.openxmlformats.org/officeDocument/2006/relationships/slideMaster" Target="/ppt/slideMasters/slideMaster1.xml" Id="R38ab504cfb5f4ecc" /><Relationship Type="http://schemas.openxmlformats.org/officeDocument/2006/relationships/notesMaster" Target="/ppt/notesMasters/notesMaster1.xml" Id="R7c51e408b8044a35" /><Relationship Type="http://schemas.openxmlformats.org/officeDocument/2006/relationships/presProps" Target="/ppt/presProps.xml" Id="Reff97cbedee54f34" /><Relationship Type="http://schemas.openxmlformats.org/officeDocument/2006/relationships/tableStyles" Target="/ppt/tableStyles.xml" Id="Rcb5fec337cb745c0" /><Relationship Type="http://schemas.openxmlformats.org/officeDocument/2006/relationships/slide" Target="/ppt/slides/slide1.xml" Id="R8a398f4cacbb49a2" /><Relationship Type="http://schemas.openxmlformats.org/officeDocument/2006/relationships/slide" Target="/ppt/slides/slide2.xml" Id="R47976ac39acc411d" /><Relationship Type="http://schemas.openxmlformats.org/officeDocument/2006/relationships/slide" Target="/ppt/slides/slide3.xml" Id="R5e66b4ea8688405b" /><Relationship Type="http://schemas.openxmlformats.org/officeDocument/2006/relationships/slide" Target="/ppt/slides/slide4.xml" Id="R1ac45be79f384e4c" /><Relationship Type="http://schemas.openxmlformats.org/officeDocument/2006/relationships/slide" Target="/ppt/slides/slide5.xml" Id="Rf6c69fa8a38e4c5a" /><Relationship Type="http://schemas.openxmlformats.org/officeDocument/2006/relationships/slide" Target="/ppt/slides/slide6.xml" Id="R23a12bb08d1f4f61" /><Relationship Type="http://schemas.openxmlformats.org/officeDocument/2006/relationships/slide" Target="/ppt/slides/slide7.xml" Id="R447b0e5d7dd54d76" /><Relationship Type="http://schemas.openxmlformats.org/officeDocument/2006/relationships/slide" Target="/ppt/slides/slide8.xml" Id="R0281e64d99304bd4" /><Relationship Type="http://schemas.openxmlformats.org/officeDocument/2006/relationships/slide" Target="/ppt/slides/slide9.xml" Id="R1b75e91d5c0d4f8b" /><Relationship Type="http://schemas.openxmlformats.org/officeDocument/2006/relationships/slide" Target="/ppt/slides/slide10.xml" Id="R8670e866add74318" /><Relationship Type="http://schemas.openxmlformats.org/officeDocument/2006/relationships/slide" Target="/ppt/slides/slide11.xml" Id="Rba4565e7086944d2" /><Relationship Type="http://schemas.openxmlformats.org/officeDocument/2006/relationships/slide" Target="/ppt/slides/slide12.xml" Id="R9ecb744cbcc9428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f55484c5635743b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85429e771ad4f16" /><Relationship Type="http://schemas.openxmlformats.org/officeDocument/2006/relationships/notesMaster" Target="/ppt/notesMasters/notesMaster1.xml" Id="Rf9507beea2bf4d5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8d01af2bbcb1401d" /><Relationship Type="http://schemas.openxmlformats.org/officeDocument/2006/relationships/notesMaster" Target="/ppt/notesMasters/notesMaster1.xml" Id="Ref12c99e57364b40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fb35d029688f4dba" /><Relationship Type="http://schemas.openxmlformats.org/officeDocument/2006/relationships/notesMaster" Target="/ppt/notesMasters/notesMaster1.xml" Id="Rffca8df8adc84871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265e94d48644409" /><Relationship Type="http://schemas.openxmlformats.org/officeDocument/2006/relationships/notesMaster" Target="/ppt/notesMasters/notesMaster1.xml" Id="R1cc0f533f44342d8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bf6ec9e3d994034" /><Relationship Type="http://schemas.openxmlformats.org/officeDocument/2006/relationships/notesMaster" Target="/ppt/notesMasters/notesMaster1.xml" Id="Rebd96fd96233429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9a86af8f8264f04" /><Relationship Type="http://schemas.openxmlformats.org/officeDocument/2006/relationships/notesMaster" Target="/ppt/notesMasters/notesMaster1.xml" Id="Rd19bd87c447c48f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e24ccb5a02e4ff0" /><Relationship Type="http://schemas.openxmlformats.org/officeDocument/2006/relationships/notesMaster" Target="/ppt/notesMasters/notesMaster1.xml" Id="R694abf45c58e48d0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341afb0ca4ff450d" /><Relationship Type="http://schemas.openxmlformats.org/officeDocument/2006/relationships/notesMaster" Target="/ppt/notesMasters/notesMaster1.xml" Id="Rb34073ec56404cc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4798cd1bb7d45ad" /><Relationship Type="http://schemas.openxmlformats.org/officeDocument/2006/relationships/notesMaster" Target="/ppt/notesMasters/notesMaster1.xml" Id="R7d3e12a54ffd42b3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b12c3ba23264daf" /><Relationship Type="http://schemas.openxmlformats.org/officeDocument/2006/relationships/notesMaster" Target="/ppt/notesMasters/notesMaster1.xml" Id="R38da5aacb4f24a9c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9f9879d7e684708" /><Relationship Type="http://schemas.openxmlformats.org/officeDocument/2006/relationships/notesMaster" Target="/ppt/notesMasters/notesMaster1.xml" Id="R1709c054267549b9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a5157bc228a94a38" /><Relationship Type="http://schemas.openxmlformats.org/officeDocument/2006/relationships/notesMaster" Target="/ppt/notesMasters/notesMaster1.xml" Id="R6a7f4971b4f04e1c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3. Places in our community.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the enquiry. Check that pupils know the response choices.</a:t>
            </a:r>
          </a:p>
          <a:p xmlns:a="http://schemas.openxmlformats.org/drawingml/2006/main">
            <a:r>
              <a:t>Objective: Recognise community places and match each to a use and a helper.</a:t>
            </a:r>
          </a:p>
          <a:p xmlns:a="http://schemas.openxmlformats.org/drawingml/2006/main">
            <a:r>
              <a:t>Support: Offer two place labels and read the use aloud. Pupil points; adult records the pupil's choice.</a:t>
            </a:r>
          </a:p>
          <a:p xmlns:a="http://schemas.openxmlformats.org/drawingml/2006/main">
            <a:r>
              <a:t>Stretch: Label all six places; give two uses for one place and justify which a fictional visitor needs first.</a:t>
            </a:r>
          </a:p>
          <a:p xmlns:a="http://schemas.openxmlformats.org/drawingml/2006/main">
            <a:r>
              <a:t>Misconceptions: A place may have more than one use. A library may also host a group. Big, blue or nice describes appearance; it does not explain the use.</a:t>
            </a:r>
          </a:p>
          <a:p xmlns:a="http://schemas.openxmlformats.org/drawingml/2006/main">
            <a:r>
              <a:t>Answer guidance: Map: follow the printed labels; no personal location is required.</a:t>
            </a:r>
          </a:p>
          <a:p xmlns:a="http://schemas.openxmlformats.org/drawingml/2006/main">
            <a:r>
              <a:t>School - learning - teacher; shop - buying food - shop worker; library - borrowing books - librarian; clinic - appointments/care - nurse or doctor; park - recreation - park worker (a helper is not always present); bus stop - waiting for transport - driver when the bus arrives. Accept other sensible uses.</a:t>
            </a:r>
          </a:p>
          <a:p xmlns:a="http://schemas.openxmlformats.org/drawingml/2006/main">
            <a:r>
              <a:t>Guided A library; B shop. Hinge B explains a use. A may be true but is only a description.</a:t>
            </a:r>
          </a:p>
          <a:p xmlns:a="http://schemas.openxmlformats.org/drawingml/2006/main">
            <a:r>
              <a:t>Example: The library is useful because people can borrow books without buying each one. Accept pupil-chosen justified examples.</a:t>
            </a:r>
          </a:p>
          <a:p xmlns:a="http://schemas.openxmlformats.org/drawingml/2006/main">
            <a:r>
              <a:t>Use the original online map. The upload's aerial-map extension is optional; the core lesson does not claim to identify the real school roof.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https://madebymatt.uk/Lessons/Humanities_Teesside/BUILD_W1-W8_2026-27/BUILD_HUM_W3_Places_In_My_Community.html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3. Places in our community.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Reveal checks now. Accept different defensible answers; do not score opinions as wrong.</a:t>
            </a:r>
          </a:p>
          <a:p xmlns:a="http://schemas.openxmlformats.org/drawingml/2006/main">
            <a:r>
              <a:t>Objective: Recognise community places and match each to a use and a helper.</a:t>
            </a:r>
          </a:p>
          <a:p xmlns:a="http://schemas.openxmlformats.org/drawingml/2006/main">
            <a:r>
              <a:t>Support: Offer two place labels and read the use aloud. Pupil points; adult records the pupil's choice.</a:t>
            </a:r>
          </a:p>
          <a:p xmlns:a="http://schemas.openxmlformats.org/drawingml/2006/main">
            <a:r>
              <a:t>Stretch: Label all six places; give two uses for one place and justify which a fictional visitor needs first.</a:t>
            </a:r>
          </a:p>
          <a:p xmlns:a="http://schemas.openxmlformats.org/drawingml/2006/main">
            <a:r>
              <a:t>Misconceptions: A place may have more than one use. A library may also host a group. Big, blue or nice describes appearance; it does not explain the use.</a:t>
            </a:r>
          </a:p>
          <a:p xmlns:a="http://schemas.openxmlformats.org/drawingml/2006/main">
            <a:r>
              <a:t>Answer guidance: Map: follow the printed labels; no personal location is required.</a:t>
            </a:r>
          </a:p>
          <a:p xmlns:a="http://schemas.openxmlformats.org/drawingml/2006/main">
            <a:r>
              <a:t>School - learning - teacher; shop - buying food - shop worker; library - borrowing books - librarian; clinic - appointments/care - nurse or doctor; park - recreation - park worker (a helper is not always present); bus stop - waiting for transport - driver when the bus arrives. Accept other sensible uses.</a:t>
            </a:r>
          </a:p>
          <a:p xmlns:a="http://schemas.openxmlformats.org/drawingml/2006/main">
            <a:r>
              <a:t>Guided A library; B shop. Hinge B explains a use. A may be true but is only a description.</a:t>
            </a:r>
          </a:p>
          <a:p xmlns:a="http://schemas.openxmlformats.org/drawingml/2006/main">
            <a:r>
              <a:t>Example: The library is useful because people can borrow books without buying each one. Accept pupil-chosen justified examples.</a:t>
            </a:r>
          </a:p>
          <a:p xmlns:a="http://schemas.openxmlformats.org/drawingml/2006/main">
            <a:r>
              <a:t>Use the original online map. The upload's aerial-map extension is optional; the core lesson does not claim to identify the real school roof.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https://madebymatt.uk/Lessons/Humanities_Teesside/BUILD_W1-W8_2026-27/BUILD_HUM_W3_Places_In_My_Community.html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3. Places in our community.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Space: pupil chooses how to respond. Voice: help them express their idea. Audience: read the meaning back and let the pupil correct it. Influence: agree one teaching action, then act on it next lesson.</a:t>
            </a:r>
          </a:p>
          <a:p xmlns:a="http://schemas.openxmlformats.org/drawingml/2006/main">
            <a:r>
              <a:t>Objective: Recognise community places and match each to a use and a helper.</a:t>
            </a:r>
          </a:p>
          <a:p xmlns:a="http://schemas.openxmlformats.org/drawingml/2006/main">
            <a:r>
              <a:t>Support: Offer two place labels and read the use aloud. Pupil points; adult records the pupil's choice.</a:t>
            </a:r>
          </a:p>
          <a:p xmlns:a="http://schemas.openxmlformats.org/drawingml/2006/main">
            <a:r>
              <a:t>Stretch: Label all six places; give two uses for one place and justify which a fictional visitor needs first.</a:t>
            </a:r>
          </a:p>
          <a:p xmlns:a="http://schemas.openxmlformats.org/drawingml/2006/main">
            <a:r>
              <a:t>Misconceptions: A place may have more than one use. A library may also host a group. Big, blue or nice describes appearance; it does not explain the use.</a:t>
            </a:r>
          </a:p>
          <a:p xmlns:a="http://schemas.openxmlformats.org/drawingml/2006/main">
            <a:r>
              <a:t>Answer guidance: Map: follow the printed labels; no personal location is required.</a:t>
            </a:r>
          </a:p>
          <a:p xmlns:a="http://schemas.openxmlformats.org/drawingml/2006/main">
            <a:r>
              <a:t>School - learning - teacher; shop - buying food - shop worker; library - borrowing books - librarian; clinic - appointments/care - nurse or doctor; park - recreation - park worker (a helper is not always present); bus stop - waiting for transport - driver when the bus arrives. Accept other sensible uses.</a:t>
            </a:r>
          </a:p>
          <a:p xmlns:a="http://schemas.openxmlformats.org/drawingml/2006/main">
            <a:r>
              <a:t>Guided A library; B shop. Hinge B explains a use. A may be true but is only a description.</a:t>
            </a:r>
          </a:p>
          <a:p xmlns:a="http://schemas.openxmlformats.org/drawingml/2006/main">
            <a:r>
              <a:t>Example: The library is useful because people can borrow books without buying each one. Accept pupil-chosen justified examples.</a:t>
            </a:r>
          </a:p>
          <a:p xmlns:a="http://schemas.openxmlformats.org/drawingml/2006/main">
            <a:r>
              <a:t>Use the original online map. The upload's aerial-map extension is optional; the core lesson does not claim to identify the real school roof.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https://madebymatt.uk/Lessons/Humanities_Teesside/BUILD_W1-W8_2026-27/BUILD_HUM_W3_Places_In_My_Community.html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3. Places in our community.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Capture one specific success and one next step. Record the response mode and support.</a:t>
            </a:r>
          </a:p>
          <a:p xmlns:a="http://schemas.openxmlformats.org/drawingml/2006/main">
            <a:r>
              <a:t>Objective: Recognise community places and match each to a use and a helper.</a:t>
            </a:r>
          </a:p>
          <a:p xmlns:a="http://schemas.openxmlformats.org/drawingml/2006/main">
            <a:r>
              <a:t>Support: Offer two place labels and read the use aloud. Pupil points; adult records the pupil's choice.</a:t>
            </a:r>
          </a:p>
          <a:p xmlns:a="http://schemas.openxmlformats.org/drawingml/2006/main">
            <a:r>
              <a:t>Stretch: Label all six places; give two uses for one place and justify which a fictional visitor needs first.</a:t>
            </a:r>
          </a:p>
          <a:p xmlns:a="http://schemas.openxmlformats.org/drawingml/2006/main">
            <a:r>
              <a:t>Misconceptions: A place may have more than one use. A library may also host a group. Big, blue or nice describes appearance; it does not explain the use.</a:t>
            </a:r>
          </a:p>
          <a:p xmlns:a="http://schemas.openxmlformats.org/drawingml/2006/main">
            <a:r>
              <a:t>Answer guidance: Map: follow the printed labels; no personal location is required.</a:t>
            </a:r>
          </a:p>
          <a:p xmlns:a="http://schemas.openxmlformats.org/drawingml/2006/main">
            <a:r>
              <a:t>School - learning - teacher; shop - buying food - shop worker; library - borrowing books - librarian; clinic - appointments/care - nurse or doctor; park - recreation - park worker (a helper is not always present); bus stop - waiting for transport - driver when the bus arrives. Accept other sensible uses.</a:t>
            </a:r>
          </a:p>
          <a:p xmlns:a="http://schemas.openxmlformats.org/drawingml/2006/main">
            <a:r>
              <a:t>Guided A library; B shop. Hinge B explains a use. A may be true but is only a description.</a:t>
            </a:r>
          </a:p>
          <a:p xmlns:a="http://schemas.openxmlformats.org/drawingml/2006/main">
            <a:r>
              <a:t>Example: The library is useful because people can borrow books without buying each one. Accept pupil-chosen justified examples.</a:t>
            </a:r>
          </a:p>
          <a:p xmlns:a="http://schemas.openxmlformats.org/drawingml/2006/main">
            <a:r>
              <a:t>Use the original online map. The upload's aerial-map extension is optional; the core lesson does not claim to identify the real school roof.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https://madebymatt.uk/Lessons/Humanities_Teesside/BUILD_W1-W8_2026-27/BUILD_HUM_W3_Places_In_My_Community.html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3. Places in our community.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Retain a first response. Do not supply the answer before the pupil chooses.</a:t>
            </a:r>
          </a:p>
          <a:p xmlns:a="http://schemas.openxmlformats.org/drawingml/2006/main">
            <a:r>
              <a:t>Objective: Recognise community places and match each to a use and a helper.</a:t>
            </a:r>
          </a:p>
          <a:p xmlns:a="http://schemas.openxmlformats.org/drawingml/2006/main">
            <a:r>
              <a:t>Support: Offer two place labels and read the use aloud. Pupil points; adult records the pupil's choice.</a:t>
            </a:r>
          </a:p>
          <a:p xmlns:a="http://schemas.openxmlformats.org/drawingml/2006/main">
            <a:r>
              <a:t>Stretch: Label all six places; give two uses for one place and justify which a fictional visitor needs first.</a:t>
            </a:r>
          </a:p>
          <a:p xmlns:a="http://schemas.openxmlformats.org/drawingml/2006/main">
            <a:r>
              <a:t>Misconceptions: A place may have more than one use. A library may also host a group. Big, blue or nice describes appearance; it does not explain the use.</a:t>
            </a:r>
          </a:p>
          <a:p xmlns:a="http://schemas.openxmlformats.org/drawingml/2006/main">
            <a:r>
              <a:t>Answer guidance: Map: follow the printed labels; no personal location is required.</a:t>
            </a:r>
          </a:p>
          <a:p xmlns:a="http://schemas.openxmlformats.org/drawingml/2006/main">
            <a:r>
              <a:t>School - learning - teacher; shop - buying food - shop worker; library - borrowing books - librarian; clinic - appointments/care - nurse or doctor; park - recreation - park worker (a helper is not always present); bus stop - waiting for transport - driver when the bus arrives. Accept other sensible uses.</a:t>
            </a:r>
          </a:p>
          <a:p xmlns:a="http://schemas.openxmlformats.org/drawingml/2006/main">
            <a:r>
              <a:t>Guided A library; B shop. Hinge B explains a use. A may be true but is only a description.</a:t>
            </a:r>
          </a:p>
          <a:p xmlns:a="http://schemas.openxmlformats.org/drawingml/2006/main">
            <a:r>
              <a:t>Example: The library is useful because people can borrow books without buying each one. Accept pupil-chosen justified examples.</a:t>
            </a:r>
          </a:p>
          <a:p xmlns:a="http://schemas.openxmlformats.org/drawingml/2006/main">
            <a:r>
              <a:t>Use the original online map. The upload's aerial-map extension is optional; the core lesson does not claim to identify the real school roof.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https://madebymatt.uk/Lessons/Humanities_Teesside/BUILD_W1-W8_2026-27/BUILD_HUM_W3_Places_In_My_Community.html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3. Places in our community.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Read each term with an example. Ask pupils to point to or use one term.</a:t>
            </a:r>
          </a:p>
          <a:p xmlns:a="http://schemas.openxmlformats.org/drawingml/2006/main">
            <a:r>
              <a:t>Objective: Recognise community places and match each to a use and a helper.</a:t>
            </a:r>
          </a:p>
          <a:p xmlns:a="http://schemas.openxmlformats.org/drawingml/2006/main">
            <a:r>
              <a:t>Support: Offer two place labels and read the use aloud. Pupil points; adult records the pupil's choice.</a:t>
            </a:r>
          </a:p>
          <a:p xmlns:a="http://schemas.openxmlformats.org/drawingml/2006/main">
            <a:r>
              <a:t>Stretch: Label all six places; give two uses for one place and justify which a fictional visitor needs first.</a:t>
            </a:r>
          </a:p>
          <a:p xmlns:a="http://schemas.openxmlformats.org/drawingml/2006/main">
            <a:r>
              <a:t>Misconceptions: A place may have more than one use. A library may also host a group. Big, blue or nice describes appearance; it does not explain the use.</a:t>
            </a:r>
          </a:p>
          <a:p xmlns:a="http://schemas.openxmlformats.org/drawingml/2006/main">
            <a:r>
              <a:t>Answer guidance: Map: follow the printed labels; no personal location is required.</a:t>
            </a:r>
          </a:p>
          <a:p xmlns:a="http://schemas.openxmlformats.org/drawingml/2006/main">
            <a:r>
              <a:t>School - learning - teacher; shop - buying food - shop worker; library - borrowing books - librarian; clinic - appointments/care - nurse or doctor; park - recreation - park worker (a helper is not always present); bus stop - waiting for transport - driver when the bus arrives. Accept other sensible uses.</a:t>
            </a:r>
          </a:p>
          <a:p xmlns:a="http://schemas.openxmlformats.org/drawingml/2006/main">
            <a:r>
              <a:t>Guided A library; B shop. Hinge B explains a use. A may be true but is only a description.</a:t>
            </a:r>
          </a:p>
          <a:p xmlns:a="http://schemas.openxmlformats.org/drawingml/2006/main">
            <a:r>
              <a:t>Example: The library is useful because people can borrow books without buying each one. Accept pupil-chosen justified examples.</a:t>
            </a:r>
          </a:p>
          <a:p xmlns:a="http://schemas.openxmlformats.org/drawingml/2006/main">
            <a:r>
              <a:t>Use the original online map. The upload's aerial-map extension is optional; the core lesson does not claim to identify the real school roof.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https://madebymatt.uk/Lessons/Humanities_Teesside/BUILD_W1-W8_2026-27/BUILD_HUM_W3_Places_In_My_Community.html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3. Places in our community.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Objective: Recognise community places and match each to a use and a helper.</a:t>
            </a:r>
          </a:p>
          <a:p xmlns:a="http://schemas.openxmlformats.org/drawingml/2006/main">
            <a:r>
              <a:t>Support: Offer two place labels and read the use aloud. Pupil points; adult records the pupil's choice.</a:t>
            </a:r>
          </a:p>
          <a:p xmlns:a="http://schemas.openxmlformats.org/drawingml/2006/main">
            <a:r>
              <a:t>Stretch: Label all six places; give two uses for one place and justify which a fictional visitor needs first.</a:t>
            </a:r>
          </a:p>
          <a:p xmlns:a="http://schemas.openxmlformats.org/drawingml/2006/main">
            <a:r>
              <a:t>Misconceptions: A place may have more than one use. A library may also host a group. Big, blue or nice describes appearance; it does not explain the use.</a:t>
            </a:r>
          </a:p>
          <a:p xmlns:a="http://schemas.openxmlformats.org/drawingml/2006/main">
            <a:r>
              <a:t>Answer guidance: Map: follow the printed labels; no personal location is required.</a:t>
            </a:r>
          </a:p>
          <a:p xmlns:a="http://schemas.openxmlformats.org/drawingml/2006/main">
            <a:r>
              <a:t>School - learning - teacher; shop - buying food - shop worker; library - borrowing books - librarian; clinic - appointments/care - nurse or doctor; park - recreation - park worker (a helper is not always present); bus stop - waiting for transport - driver when the bus arrives. Accept other sensible uses.</a:t>
            </a:r>
          </a:p>
          <a:p xmlns:a="http://schemas.openxmlformats.org/drawingml/2006/main">
            <a:r>
              <a:t>Guided A library; B shop. Hinge B explains a use. A may be true but is only a description.</a:t>
            </a:r>
          </a:p>
          <a:p xmlns:a="http://schemas.openxmlformats.org/drawingml/2006/main">
            <a:r>
              <a:t>Example: The library is useful because people can borrow books without buying each one. Accept pupil-chosen justified examples.</a:t>
            </a:r>
          </a:p>
          <a:p xmlns:a="http://schemas.openxmlformats.org/drawingml/2006/main">
            <a:r>
              <a:t>Use the original online map. The upload's aerial-map extension is optional; the core lesson does not claim to identify the real school roof.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https://madebymatt.uk/Lessons/Humanities_Teesside/BUILD_W1-W8_2026-27/BUILD_HUM_W3_Places_In_My_Community.html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3. Places in our community.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Think aloud: state the detail, then explain what it supports.</a:t>
            </a:r>
          </a:p>
          <a:p xmlns:a="http://schemas.openxmlformats.org/drawingml/2006/main">
            <a:r>
              <a:t>Objective: Recognise community places and match each to a use and a helper.</a:t>
            </a:r>
          </a:p>
          <a:p xmlns:a="http://schemas.openxmlformats.org/drawingml/2006/main">
            <a:r>
              <a:t>Support: Offer two place labels and read the use aloud. Pupil points; adult records the pupil's choice.</a:t>
            </a:r>
          </a:p>
          <a:p xmlns:a="http://schemas.openxmlformats.org/drawingml/2006/main">
            <a:r>
              <a:t>Stretch: Label all six places; give two uses for one place and justify which a fictional visitor needs first.</a:t>
            </a:r>
          </a:p>
          <a:p xmlns:a="http://schemas.openxmlformats.org/drawingml/2006/main">
            <a:r>
              <a:t>Misconceptions: A place may have more than one use. A library may also host a group. Big, blue or nice describes appearance; it does not explain the use.</a:t>
            </a:r>
          </a:p>
          <a:p xmlns:a="http://schemas.openxmlformats.org/drawingml/2006/main">
            <a:r>
              <a:t>Answer guidance: Map: follow the printed labels; no personal location is required.</a:t>
            </a:r>
          </a:p>
          <a:p xmlns:a="http://schemas.openxmlformats.org/drawingml/2006/main">
            <a:r>
              <a:t>School - learning - teacher; shop - buying food - shop worker; library - borrowing books - librarian; clinic - appointments/care - nurse or doctor; park - recreation - park worker (a helper is not always present); bus stop - waiting for transport - driver when the bus arrives. Accept other sensible uses.</a:t>
            </a:r>
          </a:p>
          <a:p xmlns:a="http://schemas.openxmlformats.org/drawingml/2006/main">
            <a:r>
              <a:t>Guided A library; B shop. Hinge B explains a use. A may be true but is only a description.</a:t>
            </a:r>
          </a:p>
          <a:p xmlns:a="http://schemas.openxmlformats.org/drawingml/2006/main">
            <a:r>
              <a:t>Example: The library is useful because people can borrow books without buying each one. Accept pupil-chosen justified examples.</a:t>
            </a:r>
          </a:p>
          <a:p xmlns:a="http://schemas.openxmlformats.org/drawingml/2006/main">
            <a:r>
              <a:t>Use the original online map. The upload's aerial-map extension is optional; the core lesson does not claim to identify the real school roof.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https://madebymatt.uk/Lessons/Humanities_Teesside/BUILD_W1-W8_2026-27/BUILD_HUM_W3_Places_In_My_Community.html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3. Places in our community.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Model one part together; invite an independent choice before discussion.</a:t>
            </a:r>
          </a:p>
          <a:p xmlns:a="http://schemas.openxmlformats.org/drawingml/2006/main">
            <a:r>
              <a:t>Objective: Recognise community places and match each to a use and a helper.</a:t>
            </a:r>
          </a:p>
          <a:p xmlns:a="http://schemas.openxmlformats.org/drawingml/2006/main">
            <a:r>
              <a:t>Support: Offer two place labels and read the use aloud. Pupil points; adult records the pupil's choice.</a:t>
            </a:r>
          </a:p>
          <a:p xmlns:a="http://schemas.openxmlformats.org/drawingml/2006/main">
            <a:r>
              <a:t>Stretch: Label all six places; give two uses for one place and justify which a fictional visitor needs first.</a:t>
            </a:r>
          </a:p>
          <a:p xmlns:a="http://schemas.openxmlformats.org/drawingml/2006/main">
            <a:r>
              <a:t>Misconceptions: A place may have more than one use. A library may also host a group. Big, blue or nice describes appearance; it does not explain the use.</a:t>
            </a:r>
          </a:p>
          <a:p xmlns:a="http://schemas.openxmlformats.org/drawingml/2006/main">
            <a:r>
              <a:t>Answer guidance: Map: follow the printed labels; no personal location is required.</a:t>
            </a:r>
          </a:p>
          <a:p xmlns:a="http://schemas.openxmlformats.org/drawingml/2006/main">
            <a:r>
              <a:t>School - learning - teacher; shop - buying food - shop worker; library - borrowing books - librarian; clinic - appointments/care - nurse or doctor; park - recreation - park worker (a helper is not always present); bus stop - waiting for transport - driver when the bus arrives. Accept other sensible uses.</a:t>
            </a:r>
          </a:p>
          <a:p xmlns:a="http://schemas.openxmlformats.org/drawingml/2006/main">
            <a:r>
              <a:t>Guided A library; B shop. Hinge B explains a use. A may be true but is only a description.</a:t>
            </a:r>
          </a:p>
          <a:p xmlns:a="http://schemas.openxmlformats.org/drawingml/2006/main">
            <a:r>
              <a:t>Example: The library is useful because people can borrow books without buying each one. Accept pupil-chosen justified examples.</a:t>
            </a:r>
          </a:p>
          <a:p xmlns:a="http://schemas.openxmlformats.org/drawingml/2006/main">
            <a:r>
              <a:t>Use the original online map. The upload's aerial-map extension is optional; the core lesson does not claim to identify the real school roof.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https://madebymatt.uk/Lessons/Humanities_Teesside/BUILD_W1-W8_2026-27/BUILD_HUM_W3_Places_In_My_Community.html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3. Places in our community.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Take simultaneous choices where helpful. Ask for the reason. Reteach if the reason reveals the misconception.</a:t>
            </a:r>
          </a:p>
          <a:p xmlns:a="http://schemas.openxmlformats.org/drawingml/2006/main">
            <a:r>
              <a:t>Objective: Recognise community places and match each to a use and a helper.</a:t>
            </a:r>
          </a:p>
          <a:p xmlns:a="http://schemas.openxmlformats.org/drawingml/2006/main">
            <a:r>
              <a:t>Support: Offer two place labels and read the use aloud. Pupil points; adult records the pupil's choice.</a:t>
            </a:r>
          </a:p>
          <a:p xmlns:a="http://schemas.openxmlformats.org/drawingml/2006/main">
            <a:r>
              <a:t>Stretch: Label all six places; give two uses for one place and justify which a fictional visitor needs first.</a:t>
            </a:r>
          </a:p>
          <a:p xmlns:a="http://schemas.openxmlformats.org/drawingml/2006/main">
            <a:r>
              <a:t>Misconceptions: A place may have more than one use. A library may also host a group. Big, blue or nice describes appearance; it does not explain the use.</a:t>
            </a:r>
          </a:p>
          <a:p xmlns:a="http://schemas.openxmlformats.org/drawingml/2006/main">
            <a:r>
              <a:t>Answer guidance: Map: follow the printed labels; no personal location is required.</a:t>
            </a:r>
          </a:p>
          <a:p xmlns:a="http://schemas.openxmlformats.org/drawingml/2006/main">
            <a:r>
              <a:t>School - learning - teacher; shop - buying food - shop worker; library - borrowing books - librarian; clinic - appointments/care - nurse or doctor; park - recreation - park worker (a helper is not always present); bus stop - waiting for transport - driver when the bus arrives. Accept other sensible uses.</a:t>
            </a:r>
          </a:p>
          <a:p xmlns:a="http://schemas.openxmlformats.org/drawingml/2006/main">
            <a:r>
              <a:t>Guided A library; B shop. Hinge B explains a use. A may be true but is only a description.</a:t>
            </a:r>
          </a:p>
          <a:p xmlns:a="http://schemas.openxmlformats.org/drawingml/2006/main">
            <a:r>
              <a:t>Example: The library is useful because people can borrow books without buying each one. Accept pupil-chosen justified examples.</a:t>
            </a:r>
          </a:p>
          <a:p xmlns:a="http://schemas.openxmlformats.org/drawingml/2006/main">
            <a:r>
              <a:t>Use the original online map. The upload's aerial-map extension is optional; the core lesson does not claim to identify the real school roof.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https://madebymatt.uk/Lessons/Humanities_Teesside/BUILD_W1-W8_2026-27/BUILD_HUM_W3_Places_In_My_Community.html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3. Places in our community.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Independent attempt. Record the support used. Keep this first response before feedback.</a:t>
            </a:r>
          </a:p>
          <a:p xmlns:a="http://schemas.openxmlformats.org/drawingml/2006/main">
            <a:r>
              <a:t>Objective: Recognise community places and match each to a use and a helper.</a:t>
            </a:r>
          </a:p>
          <a:p xmlns:a="http://schemas.openxmlformats.org/drawingml/2006/main">
            <a:r>
              <a:t>Support: Offer two place labels and read the use aloud. Pupil points; adult records the pupil's choice.</a:t>
            </a:r>
          </a:p>
          <a:p xmlns:a="http://schemas.openxmlformats.org/drawingml/2006/main">
            <a:r>
              <a:t>Stretch: Label all six places; give two uses for one place and justify which a fictional visitor needs first.</a:t>
            </a:r>
          </a:p>
          <a:p xmlns:a="http://schemas.openxmlformats.org/drawingml/2006/main">
            <a:r>
              <a:t>Misconceptions: A place may have more than one use. A library may also host a group. Big, blue or nice describes appearance; it does not explain the use.</a:t>
            </a:r>
          </a:p>
          <a:p xmlns:a="http://schemas.openxmlformats.org/drawingml/2006/main">
            <a:r>
              <a:t>Answer guidance: Map: follow the printed labels; no personal location is required.</a:t>
            </a:r>
          </a:p>
          <a:p xmlns:a="http://schemas.openxmlformats.org/drawingml/2006/main">
            <a:r>
              <a:t>School - learning - teacher; shop - buying food - shop worker; library - borrowing books - librarian; clinic - appointments/care - nurse or doctor; park - recreation - park worker (a helper is not always present); bus stop - waiting for transport - driver when the bus arrives. Accept other sensible uses.</a:t>
            </a:r>
          </a:p>
          <a:p xmlns:a="http://schemas.openxmlformats.org/drawingml/2006/main">
            <a:r>
              <a:t>Guided A library; B shop. Hinge B explains a use. A may be true but is only a description.</a:t>
            </a:r>
          </a:p>
          <a:p xmlns:a="http://schemas.openxmlformats.org/drawingml/2006/main">
            <a:r>
              <a:t>Example: The library is useful because people can borrow books without buying each one. Accept pupil-chosen justified examples.</a:t>
            </a:r>
          </a:p>
          <a:p xmlns:a="http://schemas.openxmlformats.org/drawingml/2006/main">
            <a:r>
              <a:t>Use the original online map. The upload's aerial-map extension is optional; the core lesson does not claim to identify the real school roof.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https://madebymatt.uk/Lessons/Humanities_Teesside/BUILD_W1-W8_2026-27/BUILD_HUM_W3_Places_In_My_Community.html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BUILD Humanities, Autumn 1 Week 3. Places in our community. Thursday 11:00-11:40. Humanities lesson; separate RE period is outside this pack.</a:t>
            </a:r>
          </a:p>
          <a:p xmlns:a="http://schemas.openxmlformats.org/drawingml/2006/main">
            <a:r>
              <a:t>Slide minutes: 1,3,3,4,5,5,3,8,2,2,2,2 = 40. Adapt within the total.</a:t>
            </a:r>
          </a:p>
          <a:p xmlns:a="http://schemas.openxmlformats.org/drawingml/2006/main">
            <a:r>
              <a:t>Follow the pupil sheet. In assessment lessons, release the second response only after the first is kept.</a:t>
            </a:r>
          </a:p>
          <a:p xmlns:a="http://schemas.openxmlformats.org/drawingml/2006/main">
            <a:r>
              <a:t>Objective: Recognise community places and match each to a use and a helper.</a:t>
            </a:r>
          </a:p>
          <a:p xmlns:a="http://schemas.openxmlformats.org/drawingml/2006/main">
            <a:r>
              <a:t>Support: Offer two place labels and read the use aloud. Pupil points; adult records the pupil's choice.</a:t>
            </a:r>
          </a:p>
          <a:p xmlns:a="http://schemas.openxmlformats.org/drawingml/2006/main">
            <a:r>
              <a:t>Stretch: Label all six places; give two uses for one place and justify which a fictional visitor needs first.</a:t>
            </a:r>
          </a:p>
          <a:p xmlns:a="http://schemas.openxmlformats.org/drawingml/2006/main">
            <a:r>
              <a:t>Misconceptions: A place may have more than one use. A library may also host a group. Big, blue or nice describes appearance; it does not explain the use.</a:t>
            </a:r>
          </a:p>
          <a:p xmlns:a="http://schemas.openxmlformats.org/drawingml/2006/main">
            <a:r>
              <a:t>Answer guidance: Map: follow the printed labels; no personal location is required.</a:t>
            </a:r>
          </a:p>
          <a:p xmlns:a="http://schemas.openxmlformats.org/drawingml/2006/main">
            <a:r>
              <a:t>School - learning - teacher; shop - buying food - shop worker; library - borrowing books - librarian; clinic - appointments/care - nurse or doctor; park - recreation - park worker (a helper is not always present); bus stop - waiting for transport - driver when the bus arrives. Accept other sensible uses.</a:t>
            </a:r>
          </a:p>
          <a:p xmlns:a="http://schemas.openxmlformats.org/drawingml/2006/main">
            <a:r>
              <a:t>Guided A library; B shop. Hinge B explains a use. A may be true but is only a description.</a:t>
            </a:r>
          </a:p>
          <a:p xmlns:a="http://schemas.openxmlformats.org/drawingml/2006/main">
            <a:r>
              <a:t>Example: The library is useful because people can borrow books without buying each one. Accept pupil-chosen justified examples.</a:t>
            </a:r>
          </a:p>
          <a:p xmlns:a="http://schemas.openxmlformats.org/drawingml/2006/main">
            <a:r>
              <a:t>Use the original online map. The upload's aerial-map extension is optional; the core lesson does not claim to identify the real school roof.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https://madebymatt.uk/Lessons/Humanities_Teesside/BUILD_W1-W8_2026-27/BUILD_HUM_W3_Places_In_My_Community.html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8c5d492d8b495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bec2d3980a64261" /><Relationship Type="http://schemas.openxmlformats.org/officeDocument/2006/relationships/slideLayout" Target="/ppt/slideLayouts/slideLayout1.xml" Id="R4a346d938c2c411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46d938c2c411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2d33148694463" /><Relationship Type="http://schemas.openxmlformats.org/officeDocument/2006/relationships/image" Target="/ppt/media/image.jpeg" Id="R87a6eebd9f19447f" /><Relationship Type="http://schemas.openxmlformats.org/officeDocument/2006/relationships/notesSlide" Target="/ppt/notesSlides/notesSlide1.xml" Id="R4327e2b7ee364796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8d6fadda437e" /><Relationship Type="http://schemas.openxmlformats.org/officeDocument/2006/relationships/image" Target="/ppt/media/image.jpeg" Id="Re79aa3d325094489" /><Relationship Type="http://schemas.openxmlformats.org/officeDocument/2006/relationships/notesSlide" Target="/ppt/notesSlides/notesSlide10.xml" Id="Rdaba176e95784532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c8bcf1f014df5" /><Relationship Type="http://schemas.openxmlformats.org/officeDocument/2006/relationships/image" Target="/ppt/media/image.jpeg" Id="Rc5b0b281727f4e7b" /><Relationship Type="http://schemas.openxmlformats.org/officeDocument/2006/relationships/notesSlide" Target="/ppt/notesSlides/notesSlide11.xml" Id="R6bf79dd3f78a45e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e9c4fbcd94b38" /><Relationship Type="http://schemas.openxmlformats.org/officeDocument/2006/relationships/image" Target="/ppt/media/image.jpeg" Id="R2f36370bacda46f9" /><Relationship Type="http://schemas.openxmlformats.org/officeDocument/2006/relationships/notesSlide" Target="/ppt/notesSlides/notesSlide12.xml" Id="Rfb239cc49f8448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232d7d6254e7f" /><Relationship Type="http://schemas.openxmlformats.org/officeDocument/2006/relationships/image" Target="/ppt/media/image.jpeg" Id="R8cba7c8dffde4323" /><Relationship Type="http://schemas.openxmlformats.org/officeDocument/2006/relationships/notesSlide" Target="/ppt/notesSlides/notesSlide2.xml" Id="Rf0824fca164f45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1c253781b04530" /><Relationship Type="http://schemas.openxmlformats.org/officeDocument/2006/relationships/image" Target="/ppt/media/image.jpeg" Id="Rb6e1e347b052483f" /><Relationship Type="http://schemas.openxmlformats.org/officeDocument/2006/relationships/notesSlide" Target="/ppt/notesSlides/notesSlide3.xml" Id="R2e30a930ce2e47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3026ee6874af7" /><Relationship Type="http://schemas.openxmlformats.org/officeDocument/2006/relationships/image" Target="/ppt/media/image.jpeg" Id="R50409f5d6e9843a8" /><Relationship Type="http://schemas.openxmlformats.org/officeDocument/2006/relationships/image" Target="/ppt/media/image.png" Id="Rd120d539fbf341ea" /><Relationship Type="http://schemas.openxmlformats.org/officeDocument/2006/relationships/notesSlide" Target="/ppt/notesSlides/notesSlide4.xml" Id="R63965192408546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cdea8a25948f6" /><Relationship Type="http://schemas.openxmlformats.org/officeDocument/2006/relationships/image" Target="/ppt/media/image.jpeg" Id="R31161aa0ff0247d7" /><Relationship Type="http://schemas.openxmlformats.org/officeDocument/2006/relationships/notesSlide" Target="/ppt/notesSlides/notesSlide5.xml" Id="R7d24ce210f7b4c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40550a24c4958" /><Relationship Type="http://schemas.openxmlformats.org/officeDocument/2006/relationships/image" Target="/ppt/media/image.jpeg" Id="R18dee698085b4230" /><Relationship Type="http://schemas.openxmlformats.org/officeDocument/2006/relationships/notesSlide" Target="/ppt/notesSlides/notesSlide6.xml" Id="R6c5fb8a7f63a47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fd5f3cef049f6" /><Relationship Type="http://schemas.openxmlformats.org/officeDocument/2006/relationships/image" Target="/ppt/media/image.jpeg" Id="R398e9a4026f541ea" /><Relationship Type="http://schemas.openxmlformats.org/officeDocument/2006/relationships/notesSlide" Target="/ppt/notesSlides/notesSlide7.xml" Id="Rda3f3773af1c4cd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8a3d1774f41c2" /><Relationship Type="http://schemas.openxmlformats.org/officeDocument/2006/relationships/image" Target="/ppt/media/image.jpeg" Id="R19912850e70c409c" /><Relationship Type="http://schemas.openxmlformats.org/officeDocument/2006/relationships/notesSlide" Target="/ppt/notesSlides/notesSlide8.xml" Id="R51a108512229497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04257b3d944ad" /><Relationship Type="http://schemas.openxmlformats.org/officeDocument/2006/relationships/image" Target="/ppt/media/image.jpeg" Id="R37ea4a1b3a834e0c" /><Relationship Type="http://schemas.openxmlformats.org/officeDocument/2006/relationships/notesSlide" Target="/ppt/notesSlides/notesSlide9.xml" Id="R8f9c22d23e35486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a6eebd9f19447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Places in our community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happens in each place?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Recognise community places and match each to a use and a helper.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 may point, speak, draw or write.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9aa3d325094489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LIBRARY / SHOP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CLINIC / PARK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Borrow books / buy food.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Health appointments / space to play.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b0b281727f4e7b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voice shapes the next step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one idea to share, or pass.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tells you what they heard.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Keep or change your idea; give a reason.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Tell us what would help you next time.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36370bacda46f9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Before you go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Name one place and its use.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makes a useful label?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one detail that helped.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next step.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32FC33A1-19E9-485D-B622-53CFE200A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9C0A2927-4B06-4B12-827A-74854258E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ba7c8dffde4323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1890C2AB-A585-439A-A531-4819FD440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Start with what you know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9BB920-4327-4B67-BA9F-1733E9B20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CF9D4C09-C878-403A-8175-3E536C0D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D965AFA-C423-4657-BE3B-3CA14C58E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8DDAA2C7-8457-4D52-80C0-C0381F70A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Point to the school on Map A.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4D03E454-F87E-4932-9ED2-E68D36EC5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What might a library be for?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E91EC5A-D5D3-4A7F-B366-363E94EC06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your first idea. You may point or speak.</a:t>
            </a:r>
          </a:p>
        </p:txBody>
      </p:sp>
    </p:spTree>
    <p:extLst>
      <p:ext uri="{BB962C8B-B14F-4D97-AF65-F5344CB8AC3E}">
        <p14:creationId xmlns:p14="http://schemas.microsoft.com/office/powerpoint/2010/main" val="28992841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e1e347b052483f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Words that help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LABEL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MAP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the name of a place.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Use: what happens there.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view from above.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Helper: a person who helps.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top-rule">
            <a:extLst xmlns:a="http://schemas.openxmlformats.org/drawingml/2006/main">
              <a:ext uri="{FF2B5EF4-FFF2-40B4-BE49-F238E27FC236}">
                <a16:creationId xmlns:a16="http://schemas.microsoft.com/office/drawing/2014/main" id="{9DB8204C-8E23-4CD7-83FB-2204085E5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BADF7A3E-0507-429F-BFC2-48CB68AC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409f5d6e9843a8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74837D2-0FEA-4EC8-AEE1-DB06D8937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Read a town from above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BAF715D0-0B4B-43DC-A9E0-8921D344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02B58C95-D3A5-4D19-9AFD-294334D0E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8326B85-34E3-4AA0-87CA-53FBC7D14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8" name="subtitle">
            <a:extLst xmlns:a="http://schemas.openxmlformats.org/drawingml/2006/main">
              <a:ext uri="{FF2B5EF4-FFF2-40B4-BE49-F238E27FC236}">
                <a16:creationId xmlns:a16="http://schemas.microsoft.com/office/drawing/2014/main" id="{581BDF12-EE40-4B11-BAD5-6D7879908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00300"/>
            <a:ext cx="61912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4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Map A is a made-up town.</a:t>
            </a:r>
          </a:p>
        </p:txBody>
      </p:sp>
      <p:sp>
        <p:nvSpPr>
          <p:cNvPr id="9" name="body">
            <a:extLst xmlns:a="http://schemas.openxmlformats.org/drawingml/2006/main">
              <a:ext uri="{FF2B5EF4-FFF2-40B4-BE49-F238E27FC236}">
                <a16:creationId xmlns:a16="http://schemas.microsoft.com/office/drawing/2014/main" id="{CFC49468-3AA4-499A-988F-3CE8F23A1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0"/>
            <a:ext cx="666750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40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Find a place. Read its label.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120d539fbf341ea"/>
          <a:stretch xmlns:a="http://schemas.openxmlformats.org/drawingml/2006/main"/>
        </p:blipFill>
        <p:spPr>
          <a:xfrm xmlns:a="http://schemas.openxmlformats.org/drawingml/2006/main">
            <a:off x="7620000" y="2550438"/>
            <a:ext cx="3714750" cy="2423874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2368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E7DE0724-EA72-4F4B-B4C5-B086810266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02C8DF0-0717-4986-97B7-E014DEBCF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161aa0ff0247d7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59E6C87B-5402-4355-B222-E838F90EC5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Watch a worked example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FEB7DC22-E996-4F55-8E5D-48916DEA8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B0248D2E-0CDA-4C72-92DC-B76196CC2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4D3A6E0D-EE9E-4262-B0CE-A580D9BE9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237F6565-5B9A-4055-8435-0E500C217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NOTICE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A08214FC-397C-48F0-80E6-30DF7D997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8518DEF3-2872-4279-B7C8-6D1831150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label names it.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 note explains its use.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626E5754-F079-4A02-978E-4F8A55CDC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Library: borrow books; a librarian can help.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ED7A34E-60B9-43D9-A2D4-72E80AFB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F7D3D05-6E36-4FEA-8679-B33644206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7501406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top-rule">
            <a:extLst xmlns:a="http://schemas.openxmlformats.org/drawingml/2006/main">
              <a:ext uri="{FF2B5EF4-FFF2-40B4-BE49-F238E27FC236}">
                <a16:creationId xmlns:a16="http://schemas.microsoft.com/office/drawing/2014/main" id="{FF33059C-D699-406A-B441-19C747C68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56C60FD3-6A44-40DE-AE21-A30370FB7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8dee698085b4230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9A60821E-20B2-471A-8BB3-FAA5062856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Try one together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7ECBDB34-6F42-48B3-A8D8-B23549269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57A55C73-0775-456F-A670-A41D2D6408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E496F9D1-14A9-495E-90A4-CC647BFFA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1904CE6B-201C-449D-A2D1-41ABF2A6C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A: Borrow a book. B: Buy food.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19B1D911-7359-424D-8EA3-D4E122CC64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 library or shop for each job.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83C46BCB-BF61-4D42-8073-2594DB100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00550"/>
            <a:ext cx="109728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What is a clinic for? Name one helper.</a:t>
            </a:r>
          </a:p>
        </p:txBody>
      </p:sp>
    </p:spTree>
    <p:extLst>
      <p:ext uri="{BB962C8B-B14F-4D97-AF65-F5344CB8AC3E}">
        <p14:creationId xmlns:p14="http://schemas.microsoft.com/office/powerpoint/2010/main" val="89926106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8e9a4026f541ea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Choose, then explain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Which note explains a use?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A. The library is a big building.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B. The library lends books.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Choose A or B. Explain your choice.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CEFFD5FB-06E3-4A10-9C1E-5D6B832F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82DC3D44-CC17-446B-A6B8-0B1EADDDF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912850e70c409c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4DA6ABEF-ACD3-43FB-B487-5DEEBC8F7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Now it is your turn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5FB65E0E-FD25-48F8-903E-AFE25A606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4F513C56-5AEE-4DF5-9457-1D8944228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545CFDC8-59C3-41D7-8127-A2F15B5DF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8" name="left-heading">
            <a:extLst xmlns:a="http://schemas.openxmlformats.org/drawingml/2006/main">
              <a:ext uri="{FF2B5EF4-FFF2-40B4-BE49-F238E27FC236}">
                <a16:creationId xmlns:a16="http://schemas.microsoft.com/office/drawing/2014/main" id="{33E15CBA-997D-4971-B1F2-589F2EBE6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57425"/>
            <a:ext cx="51435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YOUR TASK</a:t>
            </a:r>
          </a:p>
        </p:txBody>
      </p:sp>
      <p:sp>
        <p:nvSpPr>
          <p:cNvPr id="9" name="right-heading">
            <a:extLst xmlns:a="http://schemas.openxmlformats.org/drawingml/2006/main">
              <a:ext uri="{FF2B5EF4-FFF2-40B4-BE49-F238E27FC236}">
                <a16:creationId xmlns:a16="http://schemas.microsoft.com/office/drawing/2014/main" id="{CFFD6622-F33B-4971-B241-389742EB7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257425"/>
            <a:ext cx="50101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100" b="1">
                <a:solidFill>
                  <a:srgbClr val="A65D25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65D25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10" name="left">
            <a:extLst xmlns:a="http://schemas.openxmlformats.org/drawingml/2006/main">
              <a:ext uri="{FF2B5EF4-FFF2-40B4-BE49-F238E27FC236}">
                <a16:creationId xmlns:a16="http://schemas.microsoft.com/office/drawing/2014/main" id="{653ACD97-30C4-4652-83F8-C8AC63FB3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514350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Match four places to jobs.</a:t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/>
            </a:r>
          </a:p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Add a helper to two places.</a:t>
            </a:r>
          </a:p>
        </p:txBody>
      </p:sp>
      <p:sp>
        <p:nvSpPr>
          <p:cNvPr id="11" name="right">
            <a:extLst xmlns:a="http://schemas.openxmlformats.org/drawingml/2006/main">
              <a:ext uri="{FF2B5EF4-FFF2-40B4-BE49-F238E27FC236}">
                <a16:creationId xmlns:a16="http://schemas.microsoft.com/office/drawing/2014/main" id="{ACBFBEC9-64D2-4740-A13A-FA1682D06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238500"/>
            <a:ext cx="5010150" cy="2286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spcAft>
                <a:spcPts val="0"/>
              </a:spcAft>
            </a:pPr>
            <a:r>
              <a:rPr sz="240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Explain one choice using because.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15969A-BA15-4E1F-A083-96BBA606B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86075"/>
            <a:ext cx="5048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A2DEDD4-59F5-431E-89FD-407BD400D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86075"/>
            <a:ext cx="5010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DCE7DD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163935308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BF9F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op-rule">
            <a:extLst xmlns:a="http://schemas.openxmlformats.org/drawingml/2006/main">
              <a:ext uri="{FF2B5EF4-FFF2-40B4-BE49-F238E27FC236}">
                <a16:creationId xmlns:a16="http://schemas.microsoft.com/office/drawing/2014/main" id="{AC36C9DA-4E70-4CC2-832A-638F33CF7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742950"/>
            <a:ext cx="990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685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brand">
            <a:extLst xmlns:a="http://schemas.openxmlformats.org/drawingml/2006/main">
              <a:ext uri="{FF2B5EF4-FFF2-40B4-BE49-F238E27FC236}">
                <a16:creationId xmlns:a16="http://schemas.microsoft.com/office/drawing/2014/main" id="{2B621CA2-1E2F-4522-BE84-6130E41B7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2900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425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MADE BY MATT  /  BUILD HUMANITIES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ea4a1b3a834e0c"/>
          <a:stretch xmlns:a="http://schemas.openxmlformats.org/drawingml/2006/main"/>
        </p:blipFill>
        <p:spPr>
          <a:xfrm xmlns:a="http://schemas.openxmlformats.org/drawingml/2006/main">
            <a:off x="10801350" y="438150"/>
            <a:ext cx="781050" cy="781050"/>
          </a:xfrm>
          <a:prstGeom xmlns:a="http://schemas.openxmlformats.org/drawingml/2006/main" prst="rect">
            <a:avLst/>
          </a:prstGeom>
        </p:spPr>
      </p:pic>
      <p:sp>
        <p:nvSpPr>
          <p:cNvPr id="4" name="title">
            <a:extLst xmlns:a="http://schemas.openxmlformats.org/drawingml/2006/main">
              <a:ext uri="{FF2B5EF4-FFF2-40B4-BE49-F238E27FC236}">
                <a16:creationId xmlns:a16="http://schemas.microsoft.com/office/drawing/2014/main" id="{2FECA8C6-1679-4927-9628-13381B8D7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047750"/>
            <a:ext cx="109728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3600" b="1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3600" b="1">
                <a:solidFill>
                  <a:srgbClr val="152B3A"/>
                </a:solidFill>
                <a:latin typeface="Arial"/>
                <a:ea typeface="Arial"/>
                <a:cs typeface="Arial"/>
              </a:rPr>
              <a:t>Show what you mean</a:t>
            </a:r>
          </a:p>
        </p:txBody>
      </p:sp>
      <p:sp>
        <p:nvSpPr>
          <p:cNvPr id="5" name="footer-line">
            <a:extLst xmlns:a="http://schemas.openxmlformats.org/drawingml/2006/main">
              <a:ext uri="{FF2B5EF4-FFF2-40B4-BE49-F238E27FC236}">
                <a16:creationId xmlns:a16="http://schemas.microsoft.com/office/drawing/2014/main" id="{2CE48676-E6C8-4862-87D8-F9575AB0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1982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CE7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footer">
            <a:extLst xmlns:a="http://schemas.openxmlformats.org/drawingml/2006/main">
              <a:ext uri="{FF2B5EF4-FFF2-40B4-BE49-F238E27FC236}">
                <a16:creationId xmlns:a16="http://schemas.microsoft.com/office/drawing/2014/main" id="{1C6C9AB5-F8AE-4FC1-B494-5FDE4501A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381750"/>
            <a:ext cx="9906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200" b="0">
                <a:solidFill>
                  <a:srgbClr val="50616B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50616B"/>
                </a:solidFill>
                <a:latin typeface="Arial"/>
                <a:ea typeface="Arial"/>
                <a:cs typeface="Arial"/>
              </a:rPr>
              <a:t>Autumn 1 · Week 3 · Humanities</a:t>
            </a:r>
          </a:p>
        </p:txBody>
      </p:sp>
      <p:sp>
        <p:nvSpPr>
          <p:cNvPr id="7" name="page">
            <a:extLst xmlns:a="http://schemas.openxmlformats.org/drawingml/2006/main">
              <a:ext uri="{FF2B5EF4-FFF2-40B4-BE49-F238E27FC236}">
                <a16:creationId xmlns:a16="http://schemas.microsoft.com/office/drawing/2014/main" id="{D013F926-89F5-443E-8D42-FFB28F819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06150" y="63627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13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8" name="line-0">
            <a:extLst xmlns:a="http://schemas.openxmlformats.org/drawingml/2006/main">
              <a:ext uri="{FF2B5EF4-FFF2-40B4-BE49-F238E27FC236}">
                <a16:creationId xmlns:a16="http://schemas.microsoft.com/office/drawing/2014/main" id="{6EE58552-675C-48BC-812E-F1FAE5D91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3050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Point to your choice.</a:t>
            </a:r>
          </a:p>
        </p:txBody>
      </p:sp>
      <p:sp>
        <p:nvSpPr>
          <p:cNvPr id="9" name="line-1">
            <a:extLst xmlns:a="http://schemas.openxmlformats.org/drawingml/2006/main">
              <a:ext uri="{FF2B5EF4-FFF2-40B4-BE49-F238E27FC236}">
                <a16:creationId xmlns:a16="http://schemas.microsoft.com/office/drawing/2014/main" id="{A355BD32-E3FF-40A0-81DD-AE6072281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432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Give one reason.</a:t>
            </a:r>
          </a:p>
        </p:txBody>
      </p:sp>
      <p:sp>
        <p:nvSpPr>
          <p:cNvPr id="10" name="line-2">
            <a:extLst xmlns:a="http://schemas.openxmlformats.org/drawingml/2006/main">
              <a:ext uri="{FF2B5EF4-FFF2-40B4-BE49-F238E27FC236}">
                <a16:creationId xmlns:a16="http://schemas.microsoft.com/office/drawing/2014/main" id="{D2D25638-6343-4898-B8CB-94E2C6C4C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814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0">
                <a:solidFill>
                  <a:srgbClr val="152B3A"/>
                </a:solidFill>
                <a:latin typeface="Arial"/>
                <a:ea typeface="Arial"/>
                <a:cs typeface="Arial"/>
              </a:defRPr>
            </a:pPr>
            <a:r>
              <a:rPr sz="2550" b="0">
                <a:solidFill>
                  <a:srgbClr val="152B3A"/>
                </a:solidFill>
                <a:latin typeface="Arial"/>
                <a:ea typeface="Arial"/>
                <a:cs typeface="Arial"/>
              </a:rPr>
              <a:t>Your listener says what they heard.</a:t>
            </a:r>
          </a:p>
        </p:txBody>
      </p:sp>
      <p:sp>
        <p:nvSpPr>
          <p:cNvPr id="11" name="line-3">
            <a:extLst xmlns:a="http://schemas.openxmlformats.org/drawingml/2006/main">
              <a:ext uri="{FF2B5EF4-FFF2-40B4-BE49-F238E27FC236}">
                <a16:creationId xmlns:a16="http://schemas.microsoft.com/office/drawing/2014/main" id="{40F602E6-C104-4075-B81C-17CC05E2E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9650"/>
            <a:ext cx="109728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>
              <a:buNone/>
              <a:defRPr sz="2550" b="1">
                <a:solidFill>
                  <a:srgbClr val="28685E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28685E"/>
                </a:solidFill>
                <a:latin typeface="Arial"/>
                <a:ea typeface="Arial"/>
                <a:cs typeface="Arial"/>
              </a:rPr>
              <a:t>Keep your first idea for the check.</a:t>
            </a:r>
          </a:p>
        </p:txBody>
      </p:sp>
    </p:spTree>
    <p:extLst>
      <p:ext uri="{BB962C8B-B14F-4D97-AF65-F5344CB8AC3E}">
        <p14:creationId xmlns:p14="http://schemas.microsoft.com/office/powerpoint/2010/main" val="173234428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2026-09-07T10:25:20.9580000Z</dcterms:created>
  <dcterms:modified xsi:type="dcterms:W3CDTF">2026-09-07T10:25:20.9580000Z</dcterms:modified>
</coreProperties>
</file>