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90991ceec3a403a" /><Relationship Type="http://schemas.openxmlformats.org/officeDocument/2006/relationships/extended-properties" Target="/docProps/app.xml" Id="R7e80328ef1de4a59" /><Relationship Type="http://schemas.openxmlformats.org/officeDocument/2006/relationships/officeDocument" Target="/ppt/presentation.xml" Id="R9ea8ae27ee4741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58863f57c4b20"/>
  </p:sldMasterIdLst>
  <p:notesMasterIdLst>
    <p:notesMasterId xmlns:r="http://schemas.openxmlformats.org/officeDocument/2006/relationships" r:id="R9e55df59626a4437"/>
  </p:notesMasterIdLst>
  <p:sldIdLst>
    <p:sldId xmlns:r="http://schemas.openxmlformats.org/officeDocument/2006/relationships" id="256" r:id="Rba0ef89f5ee24e5b"/>
    <p:sldId xmlns:r="http://schemas.openxmlformats.org/officeDocument/2006/relationships" id="257" r:id="R19261ccb42814cc5"/>
    <p:sldId xmlns:r="http://schemas.openxmlformats.org/officeDocument/2006/relationships" id="258" r:id="Re8974bb3599046bb"/>
    <p:sldId xmlns:r="http://schemas.openxmlformats.org/officeDocument/2006/relationships" id="259" r:id="R5a6d7f2f66b04491"/>
    <p:sldId xmlns:r="http://schemas.openxmlformats.org/officeDocument/2006/relationships" id="260" r:id="R02f49a833bd74d63"/>
    <p:sldId xmlns:r="http://schemas.openxmlformats.org/officeDocument/2006/relationships" id="261" r:id="R69f32af682dc45da"/>
    <p:sldId xmlns:r="http://schemas.openxmlformats.org/officeDocument/2006/relationships" id="262" r:id="R07425975b9f04251"/>
    <p:sldId xmlns:r="http://schemas.openxmlformats.org/officeDocument/2006/relationships" id="263" r:id="Rad290ed3d4cc41b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c7ef5e8703c54be0" /><Relationship Type="http://schemas.openxmlformats.org/officeDocument/2006/relationships/slideMaster" Target="/ppt/slideMasters/slideMaster1.xml" Id="R05e58863f57c4b20" /><Relationship Type="http://schemas.openxmlformats.org/officeDocument/2006/relationships/notesMaster" Target="/ppt/notesMasters/notesMaster1.xml" Id="R9e55df59626a4437" /><Relationship Type="http://schemas.openxmlformats.org/officeDocument/2006/relationships/presProps" Target="/ppt/presProps.xml" Id="Rf3c77eb32eba4726" /><Relationship Type="http://schemas.openxmlformats.org/officeDocument/2006/relationships/tableStyles" Target="/ppt/tableStyles.xml" Id="R30e5cfcffe384f8e" /><Relationship Type="http://schemas.openxmlformats.org/officeDocument/2006/relationships/slide" Target="/ppt/slides/slide1.xml" Id="Rba0ef89f5ee24e5b" /><Relationship Type="http://schemas.openxmlformats.org/officeDocument/2006/relationships/slide" Target="/ppt/slides/slide2.xml" Id="R19261ccb42814cc5" /><Relationship Type="http://schemas.openxmlformats.org/officeDocument/2006/relationships/slide" Target="/ppt/slides/slide3.xml" Id="Re8974bb3599046bb" /><Relationship Type="http://schemas.openxmlformats.org/officeDocument/2006/relationships/slide" Target="/ppt/slides/slide4.xml" Id="R5a6d7f2f66b04491" /><Relationship Type="http://schemas.openxmlformats.org/officeDocument/2006/relationships/slide" Target="/ppt/slides/slide5.xml" Id="R02f49a833bd74d63" /><Relationship Type="http://schemas.openxmlformats.org/officeDocument/2006/relationships/slide" Target="/ppt/slides/slide6.xml" Id="R69f32af682dc45da" /><Relationship Type="http://schemas.openxmlformats.org/officeDocument/2006/relationships/slide" Target="/ppt/slides/slide7.xml" Id="R07425975b9f04251" /><Relationship Type="http://schemas.openxmlformats.org/officeDocument/2006/relationships/slide" Target="/ppt/slides/slide8.xml" Id="Rad290ed3d4cc41b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cfb696edfaa41b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50029c970f480d" /><Relationship Type="http://schemas.openxmlformats.org/officeDocument/2006/relationships/notesMaster" Target="/ppt/notesMasters/notesMaster1.xml" Id="R8f3fcb72f554407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698576a4da94be5" /><Relationship Type="http://schemas.openxmlformats.org/officeDocument/2006/relationships/notesMaster" Target="/ppt/notesMasters/notesMaster1.xml" Id="R53de277a271c4dc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d846a00bf8c4558" /><Relationship Type="http://schemas.openxmlformats.org/officeDocument/2006/relationships/notesMaster" Target="/ppt/notesMasters/notesMaster1.xml" Id="Rd1c6a87eb0334cb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5ae29d07134e82" /><Relationship Type="http://schemas.openxmlformats.org/officeDocument/2006/relationships/notesMaster" Target="/ppt/notesMasters/notesMaster1.xml" Id="R2e7005b4da0b41d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cc37c2fdfe44af7" /><Relationship Type="http://schemas.openxmlformats.org/officeDocument/2006/relationships/notesMaster" Target="/ppt/notesMasters/notesMaster1.xml" Id="Rb485b435623b4b8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797ea567f2d476d" /><Relationship Type="http://schemas.openxmlformats.org/officeDocument/2006/relationships/notesMaster" Target="/ppt/notesMasters/notesMaster1.xml" Id="Rae178a8116b04d5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c9e9088666043e8" /><Relationship Type="http://schemas.openxmlformats.org/officeDocument/2006/relationships/notesMaster" Target="/ppt/notesMasters/notesMaster1.xml" Id="R6384cc6b69044a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55fd4e2dc2045b2" /><Relationship Type="http://schemas.openxmlformats.org/officeDocument/2006/relationships/notesMaster" Target="/ppt/notesMasters/notesMaster1.xml" Id="R67a31e0c2289415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Arrive: 3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Read the source: 5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Watch a model: 5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Choose: 4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Check: 3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Your evidence: 12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Improve: 5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Friday 10:10–10:50. Reflect: 3 minutes. Total lesson: 40 minutes.</a:t>
            </a:r>
          </a:p>
          <a:p xmlns:a="http://schemas.openxmlformats.org/drawingml/2006/main">
            <a:r>
              <a:t>Outcome: Write an evidence-based account and evaluate its source.</a:t>
            </a:r>
          </a:p>
          <a:p xmlns:a="http://schemas.openxmlformats.org/drawingml/2006/main">
            <a:r>
              <a:t>Prepare: Print the matching pupil sheets. Provide pencils and coloured pencils; pointing or adult scribing is available.</a:t>
            </a:r>
          </a:p>
          <a:p xmlns:a="http://schemas.openxmlformats.org/drawingml/2006/main">
            <a:r>
              <a:t>Check: A. Usefulness depends on the question and the content/provenance.</a:t>
            </a:r>
          </a:p>
          <a:p xmlns:a="http://schemas.openxmlformats.org/drawingml/2006/main">
            <a:r>
              <a:t>Task answers: Accept a clear account using the 1963 campaign and/or 1965 Act, with accurate links. | Useful for key events/dates; cannot provide all participants' voices or explain every cause. | Accept a specific change: add evidence, correct a date, qualify an overclaim or improve a link.</a:t>
            </a:r>
          </a:p>
          <a:p xmlns:a="http://schemas.openxmlformats.org/drawingml/2006/main">
            <a:r>
              <a:t>Watch for: This is a classroom assessment, not an awarding-body test or automatic UAS/PEQ sign-off.</a:t>
            </a:r>
          </a:p>
          <a:p xmlns:a="http://schemas.openxmlformats.org/drawingml/2006/main">
            <a:r>
              <a:t>Offer pointing, speech, drawing or the pupil's own dictated words. Keep first responses before a repair.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SECONDARY TEACHING SUMMARY: The National Archives and UK Parliament.</a:t>
            </a:r>
          </a:p>
          <a:p xmlns:a="http://schemas.openxmlformats.org/drawingml/2006/main">
            <a:r>
              <a:t>School curriculum: GROW Weekly Autumn SOW: Humanities C52</a:t>
            </a:r>
          </a:p>
          <a:p xmlns:a="http://schemas.openxmlformats.org/drawingml/2006/main">
            <a:r>
              <a:t>Source material: User-supplied Humanities packs, September 2026; GROW Humanities Autumn 1; School SOW and matching existing website lesson</a:t>
            </a:r>
          </a:p>
          <a:p xmlns:a="http://schemas.openxmlformats.org/drawingml/2006/main">
            <a:r>
              <a:t>https://www.nationalarchives.gov.uk/education/resources/bound-for-britain/source-3/</a:t>
            </a:r>
          </a:p>
          <a:p xmlns:a="http://schemas.openxmlformats.org/drawingml/2006/main">
            <a:r>
              <a:t>https://www.parliament.uk/about/living-heritage/evolutionofparliament/2015-parliament-in-the-making/get-involved1/2015-banners-exhibition/alinah-azadeh/1965-race-relations-act-gallery/</a:t>
            </a:r>
          </a:p>
          <a:p xmlns:a="http://schemas.openxmlformats.org/drawingml/2006/main">
            <a:r>
              <a:t>Icons: authentic assets extracted from the user-supplied Humanities decks.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ffcbe23eb435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a30500d634e4a71" /><Relationship Type="http://schemas.openxmlformats.org/officeDocument/2006/relationships/slideLayout" Target="/ppt/slideLayouts/slideLayout1.xml" Id="Rf633c82b5f994d6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3c82b5f994d6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9fe44b33426e" /><Relationship Type="http://schemas.openxmlformats.org/officeDocument/2006/relationships/image" Target="/ppt/media/image.png" Id="Rbb567c010eb348af" /><Relationship Type="http://schemas.openxmlformats.org/officeDocument/2006/relationships/notesSlide" Target="/ppt/notesSlides/notesSlide1.xml" Id="R3fd150ac98d94b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6c237225541e5" /><Relationship Type="http://schemas.openxmlformats.org/officeDocument/2006/relationships/notesSlide" Target="/ppt/notesSlides/notesSlide2.xml" Id="R59870242f3f4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0d46619094ac7" /><Relationship Type="http://schemas.openxmlformats.org/officeDocument/2006/relationships/notesSlide" Target="/ppt/notesSlides/notesSlide3.xml" Id="Rf57e3874fa8a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6481f0974246" /><Relationship Type="http://schemas.openxmlformats.org/officeDocument/2006/relationships/notesSlide" Target="/ppt/notesSlides/notesSlide4.xml" Id="R902491fc1c6d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d755a49544604" /><Relationship Type="http://schemas.openxmlformats.org/officeDocument/2006/relationships/notesSlide" Target="/ppt/notesSlides/notesSlide5.xml" Id="Ra5c007b7fd8746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1a52c700e4723" /><Relationship Type="http://schemas.openxmlformats.org/officeDocument/2006/relationships/notesSlide" Target="/ppt/notesSlides/notesSlide6.xml" Id="Rdb1f382ac60a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587895c34423" /><Relationship Type="http://schemas.openxmlformats.org/officeDocument/2006/relationships/notesSlide" Target="/ppt/notesSlides/notesSlide7.xml" Id="R08fa74b9e3634a9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91e409d65428b" /><Relationship Type="http://schemas.openxmlformats.org/officeDocument/2006/relationships/notesSlide" Target="/ppt/notesSlides/notesSlide8.xml" Id="R097841b740eb421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689">
            <a:extLst xmlns:a="http://schemas.openxmlformats.org/drawingml/2006/main">
              <a:ext uri="{FF2B5EF4-FFF2-40B4-BE49-F238E27FC236}">
                <a16:creationId xmlns:a16="http://schemas.microsoft.com/office/drawing/2014/main" id="{FFE1324D-33BF-4745-A3CF-D5301D79F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90">
            <a:extLst xmlns:a="http://schemas.openxmlformats.org/drawingml/2006/main">
              <a:ext uri="{FF2B5EF4-FFF2-40B4-BE49-F238E27FC236}">
                <a16:creationId xmlns:a16="http://schemas.microsoft.com/office/drawing/2014/main" id="{98A45FDF-2134-45A6-B337-B08C28560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691">
            <a:extLst xmlns:a="http://schemas.openxmlformats.org/drawingml/2006/main">
              <a:ext uri="{FF2B5EF4-FFF2-40B4-BE49-F238E27FC236}">
                <a16:creationId xmlns:a16="http://schemas.microsoft.com/office/drawing/2014/main" id="{5217C8A8-9954-4A4E-80AB-86676CC26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45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and check an account</a:t>
            </a:r>
          </a:p>
        </p:txBody>
      </p:sp>
      <p:sp>
        <p:nvSpPr>
          <p:cNvPr id="4" name="shape-692">
            <a:extLst xmlns:a="http://schemas.openxmlformats.org/drawingml/2006/main">
              <a:ext uri="{FF2B5EF4-FFF2-40B4-BE49-F238E27FC236}">
                <a16:creationId xmlns:a16="http://schemas.microsoft.com/office/drawing/2014/main" id="{46D9634E-6ED7-41A8-A04A-55054F110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693">
            <a:extLst xmlns:a="http://schemas.openxmlformats.org/drawingml/2006/main">
              <a:ext uri="{FF2B5EF4-FFF2-40B4-BE49-F238E27FC236}">
                <a16:creationId xmlns:a16="http://schemas.microsoft.com/office/drawing/2014/main" id="{5EF14768-576C-492E-BA1A-94DC21A5D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694">
            <a:extLst xmlns:a="http://schemas.openxmlformats.org/drawingml/2006/main">
              <a:ext uri="{FF2B5EF4-FFF2-40B4-BE49-F238E27FC236}">
                <a16:creationId xmlns:a16="http://schemas.microsoft.com/office/drawing/2014/main" id="{67D975F1-16E7-4CCB-9C1B-FED6D7927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Arrive  ·  3 min  ·  1/8 stages</a:t>
            </a:r>
          </a:p>
        </p:txBody>
      </p:sp>
      <p:sp>
        <p:nvSpPr>
          <p:cNvPr id="7" name="shape-695">
            <a:extLst xmlns:a="http://schemas.openxmlformats.org/drawingml/2006/main">
              <a:ext uri="{FF2B5EF4-FFF2-40B4-BE49-F238E27FC236}">
                <a16:creationId xmlns:a16="http://schemas.microsoft.com/office/drawing/2014/main" id="{87B7A4CD-9726-45A8-85EF-35AE11B6B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628900"/>
            <a:ext cx="7734300" cy="1600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an evidence-based account and evaluate its source.</a:t>
            </a:r>
          </a:p>
        </p:txBody>
      </p:sp>
      <p:sp>
        <p:nvSpPr>
          <p:cNvPr id="8" name="shape-696">
            <a:extLst xmlns:a="http://schemas.openxmlformats.org/drawingml/2006/main">
              <a:ext uri="{FF2B5EF4-FFF2-40B4-BE49-F238E27FC236}">
                <a16:creationId xmlns:a16="http://schemas.microsoft.com/office/drawing/2014/main" id="{4A307212-5F52-4347-B599-E69BB79F1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695825"/>
            <a:ext cx="8286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Think, point, speak, draw or write.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You may pass or ask for a quiet start.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b567c010eb348af"/>
          <a:stretch xmlns:a="http://schemas.openxmlformats.org/drawingml/2006/main"/>
        </p:blipFill>
        <p:spPr>
          <a:xfrm xmlns:a="http://schemas.openxmlformats.org/drawingml/2006/main">
            <a:off x="9525000" y="2809875"/>
            <a:ext cx="1562100" cy="15621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8940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shape-697">
            <a:extLst xmlns:a="http://schemas.openxmlformats.org/drawingml/2006/main">
              <a:ext uri="{FF2B5EF4-FFF2-40B4-BE49-F238E27FC236}">
                <a16:creationId xmlns:a16="http://schemas.microsoft.com/office/drawing/2014/main" id="{5B2F3E1C-D1AC-4450-8D77-F4CCCE9E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698">
            <a:extLst xmlns:a="http://schemas.openxmlformats.org/drawingml/2006/main">
              <a:ext uri="{FF2B5EF4-FFF2-40B4-BE49-F238E27FC236}">
                <a16:creationId xmlns:a16="http://schemas.microsoft.com/office/drawing/2014/main" id="{1208A326-DFC9-4DEE-989D-BE17E69A0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699">
            <a:extLst xmlns:a="http://schemas.openxmlformats.org/drawingml/2006/main">
              <a:ext uri="{FF2B5EF4-FFF2-40B4-BE49-F238E27FC236}">
                <a16:creationId xmlns:a16="http://schemas.microsoft.com/office/drawing/2014/main" id="{62748D60-FB0B-4D89-BAF5-F2B859FAB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Read the source</a:t>
            </a:r>
          </a:p>
        </p:txBody>
      </p:sp>
      <p:sp>
        <p:nvSpPr>
          <p:cNvPr id="4" name="shape-700">
            <a:extLst xmlns:a="http://schemas.openxmlformats.org/drawingml/2006/main">
              <a:ext uri="{FF2B5EF4-FFF2-40B4-BE49-F238E27FC236}">
                <a16:creationId xmlns:a16="http://schemas.microsoft.com/office/drawing/2014/main" id="{EDBE208B-6CBD-4E8F-9243-83D5D7F7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01">
            <a:extLst xmlns:a="http://schemas.openxmlformats.org/drawingml/2006/main">
              <a:ext uri="{FF2B5EF4-FFF2-40B4-BE49-F238E27FC236}">
                <a16:creationId xmlns:a16="http://schemas.microsoft.com/office/drawing/2014/main" id="{506F88D7-75D3-41BE-9FCD-1493B81FA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02">
            <a:extLst xmlns:a="http://schemas.openxmlformats.org/drawingml/2006/main">
              <a:ext uri="{FF2B5EF4-FFF2-40B4-BE49-F238E27FC236}">
                <a16:creationId xmlns:a16="http://schemas.microsoft.com/office/drawing/2014/main" id="{4EFBEDAD-2598-4655-88E6-126E66E3B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Read the source  ·  5 min  ·  2/8 stages</a:t>
            </a:r>
          </a:p>
        </p:txBody>
      </p:sp>
      <p:sp>
        <p:nvSpPr>
          <p:cNvPr id="7" name="shape-703">
            <a:extLst xmlns:a="http://schemas.openxmlformats.org/drawingml/2006/main">
              <a:ext uri="{FF2B5EF4-FFF2-40B4-BE49-F238E27FC236}">
                <a16:creationId xmlns:a16="http://schemas.microsoft.com/office/drawing/2014/main" id="{5025FA10-6C70-412E-89B6-335DA787B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047875"/>
            <a:ext cx="1081087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7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SECONDARY TEACHING SUMMARY: The National Archives and UK Parliament.</a:t>
            </a:r>
          </a:p>
        </p:txBody>
      </p:sp>
      <p:sp>
        <p:nvSpPr>
          <p:cNvPr id="8" name="shape-704">
            <a:extLst xmlns:a="http://schemas.openxmlformats.org/drawingml/2006/main">
              <a:ext uri="{FF2B5EF4-FFF2-40B4-BE49-F238E27FC236}">
                <a16:creationId xmlns:a16="http://schemas.microsoft.com/office/drawing/2014/main" id="{4A7899DB-FF28-4FD4-A180-7459CC8C5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765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05">
            <a:extLst xmlns:a="http://schemas.openxmlformats.org/drawingml/2006/main">
              <a:ext uri="{FF2B5EF4-FFF2-40B4-BE49-F238E27FC236}">
                <a16:creationId xmlns:a16="http://schemas.microsoft.com/office/drawing/2014/main" id="{38C568F5-509C-4313-8657-276744BEB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765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In 1948, Empire Windrush brought passengers from the Caribbean to Britain.</a:t>
            </a:r>
          </a:p>
        </p:txBody>
      </p:sp>
      <p:sp>
        <p:nvSpPr>
          <p:cNvPr id="10" name="shape-706">
            <a:extLst xmlns:a="http://schemas.openxmlformats.org/drawingml/2006/main">
              <a:ext uri="{FF2B5EF4-FFF2-40B4-BE49-F238E27FC236}">
                <a16:creationId xmlns:a16="http://schemas.microsoft.com/office/drawing/2014/main" id="{E51CA620-7D4C-4AC8-B010-13E50B57E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57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07">
            <a:extLst xmlns:a="http://schemas.openxmlformats.org/drawingml/2006/main">
              <a:ext uri="{FF2B5EF4-FFF2-40B4-BE49-F238E27FC236}">
                <a16:creationId xmlns:a16="http://schemas.microsoft.com/office/drawing/2014/main" id="{3AB2F2B7-A1AC-47F5-9A22-032D6DBCF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576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In 1963, Bristol campaigners opposed a bus company's racial discrimination.</a:t>
            </a:r>
          </a:p>
        </p:txBody>
      </p:sp>
      <p:sp>
        <p:nvSpPr>
          <p:cNvPr id="12" name="shape-708">
            <a:extLst xmlns:a="http://schemas.openxmlformats.org/drawingml/2006/main">
              <a:ext uri="{FF2B5EF4-FFF2-40B4-BE49-F238E27FC236}">
                <a16:creationId xmlns:a16="http://schemas.microsoft.com/office/drawing/2014/main" id="{B013E176-F14A-43DF-9533-10517845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4386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09">
            <a:extLst xmlns:a="http://schemas.openxmlformats.org/drawingml/2006/main">
              <a:ext uri="{FF2B5EF4-FFF2-40B4-BE49-F238E27FC236}">
                <a16:creationId xmlns:a16="http://schemas.microsoft.com/office/drawing/2014/main" id="{4CC82447-D88F-4AE8-9961-6CC51A2A9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43865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Paul Stephenson and other organisers helped lead that campaign.</a:t>
            </a:r>
          </a:p>
        </p:txBody>
      </p:sp>
      <p:sp>
        <p:nvSpPr>
          <p:cNvPr id="14" name="shape-710">
            <a:extLst xmlns:a="http://schemas.openxmlformats.org/drawingml/2006/main">
              <a:ext uri="{FF2B5EF4-FFF2-40B4-BE49-F238E27FC236}">
                <a16:creationId xmlns:a16="http://schemas.microsoft.com/office/drawing/2014/main" id="{994BA40B-3E8D-4C82-8502-7AAEE8216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19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5" name="shape-711">
            <a:extLst xmlns:a="http://schemas.openxmlformats.org/drawingml/2006/main">
              <a:ext uri="{FF2B5EF4-FFF2-40B4-BE49-F238E27FC236}">
                <a16:creationId xmlns:a16="http://schemas.microsoft.com/office/drawing/2014/main" id="{FD884A5D-471C-4174-9EDA-5C6B7686F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5219700"/>
            <a:ext cx="1000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D. The 1965 Race Relations Act prohibited racial discrimination in some public places.</a:t>
            </a:r>
          </a:p>
        </p:txBody>
      </p:sp>
    </p:spTree>
    <p:extLst>
      <p:ext uri="{BB962C8B-B14F-4D97-AF65-F5344CB8AC3E}">
        <p14:creationId xmlns:p14="http://schemas.microsoft.com/office/powerpoint/2010/main" val="9689402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shape-712">
            <a:extLst xmlns:a="http://schemas.openxmlformats.org/drawingml/2006/main">
              <a:ext uri="{FF2B5EF4-FFF2-40B4-BE49-F238E27FC236}">
                <a16:creationId xmlns:a16="http://schemas.microsoft.com/office/drawing/2014/main" id="{256FBC72-358C-4CC7-A226-E7BD18A3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13">
            <a:extLst xmlns:a="http://schemas.openxmlformats.org/drawingml/2006/main">
              <a:ext uri="{FF2B5EF4-FFF2-40B4-BE49-F238E27FC236}">
                <a16:creationId xmlns:a16="http://schemas.microsoft.com/office/drawing/2014/main" id="{25F5B1AC-5C54-4580-AA0F-2FBB8E058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714">
            <a:extLst xmlns:a="http://schemas.openxmlformats.org/drawingml/2006/main">
              <a:ext uri="{FF2B5EF4-FFF2-40B4-BE49-F238E27FC236}">
                <a16:creationId xmlns:a16="http://schemas.microsoft.com/office/drawing/2014/main" id="{4F410E29-31E1-4540-AE3C-34314B89E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Watch the reasoning</a:t>
            </a:r>
          </a:p>
        </p:txBody>
      </p:sp>
      <p:sp>
        <p:nvSpPr>
          <p:cNvPr id="4" name="shape-715">
            <a:extLst xmlns:a="http://schemas.openxmlformats.org/drawingml/2006/main">
              <a:ext uri="{FF2B5EF4-FFF2-40B4-BE49-F238E27FC236}">
                <a16:creationId xmlns:a16="http://schemas.microsoft.com/office/drawing/2014/main" id="{089425C7-E7E9-4A6A-8963-282E90DDF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16">
            <a:extLst xmlns:a="http://schemas.openxmlformats.org/drawingml/2006/main">
              <a:ext uri="{FF2B5EF4-FFF2-40B4-BE49-F238E27FC236}">
                <a16:creationId xmlns:a16="http://schemas.microsoft.com/office/drawing/2014/main" id="{ED854844-8AB6-41B3-8632-501B70235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17">
            <a:extLst xmlns:a="http://schemas.openxmlformats.org/drawingml/2006/main">
              <a:ext uri="{FF2B5EF4-FFF2-40B4-BE49-F238E27FC236}">
                <a16:creationId xmlns:a16="http://schemas.microsoft.com/office/drawing/2014/main" id="{ACAB58FC-D798-443E-B2DE-A369B5CAB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Watch a model  ·  5 min  ·  3/8 stages</a:t>
            </a:r>
          </a:p>
        </p:txBody>
      </p:sp>
      <p:sp>
        <p:nvSpPr>
          <p:cNvPr id="7" name="shape-718">
            <a:extLst xmlns:a="http://schemas.openxmlformats.org/drawingml/2006/main">
              <a:ext uri="{FF2B5EF4-FFF2-40B4-BE49-F238E27FC236}">
                <a16:creationId xmlns:a16="http://schemas.microsoft.com/office/drawing/2014/main" id="{40872388-076F-4795-9DB6-F1EDC235A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3812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719">
            <a:extLst xmlns:a="http://schemas.openxmlformats.org/drawingml/2006/main">
              <a:ext uri="{FF2B5EF4-FFF2-40B4-BE49-F238E27FC236}">
                <a16:creationId xmlns:a16="http://schemas.microsoft.com/office/drawing/2014/main" id="{3CD8F10F-767A-4F7A-A14B-9641D27AE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381250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Today's question: How did people challenge unfair treatment in Britain?</a:t>
            </a:r>
          </a:p>
        </p:txBody>
      </p:sp>
      <p:sp>
        <p:nvSpPr>
          <p:cNvPr id="9" name="shape-720">
            <a:extLst xmlns:a="http://schemas.openxmlformats.org/drawingml/2006/main">
              <a:ext uri="{FF2B5EF4-FFF2-40B4-BE49-F238E27FC236}">
                <a16:creationId xmlns:a16="http://schemas.microsoft.com/office/drawing/2014/main" id="{0498FC9E-F3C2-4598-A14A-6D70D6A83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6712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721">
            <a:extLst xmlns:a="http://schemas.openxmlformats.org/drawingml/2006/main">
              <a:ext uri="{FF2B5EF4-FFF2-40B4-BE49-F238E27FC236}">
                <a16:creationId xmlns:a16="http://schemas.microsoft.com/office/drawing/2014/main" id="{B59C0516-3796-42B8-8705-E6F543D85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67125"/>
            <a:ext cx="1000125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7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7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a claim, two evidence details and a conclusion. Keep the source's limits visible.</a:t>
            </a:r>
          </a:p>
        </p:txBody>
      </p:sp>
      <p:sp>
        <p:nvSpPr>
          <p:cNvPr id="11" name="shape-722">
            <a:extLst xmlns:a="http://schemas.openxmlformats.org/drawingml/2006/main">
              <a:ext uri="{FF2B5EF4-FFF2-40B4-BE49-F238E27FC236}">
                <a16:creationId xmlns:a16="http://schemas.microsoft.com/office/drawing/2014/main" id="{0E27E0A0-9674-4A8B-9CE4-1020DF292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3975" y="5286375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Point to the detail that supports the answer.</a:t>
            </a:r>
          </a:p>
        </p:txBody>
      </p:sp>
    </p:spTree>
    <p:extLst>
      <p:ext uri="{BB962C8B-B14F-4D97-AF65-F5344CB8AC3E}">
        <p14:creationId xmlns:p14="http://schemas.microsoft.com/office/powerpoint/2010/main" val="152177165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shape-723">
            <a:extLst xmlns:a="http://schemas.openxmlformats.org/drawingml/2006/main">
              <a:ext uri="{FF2B5EF4-FFF2-40B4-BE49-F238E27FC236}">
                <a16:creationId xmlns:a16="http://schemas.microsoft.com/office/drawing/2014/main" id="{03FF1C1C-CF99-4A16-907A-184898249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24">
            <a:extLst xmlns:a="http://schemas.openxmlformats.org/drawingml/2006/main">
              <a:ext uri="{FF2B5EF4-FFF2-40B4-BE49-F238E27FC236}">
                <a16:creationId xmlns:a16="http://schemas.microsoft.com/office/drawing/2014/main" id="{971EB1F4-1A44-4915-B7B7-A202AEFB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725">
            <a:extLst xmlns:a="http://schemas.openxmlformats.org/drawingml/2006/main">
              <a:ext uri="{FF2B5EF4-FFF2-40B4-BE49-F238E27FC236}">
                <a16:creationId xmlns:a16="http://schemas.microsoft.com/office/drawing/2014/main" id="{47E478CF-3EB9-4A31-8BD3-FA76A516A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a decision</a:t>
            </a:r>
          </a:p>
        </p:txBody>
      </p:sp>
      <p:sp>
        <p:nvSpPr>
          <p:cNvPr id="4" name="shape-726">
            <a:extLst xmlns:a="http://schemas.openxmlformats.org/drawingml/2006/main">
              <a:ext uri="{FF2B5EF4-FFF2-40B4-BE49-F238E27FC236}">
                <a16:creationId xmlns:a16="http://schemas.microsoft.com/office/drawing/2014/main" id="{B77A985D-BE03-47EE-B0F7-2E9C06EE8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27">
            <a:extLst xmlns:a="http://schemas.openxmlformats.org/drawingml/2006/main">
              <a:ext uri="{FF2B5EF4-FFF2-40B4-BE49-F238E27FC236}">
                <a16:creationId xmlns:a16="http://schemas.microsoft.com/office/drawing/2014/main" id="{A90E908F-FF53-4B2E-B59F-0CBC7CA66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28">
            <a:extLst xmlns:a="http://schemas.openxmlformats.org/drawingml/2006/main">
              <a:ext uri="{FF2B5EF4-FFF2-40B4-BE49-F238E27FC236}">
                <a16:creationId xmlns:a16="http://schemas.microsoft.com/office/drawing/2014/main" id="{3E0758E2-6961-466A-8F5D-9CA74A0F7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Choose  ·  4 min  ·  4/8 stages</a:t>
            </a:r>
          </a:p>
        </p:txBody>
      </p:sp>
      <p:sp>
        <p:nvSpPr>
          <p:cNvPr id="7" name="shape-729">
            <a:extLst xmlns:a="http://schemas.openxmlformats.org/drawingml/2006/main">
              <a:ext uri="{FF2B5EF4-FFF2-40B4-BE49-F238E27FC236}">
                <a16:creationId xmlns:a16="http://schemas.microsoft.com/office/drawing/2014/main" id="{36BC9152-4117-42C7-813B-B54752F19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43125"/>
            <a:ext cx="107632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should a source evaluation include?</a:t>
            </a:r>
          </a:p>
        </p:txBody>
      </p:sp>
      <p:sp>
        <p:nvSpPr>
          <p:cNvPr id="8" name="shape-730">
            <a:extLst xmlns:a="http://schemas.openxmlformats.org/drawingml/2006/main">
              <a:ext uri="{FF2B5EF4-FFF2-40B4-BE49-F238E27FC236}">
                <a16:creationId xmlns:a16="http://schemas.microsoft.com/office/drawing/2014/main" id="{8E3CCAD4-3BED-476E-8DD6-75BCB7BB3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718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9" name="shape-731">
            <a:extLst xmlns:a="http://schemas.openxmlformats.org/drawingml/2006/main">
              <a:ext uri="{FF2B5EF4-FFF2-40B4-BE49-F238E27FC236}">
                <a16:creationId xmlns:a16="http://schemas.microsoft.com/office/drawing/2014/main" id="{AE82377B-0AF5-4DBF-A78A-168D88F0C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37185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A. Useful for this question, with a reason and a limit.</a:t>
            </a:r>
          </a:p>
        </p:txBody>
      </p:sp>
      <p:sp>
        <p:nvSpPr>
          <p:cNvPr id="10" name="shape-732">
            <a:extLst xmlns:a="http://schemas.openxmlformats.org/drawingml/2006/main">
              <a:ext uri="{FF2B5EF4-FFF2-40B4-BE49-F238E27FC236}">
                <a16:creationId xmlns:a16="http://schemas.microsoft.com/office/drawing/2014/main" id="{BB0440AE-CAED-40A7-BDA2-27B793020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105275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shape-733">
            <a:extLst xmlns:a="http://schemas.openxmlformats.org/drawingml/2006/main">
              <a:ext uri="{FF2B5EF4-FFF2-40B4-BE49-F238E27FC236}">
                <a16:creationId xmlns:a16="http://schemas.microsoft.com/office/drawing/2014/main" id="{93CC4BD2-B732-4E8C-97D5-5795A0219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105275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B. It is online, so it must be true.</a:t>
            </a:r>
          </a:p>
        </p:txBody>
      </p:sp>
      <p:sp>
        <p:nvSpPr>
          <p:cNvPr id="12" name="shape-734">
            <a:extLst xmlns:a="http://schemas.openxmlformats.org/drawingml/2006/main">
              <a:ext uri="{FF2B5EF4-FFF2-40B4-BE49-F238E27FC236}">
                <a16:creationId xmlns:a16="http://schemas.microsoft.com/office/drawing/2014/main" id="{8A291FCD-B347-48FD-BF46-2C5EBE000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387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shape-735">
            <a:extLst xmlns:a="http://schemas.openxmlformats.org/drawingml/2006/main">
              <a:ext uri="{FF2B5EF4-FFF2-40B4-BE49-F238E27FC236}">
                <a16:creationId xmlns:a16="http://schemas.microsoft.com/office/drawing/2014/main" id="{9DF28558-2A73-4DE1-8194-47F36BDD0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38700"/>
            <a:ext cx="1000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C. It is short, so it is useless.</a:t>
            </a:r>
          </a:p>
        </p:txBody>
      </p:sp>
      <p:sp>
        <p:nvSpPr>
          <p:cNvPr id="14" name="shape-736">
            <a:extLst xmlns:a="http://schemas.openxmlformats.org/drawingml/2006/main">
              <a:ext uri="{FF2B5EF4-FFF2-40B4-BE49-F238E27FC236}">
                <a16:creationId xmlns:a16="http://schemas.microsoft.com/office/drawing/2014/main" id="{51A58C1D-568A-4387-9CE7-378187E41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5695950"/>
            <a:ext cx="1047750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8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Choose first. Give a reason before checking.</a:t>
            </a:r>
          </a:p>
        </p:txBody>
      </p:sp>
    </p:spTree>
    <p:extLst>
      <p:ext uri="{BB962C8B-B14F-4D97-AF65-F5344CB8AC3E}">
        <p14:creationId xmlns:p14="http://schemas.microsoft.com/office/powerpoint/2010/main" val="19586289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37">
            <a:extLst xmlns:a="http://schemas.openxmlformats.org/drawingml/2006/main">
              <a:ext uri="{FF2B5EF4-FFF2-40B4-BE49-F238E27FC236}">
                <a16:creationId xmlns:a16="http://schemas.microsoft.com/office/drawing/2014/main" id="{52C6FE0D-CC46-4C88-812C-4C3D3068A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38">
            <a:extLst xmlns:a="http://schemas.openxmlformats.org/drawingml/2006/main">
              <a:ext uri="{FF2B5EF4-FFF2-40B4-BE49-F238E27FC236}">
                <a16:creationId xmlns:a16="http://schemas.microsoft.com/office/drawing/2014/main" id="{7F2F9E14-3DAF-484B-8268-B178ACA94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739">
            <a:extLst xmlns:a="http://schemas.openxmlformats.org/drawingml/2006/main">
              <a:ext uri="{FF2B5EF4-FFF2-40B4-BE49-F238E27FC236}">
                <a16:creationId xmlns:a16="http://schemas.microsoft.com/office/drawing/2014/main" id="{629E8110-CD52-4D96-B65E-A7482E747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4" name="shape-740">
            <a:extLst xmlns:a="http://schemas.openxmlformats.org/drawingml/2006/main">
              <a:ext uri="{FF2B5EF4-FFF2-40B4-BE49-F238E27FC236}">
                <a16:creationId xmlns:a16="http://schemas.microsoft.com/office/drawing/2014/main" id="{8054084E-11F9-4C88-B439-841C02DA3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41">
            <a:extLst xmlns:a="http://schemas.openxmlformats.org/drawingml/2006/main">
              <a:ext uri="{FF2B5EF4-FFF2-40B4-BE49-F238E27FC236}">
                <a16:creationId xmlns:a16="http://schemas.microsoft.com/office/drawing/2014/main" id="{60B41757-3051-4AC7-B4A3-A6ADE2247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42">
            <a:extLst xmlns:a="http://schemas.openxmlformats.org/drawingml/2006/main">
              <a:ext uri="{FF2B5EF4-FFF2-40B4-BE49-F238E27FC236}">
                <a16:creationId xmlns:a16="http://schemas.microsoft.com/office/drawing/2014/main" id="{C7107C65-58F3-424F-91D1-C67EFFEE4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Check  ·  3 min  ·  5/8 stages</a:t>
            </a:r>
          </a:p>
        </p:txBody>
      </p:sp>
      <p:sp>
        <p:nvSpPr>
          <p:cNvPr id="7" name="shape-743">
            <a:extLst xmlns:a="http://schemas.openxmlformats.org/drawingml/2006/main">
              <a:ext uri="{FF2B5EF4-FFF2-40B4-BE49-F238E27FC236}">
                <a16:creationId xmlns:a16="http://schemas.microsoft.com/office/drawing/2014/main" id="{1399AD52-9985-4A4B-9195-935DB0DD5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181225"/>
            <a:ext cx="1143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570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A</a:t>
            </a:r>
          </a:p>
        </p:txBody>
      </p:sp>
      <p:sp>
        <p:nvSpPr>
          <p:cNvPr id="8" name="shape-744">
            <a:extLst xmlns:a="http://schemas.openxmlformats.org/drawingml/2006/main">
              <a:ext uri="{FF2B5EF4-FFF2-40B4-BE49-F238E27FC236}">
                <a16:creationId xmlns:a16="http://schemas.microsoft.com/office/drawing/2014/main" id="{AAA4B0DC-2F65-48F0-B8B7-C566A8C82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295525"/>
            <a:ext cx="87439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0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Usefulness depends on the question and the content/provenance.</a:t>
            </a:r>
          </a:p>
        </p:txBody>
      </p:sp>
      <p:sp>
        <p:nvSpPr>
          <p:cNvPr id="9" name="shape-745">
            <a:extLst xmlns:a="http://schemas.openxmlformats.org/drawingml/2006/main">
              <a:ext uri="{FF2B5EF4-FFF2-40B4-BE49-F238E27FC236}">
                <a16:creationId xmlns:a16="http://schemas.microsoft.com/office/drawing/2014/main" id="{A4CE90CF-A826-415F-BD82-25EBC81DB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953000"/>
            <a:ext cx="10467975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7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your first choice. If you change it, say what changed your mind.</a:t>
            </a:r>
          </a:p>
        </p:txBody>
      </p:sp>
    </p:spTree>
    <p:extLst>
      <p:ext uri="{BB962C8B-B14F-4D97-AF65-F5344CB8AC3E}">
        <p14:creationId xmlns:p14="http://schemas.microsoft.com/office/powerpoint/2010/main" val="14682913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hape-746">
            <a:extLst xmlns:a="http://schemas.openxmlformats.org/drawingml/2006/main">
              <a:ext uri="{FF2B5EF4-FFF2-40B4-BE49-F238E27FC236}">
                <a16:creationId xmlns:a16="http://schemas.microsoft.com/office/drawing/2014/main" id="{DECE9A18-0CC6-4175-9AC7-8A66287F8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47">
            <a:extLst xmlns:a="http://schemas.openxmlformats.org/drawingml/2006/main">
              <a:ext uri="{FF2B5EF4-FFF2-40B4-BE49-F238E27FC236}">
                <a16:creationId xmlns:a16="http://schemas.microsoft.com/office/drawing/2014/main" id="{2614A8FD-E47B-473C-9B50-C4B3EE236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748">
            <a:extLst xmlns:a="http://schemas.openxmlformats.org/drawingml/2006/main">
              <a:ext uri="{FF2B5EF4-FFF2-40B4-BE49-F238E27FC236}">
                <a16:creationId xmlns:a16="http://schemas.microsoft.com/office/drawing/2014/main" id="{53F93C5A-95FF-4D03-A4F5-739A10313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4" name="shape-749">
            <a:extLst xmlns:a="http://schemas.openxmlformats.org/drawingml/2006/main">
              <a:ext uri="{FF2B5EF4-FFF2-40B4-BE49-F238E27FC236}">
                <a16:creationId xmlns:a16="http://schemas.microsoft.com/office/drawing/2014/main" id="{67F12234-23CF-401C-914B-2ABC699BC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50">
            <a:extLst xmlns:a="http://schemas.openxmlformats.org/drawingml/2006/main">
              <a:ext uri="{FF2B5EF4-FFF2-40B4-BE49-F238E27FC236}">
                <a16:creationId xmlns:a16="http://schemas.microsoft.com/office/drawing/2014/main" id="{FE29EFE2-DC43-42F2-8322-E744195D8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51">
            <a:extLst xmlns:a="http://schemas.openxmlformats.org/drawingml/2006/main">
              <a:ext uri="{FF2B5EF4-FFF2-40B4-BE49-F238E27FC236}">
                <a16:creationId xmlns:a16="http://schemas.microsoft.com/office/drawing/2014/main" id="{0DB70617-3259-4046-91B8-A4675714B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Your evidence  ·  12 min  ·  6/8 stages</a:t>
            </a:r>
          </a:p>
        </p:txBody>
      </p:sp>
      <p:sp>
        <p:nvSpPr>
          <p:cNvPr id="7" name="shape-752">
            <a:extLst xmlns:a="http://schemas.openxmlformats.org/drawingml/2006/main">
              <a:ext uri="{FF2B5EF4-FFF2-40B4-BE49-F238E27FC236}">
                <a16:creationId xmlns:a16="http://schemas.microsoft.com/office/drawing/2014/main" id="{6C835469-C6FB-4630-8EE0-77F661B0A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907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shape-753">
            <a:extLst xmlns:a="http://schemas.openxmlformats.org/drawingml/2006/main">
              <a:ext uri="{FF2B5EF4-FFF2-40B4-BE49-F238E27FC236}">
                <a16:creationId xmlns:a16="http://schemas.microsoft.com/office/drawing/2014/main" id="{16902905-A416-427D-8DF2-4F5FD7822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907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an account answering the question with two facts.</a:t>
            </a:r>
          </a:p>
        </p:txBody>
      </p:sp>
      <p:sp>
        <p:nvSpPr>
          <p:cNvPr id="9" name="shape-754">
            <a:extLst xmlns:a="http://schemas.openxmlformats.org/drawingml/2006/main">
              <a:ext uri="{FF2B5EF4-FFF2-40B4-BE49-F238E27FC236}">
                <a16:creationId xmlns:a16="http://schemas.microsoft.com/office/drawing/2014/main" id="{452B8F44-64C9-4D69-BE27-80600E0FF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27660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shape-755">
            <a:extLst xmlns:a="http://schemas.openxmlformats.org/drawingml/2006/main">
              <a:ext uri="{FF2B5EF4-FFF2-40B4-BE49-F238E27FC236}">
                <a16:creationId xmlns:a16="http://schemas.microsoft.com/office/drawing/2014/main" id="{CFA84132-E60D-49AA-9D7C-F2A4536F7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27660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Evaluate the card: useful for ___ because ___; it cannot tell me ___.</a:t>
            </a:r>
          </a:p>
        </p:txBody>
      </p:sp>
      <p:sp>
        <p:nvSpPr>
          <p:cNvPr id="11" name="shape-756">
            <a:extLst xmlns:a="http://schemas.openxmlformats.org/drawingml/2006/main">
              <a:ext uri="{FF2B5EF4-FFF2-40B4-BE49-F238E27FC236}">
                <a16:creationId xmlns:a16="http://schemas.microsoft.com/office/drawing/2014/main" id="{11F0C015-BF67-4545-9970-23CF41448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62450"/>
            <a:ext cx="552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100" b="1">
                <a:solidFill>
                  <a:srgbClr val="748390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48390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2" name="shape-757">
            <a:extLst xmlns:a="http://schemas.openxmlformats.org/drawingml/2006/main">
              <a:ext uri="{FF2B5EF4-FFF2-40B4-BE49-F238E27FC236}">
                <a16:creationId xmlns:a16="http://schemas.microsoft.com/office/drawing/2014/main" id="{79E59C55-2442-463F-8198-87DCC3E2C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362450"/>
            <a:ext cx="1000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one sentence and record one improvement after your first attempt.</a:t>
            </a:r>
          </a:p>
        </p:txBody>
      </p:sp>
    </p:spTree>
    <p:extLst>
      <p:ext uri="{BB962C8B-B14F-4D97-AF65-F5344CB8AC3E}">
        <p14:creationId xmlns:p14="http://schemas.microsoft.com/office/powerpoint/2010/main" val="174042885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shape-758">
            <a:extLst xmlns:a="http://schemas.openxmlformats.org/drawingml/2006/main">
              <a:ext uri="{FF2B5EF4-FFF2-40B4-BE49-F238E27FC236}">
                <a16:creationId xmlns:a16="http://schemas.microsoft.com/office/drawing/2014/main" id="{91208FD0-6E6B-422D-B5AB-CF8B251D2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59">
            <a:extLst xmlns:a="http://schemas.openxmlformats.org/drawingml/2006/main">
              <a:ext uri="{FF2B5EF4-FFF2-40B4-BE49-F238E27FC236}">
                <a16:creationId xmlns:a16="http://schemas.microsoft.com/office/drawing/2014/main" id="{0C4DC340-FFF1-4767-A056-BC682FC4F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760">
            <a:extLst xmlns:a="http://schemas.openxmlformats.org/drawingml/2006/main">
              <a:ext uri="{FF2B5EF4-FFF2-40B4-BE49-F238E27FC236}">
                <a16:creationId xmlns:a16="http://schemas.microsoft.com/office/drawing/2014/main" id="{FF3C2124-8D94-4BAC-85DB-F79E81300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Make one useful improvement</a:t>
            </a:r>
          </a:p>
        </p:txBody>
      </p:sp>
      <p:sp>
        <p:nvSpPr>
          <p:cNvPr id="4" name="shape-761">
            <a:extLst xmlns:a="http://schemas.openxmlformats.org/drawingml/2006/main">
              <a:ext uri="{FF2B5EF4-FFF2-40B4-BE49-F238E27FC236}">
                <a16:creationId xmlns:a16="http://schemas.microsoft.com/office/drawing/2014/main" id="{B09FDDFB-C9D5-4317-BA26-7B896B846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62">
            <a:extLst xmlns:a="http://schemas.openxmlformats.org/drawingml/2006/main">
              <a:ext uri="{FF2B5EF4-FFF2-40B4-BE49-F238E27FC236}">
                <a16:creationId xmlns:a16="http://schemas.microsoft.com/office/drawing/2014/main" id="{6121B1DE-5714-4A06-B132-94CA328BF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63">
            <a:extLst xmlns:a="http://schemas.openxmlformats.org/drawingml/2006/main">
              <a:ext uri="{FF2B5EF4-FFF2-40B4-BE49-F238E27FC236}">
                <a16:creationId xmlns:a16="http://schemas.microsoft.com/office/drawing/2014/main" id="{ECCCE97D-1AD9-4375-8DC5-0BDCC8916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Improve  ·  5 min  ·  7/8 stages</a:t>
            </a:r>
          </a:p>
        </p:txBody>
      </p:sp>
      <p:sp>
        <p:nvSpPr>
          <p:cNvPr id="7" name="shape-764">
            <a:extLst xmlns:a="http://schemas.openxmlformats.org/drawingml/2006/main">
              <a:ext uri="{FF2B5EF4-FFF2-40B4-BE49-F238E27FC236}">
                <a16:creationId xmlns:a16="http://schemas.microsoft.com/office/drawing/2014/main" id="{51C2E0CF-7AC9-4900-B9B1-CC4D652F0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10572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Check your answer against the source.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9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Show the detail you used.</a:t>
            </a:r>
          </a:p>
        </p:txBody>
      </p:sp>
      <p:sp>
        <p:nvSpPr>
          <p:cNvPr id="8" name="shape-765">
            <a:extLst xmlns:a="http://schemas.openxmlformats.org/drawingml/2006/main">
              <a:ext uri="{FF2B5EF4-FFF2-40B4-BE49-F238E27FC236}">
                <a16:creationId xmlns:a16="http://schemas.microsoft.com/office/drawing/2014/main" id="{A6DD7A6D-E5AF-47F2-AF24-470DE7294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3876675"/>
            <a:ext cx="10448925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4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evidence, improve a link, or mark a claim you cannot support.</a:t>
            </a:r>
          </a:p>
        </p:txBody>
      </p:sp>
      <p:sp>
        <p:nvSpPr>
          <p:cNvPr id="9" name="shape-766">
            <a:extLst xmlns:a="http://schemas.openxmlformats.org/drawingml/2006/main">
              <a:ext uri="{FF2B5EF4-FFF2-40B4-BE49-F238E27FC236}">
                <a16:creationId xmlns:a16="http://schemas.microsoft.com/office/drawing/2014/main" id="{372AB17E-FEA3-478E-88F3-0687537C9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43525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0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Keep the first attempt visible. Record one change or one question.</a:t>
            </a:r>
          </a:p>
        </p:txBody>
      </p:sp>
    </p:spTree>
    <p:extLst>
      <p:ext uri="{BB962C8B-B14F-4D97-AF65-F5344CB8AC3E}">
        <p14:creationId xmlns:p14="http://schemas.microsoft.com/office/powerpoint/2010/main" val="41602891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5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shape-767">
            <a:extLst xmlns:a="http://schemas.openxmlformats.org/drawingml/2006/main">
              <a:ext uri="{FF2B5EF4-FFF2-40B4-BE49-F238E27FC236}">
                <a16:creationId xmlns:a16="http://schemas.microsoft.com/office/drawing/2014/main" id="{313189A2-DD75-431F-8197-947277A30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7D6E"/>
          </a:solidFill>
          <a:ln xmlns:a="http://schemas.openxmlformats.org/drawingml/2006/main" w="0">
            <a:noFill/>
          </a:ln>
        </p:spPr>
      </p:sp>
      <p:sp>
        <p:nvSpPr>
          <p:cNvPr id="2" name="shape-768">
            <a:extLst xmlns:a="http://schemas.openxmlformats.org/drawingml/2006/main">
              <a:ext uri="{FF2B5EF4-FFF2-40B4-BE49-F238E27FC236}">
                <a16:creationId xmlns:a16="http://schemas.microsoft.com/office/drawing/2014/main" id="{B134419D-9F96-424E-B93F-C3AD157B2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81000"/>
            <a:ext cx="9429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650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GROW  /  HUMANITIES  /  WEEK 7</a:t>
            </a:r>
          </a:p>
        </p:txBody>
      </p:sp>
      <p:sp>
        <p:nvSpPr>
          <p:cNvPr id="3" name="shape-769">
            <a:extLst xmlns:a="http://schemas.openxmlformats.org/drawingml/2006/main">
              <a:ext uri="{FF2B5EF4-FFF2-40B4-BE49-F238E27FC236}">
                <a16:creationId xmlns:a16="http://schemas.microsoft.com/office/drawing/2014/main" id="{D424928E-219E-4127-BB0A-EB5F9300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009650"/>
            <a:ext cx="10953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4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will you take forward?</a:t>
            </a:r>
          </a:p>
        </p:txBody>
      </p:sp>
      <p:sp>
        <p:nvSpPr>
          <p:cNvPr id="4" name="shape-770">
            <a:extLst xmlns:a="http://schemas.openxmlformats.org/drawingml/2006/main">
              <a:ext uri="{FF2B5EF4-FFF2-40B4-BE49-F238E27FC236}">
                <a16:creationId xmlns:a16="http://schemas.microsoft.com/office/drawing/2014/main" id="{82734396-706B-49A3-B231-EF3B7C254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143625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6DFE1"/>
          </a:solidFill>
          <a:ln xmlns:a="http://schemas.openxmlformats.org/drawingml/2006/main" w="0">
            <a:noFill/>
          </a:ln>
        </p:spPr>
      </p:sp>
      <p:sp>
        <p:nvSpPr>
          <p:cNvPr id="5" name="shape-771">
            <a:extLst xmlns:a="http://schemas.openxmlformats.org/drawingml/2006/main">
              <a:ext uri="{FF2B5EF4-FFF2-40B4-BE49-F238E27FC236}">
                <a16:creationId xmlns:a16="http://schemas.microsoft.com/office/drawing/2014/main" id="{EEF677D9-4A59-44F4-8330-6B03A03AE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6353175"/>
            <a:ext cx="4857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0">
                <a:solidFill>
                  <a:srgbClr val="566574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566574"/>
                </a:solidFill>
                <a:latin typeface="Arial"/>
                <a:ea typeface="Arial"/>
                <a:cs typeface="Arial"/>
              </a:rPr>
              <a:t>Learn • Build • Explore</a:t>
            </a:r>
          </a:p>
        </p:txBody>
      </p:sp>
      <p:sp>
        <p:nvSpPr>
          <p:cNvPr id="6" name="shape-772">
            <a:extLst xmlns:a="http://schemas.openxmlformats.org/drawingml/2006/main">
              <a:ext uri="{FF2B5EF4-FFF2-40B4-BE49-F238E27FC236}">
                <a16:creationId xmlns:a16="http://schemas.microsoft.com/office/drawing/2014/main" id="{92F2280B-AC9A-4520-93E7-7EC384D75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62925" y="6353175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1425" b="1">
                <a:solidFill>
                  <a:srgbClr val="3F7D6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F7D6E"/>
                </a:solidFill>
                <a:latin typeface="Arial"/>
                <a:ea typeface="Arial"/>
                <a:cs typeface="Arial"/>
              </a:rPr>
              <a:t>Reflect  ·  3 min  ·  8/8 stages</a:t>
            </a:r>
          </a:p>
        </p:txBody>
      </p:sp>
      <p:sp>
        <p:nvSpPr>
          <p:cNvPr id="7" name="shape-773">
            <a:extLst xmlns:a="http://schemas.openxmlformats.org/drawingml/2006/main">
              <a:ext uri="{FF2B5EF4-FFF2-40B4-BE49-F238E27FC236}">
                <a16:creationId xmlns:a16="http://schemas.microsoft.com/office/drawing/2014/main" id="{16671F35-B9ED-4E05-9083-0B6E80134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76475"/>
            <a:ext cx="1066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31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attempt; name the next improvement.</a:t>
            </a:r>
          </a:p>
        </p:txBody>
      </p:sp>
      <p:sp>
        <p:nvSpPr>
          <p:cNvPr id="8" name="shape-774">
            <a:extLst xmlns:a="http://schemas.openxmlformats.org/drawingml/2006/main">
              <a:ext uri="{FF2B5EF4-FFF2-40B4-BE49-F238E27FC236}">
                <a16:creationId xmlns:a16="http://schemas.microsoft.com/office/drawing/2014/main" id="{FF932DE1-789B-4AE9-8E59-6AC641207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4457700"/>
            <a:ext cx="104775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thing I can explain: ______________</a:t>
            </a:r>
          </a:p>
          <a:p xmlns:a="http://schemas.openxmlformats.org/drawingml/2006/main">
            <a:pPr>
              <a:lnSpc>
                <a:spcPct val="108000"/>
              </a:lnSpc>
              <a:buNone/>
              <a:defRPr sz="23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One next step or question: ______________</a:t>
            </a:r>
          </a:p>
        </p:txBody>
      </p:sp>
    </p:spTree>
    <p:extLst>
      <p:ext uri="{BB962C8B-B14F-4D97-AF65-F5344CB8AC3E}">
        <p14:creationId xmlns:p14="http://schemas.microsoft.com/office/powerpoint/2010/main" val="97319028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2026-09-05T19:24:54.3780000Z</dcterms:created>
  <dcterms:modified xsi:type="dcterms:W3CDTF">2026-09-05T19:24:54.3780000Z</dcterms:modified>
</coreProperties>
</file>