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76fde087a054c96" /><Relationship Type="http://schemas.openxmlformats.org/officeDocument/2006/relationships/extended-properties" Target="/docProps/app.xml" Id="R70f0a0cdf4634b74" /><Relationship Type="http://schemas.openxmlformats.org/officeDocument/2006/relationships/officeDocument" Target="/ppt/presentation.xml" Id="R66034c7e239441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327289a17e455b"/>
  </p:sldMasterIdLst>
  <p:notesMasterIdLst>
    <p:notesMasterId xmlns:r="http://schemas.openxmlformats.org/officeDocument/2006/relationships" r:id="Rff3ab2f16f324e6b"/>
  </p:notesMasterIdLst>
  <p:sldIdLst>
    <p:sldId xmlns:r="http://schemas.openxmlformats.org/officeDocument/2006/relationships" id="256" r:id="R8bdfe78d7dad4c1e"/>
    <p:sldId xmlns:r="http://schemas.openxmlformats.org/officeDocument/2006/relationships" id="257" r:id="Re1ba3e0fc3714ecd"/>
    <p:sldId xmlns:r="http://schemas.openxmlformats.org/officeDocument/2006/relationships" id="258" r:id="Rd88cef2cf7074508"/>
    <p:sldId xmlns:r="http://schemas.openxmlformats.org/officeDocument/2006/relationships" id="259" r:id="R71fb7e061e4f47b0"/>
    <p:sldId xmlns:r="http://schemas.openxmlformats.org/officeDocument/2006/relationships" id="260" r:id="R5d9be35a2bbe4aa3"/>
    <p:sldId xmlns:r="http://schemas.openxmlformats.org/officeDocument/2006/relationships" id="261" r:id="Re4d9487b83b04214"/>
    <p:sldId xmlns:r="http://schemas.openxmlformats.org/officeDocument/2006/relationships" id="262" r:id="R2a02d49ac0c44e42"/>
    <p:sldId xmlns:r="http://schemas.openxmlformats.org/officeDocument/2006/relationships" id="263" r:id="Rd3c5f82e59b8469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aaf98bf1fa04f6c" /><Relationship Type="http://schemas.openxmlformats.org/officeDocument/2006/relationships/slideMaster" Target="/ppt/slideMasters/slideMaster1.xml" Id="R87327289a17e455b" /><Relationship Type="http://schemas.openxmlformats.org/officeDocument/2006/relationships/notesMaster" Target="/ppt/notesMasters/notesMaster1.xml" Id="Rff3ab2f16f324e6b" /><Relationship Type="http://schemas.openxmlformats.org/officeDocument/2006/relationships/presProps" Target="/ppt/presProps.xml" Id="R37ce639377244e23" /><Relationship Type="http://schemas.openxmlformats.org/officeDocument/2006/relationships/tableStyles" Target="/ppt/tableStyles.xml" Id="R97a25c7864a9450a" /><Relationship Type="http://schemas.openxmlformats.org/officeDocument/2006/relationships/slide" Target="/ppt/slides/slide1.xml" Id="R8bdfe78d7dad4c1e" /><Relationship Type="http://schemas.openxmlformats.org/officeDocument/2006/relationships/slide" Target="/ppt/slides/slide2.xml" Id="Re1ba3e0fc3714ecd" /><Relationship Type="http://schemas.openxmlformats.org/officeDocument/2006/relationships/slide" Target="/ppt/slides/slide3.xml" Id="Rd88cef2cf7074508" /><Relationship Type="http://schemas.openxmlformats.org/officeDocument/2006/relationships/slide" Target="/ppt/slides/slide4.xml" Id="R71fb7e061e4f47b0" /><Relationship Type="http://schemas.openxmlformats.org/officeDocument/2006/relationships/slide" Target="/ppt/slides/slide5.xml" Id="R5d9be35a2bbe4aa3" /><Relationship Type="http://schemas.openxmlformats.org/officeDocument/2006/relationships/slide" Target="/ppt/slides/slide6.xml" Id="Re4d9487b83b04214" /><Relationship Type="http://schemas.openxmlformats.org/officeDocument/2006/relationships/slide" Target="/ppt/slides/slide7.xml" Id="R2a02d49ac0c44e42" /><Relationship Type="http://schemas.openxmlformats.org/officeDocument/2006/relationships/slide" Target="/ppt/slides/slide8.xml" Id="Rd3c5f82e59b8469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2664389f981477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d8ab99a8ccb42af" /><Relationship Type="http://schemas.openxmlformats.org/officeDocument/2006/relationships/notesMaster" Target="/ppt/notesMasters/notesMaster1.xml" Id="R9097f9364c8b43b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37c127b93d249c9" /><Relationship Type="http://schemas.openxmlformats.org/officeDocument/2006/relationships/notesMaster" Target="/ppt/notesMasters/notesMaster1.xml" Id="R045c4fa4d1454c6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fe82f864afa4871" /><Relationship Type="http://schemas.openxmlformats.org/officeDocument/2006/relationships/notesMaster" Target="/ppt/notesMasters/notesMaster1.xml" Id="R368db390614140c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6cf40782a254057" /><Relationship Type="http://schemas.openxmlformats.org/officeDocument/2006/relationships/notesMaster" Target="/ppt/notesMasters/notesMaster1.xml" Id="R2b12a78c1d5d4d8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7af11acb5114bcb" /><Relationship Type="http://schemas.openxmlformats.org/officeDocument/2006/relationships/notesMaster" Target="/ppt/notesMasters/notesMaster1.xml" Id="R690f5934ac9047d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63cfbb7882d46fd" /><Relationship Type="http://schemas.openxmlformats.org/officeDocument/2006/relationships/notesMaster" Target="/ppt/notesMasters/notesMaster1.xml" Id="Rb2198ff742b54b3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2a3a5b206a584b1a" /><Relationship Type="http://schemas.openxmlformats.org/officeDocument/2006/relationships/notesMaster" Target="/ppt/notesMasters/notesMaster1.xml" Id="R36ac751101d348a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f0a1d9a2dc24788" /><Relationship Type="http://schemas.openxmlformats.org/officeDocument/2006/relationships/notesMaster" Target="/ppt/notesMasters/notesMaster1.xml" Id="R84348d5c450d4cf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13:30–14:10. Arrive: 3 minutes. Total lesson: 40 minutes.</a:t>
            </a:r>
          </a:p>
          <a:p xmlns:a="http://schemas.openxmlformats.org/drawingml/2006/main">
            <a:r>
              <a:t>Outcome: Name a welcoming action and point to the line that supports it.</a:t>
            </a:r>
          </a:p>
          <a:p xmlns:a="http://schemas.openxmlformats.org/drawingml/2006/main">
            <a:r>
              <a:t>Prepare: Print the three numbered lines and response page. Pencil only; no cupboard pack or online playback needed. Read all three lines before discussing.</a:t>
            </a:r>
          </a:p>
          <a:p xmlns:a="http://schemas.openxmlformats.org/drawingml/2006/main">
            <a:r>
              <a:t>Check: A. R3 describes a meal invitation; no line describes wages or a house.</a:t>
            </a:r>
          </a:p>
          <a:p xmlns:a="http://schemas.openxmlformats.org/drawingml/2006/main">
            <a:r>
              <a:t>Task answers: Meal R3; water R2; staying near others R1. | Example: she is invited to eat; R3. Accept another correctly linked action. | Not shown. Gathering grain is described, but wages are not.</a:t>
            </a:r>
          </a:p>
          <a:p xmlns:a="http://schemas.openxmlformats.org/drawingml/2006/main">
            <a:r>
              <a:t>Watch for: Gleaning means collecting grain left by harvesters; it does not establish paid employment. Do not add a missing-Ruth scene or invented dialogue.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PARAPHRASE — Ruth 2:8–9 and 14. A short biblical passage, not a complete retelling. The Book of Ruth is in the Jewish Tanakh and Christian Old Testament.</a:t>
            </a:r>
          </a:p>
          <a:p xmlns:a="http://schemas.openxmlformats.org/drawingml/2006/main">
            <a:r>
              <a:t>School curriculum: BUILD Weekly Autumn SOW: RE C62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>https://www.biblegateway.com/passage/?search=Ruth+2&amp;version=NRSVUE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13:30–14:10. Read the source: 5 minutes. Total lesson: 40 minutes.</a:t>
            </a:r>
          </a:p>
          <a:p xmlns:a="http://schemas.openxmlformats.org/drawingml/2006/main">
            <a:r>
              <a:t>Outcome: Name a welcoming action and point to the line that supports it.</a:t>
            </a:r>
          </a:p>
          <a:p xmlns:a="http://schemas.openxmlformats.org/drawingml/2006/main">
            <a:r>
              <a:t>Prepare: Print the three numbered lines and response page. Pencil only; no cupboard pack or online playback needed. Read all three lines before discussing.</a:t>
            </a:r>
          </a:p>
          <a:p xmlns:a="http://schemas.openxmlformats.org/drawingml/2006/main">
            <a:r>
              <a:t>Check: A. R3 describes a meal invitation; no line describes wages or a house.</a:t>
            </a:r>
          </a:p>
          <a:p xmlns:a="http://schemas.openxmlformats.org/drawingml/2006/main">
            <a:r>
              <a:t>Task answers: Meal R3; water R2; staying near others R1. | Example: she is invited to eat; R3. Accept another correctly linked action. | Not shown. Gathering grain is described, but wages are not.</a:t>
            </a:r>
          </a:p>
          <a:p xmlns:a="http://schemas.openxmlformats.org/drawingml/2006/main">
            <a:r>
              <a:t>Watch for: Gleaning means collecting grain left by harvesters; it does not establish paid employment. Do not add a missing-Ruth scene or invented dialogue.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PARAPHRASE — Ruth 2:8–9 and 14. A short biblical passage, not a complete retelling. The Book of Ruth is in the Jewish Tanakh and Christian Old Testament.</a:t>
            </a:r>
          </a:p>
          <a:p xmlns:a="http://schemas.openxmlformats.org/drawingml/2006/main">
            <a:r>
              <a:t>School curriculum: BUILD Weekly Autumn SOW: RE C62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>https://www.biblegateway.com/passage/?search=Ruth+2&amp;version=NRSVUE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13:30–14:10. Watch a model: 5 minutes. Total lesson: 40 minutes.</a:t>
            </a:r>
          </a:p>
          <a:p xmlns:a="http://schemas.openxmlformats.org/drawingml/2006/main">
            <a:r>
              <a:t>Outcome: Name a welcoming action and point to the line that supports it.</a:t>
            </a:r>
          </a:p>
          <a:p xmlns:a="http://schemas.openxmlformats.org/drawingml/2006/main">
            <a:r>
              <a:t>Prepare: Print the three numbered lines and response page. Pencil only; no cupboard pack or online playback needed. Read all three lines before discussing.</a:t>
            </a:r>
          </a:p>
          <a:p xmlns:a="http://schemas.openxmlformats.org/drawingml/2006/main">
            <a:r>
              <a:t>Check: A. R3 describes a meal invitation; no line describes wages or a house.</a:t>
            </a:r>
          </a:p>
          <a:p xmlns:a="http://schemas.openxmlformats.org/drawingml/2006/main">
            <a:r>
              <a:t>Task answers: Meal R3; water R2; staying near others R1. | Example: she is invited to eat; R3. Accept another correctly linked action. | Not shown. Gathering grain is described, but wages are not.</a:t>
            </a:r>
          </a:p>
          <a:p xmlns:a="http://schemas.openxmlformats.org/drawingml/2006/main">
            <a:r>
              <a:t>Watch for: Gleaning means collecting grain left by harvesters; it does not establish paid employment. Do not add a missing-Ruth scene or invented dialogue.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PARAPHRASE — Ruth 2:8–9 and 14. A short biblical passage, not a complete retelling. The Book of Ruth is in the Jewish Tanakh and Christian Old Testament.</a:t>
            </a:r>
          </a:p>
          <a:p xmlns:a="http://schemas.openxmlformats.org/drawingml/2006/main">
            <a:r>
              <a:t>School curriculum: BUILD Weekly Autumn SOW: RE C62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>https://www.biblegateway.com/passage/?search=Ruth+2&amp;version=NRSVUE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13:30–14:10. Choose: 4 minutes. Total lesson: 40 minutes.</a:t>
            </a:r>
          </a:p>
          <a:p xmlns:a="http://schemas.openxmlformats.org/drawingml/2006/main">
            <a:r>
              <a:t>Outcome: Name a welcoming action and point to the line that supports it.</a:t>
            </a:r>
          </a:p>
          <a:p xmlns:a="http://schemas.openxmlformats.org/drawingml/2006/main">
            <a:r>
              <a:t>Prepare: Print the three numbered lines and response page. Pencil only; no cupboard pack or online playback needed. Read all three lines before discussing.</a:t>
            </a:r>
          </a:p>
          <a:p xmlns:a="http://schemas.openxmlformats.org/drawingml/2006/main">
            <a:r>
              <a:t>Check: A. R3 describes a meal invitation; no line describes wages or a house.</a:t>
            </a:r>
          </a:p>
          <a:p xmlns:a="http://schemas.openxmlformats.org/drawingml/2006/main">
            <a:r>
              <a:t>Task answers: Meal R3; water R2; staying near others R1. | Example: she is invited to eat; R3. Accept another correctly linked action. | Not shown. Gathering grain is described, but wages are not.</a:t>
            </a:r>
          </a:p>
          <a:p xmlns:a="http://schemas.openxmlformats.org/drawingml/2006/main">
            <a:r>
              <a:t>Watch for: Gleaning means collecting grain left by harvesters; it does not establish paid employment. Do not add a missing-Ruth scene or invented dialogue.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PARAPHRASE — Ruth 2:8–9 and 14. A short biblical passage, not a complete retelling. The Book of Ruth is in the Jewish Tanakh and Christian Old Testament.</a:t>
            </a:r>
          </a:p>
          <a:p xmlns:a="http://schemas.openxmlformats.org/drawingml/2006/main">
            <a:r>
              <a:t>School curriculum: BUILD Weekly Autumn SOW: RE C62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>https://www.biblegateway.com/passage/?search=Ruth+2&amp;version=NRSVUE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13:30–14:10. Check: 3 minutes. Total lesson: 40 minutes.</a:t>
            </a:r>
          </a:p>
          <a:p xmlns:a="http://schemas.openxmlformats.org/drawingml/2006/main">
            <a:r>
              <a:t>Outcome: Name a welcoming action and point to the line that supports it.</a:t>
            </a:r>
          </a:p>
          <a:p xmlns:a="http://schemas.openxmlformats.org/drawingml/2006/main">
            <a:r>
              <a:t>Prepare: Print the three numbered lines and response page. Pencil only; no cupboard pack or online playback needed. Read all three lines before discussing.</a:t>
            </a:r>
          </a:p>
          <a:p xmlns:a="http://schemas.openxmlformats.org/drawingml/2006/main">
            <a:r>
              <a:t>Check: A. R3 describes a meal invitation; no line describes wages or a house.</a:t>
            </a:r>
          </a:p>
          <a:p xmlns:a="http://schemas.openxmlformats.org/drawingml/2006/main">
            <a:r>
              <a:t>Task answers: Meal R3; water R2; staying near others R1. | Example: she is invited to eat; R3. Accept another correctly linked action. | Not shown. Gathering grain is described, but wages are not.</a:t>
            </a:r>
          </a:p>
          <a:p xmlns:a="http://schemas.openxmlformats.org/drawingml/2006/main">
            <a:r>
              <a:t>Watch for: Gleaning means collecting grain left by harvesters; it does not establish paid employment. Do not add a missing-Ruth scene or invented dialogue.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PARAPHRASE — Ruth 2:8–9 and 14. A short biblical passage, not a complete retelling. The Book of Ruth is in the Jewish Tanakh and Christian Old Testament.</a:t>
            </a:r>
          </a:p>
          <a:p xmlns:a="http://schemas.openxmlformats.org/drawingml/2006/main">
            <a:r>
              <a:t>School curriculum: BUILD Weekly Autumn SOW: RE C62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>https://www.biblegateway.com/passage/?search=Ruth+2&amp;version=NRSVUE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13:30–14:10. Your evidence: 12 minutes. Total lesson: 40 minutes.</a:t>
            </a:r>
          </a:p>
          <a:p xmlns:a="http://schemas.openxmlformats.org/drawingml/2006/main">
            <a:r>
              <a:t>Outcome: Name a welcoming action and point to the line that supports it.</a:t>
            </a:r>
          </a:p>
          <a:p xmlns:a="http://schemas.openxmlformats.org/drawingml/2006/main">
            <a:r>
              <a:t>Prepare: Print the three numbered lines and response page. Pencil only; no cupboard pack or online playback needed. Read all three lines before discussing.</a:t>
            </a:r>
          </a:p>
          <a:p xmlns:a="http://schemas.openxmlformats.org/drawingml/2006/main">
            <a:r>
              <a:t>Check: A. R3 describes a meal invitation; no line describes wages or a house.</a:t>
            </a:r>
          </a:p>
          <a:p xmlns:a="http://schemas.openxmlformats.org/drawingml/2006/main">
            <a:r>
              <a:t>Task answers: Meal R3; water R2; staying near others R1. | Example: she is invited to eat; R3. Accept another correctly linked action. | Not shown. Gathering grain is described, but wages are not.</a:t>
            </a:r>
          </a:p>
          <a:p xmlns:a="http://schemas.openxmlformats.org/drawingml/2006/main">
            <a:r>
              <a:t>Watch for: Gleaning means collecting grain left by harvesters; it does not establish paid employment. Do not add a missing-Ruth scene or invented dialogue.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PARAPHRASE — Ruth 2:8–9 and 14. A short biblical passage, not a complete retelling. The Book of Ruth is in the Jewish Tanakh and Christian Old Testament.</a:t>
            </a:r>
          </a:p>
          <a:p xmlns:a="http://schemas.openxmlformats.org/drawingml/2006/main">
            <a:r>
              <a:t>School curriculum: BUILD Weekly Autumn SOW: RE C62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>https://www.biblegateway.com/passage/?search=Ruth+2&amp;version=NRSVUE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13:30–14:10. Improve: 5 minutes. Total lesson: 40 minutes.</a:t>
            </a:r>
          </a:p>
          <a:p xmlns:a="http://schemas.openxmlformats.org/drawingml/2006/main">
            <a:r>
              <a:t>Outcome: Name a welcoming action and point to the line that supports it.</a:t>
            </a:r>
          </a:p>
          <a:p xmlns:a="http://schemas.openxmlformats.org/drawingml/2006/main">
            <a:r>
              <a:t>Prepare: Print the three numbered lines and response page. Pencil only; no cupboard pack or online playback needed. Read all three lines before discussing.</a:t>
            </a:r>
          </a:p>
          <a:p xmlns:a="http://schemas.openxmlformats.org/drawingml/2006/main">
            <a:r>
              <a:t>Check: A. R3 describes a meal invitation; no line describes wages or a house.</a:t>
            </a:r>
          </a:p>
          <a:p xmlns:a="http://schemas.openxmlformats.org/drawingml/2006/main">
            <a:r>
              <a:t>Task answers: Meal R3; water R2; staying near others R1. | Example: she is invited to eat; R3. Accept another correctly linked action. | Not shown. Gathering grain is described, but wages are not.</a:t>
            </a:r>
          </a:p>
          <a:p xmlns:a="http://schemas.openxmlformats.org/drawingml/2006/main">
            <a:r>
              <a:t>Watch for: Gleaning means collecting grain left by harvesters; it does not establish paid employment. Do not add a missing-Ruth scene or invented dialogue.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PARAPHRASE — Ruth 2:8–9 and 14. A short biblical passage, not a complete retelling. The Book of Ruth is in the Jewish Tanakh and Christian Old Testament.</a:t>
            </a:r>
          </a:p>
          <a:p xmlns:a="http://schemas.openxmlformats.org/drawingml/2006/main">
            <a:r>
              <a:t>School curriculum: BUILD Weekly Autumn SOW: RE C62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>https://www.biblegateway.com/passage/?search=Ruth+2&amp;version=NRSVUE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Tuesday 13:30–14:10. Reflect: 3 minutes. Total lesson: 40 minutes.</a:t>
            </a:r>
          </a:p>
          <a:p xmlns:a="http://schemas.openxmlformats.org/drawingml/2006/main">
            <a:r>
              <a:t>Outcome: Name a welcoming action and point to the line that supports it.</a:t>
            </a:r>
          </a:p>
          <a:p xmlns:a="http://schemas.openxmlformats.org/drawingml/2006/main">
            <a:r>
              <a:t>Prepare: Print the three numbered lines and response page. Pencil only; no cupboard pack or online playback needed. Read all three lines before discussing.</a:t>
            </a:r>
          </a:p>
          <a:p xmlns:a="http://schemas.openxmlformats.org/drawingml/2006/main">
            <a:r>
              <a:t>Check: A. R3 describes a meal invitation; no line describes wages or a house.</a:t>
            </a:r>
          </a:p>
          <a:p xmlns:a="http://schemas.openxmlformats.org/drawingml/2006/main">
            <a:r>
              <a:t>Task answers: Meal R3; water R2; staying near others R1. | Example: she is invited to eat; R3. Accept another correctly linked action. | Not shown. Gathering grain is described, but wages are not.</a:t>
            </a:r>
          </a:p>
          <a:p xmlns:a="http://schemas.openxmlformats.org/drawingml/2006/main">
            <a:r>
              <a:t>Watch for: Gleaning means collecting grain left by harvesters; it does not establish paid employment. Do not add a missing-Ruth scene or invented dialogue.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PARAPHRASE — Ruth 2:8–9 and 14. A short biblical passage, not a complete retelling. The Book of Ruth is in the Jewish Tanakh and Christian Old Testament.</a:t>
            </a:r>
          </a:p>
          <a:p xmlns:a="http://schemas.openxmlformats.org/drawingml/2006/main">
            <a:r>
              <a:t>School curriculum: BUILD Weekly Autumn SOW: RE C62</a:t>
            </a:r>
          </a:p>
          <a:p xmlns:a="http://schemas.openxmlformats.org/drawingml/2006/main">
            <a:r>
              <a:t>Source material: User-supplied Humanities packs, September 2026; WAM Autumn 1; School SOW and matching existing website lesson</a:t>
            </a:r>
          </a:p>
          <a:p xmlns:a="http://schemas.openxmlformats.org/drawingml/2006/main">
            <a:r>
              <a:t>https://www.biblegateway.com/passage/?search=Ruth+2&amp;version=NRSVUE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a37d36c9c74443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9f4f65c5a7544cb" /><Relationship Type="http://schemas.openxmlformats.org/officeDocument/2006/relationships/slideLayout" Target="/ppt/slideLayouts/slideLayout1.xml" Id="R966bfd544d584ec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6bfd544d584ec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bea2f83324d06" /><Relationship Type="http://schemas.openxmlformats.org/officeDocument/2006/relationships/image" Target="/ppt/media/image.png" Id="R4a2fde2a2c3247bd" /><Relationship Type="http://schemas.openxmlformats.org/officeDocument/2006/relationships/notesSlide" Target="/ppt/notesSlides/notesSlide1.xml" Id="Rcee329d47d194c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34853aeab4fae" /><Relationship Type="http://schemas.openxmlformats.org/officeDocument/2006/relationships/notesSlide" Target="/ppt/notesSlides/notesSlide2.xml" Id="R8192127d64484b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9762cc8004344" /><Relationship Type="http://schemas.openxmlformats.org/officeDocument/2006/relationships/notesSlide" Target="/ppt/notesSlides/notesSlide3.xml" Id="Rd13fee892cd948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7f1fa43a046b7" /><Relationship Type="http://schemas.openxmlformats.org/officeDocument/2006/relationships/notesSlide" Target="/ppt/notesSlides/notesSlide4.xml" Id="Rdaf60f4abac740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cfeadb11d44a8" /><Relationship Type="http://schemas.openxmlformats.org/officeDocument/2006/relationships/notesSlide" Target="/ppt/notesSlides/notesSlide5.xml" Id="R2a862b07f2154e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7c9a32a314db2" /><Relationship Type="http://schemas.openxmlformats.org/officeDocument/2006/relationships/notesSlide" Target="/ppt/notesSlides/notesSlide6.xml" Id="Raa83a6fb43ca48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4e1776a5840cc" /><Relationship Type="http://schemas.openxmlformats.org/officeDocument/2006/relationships/notesSlide" Target="/ppt/notesSlides/notesSlide7.xml" Id="R14caac0f063749f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a369f89804a09" /><Relationship Type="http://schemas.openxmlformats.org/officeDocument/2006/relationships/notesSlide" Target="/ppt/notesSlides/notesSlide8.xml" Id="Rb4153db9e3a6426c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87">
            <a:extLst xmlns:a="http://schemas.openxmlformats.org/drawingml/2006/main">
              <a:ext uri="{FF2B5EF4-FFF2-40B4-BE49-F238E27FC236}">
                <a16:creationId xmlns:a16="http://schemas.microsoft.com/office/drawing/2014/main" id="{B5379E30-8293-4A88-84F1-F4ABD2A57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88">
            <a:extLst xmlns:a="http://schemas.openxmlformats.org/drawingml/2006/main">
              <a:ext uri="{FF2B5EF4-FFF2-40B4-BE49-F238E27FC236}">
                <a16:creationId xmlns:a16="http://schemas.microsoft.com/office/drawing/2014/main" id="{D776739A-A799-4CAD-A775-0C7FB1357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RE  /  WEEK 3</a:t>
            </a:r>
          </a:p>
        </p:txBody>
      </p:sp>
      <p:sp>
        <p:nvSpPr>
          <p:cNvPr id="3" name="shape-89">
            <a:extLst xmlns:a="http://schemas.openxmlformats.org/drawingml/2006/main">
              <a:ext uri="{FF2B5EF4-FFF2-40B4-BE49-F238E27FC236}">
                <a16:creationId xmlns:a16="http://schemas.microsoft.com/office/drawing/2014/main" id="{CF45D55D-7F68-440D-AEB8-5C3E6B63D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45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Ruth: find the sign of welcome</a:t>
            </a:r>
          </a:p>
        </p:txBody>
      </p:sp>
      <p:sp>
        <p:nvSpPr>
          <p:cNvPr id="4" name="shape-90">
            <a:extLst xmlns:a="http://schemas.openxmlformats.org/drawingml/2006/main">
              <a:ext uri="{FF2B5EF4-FFF2-40B4-BE49-F238E27FC236}">
                <a16:creationId xmlns:a16="http://schemas.microsoft.com/office/drawing/2014/main" id="{546995D9-8111-49E6-BB83-C47B72C2BD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91">
            <a:extLst xmlns:a="http://schemas.openxmlformats.org/drawingml/2006/main">
              <a:ext uri="{FF2B5EF4-FFF2-40B4-BE49-F238E27FC236}">
                <a16:creationId xmlns:a16="http://schemas.microsoft.com/office/drawing/2014/main" id="{6A631A02-9F58-4923-BFBD-62B0E28F2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92">
            <a:extLst xmlns:a="http://schemas.openxmlformats.org/drawingml/2006/main">
              <a:ext uri="{FF2B5EF4-FFF2-40B4-BE49-F238E27FC236}">
                <a16:creationId xmlns:a16="http://schemas.microsoft.com/office/drawing/2014/main" id="{81D34550-B696-47DC-8D99-40D9BE478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Arrive  ·  3 min  ·  1/8 stages</a:t>
            </a:r>
          </a:p>
        </p:txBody>
      </p:sp>
      <p:sp>
        <p:nvSpPr>
          <p:cNvPr id="7" name="shape-93">
            <a:extLst xmlns:a="http://schemas.openxmlformats.org/drawingml/2006/main">
              <a:ext uri="{FF2B5EF4-FFF2-40B4-BE49-F238E27FC236}">
                <a16:creationId xmlns:a16="http://schemas.microsoft.com/office/drawing/2014/main" id="{D32A5061-96B8-43CD-A859-7870F4B80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628900"/>
            <a:ext cx="7734300" cy="1600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Name a welcoming action and point to the line that supports it.</a:t>
            </a:r>
          </a:p>
        </p:txBody>
      </p:sp>
      <p:sp>
        <p:nvSpPr>
          <p:cNvPr id="8" name="shape-94">
            <a:extLst xmlns:a="http://schemas.openxmlformats.org/drawingml/2006/main">
              <a:ext uri="{FF2B5EF4-FFF2-40B4-BE49-F238E27FC236}">
                <a16:creationId xmlns:a16="http://schemas.microsoft.com/office/drawing/2014/main" id="{A02060DA-5B07-4BDE-BC21-B5170750C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695825"/>
            <a:ext cx="82867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Think, point, speak, draw or write.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You may pass or ask for a quiet start.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a2fde2a2c3247bd"/>
          <a:stretch xmlns:a="http://schemas.openxmlformats.org/drawingml/2006/main"/>
        </p:blipFill>
        <p:spPr>
          <a:xfrm xmlns:a="http://schemas.openxmlformats.org/drawingml/2006/main">
            <a:off x="9525000" y="2809875"/>
            <a:ext cx="1562100" cy="15621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38823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shape-95">
            <a:extLst xmlns:a="http://schemas.openxmlformats.org/drawingml/2006/main">
              <a:ext uri="{FF2B5EF4-FFF2-40B4-BE49-F238E27FC236}">
                <a16:creationId xmlns:a16="http://schemas.microsoft.com/office/drawing/2014/main" id="{3B4BF3E8-A811-49D0-B6FC-648BDAE5F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96">
            <a:extLst xmlns:a="http://schemas.openxmlformats.org/drawingml/2006/main">
              <a:ext uri="{FF2B5EF4-FFF2-40B4-BE49-F238E27FC236}">
                <a16:creationId xmlns:a16="http://schemas.microsoft.com/office/drawing/2014/main" id="{F2217F57-A45D-4A71-9811-F122F8704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RE  /  WEEK 3</a:t>
            </a:r>
          </a:p>
        </p:txBody>
      </p:sp>
      <p:sp>
        <p:nvSpPr>
          <p:cNvPr id="3" name="shape-97">
            <a:extLst xmlns:a="http://schemas.openxmlformats.org/drawingml/2006/main">
              <a:ext uri="{FF2B5EF4-FFF2-40B4-BE49-F238E27FC236}">
                <a16:creationId xmlns:a16="http://schemas.microsoft.com/office/drawing/2014/main" id="{E1454D7E-DCCC-42E7-81DB-98FADBDC6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Read the source</a:t>
            </a:r>
          </a:p>
        </p:txBody>
      </p:sp>
      <p:sp>
        <p:nvSpPr>
          <p:cNvPr id="4" name="shape-98">
            <a:extLst xmlns:a="http://schemas.openxmlformats.org/drawingml/2006/main">
              <a:ext uri="{FF2B5EF4-FFF2-40B4-BE49-F238E27FC236}">
                <a16:creationId xmlns:a16="http://schemas.microsoft.com/office/drawing/2014/main" id="{72D2A2A3-98D5-485D-9878-BA91F9FD6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99">
            <a:extLst xmlns:a="http://schemas.openxmlformats.org/drawingml/2006/main">
              <a:ext uri="{FF2B5EF4-FFF2-40B4-BE49-F238E27FC236}">
                <a16:creationId xmlns:a16="http://schemas.microsoft.com/office/drawing/2014/main" id="{545E8CC3-F860-4AAE-AAC9-D95EF25B8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100">
            <a:extLst xmlns:a="http://schemas.openxmlformats.org/drawingml/2006/main">
              <a:ext uri="{FF2B5EF4-FFF2-40B4-BE49-F238E27FC236}">
                <a16:creationId xmlns:a16="http://schemas.microsoft.com/office/drawing/2014/main" id="{AEAE77CA-D0CA-4A19-B40D-4F02CA39A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Read the source  ·  5 min  ·  2/8 stages</a:t>
            </a:r>
          </a:p>
        </p:txBody>
      </p:sp>
      <p:sp>
        <p:nvSpPr>
          <p:cNvPr id="7" name="shape-101">
            <a:extLst xmlns:a="http://schemas.openxmlformats.org/drawingml/2006/main">
              <a:ext uri="{FF2B5EF4-FFF2-40B4-BE49-F238E27FC236}">
                <a16:creationId xmlns:a16="http://schemas.microsoft.com/office/drawing/2014/main" id="{FF858C01-D69F-49E3-B6F1-31836A47B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2047875"/>
            <a:ext cx="1081087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7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CLASSROOM PARAPHRASE: Ruth 2:8–9,14. Jewish Tanakh / Christian Old Testament.</a:t>
            </a:r>
          </a:p>
        </p:txBody>
      </p:sp>
      <p:sp>
        <p:nvSpPr>
          <p:cNvPr id="8" name="shape-102">
            <a:extLst xmlns:a="http://schemas.openxmlformats.org/drawingml/2006/main">
              <a:ext uri="{FF2B5EF4-FFF2-40B4-BE49-F238E27FC236}">
                <a16:creationId xmlns:a16="http://schemas.microsoft.com/office/drawing/2014/main" id="{0935E4AB-7D48-4EAB-817F-A3BEDA3E3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765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103">
            <a:extLst xmlns:a="http://schemas.openxmlformats.org/drawingml/2006/main">
              <a:ext uri="{FF2B5EF4-FFF2-40B4-BE49-F238E27FC236}">
                <a16:creationId xmlns:a16="http://schemas.microsoft.com/office/drawing/2014/main" id="{4EA020D5-E98D-4AFD-BC42-0E86B570A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876550"/>
            <a:ext cx="100012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R1. Ruth gathers grain left after the harvesters. Boaz asks her to remain near the women in his field.</a:t>
            </a:r>
          </a:p>
        </p:txBody>
      </p:sp>
      <p:sp>
        <p:nvSpPr>
          <p:cNvPr id="10" name="shape-104">
            <a:extLst xmlns:a="http://schemas.openxmlformats.org/drawingml/2006/main">
              <a:ext uri="{FF2B5EF4-FFF2-40B4-BE49-F238E27FC236}">
                <a16:creationId xmlns:a16="http://schemas.microsoft.com/office/drawing/2014/main" id="{5B16083B-20B4-4312-99D3-DDD9E9C4E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9243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105">
            <a:extLst xmlns:a="http://schemas.openxmlformats.org/drawingml/2006/main">
              <a:ext uri="{FF2B5EF4-FFF2-40B4-BE49-F238E27FC236}">
                <a16:creationId xmlns:a16="http://schemas.microsoft.com/office/drawing/2014/main" id="{27C087E6-F06E-4B85-963D-5D827D20A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924300"/>
            <a:ext cx="100012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R2. Boaz tells the men not to trouble Ruth. She may drink the water they have collected.</a:t>
            </a:r>
          </a:p>
        </p:txBody>
      </p:sp>
      <p:sp>
        <p:nvSpPr>
          <p:cNvPr id="12" name="shape-106">
            <a:extLst xmlns:a="http://schemas.openxmlformats.org/drawingml/2006/main">
              <a:ext uri="{FF2B5EF4-FFF2-40B4-BE49-F238E27FC236}">
                <a16:creationId xmlns:a16="http://schemas.microsoft.com/office/drawing/2014/main" id="{87F40692-D56F-4BCF-9857-08FBCE792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9720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107">
            <a:extLst xmlns:a="http://schemas.openxmlformats.org/drawingml/2006/main">
              <a:ext uri="{FF2B5EF4-FFF2-40B4-BE49-F238E27FC236}">
                <a16:creationId xmlns:a16="http://schemas.microsoft.com/office/drawing/2014/main" id="{8B2CB107-46F5-4702-ACDE-FFC055F05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972050"/>
            <a:ext cx="100012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R3. At mealtime, Boaz invites Ruth to eat. She sits beside the harvesters and has enough food.</a:t>
            </a:r>
          </a:p>
        </p:txBody>
      </p:sp>
    </p:spTree>
    <p:extLst>
      <p:ext uri="{BB962C8B-B14F-4D97-AF65-F5344CB8AC3E}">
        <p14:creationId xmlns:p14="http://schemas.microsoft.com/office/powerpoint/2010/main" val="81577995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shape-108">
            <a:extLst xmlns:a="http://schemas.openxmlformats.org/drawingml/2006/main">
              <a:ext uri="{FF2B5EF4-FFF2-40B4-BE49-F238E27FC236}">
                <a16:creationId xmlns:a16="http://schemas.microsoft.com/office/drawing/2014/main" id="{FD4287B7-73A4-4380-A72D-411FAD371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109">
            <a:extLst xmlns:a="http://schemas.openxmlformats.org/drawingml/2006/main">
              <a:ext uri="{FF2B5EF4-FFF2-40B4-BE49-F238E27FC236}">
                <a16:creationId xmlns:a16="http://schemas.microsoft.com/office/drawing/2014/main" id="{4F3D9E2C-7B37-4C81-B280-6ADD508E0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RE  /  WEEK 3</a:t>
            </a:r>
          </a:p>
        </p:txBody>
      </p:sp>
      <p:sp>
        <p:nvSpPr>
          <p:cNvPr id="3" name="shape-110">
            <a:extLst xmlns:a="http://schemas.openxmlformats.org/drawingml/2006/main">
              <a:ext uri="{FF2B5EF4-FFF2-40B4-BE49-F238E27FC236}">
                <a16:creationId xmlns:a16="http://schemas.microsoft.com/office/drawing/2014/main" id="{7A5D86DB-1C2D-49DD-BFFF-46FA9D27D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Watch the reasoning</a:t>
            </a:r>
          </a:p>
        </p:txBody>
      </p:sp>
      <p:sp>
        <p:nvSpPr>
          <p:cNvPr id="4" name="shape-111">
            <a:extLst xmlns:a="http://schemas.openxmlformats.org/drawingml/2006/main">
              <a:ext uri="{FF2B5EF4-FFF2-40B4-BE49-F238E27FC236}">
                <a16:creationId xmlns:a16="http://schemas.microsoft.com/office/drawing/2014/main" id="{CADF24FA-8560-49C7-B004-CEAF1D73A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112">
            <a:extLst xmlns:a="http://schemas.openxmlformats.org/drawingml/2006/main">
              <a:ext uri="{FF2B5EF4-FFF2-40B4-BE49-F238E27FC236}">
                <a16:creationId xmlns:a16="http://schemas.microsoft.com/office/drawing/2014/main" id="{DC027121-0279-428E-8C18-7D808E3CF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113">
            <a:extLst xmlns:a="http://schemas.openxmlformats.org/drawingml/2006/main">
              <a:ext uri="{FF2B5EF4-FFF2-40B4-BE49-F238E27FC236}">
                <a16:creationId xmlns:a16="http://schemas.microsoft.com/office/drawing/2014/main" id="{3663CA2A-70C9-4B2B-8E00-6F0084B77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Watch a model  ·  5 min  ·  3/8 stages</a:t>
            </a:r>
          </a:p>
        </p:txBody>
      </p:sp>
      <p:sp>
        <p:nvSpPr>
          <p:cNvPr id="7" name="shape-114">
            <a:extLst xmlns:a="http://schemas.openxmlformats.org/drawingml/2006/main">
              <a:ext uri="{FF2B5EF4-FFF2-40B4-BE49-F238E27FC236}">
                <a16:creationId xmlns:a16="http://schemas.microsoft.com/office/drawing/2014/main" id="{DAAC5050-5AF8-46D8-8623-0E26B2B3F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812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115">
            <a:extLst xmlns:a="http://schemas.openxmlformats.org/drawingml/2006/main">
              <a:ext uri="{FF2B5EF4-FFF2-40B4-BE49-F238E27FC236}">
                <a16:creationId xmlns:a16="http://schemas.microsoft.com/office/drawing/2014/main" id="{01299840-6F28-4BB9-8536-DC6A5F207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381250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Claim: Ruth is included at the meal.</a:t>
            </a:r>
          </a:p>
        </p:txBody>
      </p:sp>
      <p:sp>
        <p:nvSpPr>
          <p:cNvPr id="9" name="shape-116">
            <a:extLst xmlns:a="http://schemas.openxmlformats.org/drawingml/2006/main">
              <a:ext uri="{FF2B5EF4-FFF2-40B4-BE49-F238E27FC236}">
                <a16:creationId xmlns:a16="http://schemas.microsoft.com/office/drawing/2014/main" id="{FB96A1DC-512C-4404-B40C-723078152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6712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117">
            <a:extLst xmlns:a="http://schemas.openxmlformats.org/drawingml/2006/main">
              <a:ext uri="{FF2B5EF4-FFF2-40B4-BE49-F238E27FC236}">
                <a16:creationId xmlns:a16="http://schemas.microsoft.com/office/drawing/2014/main" id="{D76AC30F-E2DB-4D31-9850-1A655A41E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67125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Evidence: R3 says Boaz invites her to eat beside the harvesters.</a:t>
            </a:r>
          </a:p>
        </p:txBody>
      </p:sp>
      <p:sp>
        <p:nvSpPr>
          <p:cNvPr id="11" name="shape-118">
            <a:extLst xmlns:a="http://schemas.openxmlformats.org/drawingml/2006/main">
              <a:ext uri="{FF2B5EF4-FFF2-40B4-BE49-F238E27FC236}">
                <a16:creationId xmlns:a16="http://schemas.microsoft.com/office/drawing/2014/main" id="{7ACA76BD-7128-4B8C-BE31-79C25F625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3975" y="5286375"/>
            <a:ext cx="1000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Point to the detail that supports the answer.</a:t>
            </a:r>
          </a:p>
        </p:txBody>
      </p:sp>
    </p:spTree>
    <p:extLst>
      <p:ext uri="{BB962C8B-B14F-4D97-AF65-F5344CB8AC3E}">
        <p14:creationId xmlns:p14="http://schemas.microsoft.com/office/powerpoint/2010/main" val="169654734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shape-119">
            <a:extLst xmlns:a="http://schemas.openxmlformats.org/drawingml/2006/main">
              <a:ext uri="{FF2B5EF4-FFF2-40B4-BE49-F238E27FC236}">
                <a16:creationId xmlns:a16="http://schemas.microsoft.com/office/drawing/2014/main" id="{6B565AFB-8FA7-4928-BCE5-6F2C2F9EA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120">
            <a:extLst xmlns:a="http://schemas.openxmlformats.org/drawingml/2006/main">
              <a:ext uri="{FF2B5EF4-FFF2-40B4-BE49-F238E27FC236}">
                <a16:creationId xmlns:a16="http://schemas.microsoft.com/office/drawing/2014/main" id="{86EB264E-FA89-44B5-BD9B-A60CDDE17E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RE  /  WEEK 3</a:t>
            </a:r>
          </a:p>
        </p:txBody>
      </p:sp>
      <p:sp>
        <p:nvSpPr>
          <p:cNvPr id="3" name="shape-121">
            <a:extLst xmlns:a="http://schemas.openxmlformats.org/drawingml/2006/main">
              <a:ext uri="{FF2B5EF4-FFF2-40B4-BE49-F238E27FC236}">
                <a16:creationId xmlns:a16="http://schemas.microsoft.com/office/drawing/2014/main" id="{D8876874-68D1-49D8-A0DA-C963BBDA0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a decision</a:t>
            </a:r>
          </a:p>
        </p:txBody>
      </p:sp>
      <p:sp>
        <p:nvSpPr>
          <p:cNvPr id="4" name="shape-122">
            <a:extLst xmlns:a="http://schemas.openxmlformats.org/drawingml/2006/main">
              <a:ext uri="{FF2B5EF4-FFF2-40B4-BE49-F238E27FC236}">
                <a16:creationId xmlns:a16="http://schemas.microsoft.com/office/drawing/2014/main" id="{CF2C348A-49E4-42B6-ACA1-E63014A65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123">
            <a:extLst xmlns:a="http://schemas.openxmlformats.org/drawingml/2006/main">
              <a:ext uri="{FF2B5EF4-FFF2-40B4-BE49-F238E27FC236}">
                <a16:creationId xmlns:a16="http://schemas.microsoft.com/office/drawing/2014/main" id="{C0F7C590-4564-4F3E-A1DC-C0AA3A6B8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124">
            <a:extLst xmlns:a="http://schemas.openxmlformats.org/drawingml/2006/main">
              <a:ext uri="{FF2B5EF4-FFF2-40B4-BE49-F238E27FC236}">
                <a16:creationId xmlns:a16="http://schemas.microsoft.com/office/drawing/2014/main" id="{B8F474E2-30D6-4B9B-9F6A-CC43E5488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Choose  ·  4 min  ·  4/8 stages</a:t>
            </a:r>
          </a:p>
        </p:txBody>
      </p:sp>
      <p:sp>
        <p:nvSpPr>
          <p:cNvPr id="7" name="shape-125">
            <a:extLst xmlns:a="http://schemas.openxmlformats.org/drawingml/2006/main">
              <a:ext uri="{FF2B5EF4-FFF2-40B4-BE49-F238E27FC236}">
                <a16:creationId xmlns:a16="http://schemas.microsoft.com/office/drawing/2014/main" id="{58EC0D64-7D49-4763-8C11-7DB2E1AB4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43125"/>
            <a:ext cx="10763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6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Which claim can we support from these lines?</a:t>
            </a:r>
          </a:p>
        </p:txBody>
      </p:sp>
      <p:sp>
        <p:nvSpPr>
          <p:cNvPr id="8" name="shape-126">
            <a:extLst xmlns:a="http://schemas.openxmlformats.org/drawingml/2006/main">
              <a:ext uri="{FF2B5EF4-FFF2-40B4-BE49-F238E27FC236}">
                <a16:creationId xmlns:a16="http://schemas.microsoft.com/office/drawing/2014/main" id="{39D83E38-8612-45F3-BEDA-C6F9A4474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718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127">
            <a:extLst xmlns:a="http://schemas.openxmlformats.org/drawingml/2006/main">
              <a:ext uri="{FF2B5EF4-FFF2-40B4-BE49-F238E27FC236}">
                <a16:creationId xmlns:a16="http://schemas.microsoft.com/office/drawing/2014/main" id="{C83A6688-D87C-4E3E-AEC0-6259C1FE04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37185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A. Ruth is invited to eat.</a:t>
            </a:r>
          </a:p>
        </p:txBody>
      </p:sp>
      <p:sp>
        <p:nvSpPr>
          <p:cNvPr id="10" name="shape-128">
            <a:extLst xmlns:a="http://schemas.openxmlformats.org/drawingml/2006/main">
              <a:ext uri="{FF2B5EF4-FFF2-40B4-BE49-F238E27FC236}">
                <a16:creationId xmlns:a16="http://schemas.microsoft.com/office/drawing/2014/main" id="{EC46F551-3B14-433C-AECE-3F169ABF7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0527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129">
            <a:extLst xmlns:a="http://schemas.openxmlformats.org/drawingml/2006/main">
              <a:ext uri="{FF2B5EF4-FFF2-40B4-BE49-F238E27FC236}">
                <a16:creationId xmlns:a16="http://schemas.microsoft.com/office/drawing/2014/main" id="{3E45C49F-DCC3-47DF-AC32-F3FBDFBD0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105275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B. Ruth receives wages.</a:t>
            </a:r>
          </a:p>
        </p:txBody>
      </p:sp>
      <p:sp>
        <p:nvSpPr>
          <p:cNvPr id="12" name="shape-130">
            <a:extLst xmlns:a="http://schemas.openxmlformats.org/drawingml/2006/main">
              <a:ext uri="{FF2B5EF4-FFF2-40B4-BE49-F238E27FC236}">
                <a16:creationId xmlns:a16="http://schemas.microsoft.com/office/drawing/2014/main" id="{19921AB9-192B-4C67-B620-D4E6AD686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38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131">
            <a:extLst xmlns:a="http://schemas.openxmlformats.org/drawingml/2006/main">
              <a:ext uri="{FF2B5EF4-FFF2-40B4-BE49-F238E27FC236}">
                <a16:creationId xmlns:a16="http://schemas.microsoft.com/office/drawing/2014/main" id="{7EA082D9-FDCA-4061-BFA3-77D00B2B9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83870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C. Ruth is given a house.</a:t>
            </a:r>
          </a:p>
        </p:txBody>
      </p:sp>
      <p:sp>
        <p:nvSpPr>
          <p:cNvPr id="14" name="shape-132">
            <a:extLst xmlns:a="http://schemas.openxmlformats.org/drawingml/2006/main">
              <a:ext uri="{FF2B5EF4-FFF2-40B4-BE49-F238E27FC236}">
                <a16:creationId xmlns:a16="http://schemas.microsoft.com/office/drawing/2014/main" id="{483B707A-0D1C-47DF-88AE-51A7512B1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5695950"/>
            <a:ext cx="104775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8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Choose first. Give a reason before checking.</a:t>
            </a:r>
          </a:p>
        </p:txBody>
      </p:sp>
    </p:spTree>
    <p:extLst>
      <p:ext uri="{BB962C8B-B14F-4D97-AF65-F5344CB8AC3E}">
        <p14:creationId xmlns:p14="http://schemas.microsoft.com/office/powerpoint/2010/main" val="186826354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133">
            <a:extLst xmlns:a="http://schemas.openxmlformats.org/drawingml/2006/main">
              <a:ext uri="{FF2B5EF4-FFF2-40B4-BE49-F238E27FC236}">
                <a16:creationId xmlns:a16="http://schemas.microsoft.com/office/drawing/2014/main" id="{069BC6E3-F4B7-4F8E-8719-B92452918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134">
            <a:extLst xmlns:a="http://schemas.openxmlformats.org/drawingml/2006/main">
              <a:ext uri="{FF2B5EF4-FFF2-40B4-BE49-F238E27FC236}">
                <a16:creationId xmlns:a16="http://schemas.microsoft.com/office/drawing/2014/main" id="{3FC952D7-6548-48DD-93B6-AD2C44B40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RE  /  WEEK 3</a:t>
            </a:r>
          </a:p>
        </p:txBody>
      </p:sp>
      <p:sp>
        <p:nvSpPr>
          <p:cNvPr id="3" name="shape-135">
            <a:extLst xmlns:a="http://schemas.openxmlformats.org/drawingml/2006/main">
              <a:ext uri="{FF2B5EF4-FFF2-40B4-BE49-F238E27FC236}">
                <a16:creationId xmlns:a16="http://schemas.microsoft.com/office/drawing/2014/main" id="{8C6144B7-A02A-43DF-9A43-E51CEE1D7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the deciding clue</a:t>
            </a:r>
          </a:p>
        </p:txBody>
      </p:sp>
      <p:sp>
        <p:nvSpPr>
          <p:cNvPr id="4" name="shape-136">
            <a:extLst xmlns:a="http://schemas.openxmlformats.org/drawingml/2006/main">
              <a:ext uri="{FF2B5EF4-FFF2-40B4-BE49-F238E27FC236}">
                <a16:creationId xmlns:a16="http://schemas.microsoft.com/office/drawing/2014/main" id="{AC2FC270-482D-4D35-9065-B13E3181E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137">
            <a:extLst xmlns:a="http://schemas.openxmlformats.org/drawingml/2006/main">
              <a:ext uri="{FF2B5EF4-FFF2-40B4-BE49-F238E27FC236}">
                <a16:creationId xmlns:a16="http://schemas.microsoft.com/office/drawing/2014/main" id="{5ED015FB-20A9-4D9C-A9E1-87D3B0720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138">
            <a:extLst xmlns:a="http://schemas.openxmlformats.org/drawingml/2006/main">
              <a:ext uri="{FF2B5EF4-FFF2-40B4-BE49-F238E27FC236}">
                <a16:creationId xmlns:a16="http://schemas.microsoft.com/office/drawing/2014/main" id="{0188729E-7B0A-4EDC-BAB3-770B0CF85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Check  ·  3 min  ·  5/8 stages</a:t>
            </a:r>
          </a:p>
        </p:txBody>
      </p:sp>
      <p:sp>
        <p:nvSpPr>
          <p:cNvPr id="7" name="shape-139">
            <a:extLst xmlns:a="http://schemas.openxmlformats.org/drawingml/2006/main">
              <a:ext uri="{FF2B5EF4-FFF2-40B4-BE49-F238E27FC236}">
                <a16:creationId xmlns:a16="http://schemas.microsoft.com/office/drawing/2014/main" id="{17517F5C-F68F-4D15-9A7C-429ADE661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2181225"/>
            <a:ext cx="1143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570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570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A</a:t>
            </a:r>
          </a:p>
        </p:txBody>
      </p:sp>
      <p:sp>
        <p:nvSpPr>
          <p:cNvPr id="8" name="shape-140">
            <a:extLst xmlns:a="http://schemas.openxmlformats.org/drawingml/2006/main">
              <a:ext uri="{FF2B5EF4-FFF2-40B4-BE49-F238E27FC236}">
                <a16:creationId xmlns:a16="http://schemas.microsoft.com/office/drawing/2014/main" id="{814EBB08-5117-4655-BC04-CB819A031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2295525"/>
            <a:ext cx="8743950" cy="1828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0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R3 describes a meal invitation; no line describes wages or a house.</a:t>
            </a:r>
          </a:p>
        </p:txBody>
      </p:sp>
      <p:sp>
        <p:nvSpPr>
          <p:cNvPr id="9" name="shape-141">
            <a:extLst xmlns:a="http://schemas.openxmlformats.org/drawingml/2006/main">
              <a:ext uri="{FF2B5EF4-FFF2-40B4-BE49-F238E27FC236}">
                <a16:creationId xmlns:a16="http://schemas.microsoft.com/office/drawing/2014/main" id="{C263D138-98EE-4F7B-80AB-DCB12EA23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953000"/>
            <a:ext cx="104679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your first choice. If you change it, say what changed your mind.</a:t>
            </a:r>
          </a:p>
        </p:txBody>
      </p:sp>
    </p:spTree>
    <p:extLst>
      <p:ext uri="{BB962C8B-B14F-4D97-AF65-F5344CB8AC3E}">
        <p14:creationId xmlns:p14="http://schemas.microsoft.com/office/powerpoint/2010/main" val="136988613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shape-142">
            <a:extLst xmlns:a="http://schemas.openxmlformats.org/drawingml/2006/main">
              <a:ext uri="{FF2B5EF4-FFF2-40B4-BE49-F238E27FC236}">
                <a16:creationId xmlns:a16="http://schemas.microsoft.com/office/drawing/2014/main" id="{8801B28E-284F-48E3-B504-11DB61381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143">
            <a:extLst xmlns:a="http://schemas.openxmlformats.org/drawingml/2006/main">
              <a:ext uri="{FF2B5EF4-FFF2-40B4-BE49-F238E27FC236}">
                <a16:creationId xmlns:a16="http://schemas.microsoft.com/office/drawing/2014/main" id="{18302308-FB6C-4E1A-8FD3-B3FCD9F29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RE  /  WEEK 3</a:t>
            </a:r>
          </a:p>
        </p:txBody>
      </p:sp>
      <p:sp>
        <p:nvSpPr>
          <p:cNvPr id="3" name="shape-144">
            <a:extLst xmlns:a="http://schemas.openxmlformats.org/drawingml/2006/main">
              <a:ext uri="{FF2B5EF4-FFF2-40B4-BE49-F238E27FC236}">
                <a16:creationId xmlns:a16="http://schemas.microsoft.com/office/drawing/2014/main" id="{8F5D3507-DFA7-44AF-804B-B4CD06B1E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Your independent evidence</a:t>
            </a:r>
          </a:p>
        </p:txBody>
      </p:sp>
      <p:sp>
        <p:nvSpPr>
          <p:cNvPr id="4" name="shape-145">
            <a:extLst xmlns:a="http://schemas.openxmlformats.org/drawingml/2006/main">
              <a:ext uri="{FF2B5EF4-FFF2-40B4-BE49-F238E27FC236}">
                <a16:creationId xmlns:a16="http://schemas.microsoft.com/office/drawing/2014/main" id="{09930116-C62A-423E-A0F3-4B7AFA537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146">
            <a:extLst xmlns:a="http://schemas.openxmlformats.org/drawingml/2006/main">
              <a:ext uri="{FF2B5EF4-FFF2-40B4-BE49-F238E27FC236}">
                <a16:creationId xmlns:a16="http://schemas.microsoft.com/office/drawing/2014/main" id="{957787CE-FB68-4908-97BE-AE4F253E7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147">
            <a:extLst xmlns:a="http://schemas.openxmlformats.org/drawingml/2006/main">
              <a:ext uri="{FF2B5EF4-FFF2-40B4-BE49-F238E27FC236}">
                <a16:creationId xmlns:a16="http://schemas.microsoft.com/office/drawing/2014/main" id="{EEE85E24-DCF9-4156-B912-545F578F1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Your evidence  ·  12 min  ·  6/8 stages</a:t>
            </a:r>
          </a:p>
        </p:txBody>
      </p:sp>
      <p:sp>
        <p:nvSpPr>
          <p:cNvPr id="7" name="shape-148">
            <a:extLst xmlns:a="http://schemas.openxmlformats.org/drawingml/2006/main">
              <a:ext uri="{FF2B5EF4-FFF2-40B4-BE49-F238E27FC236}">
                <a16:creationId xmlns:a16="http://schemas.microsoft.com/office/drawing/2014/main" id="{BF170C7F-04F9-48B8-A62C-C71195100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1907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149">
            <a:extLst xmlns:a="http://schemas.openxmlformats.org/drawingml/2006/main">
              <a:ext uri="{FF2B5EF4-FFF2-40B4-BE49-F238E27FC236}">
                <a16:creationId xmlns:a16="http://schemas.microsoft.com/office/drawing/2014/main" id="{5C9E94E5-7F76-4527-A615-38271B57E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1907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Match meal / water / staying near others to R1, R2 or R3.</a:t>
            </a:r>
          </a:p>
        </p:txBody>
      </p:sp>
      <p:sp>
        <p:nvSpPr>
          <p:cNvPr id="9" name="shape-150">
            <a:extLst xmlns:a="http://schemas.openxmlformats.org/drawingml/2006/main">
              <a:ext uri="{FF2B5EF4-FFF2-40B4-BE49-F238E27FC236}">
                <a16:creationId xmlns:a16="http://schemas.microsoft.com/office/drawing/2014/main" id="{F00066CC-0C8C-487F-8D68-CCF41FF99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276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151">
            <a:extLst xmlns:a="http://schemas.openxmlformats.org/drawingml/2006/main">
              <a:ext uri="{FF2B5EF4-FFF2-40B4-BE49-F238E27FC236}">
                <a16:creationId xmlns:a16="http://schemas.microsoft.com/office/drawing/2014/main" id="{47436914-C3CF-4BB1-96C7-7D533B0A8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27660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Choose one action. Complete: Ruth is welcomed when ___. Line ___ shows this.</a:t>
            </a:r>
          </a:p>
        </p:txBody>
      </p:sp>
      <p:sp>
        <p:nvSpPr>
          <p:cNvPr id="11" name="shape-152">
            <a:extLst xmlns:a="http://schemas.openxmlformats.org/drawingml/2006/main">
              <a:ext uri="{FF2B5EF4-FFF2-40B4-BE49-F238E27FC236}">
                <a16:creationId xmlns:a16="http://schemas.microsoft.com/office/drawing/2014/main" id="{CF7736D2-1935-4168-987E-81A833AF0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624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2" name="shape-153">
            <a:extLst xmlns:a="http://schemas.openxmlformats.org/drawingml/2006/main">
              <a:ext uri="{FF2B5EF4-FFF2-40B4-BE49-F238E27FC236}">
                <a16:creationId xmlns:a16="http://schemas.microsoft.com/office/drawing/2014/main" id="{535263FB-4F1E-4F67-878D-31AA5195F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3624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“Ruth was given a paid job.” Mark supported / not shown and explain.</a:t>
            </a:r>
          </a:p>
        </p:txBody>
      </p:sp>
    </p:spTree>
    <p:extLst>
      <p:ext uri="{BB962C8B-B14F-4D97-AF65-F5344CB8AC3E}">
        <p14:creationId xmlns:p14="http://schemas.microsoft.com/office/powerpoint/2010/main" val="97205530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154">
            <a:extLst xmlns:a="http://schemas.openxmlformats.org/drawingml/2006/main">
              <a:ext uri="{FF2B5EF4-FFF2-40B4-BE49-F238E27FC236}">
                <a16:creationId xmlns:a16="http://schemas.microsoft.com/office/drawing/2014/main" id="{C68613A5-980C-4814-B78D-4F2A9749B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155">
            <a:extLst xmlns:a="http://schemas.openxmlformats.org/drawingml/2006/main">
              <a:ext uri="{FF2B5EF4-FFF2-40B4-BE49-F238E27FC236}">
                <a16:creationId xmlns:a16="http://schemas.microsoft.com/office/drawing/2014/main" id="{BFFC8301-4408-4065-B4E6-0D8865489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RE  /  WEEK 3</a:t>
            </a:r>
          </a:p>
        </p:txBody>
      </p:sp>
      <p:sp>
        <p:nvSpPr>
          <p:cNvPr id="3" name="shape-156">
            <a:extLst xmlns:a="http://schemas.openxmlformats.org/drawingml/2006/main">
              <a:ext uri="{FF2B5EF4-FFF2-40B4-BE49-F238E27FC236}">
                <a16:creationId xmlns:a16="http://schemas.microsoft.com/office/drawing/2014/main" id="{062FE137-130A-4A2C-BE3A-8B7311313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one useful improvement</a:t>
            </a:r>
          </a:p>
        </p:txBody>
      </p:sp>
      <p:sp>
        <p:nvSpPr>
          <p:cNvPr id="4" name="shape-157">
            <a:extLst xmlns:a="http://schemas.openxmlformats.org/drawingml/2006/main">
              <a:ext uri="{FF2B5EF4-FFF2-40B4-BE49-F238E27FC236}">
                <a16:creationId xmlns:a16="http://schemas.microsoft.com/office/drawing/2014/main" id="{E6745EF7-2E95-43FD-AA3E-7DFE25A94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158">
            <a:extLst xmlns:a="http://schemas.openxmlformats.org/drawingml/2006/main">
              <a:ext uri="{FF2B5EF4-FFF2-40B4-BE49-F238E27FC236}">
                <a16:creationId xmlns:a16="http://schemas.microsoft.com/office/drawing/2014/main" id="{76097A14-CDAC-4011-AE44-8167616E8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159">
            <a:extLst xmlns:a="http://schemas.openxmlformats.org/drawingml/2006/main">
              <a:ext uri="{FF2B5EF4-FFF2-40B4-BE49-F238E27FC236}">
                <a16:creationId xmlns:a16="http://schemas.microsoft.com/office/drawing/2014/main" id="{2D688172-AA66-40F0-81A3-1B506E9C45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Improve  ·  5 min  ·  7/8 stages</a:t>
            </a:r>
          </a:p>
        </p:txBody>
      </p:sp>
      <p:sp>
        <p:nvSpPr>
          <p:cNvPr id="7" name="shape-160">
            <a:extLst xmlns:a="http://schemas.openxmlformats.org/drawingml/2006/main">
              <a:ext uri="{FF2B5EF4-FFF2-40B4-BE49-F238E27FC236}">
                <a16:creationId xmlns:a16="http://schemas.microsoft.com/office/drawing/2014/main" id="{61760EC3-CDD8-47DD-8B71-B003BD64A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57425"/>
            <a:ext cx="105727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your answer against the source.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Show the detail you used.</a:t>
            </a:r>
          </a:p>
        </p:txBody>
      </p:sp>
      <p:sp>
        <p:nvSpPr>
          <p:cNvPr id="8" name="shape-161">
            <a:extLst xmlns:a="http://schemas.openxmlformats.org/drawingml/2006/main">
              <a:ext uri="{FF2B5EF4-FFF2-40B4-BE49-F238E27FC236}">
                <a16:creationId xmlns:a16="http://schemas.microsoft.com/office/drawing/2014/main" id="{E34EE829-CA22-44E2-A2FF-3EB7EB050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3876675"/>
            <a:ext cx="10448925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4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Point to one match. Say or show why it fits.</a:t>
            </a:r>
          </a:p>
        </p:txBody>
      </p:sp>
      <p:sp>
        <p:nvSpPr>
          <p:cNvPr id="9" name="shape-162">
            <a:extLst xmlns:a="http://schemas.openxmlformats.org/drawingml/2006/main">
              <a:ext uri="{FF2B5EF4-FFF2-40B4-BE49-F238E27FC236}">
                <a16:creationId xmlns:a16="http://schemas.microsoft.com/office/drawing/2014/main" id="{7C3CB127-FB5D-46C7-B310-8D62C80F1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43525"/>
            <a:ext cx="10668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0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the first attempt visible. Record one change or one question.</a:t>
            </a:r>
          </a:p>
        </p:txBody>
      </p:sp>
    </p:spTree>
    <p:extLst>
      <p:ext uri="{BB962C8B-B14F-4D97-AF65-F5344CB8AC3E}">
        <p14:creationId xmlns:p14="http://schemas.microsoft.com/office/powerpoint/2010/main" val="57496641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shape-163">
            <a:extLst xmlns:a="http://schemas.openxmlformats.org/drawingml/2006/main">
              <a:ext uri="{FF2B5EF4-FFF2-40B4-BE49-F238E27FC236}">
                <a16:creationId xmlns:a16="http://schemas.microsoft.com/office/drawing/2014/main" id="{A28955D0-70D2-43AC-B42A-7296E9594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F8C"/>
          </a:solidFill>
          <a:ln xmlns:a="http://schemas.openxmlformats.org/drawingml/2006/main" w="0">
            <a:noFill/>
          </a:ln>
        </p:spPr>
      </p:sp>
      <p:sp>
        <p:nvSpPr>
          <p:cNvPr id="2" name="shape-164">
            <a:extLst xmlns:a="http://schemas.openxmlformats.org/drawingml/2006/main">
              <a:ext uri="{FF2B5EF4-FFF2-40B4-BE49-F238E27FC236}">
                <a16:creationId xmlns:a16="http://schemas.microsoft.com/office/drawing/2014/main" id="{6D973506-F167-410F-B24B-AFAABC2B9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BUILD  /  RE  /  WEEK 3</a:t>
            </a:r>
          </a:p>
        </p:txBody>
      </p:sp>
      <p:sp>
        <p:nvSpPr>
          <p:cNvPr id="3" name="shape-165">
            <a:extLst xmlns:a="http://schemas.openxmlformats.org/drawingml/2006/main">
              <a:ext uri="{FF2B5EF4-FFF2-40B4-BE49-F238E27FC236}">
                <a16:creationId xmlns:a16="http://schemas.microsoft.com/office/drawing/2014/main" id="{CF96DE08-FE43-4522-BA2A-49D720AF5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will you take forward?</a:t>
            </a:r>
          </a:p>
        </p:txBody>
      </p:sp>
      <p:sp>
        <p:nvSpPr>
          <p:cNvPr id="4" name="shape-166">
            <a:extLst xmlns:a="http://schemas.openxmlformats.org/drawingml/2006/main">
              <a:ext uri="{FF2B5EF4-FFF2-40B4-BE49-F238E27FC236}">
                <a16:creationId xmlns:a16="http://schemas.microsoft.com/office/drawing/2014/main" id="{41DE989D-B1EA-4546-91D7-FCB70E98E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167">
            <a:extLst xmlns:a="http://schemas.openxmlformats.org/drawingml/2006/main">
              <a:ext uri="{FF2B5EF4-FFF2-40B4-BE49-F238E27FC236}">
                <a16:creationId xmlns:a16="http://schemas.microsoft.com/office/drawing/2014/main" id="{C6A35537-874C-426D-B343-2028787FB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168">
            <a:extLst xmlns:a="http://schemas.openxmlformats.org/drawingml/2006/main">
              <a:ext uri="{FF2B5EF4-FFF2-40B4-BE49-F238E27FC236}">
                <a16:creationId xmlns:a16="http://schemas.microsoft.com/office/drawing/2014/main" id="{35B38237-DB93-403F-804D-9A9121AC4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B6F8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B6F8C"/>
                </a:solidFill>
                <a:latin typeface="Arial"/>
                <a:ea typeface="Arial"/>
                <a:cs typeface="Arial"/>
              </a:rPr>
              <a:t>Reflect  ·  3 min  ·  8/8 stages</a:t>
            </a:r>
          </a:p>
        </p:txBody>
      </p:sp>
      <p:sp>
        <p:nvSpPr>
          <p:cNvPr id="7" name="shape-169">
            <a:extLst xmlns:a="http://schemas.openxmlformats.org/drawingml/2006/main">
              <a:ext uri="{FF2B5EF4-FFF2-40B4-BE49-F238E27FC236}">
                <a16:creationId xmlns:a16="http://schemas.microsoft.com/office/drawing/2014/main" id="{3CC9288E-15FA-454E-80DA-292046241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76475"/>
            <a:ext cx="10668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1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Point to one line that shows inclusion. Name the action.</a:t>
            </a:r>
          </a:p>
        </p:txBody>
      </p:sp>
      <p:sp>
        <p:nvSpPr>
          <p:cNvPr id="8" name="shape-170">
            <a:extLst xmlns:a="http://schemas.openxmlformats.org/drawingml/2006/main">
              <a:ext uri="{FF2B5EF4-FFF2-40B4-BE49-F238E27FC236}">
                <a16:creationId xmlns:a16="http://schemas.microsoft.com/office/drawing/2014/main" id="{682360E2-E5C1-40D9-9CEC-8B6091D89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457700"/>
            <a:ext cx="104775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thing I can explain: ______________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next step or question: ______________</a:t>
            </a:r>
          </a:p>
        </p:txBody>
      </p:sp>
    </p:spTree>
    <p:extLst>
      <p:ext uri="{BB962C8B-B14F-4D97-AF65-F5344CB8AC3E}">
        <p14:creationId xmlns:p14="http://schemas.microsoft.com/office/powerpoint/2010/main" val="88679644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2026-09-05T19:24:09.5790000Z</dcterms:created>
  <dcterms:modified xsi:type="dcterms:W3CDTF">2026-09-05T19:24:09.5790000Z</dcterms:modified>
</coreProperties>
</file>